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03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0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tableStyles" Target="tableStyles.xml"/><Relationship Id="rId24" Type="http://schemas.openxmlformats.org/officeDocument/2006/relationships/viewProps" Target="viewProps.xml"/><Relationship Id="rId23" Type="http://schemas.openxmlformats.org/officeDocument/2006/relationships/presProps" Target="presProps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fld id="{67ADFC71-7A78-468C-B6FB-B77AC3DFCFC1}" type="datetimeFigureOut">
              <a:rPr lang="en-MY" smtClean="0"/>
            </a:fld>
            <a:endParaRPr lang="en-MY" dirty="0"/>
          </a:p>
        </p:txBody>
      </p:sp>
      <p:sp>
        <p:nvSpPr>
          <p:cNvPr id="1029" name="Footer Placeholder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endParaRPr lang="en-MY" dirty="0"/>
          </a:p>
        </p:txBody>
      </p:sp>
      <p:sp>
        <p:nvSpPr>
          <p:cNvPr id="1030" name="Slide Number Placeholder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fld id="{9C77179E-1DEB-4C23-8C43-9C4F846353F3}" type="slidenum">
              <a:rPr lang="en-MY" smtClean="0"/>
            </a:fld>
            <a:endParaRPr lang="en-MY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1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.vml"/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21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20.wmf"/><Relationship Id="rId1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24.GIF"/><Relationship Id="rId2" Type="http://schemas.openxmlformats.org/officeDocument/2006/relationships/image" Target="../media/image23.GIF"/><Relationship Id="rId1" Type="http://schemas.openxmlformats.org/officeDocument/2006/relationships/image" Target="../media/image22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5.xml"/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8.png"/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ym typeface="+mn-ea"/>
              </a:rPr>
              <a:t>TRIGONOMETRY</a:t>
            </a:r>
            <a:endParaRPr lang="en-MY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4: Without using calculator, evaluate the following. Leave your answers in terms of surds when necessary.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sin30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+ cos60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sin60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. cos30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/ tan45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 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+ </a:t>
            </a:r>
            <a:r>
              <a:rPr lang="en-US" dirty="0" err="1" smtClean="0"/>
              <a:t>cos</a:t>
            </a:r>
            <a:r>
              <a:rPr lang="en-US" dirty="0" smtClean="0"/>
              <a:t> 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cos0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+sin90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– tan60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Trigonometric ratio for angles: 30</a:t>
            </a:r>
            <a:r>
              <a:rPr lang="en-US" sz="3200" dirty="0" smtClean="0">
                <a:latin typeface="Cambria Math" panose="02040503050406030204"/>
                <a:ea typeface="Cambria Math" panose="02040503050406030204"/>
              </a:rPr>
              <a:t>ᵒ, </a:t>
            </a:r>
            <a:r>
              <a:rPr lang="en-US" sz="3200" dirty="0" smtClean="0">
                <a:ea typeface="Cambria Math" panose="02040503050406030204"/>
              </a:rPr>
              <a:t>45</a:t>
            </a:r>
            <a:r>
              <a:rPr lang="en-US" sz="3200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sz="3200" dirty="0" smtClean="0">
                <a:ea typeface="Cambria Math" panose="02040503050406030204"/>
              </a:rPr>
              <a:t> and 60</a:t>
            </a:r>
            <a:r>
              <a:rPr lang="en-US" sz="3200" dirty="0" smtClean="0">
                <a:latin typeface="Cambria Math" panose="02040503050406030204"/>
                <a:ea typeface="Cambria Math" panose="02040503050406030204"/>
              </a:rPr>
              <a:t>ᵒ </a:t>
            </a:r>
            <a:r>
              <a:rPr lang="en-US" sz="3200" dirty="0" smtClean="0">
                <a:ea typeface="Cambria Math" panose="02040503050406030204"/>
              </a:rPr>
              <a:t>(cont)</a:t>
            </a:r>
            <a:endParaRPr lang="en-MY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smtClean="0"/>
              <a:t>The Sign of trigonometric Ratio of any angle in four quadrants of a Cartesian Plane</a:t>
            </a:r>
            <a:endParaRPr lang="en-MY" sz="3200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1259632" y="3645024"/>
            <a:ext cx="6840760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endCxn id="2" idx="0"/>
          </p:cNvCxnSpPr>
          <p:nvPr/>
        </p:nvCxnSpPr>
        <p:spPr>
          <a:xfrm rot="16200000" flipV="1">
            <a:off x="2446036" y="3692382"/>
            <a:ext cx="4323936" cy="720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788024" y="148478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7668344" y="363573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4355976" y="3645024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</a:t>
            </a:r>
            <a:endParaRPr lang="en-MY" dirty="0"/>
          </a:p>
        </p:txBody>
      </p:sp>
      <p:sp>
        <p:nvSpPr>
          <p:cNvPr id="13" name="Oval 12"/>
          <p:cNvSpPr/>
          <p:nvPr/>
        </p:nvSpPr>
        <p:spPr>
          <a:xfrm>
            <a:off x="2339752" y="1556792"/>
            <a:ext cx="4608512" cy="43204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5" name="TextBox 14"/>
          <p:cNvSpPr txBox="1"/>
          <p:nvPr/>
        </p:nvSpPr>
        <p:spPr>
          <a:xfrm>
            <a:off x="4788024" y="2348880"/>
            <a:ext cx="15121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1</a:t>
            </a:r>
            <a:r>
              <a:rPr lang="en-US" sz="1400" b="1" u="sng" baseline="30000" dirty="0" smtClean="0"/>
              <a:t>st</a:t>
            </a:r>
            <a:r>
              <a:rPr lang="en-US" sz="1400" b="1" u="sng" dirty="0" smtClean="0"/>
              <a:t>  Quadrant</a:t>
            </a:r>
            <a:endParaRPr lang="en-US" sz="1400" b="1" u="sng" dirty="0" smtClean="0"/>
          </a:p>
          <a:p>
            <a:r>
              <a:rPr lang="en-US" sz="1400" dirty="0" smtClean="0"/>
              <a:t>sine (+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r>
              <a:rPr lang="en-US" sz="1400" dirty="0" smtClean="0"/>
              <a:t>cosine (+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r>
              <a:rPr lang="en-US" sz="1400" dirty="0" smtClean="0"/>
              <a:t>tangent (+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MY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2987824" y="2402885"/>
            <a:ext cx="15121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2</a:t>
            </a:r>
            <a:r>
              <a:rPr lang="en-US" sz="1400" b="1" u="sng" baseline="30000" dirty="0" smtClean="0"/>
              <a:t>nd</a:t>
            </a:r>
            <a:r>
              <a:rPr lang="en-US" sz="1400" b="1" u="sng" dirty="0" smtClean="0"/>
              <a:t> Quadrant</a:t>
            </a:r>
            <a:endParaRPr lang="en-US" sz="1400" b="1" u="sng" dirty="0" smtClean="0"/>
          </a:p>
          <a:p>
            <a:r>
              <a:rPr lang="en-US" sz="1400" dirty="0" smtClean="0">
                <a:solidFill>
                  <a:srgbClr val="FF0000"/>
                </a:solidFill>
              </a:rPr>
              <a:t>sine (+</a:t>
            </a:r>
            <a:r>
              <a:rPr lang="en-US" sz="1400" dirty="0" err="1" smtClean="0">
                <a:solidFill>
                  <a:srgbClr val="FF0000"/>
                </a:solidFill>
              </a:rPr>
              <a:t>ve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/>
              <a:t>cosine (-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r>
              <a:rPr lang="en-US" sz="1400" dirty="0" smtClean="0"/>
              <a:t>tangent (-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MY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915816" y="3987061"/>
            <a:ext cx="15121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3</a:t>
            </a:r>
            <a:r>
              <a:rPr lang="en-US" sz="1400" b="1" u="sng" baseline="30000" dirty="0" smtClean="0"/>
              <a:t>rd</a:t>
            </a:r>
            <a:r>
              <a:rPr lang="en-US" sz="1400" b="1" u="sng" dirty="0" smtClean="0"/>
              <a:t> Quadrant</a:t>
            </a:r>
            <a:endParaRPr lang="en-US" sz="1400" b="1" u="sng" dirty="0" smtClean="0"/>
          </a:p>
          <a:p>
            <a:r>
              <a:rPr lang="en-US" sz="1400" dirty="0" smtClean="0"/>
              <a:t>sine (-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r>
              <a:rPr lang="en-US" sz="1400" dirty="0" smtClean="0"/>
              <a:t>cosine (-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r>
              <a:rPr lang="en-US" sz="1400" dirty="0" smtClean="0">
                <a:solidFill>
                  <a:srgbClr val="FF0000"/>
                </a:solidFill>
              </a:rPr>
              <a:t>tangent (+</a:t>
            </a:r>
            <a:r>
              <a:rPr lang="en-US" sz="1400" dirty="0" err="1" smtClean="0">
                <a:solidFill>
                  <a:srgbClr val="FF0000"/>
                </a:solidFill>
              </a:rPr>
              <a:t>ve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MY" sz="14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60032" y="3987061"/>
            <a:ext cx="15121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u="sng" dirty="0" smtClean="0"/>
              <a:t>4</a:t>
            </a:r>
            <a:r>
              <a:rPr lang="en-US" sz="1400" b="1" u="sng" baseline="30000" dirty="0" smtClean="0"/>
              <a:t>th</a:t>
            </a:r>
            <a:r>
              <a:rPr lang="en-US" sz="1400" b="1" u="sng" dirty="0" smtClean="0"/>
              <a:t> Quadrant</a:t>
            </a:r>
            <a:endParaRPr lang="en-US" sz="1400" b="1" u="sng" dirty="0" smtClean="0"/>
          </a:p>
          <a:p>
            <a:r>
              <a:rPr lang="en-US" sz="1400" dirty="0" smtClean="0"/>
              <a:t>sine (-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US" sz="1400" dirty="0" smtClean="0"/>
          </a:p>
          <a:p>
            <a:r>
              <a:rPr lang="en-US" sz="1400" dirty="0" smtClean="0">
                <a:solidFill>
                  <a:srgbClr val="FF0000"/>
                </a:solidFill>
              </a:rPr>
              <a:t>cosine (+</a:t>
            </a:r>
            <a:r>
              <a:rPr lang="en-US" sz="1400" dirty="0" err="1" smtClean="0">
                <a:solidFill>
                  <a:srgbClr val="FF0000"/>
                </a:solidFill>
              </a:rPr>
              <a:t>ve</a:t>
            </a:r>
            <a:r>
              <a:rPr lang="en-US" sz="1400" dirty="0" smtClean="0">
                <a:solidFill>
                  <a:srgbClr val="FF0000"/>
                </a:solidFill>
              </a:rPr>
              <a:t>)</a:t>
            </a:r>
            <a:endParaRPr lang="en-US" sz="1400" dirty="0" smtClean="0">
              <a:solidFill>
                <a:srgbClr val="FF0000"/>
              </a:solidFill>
            </a:endParaRPr>
          </a:p>
          <a:p>
            <a:r>
              <a:rPr lang="en-US" sz="1400" dirty="0" smtClean="0"/>
              <a:t>tangent (-</a:t>
            </a:r>
            <a:r>
              <a:rPr lang="en-US" sz="1400" dirty="0" err="1" smtClean="0"/>
              <a:t>ve</a:t>
            </a:r>
            <a:r>
              <a:rPr lang="en-US" sz="1400" dirty="0" smtClean="0"/>
              <a:t>)</a:t>
            </a:r>
            <a:endParaRPr lang="en-MY" sz="1400" dirty="0"/>
          </a:p>
        </p:txBody>
      </p:sp>
      <p:sp>
        <p:nvSpPr>
          <p:cNvPr id="14" name="Rectangle 13"/>
          <p:cNvSpPr/>
          <p:nvPr/>
        </p:nvSpPr>
        <p:spPr>
          <a:xfrm>
            <a:off x="2987824" y="6211669"/>
            <a:ext cx="59401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Mnemonic: </a:t>
            </a:r>
            <a:r>
              <a:rPr lang="en-US" b="1" dirty="0" smtClean="0">
                <a:solidFill>
                  <a:srgbClr val="FF0000"/>
                </a:solidFill>
              </a:rPr>
              <a:t>A S T C </a:t>
            </a:r>
            <a:r>
              <a:rPr lang="en-US" b="1" dirty="0" smtClean="0"/>
              <a:t>(</a:t>
            </a:r>
            <a:r>
              <a:rPr lang="en-US" b="1" dirty="0" smtClean="0">
                <a:solidFill>
                  <a:srgbClr val="FF0000"/>
                </a:solidFill>
              </a:rPr>
              <a:t>A</a:t>
            </a:r>
            <a:r>
              <a:rPr lang="en-US" b="1" dirty="0" smtClean="0"/>
              <a:t>re </a:t>
            </a:r>
            <a:r>
              <a:rPr lang="en-US" b="1" dirty="0" smtClean="0">
                <a:solidFill>
                  <a:srgbClr val="FF0000"/>
                </a:solidFill>
              </a:rPr>
              <a:t>S</a:t>
            </a:r>
            <a:r>
              <a:rPr lang="en-US" b="1" dirty="0" smtClean="0"/>
              <a:t>chool </a:t>
            </a:r>
            <a:r>
              <a:rPr lang="en-US" b="1" dirty="0" smtClean="0">
                <a:solidFill>
                  <a:srgbClr val="FF0000"/>
                </a:solidFill>
              </a:rPr>
              <a:t>T</a:t>
            </a:r>
            <a:r>
              <a:rPr lang="en-US" b="1" dirty="0" smtClean="0"/>
              <a:t>ests </a:t>
            </a:r>
            <a:r>
              <a:rPr lang="en-US" b="1" dirty="0" smtClean="0">
                <a:solidFill>
                  <a:srgbClr val="FF0000"/>
                </a:solidFill>
              </a:rPr>
              <a:t>C</a:t>
            </a:r>
            <a:r>
              <a:rPr lang="en-US" b="1" dirty="0" smtClean="0"/>
              <a:t>razy?)</a:t>
            </a:r>
            <a:endParaRPr lang="en-MY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/>
          <a:lstStyle/>
          <a:p>
            <a:r>
              <a:rPr lang="en-US" dirty="0" smtClean="0"/>
              <a:t>The magnitude of acute angle,</a:t>
            </a:r>
            <a:r>
              <a:rPr lang="en-US" dirty="0" smtClean="0">
                <a:sym typeface="Symbol" panose="05050102010706020507"/>
              </a:rPr>
              <a:t></a:t>
            </a:r>
            <a:r>
              <a:rPr lang="en-US" dirty="0" smtClean="0"/>
              <a:t> is called the reference angle, where it is always formed between the rotating ray OP and the x-axis.</a:t>
            </a:r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en-US" dirty="0" smtClean="0"/>
              <a:t>Reference Angle</a:t>
            </a:r>
            <a:endParaRPr lang="en-MY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2411760" y="2636912"/>
            <a:ext cx="5256584" cy="393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Angle (cont)</a:t>
            </a:r>
            <a:endParaRPr lang="en-MY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1979712" y="1340768"/>
            <a:ext cx="5813010" cy="259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4005064"/>
            <a:ext cx="5256585" cy="2232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65860"/>
            <a:ext cx="8229600" cy="4525963"/>
          </a:xfrm>
        </p:spPr>
        <p:txBody>
          <a:bodyPr/>
          <a:lstStyle/>
          <a:p>
            <a:r>
              <a:rPr lang="en-US" dirty="0" smtClean="0"/>
              <a:t>Example 5: Without using a calculator, evaluate the following.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err="1" smtClean="0"/>
              <a:t>cos</a:t>
            </a:r>
            <a:r>
              <a:rPr lang="en-US" dirty="0" smtClean="0"/>
              <a:t> 315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cot (-300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)</a:t>
            </a:r>
            <a:endParaRPr lang="en-US" dirty="0" smtClean="0"/>
          </a:p>
          <a:p>
            <a:pPr marL="624205" indent="-514350">
              <a:buNone/>
            </a:pPr>
            <a:endParaRPr lang="en-US" dirty="0" smtClean="0"/>
          </a:p>
          <a:p>
            <a:pPr marL="624205" indent="-514350">
              <a:buFont typeface="Wingdings" panose="05000000000000000000" pitchFamily="2" charset="2"/>
              <a:buChar char="Ø"/>
            </a:pPr>
            <a:r>
              <a:rPr lang="en-US" dirty="0" smtClean="0"/>
              <a:t>Example 6: If sin 70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>
                <a:latin typeface="Cambria Math" panose="02040503050406030204"/>
                <a:ea typeface="Cambria Math" panose="02040503050406030204"/>
                <a:sym typeface="Symbol" panose="05050102010706020507"/>
              </a:rPr>
              <a:t></a:t>
            </a:r>
            <a:r>
              <a:rPr lang="en-US" dirty="0" smtClean="0"/>
              <a:t> 47/50, find the approximation values of the following without using a calculator.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 430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cosec 250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 </a:t>
            </a:r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2543"/>
            <a:ext cx="8229600" cy="1143000"/>
          </a:xfrm>
        </p:spPr>
        <p:txBody>
          <a:bodyPr/>
          <a:lstStyle/>
          <a:p>
            <a:r>
              <a:rPr lang="en-US" dirty="0" smtClean="0"/>
              <a:t>Reference Angle (cont)</a:t>
            </a:r>
            <a:endParaRPr lang="en-MY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2996952"/>
            <a:ext cx="8507288" cy="236226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Example 7: Solve the following trigonometric equations, correct to two decimal places. Giving values of x from 0 to 360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 x = 0.23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err="1" smtClean="0"/>
              <a:t>cos</a:t>
            </a:r>
            <a:r>
              <a:rPr lang="en-US" dirty="0" smtClean="0"/>
              <a:t> x = -0.5132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endParaRPr lang="en-US" dirty="0" smtClean="0"/>
          </a:p>
          <a:p>
            <a:pPr marL="624205" indent="-514350">
              <a:buNone/>
            </a:pPr>
            <a:r>
              <a:rPr lang="en-US" dirty="0" smtClean="0">
                <a:solidFill>
                  <a:srgbClr val="0070C0"/>
                </a:solidFill>
              </a:rPr>
              <a:t> </a:t>
            </a:r>
            <a:endParaRPr lang="en-US" dirty="0" smtClean="0">
              <a:solidFill>
                <a:srgbClr val="0070C0"/>
              </a:solidFill>
            </a:endParaRPr>
          </a:p>
          <a:p>
            <a:pPr marL="624205" indent="-51435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Trigonometric Equations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611560" y="1340768"/>
            <a:ext cx="8136904" cy="138499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624205" indent="-514350">
              <a:buNone/>
            </a:pPr>
            <a:r>
              <a:rPr lang="en-US" sz="2100" dirty="0" smtClean="0">
                <a:solidFill>
                  <a:srgbClr val="130373"/>
                </a:solidFill>
              </a:rPr>
              <a:t>Step 1: What is the domain given?</a:t>
            </a:r>
            <a:endParaRPr lang="en-US" sz="2100" dirty="0" smtClean="0">
              <a:solidFill>
                <a:srgbClr val="130373"/>
              </a:solidFill>
            </a:endParaRPr>
          </a:p>
          <a:p>
            <a:pPr marL="624205" indent="-514350">
              <a:buNone/>
            </a:pPr>
            <a:r>
              <a:rPr lang="en-US" sz="2100" dirty="0" smtClean="0">
                <a:solidFill>
                  <a:srgbClr val="130373"/>
                </a:solidFill>
              </a:rPr>
              <a:t>Step 2: Find the reference angle</a:t>
            </a:r>
            <a:endParaRPr lang="en-US" sz="2100" dirty="0" smtClean="0">
              <a:solidFill>
                <a:srgbClr val="130373"/>
              </a:solidFill>
            </a:endParaRPr>
          </a:p>
          <a:p>
            <a:pPr marL="624205" indent="-514350">
              <a:buNone/>
            </a:pPr>
            <a:r>
              <a:rPr lang="en-US" sz="2100" dirty="0" smtClean="0">
                <a:solidFill>
                  <a:srgbClr val="130373"/>
                </a:solidFill>
              </a:rPr>
              <a:t>Step 3: Find other angles in the correct quadrant (+</a:t>
            </a:r>
            <a:r>
              <a:rPr lang="en-US" sz="2100" dirty="0" err="1" smtClean="0">
                <a:solidFill>
                  <a:srgbClr val="130373"/>
                </a:solidFill>
              </a:rPr>
              <a:t>ve</a:t>
            </a:r>
            <a:r>
              <a:rPr lang="en-US" sz="2100" dirty="0" smtClean="0">
                <a:solidFill>
                  <a:srgbClr val="130373"/>
                </a:solidFill>
              </a:rPr>
              <a:t>/-</a:t>
            </a:r>
            <a:r>
              <a:rPr lang="en-US" sz="2100" dirty="0" err="1" smtClean="0">
                <a:solidFill>
                  <a:srgbClr val="130373"/>
                </a:solidFill>
              </a:rPr>
              <a:t>ve</a:t>
            </a:r>
            <a:r>
              <a:rPr lang="en-US" sz="2100" dirty="0" smtClean="0">
                <a:solidFill>
                  <a:srgbClr val="130373"/>
                </a:solidFill>
              </a:rPr>
              <a:t>)</a:t>
            </a:r>
            <a:endParaRPr lang="en-US" sz="2100" dirty="0" smtClean="0">
              <a:solidFill>
                <a:srgbClr val="130373"/>
              </a:solidFill>
            </a:endParaRPr>
          </a:p>
          <a:p>
            <a:pPr marL="624205" indent="-514350">
              <a:buNone/>
            </a:pPr>
            <a:r>
              <a:rPr lang="en-US" sz="2100" dirty="0" smtClean="0">
                <a:solidFill>
                  <a:srgbClr val="130373"/>
                </a:solidFill>
              </a:rPr>
              <a:t>Step 4: Write down all your answers clearly</a:t>
            </a:r>
            <a:endParaRPr lang="en-MY" sz="2100" dirty="0">
              <a:solidFill>
                <a:srgbClr val="130373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8: Solve the following trigonometric equations, correct to two decimal places.</a:t>
            </a:r>
            <a:endParaRPr lang="en-US" dirty="0" smtClean="0"/>
          </a:p>
          <a:p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sin(x + 30) = 0.23, where 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&lt; x &lt; 180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err="1" smtClean="0"/>
              <a:t>cos</a:t>
            </a:r>
            <a:r>
              <a:rPr lang="en-US" dirty="0" smtClean="0"/>
              <a:t> 2x = -0.5132 where -180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&lt; x &lt; 180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sin </a:t>
            </a:r>
            <a:r>
              <a:rPr lang="en-US" dirty="0" smtClean="0">
                <a:sym typeface="Symbol" panose="05050102010706020507"/>
              </a:rPr>
              <a:t> = tan sin where -360</a:t>
            </a:r>
            <a:r>
              <a:rPr lang="en-US" dirty="0" smtClean="0">
                <a:latin typeface="Cambria Math" panose="02040503050406030204"/>
                <a:ea typeface="Cambria Math" panose="02040503050406030204"/>
                <a:sym typeface="Symbol" panose="05050102010706020507"/>
              </a:rPr>
              <a:t>ᵒ  </a:t>
            </a:r>
            <a:r>
              <a:rPr lang="en-US" dirty="0" smtClean="0">
                <a:sym typeface="Symbol" panose="05050102010706020507"/>
              </a:rPr>
              <a:t> 360</a:t>
            </a:r>
            <a:r>
              <a:rPr lang="en-US" dirty="0" smtClean="0">
                <a:latin typeface="Cambria Math" panose="02040503050406030204"/>
                <a:ea typeface="Cambria Math" panose="02040503050406030204"/>
                <a:sym typeface="Symbol" panose="05050102010706020507"/>
              </a:rPr>
              <a:t>ᵒ</a:t>
            </a:r>
            <a:endParaRPr lang="en-MY" dirty="0" smtClean="0"/>
          </a:p>
          <a:p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Solving Trigonometric Equations (cont)</a:t>
            </a:r>
            <a:endParaRPr lang="en-MY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are the basic identities of trigonometric functions which are true for all </a:t>
            </a:r>
            <a:r>
              <a:rPr lang="en-US" dirty="0" smtClean="0">
                <a:sym typeface="Symbol" panose="05050102010706020507"/>
              </a:rPr>
              <a:t>.</a:t>
            </a:r>
            <a:endParaRPr lang="en-US" dirty="0" smtClean="0">
              <a:sym typeface="Symbol" panose="05050102010706020507"/>
            </a:endParaRPr>
          </a:p>
          <a:p>
            <a:pPr marL="624205" indent="-514350">
              <a:buFont typeface="+mj-lt"/>
              <a:buAutoNum type="alphaLcParenR"/>
            </a:pPr>
            <a:r>
              <a:rPr lang="en-US" dirty="0" smtClean="0">
                <a:sym typeface="Symbol" panose="05050102010706020507"/>
              </a:rPr>
              <a:t>sin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 + cos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 = 1</a:t>
            </a:r>
            <a:endParaRPr lang="en-US" dirty="0" smtClean="0">
              <a:sym typeface="Symbol" panose="05050102010706020507"/>
            </a:endParaRPr>
          </a:p>
          <a:p>
            <a:pPr marL="624205" indent="-514350">
              <a:buFont typeface="+mj-lt"/>
              <a:buAutoNum type="alphaLcParenR"/>
            </a:pPr>
            <a:r>
              <a:rPr lang="en-US" dirty="0" smtClean="0">
                <a:sym typeface="Symbol" panose="05050102010706020507"/>
              </a:rPr>
              <a:t>1 + tan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 = sec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</a:t>
            </a:r>
            <a:endParaRPr lang="en-US" dirty="0" smtClean="0">
              <a:sym typeface="Symbol" panose="05050102010706020507"/>
            </a:endParaRPr>
          </a:p>
          <a:p>
            <a:pPr marL="624205" indent="-514350">
              <a:buFont typeface="+mj-lt"/>
              <a:buAutoNum type="alphaLcParenR"/>
            </a:pPr>
            <a:r>
              <a:rPr lang="en-US" dirty="0" smtClean="0">
                <a:sym typeface="Symbol" panose="05050102010706020507"/>
              </a:rPr>
              <a:t>1 + cot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 = cosec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 </a:t>
            </a:r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Trigonometric Identities</a:t>
            </a:r>
            <a:endParaRPr lang="en-MY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/>
          <a:lstStyle/>
          <a:p>
            <a:r>
              <a:rPr lang="en-US" dirty="0" smtClean="0"/>
              <a:t>The basic identities are often use to prove or simplify the trigonometric identities.</a:t>
            </a:r>
            <a:endParaRPr lang="en-US" dirty="0" smtClean="0"/>
          </a:p>
          <a:p>
            <a:r>
              <a:rPr lang="en-US" dirty="0" smtClean="0"/>
              <a:t>Example 9: Prove that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 </a:t>
            </a: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endParaRPr lang="en-US" dirty="0" smtClean="0"/>
          </a:p>
          <a:p>
            <a:pPr marL="624205" indent="-514350">
              <a:buFont typeface="+mj-lt"/>
              <a:buAutoNum type="alphaLcParenR"/>
            </a:pPr>
            <a:r>
              <a:rPr lang="en-US" dirty="0" smtClean="0"/>
              <a:t> </a:t>
            </a:r>
            <a:endParaRPr lang="en-US" dirty="0" smtClean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356663" y="2858656"/>
          <a:ext cx="28067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Equation" r:id="rId1" imgW="67360800" imgH="17983200" progId="Equation.3">
                  <p:embed/>
                </p:oleObj>
              </mc:Choice>
              <mc:Fallback>
                <p:oleObj name="Equation" r:id="rId1" imgW="67360800" imgH="17983200" progId="Equation.3">
                  <p:embed/>
                  <p:pic>
                    <p:nvPicPr>
                      <p:cNvPr id="0" name="Picture 2048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356663" y="2858656"/>
                        <a:ext cx="28067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1311960" y="4383147"/>
          <a:ext cx="28956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3" imgW="69494400" imgH="17983200" progId="Equation.3">
                  <p:embed/>
                </p:oleObj>
              </mc:Choice>
              <mc:Fallback>
                <p:oleObj name="Equation" r:id="rId3" imgW="69494400" imgH="17983200" progId="Equation.3">
                  <p:embed/>
                  <p:pic>
                    <p:nvPicPr>
                      <p:cNvPr id="0" name="Picture 2050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11960" y="4383147"/>
                        <a:ext cx="2895600" cy="7493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4705"/>
            <a:ext cx="8229600" cy="4896544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Addition and Subtraction Formula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From these formulas, we can find the value of </a:t>
            </a:r>
            <a:r>
              <a:rPr lang="en-US" dirty="0" err="1" smtClean="0"/>
              <a:t>cos</a:t>
            </a:r>
            <a:r>
              <a:rPr lang="en-US" dirty="0" smtClean="0"/>
              <a:t> 75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and tan 15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without using the calculator.</a:t>
            </a:r>
            <a:endParaRPr lang="en-MY" dirty="0"/>
          </a:p>
        </p:txBody>
      </p:sp>
      <p:pic>
        <p:nvPicPr>
          <p:cNvPr id="4" name="Picture 3" descr="http://www.trigonometry-help.net/img/additon-formulas_clip_image002.gif"/>
          <p:cNvPicPr/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899592" y="1484784"/>
            <a:ext cx="4320480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additon formula for cosine function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2060848"/>
            <a:ext cx="417646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www.trigonometry-help.net/img/additon-formulas_clip_image002_0001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99592" y="2564904"/>
            <a:ext cx="2952328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384" y="126939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Figure 1 is a right-angled triangle.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Look at the angle </a:t>
            </a:r>
            <a:r>
              <a:rPr lang="en-US" dirty="0" smtClean="0">
                <a:sym typeface="Symbol" panose="05050102010706020507"/>
              </a:rPr>
              <a:t>, </a:t>
            </a:r>
            <a:endParaRPr lang="en-US" dirty="0" smtClean="0">
              <a:sym typeface="Symbol" panose="05050102010706020507"/>
            </a:endParaRPr>
          </a:p>
          <a:p>
            <a:pPr>
              <a:buNone/>
            </a:pPr>
            <a:r>
              <a:rPr lang="en-US" i="1" dirty="0" smtClean="0">
                <a:sym typeface="Symbol" panose="05050102010706020507"/>
              </a:rPr>
              <a:t>a</a:t>
            </a:r>
            <a:r>
              <a:rPr lang="en-US" dirty="0" smtClean="0">
                <a:sym typeface="Symbol" panose="05050102010706020507"/>
              </a:rPr>
              <a:t> is the </a:t>
            </a:r>
            <a:r>
              <a:rPr lang="en-US" dirty="0" smtClean="0">
                <a:solidFill>
                  <a:srgbClr val="FF0000"/>
                </a:solidFill>
                <a:sym typeface="Symbol" panose="05050102010706020507"/>
              </a:rPr>
              <a:t>adjacent</a:t>
            </a:r>
            <a:r>
              <a:rPr lang="en-US" dirty="0" smtClean="0">
                <a:sym typeface="Symbol" panose="05050102010706020507"/>
              </a:rPr>
              <a:t> side,</a:t>
            </a:r>
            <a:endParaRPr lang="en-US" dirty="0" smtClean="0">
              <a:sym typeface="Symbol" panose="05050102010706020507"/>
            </a:endParaRPr>
          </a:p>
          <a:p>
            <a:pPr>
              <a:buNone/>
            </a:pPr>
            <a:r>
              <a:rPr lang="en-US" i="1" dirty="0" smtClean="0">
                <a:sym typeface="Symbol" panose="05050102010706020507"/>
              </a:rPr>
              <a:t>b</a:t>
            </a:r>
            <a:r>
              <a:rPr lang="en-US" dirty="0" smtClean="0">
                <a:sym typeface="Symbol" panose="05050102010706020507"/>
              </a:rPr>
              <a:t> is the </a:t>
            </a:r>
            <a:r>
              <a:rPr lang="en-US" dirty="0" smtClean="0">
                <a:solidFill>
                  <a:srgbClr val="FF0000"/>
                </a:solidFill>
                <a:sym typeface="Symbol" panose="05050102010706020507"/>
              </a:rPr>
              <a:t>opposite </a:t>
            </a:r>
            <a:r>
              <a:rPr lang="en-US" dirty="0" smtClean="0">
                <a:sym typeface="Symbol" panose="05050102010706020507"/>
              </a:rPr>
              <a:t>side and </a:t>
            </a:r>
            <a:endParaRPr lang="en-US" dirty="0" smtClean="0">
              <a:sym typeface="Symbol" panose="05050102010706020507"/>
            </a:endParaRPr>
          </a:p>
          <a:p>
            <a:pPr>
              <a:buNone/>
            </a:pPr>
            <a:r>
              <a:rPr lang="en-US" i="1" dirty="0" smtClean="0">
                <a:sym typeface="Symbol" panose="05050102010706020507"/>
              </a:rPr>
              <a:t>c</a:t>
            </a:r>
            <a:r>
              <a:rPr lang="en-US" dirty="0" smtClean="0">
                <a:sym typeface="Symbol" panose="05050102010706020507"/>
              </a:rPr>
              <a:t> is the </a:t>
            </a:r>
            <a:r>
              <a:rPr lang="en-US" dirty="0" smtClean="0">
                <a:solidFill>
                  <a:srgbClr val="FF0000"/>
                </a:solidFill>
                <a:sym typeface="Symbol" panose="05050102010706020507"/>
              </a:rPr>
              <a:t>hypotenuse</a:t>
            </a:r>
            <a:r>
              <a:rPr lang="en-US" dirty="0" smtClean="0">
                <a:sym typeface="Symbol" panose="05050102010706020507"/>
              </a:rPr>
              <a:t>.</a:t>
            </a:r>
            <a:endParaRPr lang="en-US" dirty="0" smtClean="0">
              <a:sym typeface="Symbol" panose="05050102010706020507"/>
            </a:endParaRPr>
          </a:p>
          <a:p>
            <a:r>
              <a:rPr lang="en-US" dirty="0" smtClean="0">
                <a:sym typeface="Symbol" panose="05050102010706020507"/>
              </a:rPr>
              <a:t>Pythagoras’ theorem: c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 = a</a:t>
            </a:r>
            <a:r>
              <a:rPr lang="en-US" baseline="30000" dirty="0" smtClean="0">
                <a:sym typeface="Symbol" panose="05050102010706020507"/>
              </a:rPr>
              <a:t>2</a:t>
            </a:r>
            <a:r>
              <a:rPr lang="en-US" dirty="0" smtClean="0">
                <a:sym typeface="Symbol" panose="05050102010706020507"/>
              </a:rPr>
              <a:t> + b</a:t>
            </a:r>
            <a:r>
              <a:rPr lang="en-US" baseline="30000" dirty="0" smtClean="0">
                <a:sym typeface="Symbol" panose="05050102010706020507"/>
              </a:rPr>
              <a:t>2</a:t>
            </a:r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Trigonometric Ratio</a:t>
            </a:r>
            <a:endParaRPr lang="en-MY" dirty="0"/>
          </a:p>
        </p:txBody>
      </p:sp>
      <p:sp>
        <p:nvSpPr>
          <p:cNvPr id="4" name="Right Triangle 3"/>
          <p:cNvSpPr/>
          <p:nvPr/>
        </p:nvSpPr>
        <p:spPr>
          <a:xfrm>
            <a:off x="2627784" y="2132856"/>
            <a:ext cx="3096344" cy="165618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2051720" y="29249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4067944" y="249289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3923928" y="38610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a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2627784" y="3501008"/>
            <a:ext cx="28803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1" name="Arc 10"/>
          <p:cNvSpPr/>
          <p:nvPr/>
        </p:nvSpPr>
        <p:spPr>
          <a:xfrm rot="13969938">
            <a:off x="5061433" y="3443623"/>
            <a:ext cx="432048" cy="432048"/>
          </a:xfrm>
          <a:prstGeom prst="arc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716016" y="33477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>
                <a:sym typeface="Symbol" panose="05050102010706020507"/>
              </a:rPr>
              <a:t></a:t>
            </a:r>
            <a:endParaRPr lang="en-MY" dirty="0"/>
          </a:p>
        </p:txBody>
      </p:sp>
      <p:sp>
        <p:nvSpPr>
          <p:cNvPr id="16" name="TextBox 15"/>
          <p:cNvSpPr txBox="1"/>
          <p:nvPr/>
        </p:nvSpPr>
        <p:spPr>
          <a:xfrm>
            <a:off x="5652120" y="277163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Figure 1</a:t>
            </a:r>
            <a:endParaRPr lang="en-MY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386603"/>
          </a:xfrm>
        </p:spPr>
        <p:txBody>
          <a:bodyPr/>
          <a:lstStyle/>
          <a:p>
            <a:r>
              <a:rPr lang="en-US" dirty="0" smtClean="0"/>
              <a:t>From these formulas, we also can derive </a:t>
            </a:r>
            <a:r>
              <a:rPr lang="en-US" dirty="0" smtClean="0">
                <a:solidFill>
                  <a:srgbClr val="FF0000"/>
                </a:solidFill>
              </a:rPr>
              <a:t>double angle formula</a:t>
            </a:r>
            <a:endParaRPr lang="en-US" dirty="0" smtClean="0">
              <a:solidFill>
                <a:srgbClr val="FF0000"/>
              </a:solidFill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 10: Evaluate cos</a:t>
            </a:r>
            <a:r>
              <a:rPr lang="en-US" baseline="30000" dirty="0" smtClean="0"/>
              <a:t>2</a:t>
            </a:r>
            <a:r>
              <a:rPr lang="en-US" dirty="0" smtClean="0"/>
              <a:t>15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 </a:t>
            </a:r>
            <a:r>
              <a:rPr lang="en-US" dirty="0" smtClean="0">
                <a:ea typeface="Cambria Math" panose="02040503050406030204"/>
              </a:rPr>
              <a:t>in term of surds.</a:t>
            </a:r>
            <a:endParaRPr lang="en-MY" dirty="0" smtClean="0"/>
          </a:p>
          <a:p>
            <a:endParaRPr lang="en-MY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1556792"/>
            <a:ext cx="2040000" cy="360000"/>
          </a:xfrm>
          <a:prstGeom prst="rect">
            <a:avLst/>
          </a:prstGeom>
          <a:noFill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848" y="2060848"/>
            <a:ext cx="2663997" cy="360000"/>
          </a:xfrm>
          <a:prstGeom prst="rect">
            <a:avLst/>
          </a:prstGeom>
          <a:noFill/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95936" y="2420888"/>
            <a:ext cx="1548000" cy="360000"/>
          </a:xfrm>
          <a:prstGeom prst="rect">
            <a:avLst/>
          </a:prstGeom>
          <a:noFill/>
        </p:spPr>
      </p:pic>
      <p:pic>
        <p:nvPicPr>
          <p:cNvPr id="7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67996" y="2780968"/>
            <a:ext cx="1512000" cy="360000"/>
          </a:xfrm>
          <a:prstGeom prst="rect">
            <a:avLst/>
          </a:prstGeom>
          <a:noFill/>
        </p:spPr>
      </p:pic>
      <p:pic>
        <p:nvPicPr>
          <p:cNvPr id="8" name="Picture 11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5856" y="3284984"/>
            <a:ext cx="2016224" cy="6480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566545"/>
            <a:ext cx="8229600" cy="4525963"/>
          </a:xfrm>
        </p:spPr>
        <p:txBody>
          <a:bodyPr/>
          <a:lstStyle/>
          <a:p>
            <a:r>
              <a:rPr lang="en-US" dirty="0" smtClean="0"/>
              <a:t>Based on the angle </a:t>
            </a:r>
            <a:r>
              <a:rPr lang="en-US" dirty="0" smtClean="0">
                <a:sym typeface="Symbol" panose="05050102010706020507"/>
              </a:rPr>
              <a:t>, the six trigonometric functions namely sine, cosine, tangent, secant, cosecant and cotangent which have the following trigonometric ratio:</a:t>
            </a:r>
            <a:endParaRPr lang="en-US" dirty="0" smtClean="0">
              <a:sym typeface="Symbol" panose="05050102010706020507"/>
            </a:endParaRPr>
          </a:p>
          <a:p>
            <a:endParaRPr lang="en-US" dirty="0" smtClean="0">
              <a:sym typeface="Symbol" panose="05050102010706020507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Trigonometric Ratio (cont)</a:t>
            </a:r>
            <a:endParaRPr lang="en-MY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 dirty="0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 dirty="0"/>
          </a:p>
        </p:txBody>
      </p:sp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5563" y="4000500"/>
            <a:ext cx="2007694" cy="540000"/>
          </a:xfrm>
          <a:prstGeom prst="rect">
            <a:avLst/>
          </a:prstGeom>
          <a:noFill/>
        </p:spPr>
      </p:pic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01594" y="4925556"/>
            <a:ext cx="2021538" cy="540000"/>
          </a:xfrm>
          <a:prstGeom prst="rect">
            <a:avLst/>
          </a:prstGeom>
          <a:noFill/>
        </p:spPr>
      </p:pic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 dirty="0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87243" y="5797272"/>
            <a:ext cx="1799999" cy="540000"/>
          </a:xfrm>
          <a:prstGeom prst="rect">
            <a:avLst/>
          </a:prstGeom>
          <a:noFill/>
        </p:spPr>
      </p:pic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 dirty="0"/>
          </a:p>
        </p:txBody>
      </p:sp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4000500"/>
            <a:ext cx="1495386" cy="540000"/>
          </a:xfrm>
          <a:prstGeom prst="rect">
            <a:avLst/>
          </a:prstGeom>
          <a:noFill/>
        </p:spPr>
      </p:pic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 dirty="0"/>
          </a:p>
        </p:txBody>
      </p:sp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5" y="4833228"/>
            <a:ext cx="1536923" cy="540000"/>
          </a:xfrm>
          <a:prstGeom prst="rect">
            <a:avLst/>
          </a:prstGeom>
          <a:noFill/>
        </p:spPr>
      </p:pic>
      <p:sp>
        <p:nvSpPr>
          <p:cNvPr id="1046" name="Rectangle 2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 dirty="0"/>
          </a:p>
        </p:txBody>
      </p:sp>
      <p:pic>
        <p:nvPicPr>
          <p:cNvPr id="1045" name="Picture 2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40937" y="5679797"/>
            <a:ext cx="1523078" cy="540000"/>
          </a:xfrm>
          <a:prstGeom prst="rect">
            <a:avLst/>
          </a:prstGeom>
          <a:noFill/>
        </p:spPr>
      </p:pic>
      <p:sp>
        <p:nvSpPr>
          <p:cNvPr id="27" name="Right Triangle 26"/>
          <p:cNvSpPr/>
          <p:nvPr/>
        </p:nvSpPr>
        <p:spPr>
          <a:xfrm>
            <a:off x="7064469" y="3897124"/>
            <a:ext cx="2015208" cy="93610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28" name="TextBox 27"/>
          <p:cNvSpPr txBox="1"/>
          <p:nvPr/>
        </p:nvSpPr>
        <p:spPr>
          <a:xfrm rot="10800000" flipV="1">
            <a:off x="6718935" y="4378960"/>
            <a:ext cx="23050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MY" dirty="0"/>
          </a:p>
        </p:txBody>
      </p:sp>
      <p:sp>
        <p:nvSpPr>
          <p:cNvPr id="29" name="TextBox 28"/>
          <p:cNvSpPr txBox="1"/>
          <p:nvPr/>
        </p:nvSpPr>
        <p:spPr>
          <a:xfrm>
            <a:off x="7900243" y="3789680"/>
            <a:ext cx="344049" cy="3776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MY" dirty="0"/>
          </a:p>
        </p:txBody>
      </p:sp>
      <p:sp>
        <p:nvSpPr>
          <p:cNvPr id="30" name="TextBox 29"/>
          <p:cNvSpPr txBox="1"/>
          <p:nvPr/>
        </p:nvSpPr>
        <p:spPr>
          <a:xfrm>
            <a:off x="7899990" y="4925561"/>
            <a:ext cx="3189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a</a:t>
            </a:r>
            <a:endParaRPr lang="en-MY" dirty="0"/>
          </a:p>
        </p:txBody>
      </p:sp>
      <p:sp>
        <p:nvSpPr>
          <p:cNvPr id="31" name="Rectangle 30"/>
          <p:cNvSpPr/>
          <p:nvPr/>
        </p:nvSpPr>
        <p:spPr>
          <a:xfrm>
            <a:off x="7064593" y="4670544"/>
            <a:ext cx="187462" cy="162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33" name="Arc 32"/>
          <p:cNvSpPr/>
          <p:nvPr/>
        </p:nvSpPr>
        <p:spPr>
          <a:xfrm rot="13969938">
            <a:off x="8437126" y="4580501"/>
            <a:ext cx="206141" cy="212209"/>
          </a:xfrm>
          <a:prstGeom prst="arc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8078038" y="4390891"/>
            <a:ext cx="609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>
                <a:sym typeface="Symbol" panose="05050102010706020507"/>
              </a:rPr>
              <a:t></a:t>
            </a:r>
            <a:endParaRPr lang="en-MY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Example 1:The diagram shows   ABC has right-angle at B such that the sides AB=3, BC=4 and AC=5. Find the six trigonometric ration at the angle </a:t>
            </a:r>
            <a:r>
              <a:rPr lang="en-US" sz="2800" dirty="0" smtClean="0">
                <a:sym typeface="Symbol" panose="05050102010706020507"/>
              </a:rPr>
              <a:t>.</a:t>
            </a:r>
            <a:endParaRPr lang="en-MY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Trigonometric Ratio (cont)</a:t>
            </a:r>
            <a:endParaRPr lang="en-MY" dirty="0"/>
          </a:p>
        </p:txBody>
      </p:sp>
      <p:sp>
        <p:nvSpPr>
          <p:cNvPr id="4" name="Isosceles Triangle 3"/>
          <p:cNvSpPr/>
          <p:nvPr/>
        </p:nvSpPr>
        <p:spPr>
          <a:xfrm>
            <a:off x="6084168" y="1556792"/>
            <a:ext cx="144016" cy="288032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ight Triangle 4"/>
          <p:cNvSpPr/>
          <p:nvPr/>
        </p:nvSpPr>
        <p:spPr>
          <a:xfrm>
            <a:off x="2627784" y="3429000"/>
            <a:ext cx="3096344" cy="165618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2267744" y="501317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2411760" y="31316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2627784" y="4797152"/>
            <a:ext cx="28803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9" name="Arc 8"/>
          <p:cNvSpPr/>
          <p:nvPr/>
        </p:nvSpPr>
        <p:spPr>
          <a:xfrm rot="13969938">
            <a:off x="5061433" y="4739767"/>
            <a:ext cx="432048" cy="432048"/>
          </a:xfrm>
          <a:prstGeom prst="arc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4716016" y="464384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>
                <a:sym typeface="Symbol" panose="05050102010706020507"/>
              </a:rPr>
              <a:t>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5724128" y="494116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195736" y="4005064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3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4067944" y="3789040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5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3851920" y="5157192"/>
            <a:ext cx="33054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4</a:t>
            </a:r>
            <a:endParaRPr lang="en-MY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2: Find, correct to two decimal places the length of the side AB and BC of the diagram below.</a:t>
            </a:r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Trigonometric Ratio (cont)</a:t>
            </a:r>
            <a:endParaRPr lang="en-MY" dirty="0"/>
          </a:p>
        </p:txBody>
      </p:sp>
      <p:sp>
        <p:nvSpPr>
          <p:cNvPr id="4" name="Right Triangle 3"/>
          <p:cNvSpPr/>
          <p:nvPr/>
        </p:nvSpPr>
        <p:spPr>
          <a:xfrm>
            <a:off x="2627784" y="3429000"/>
            <a:ext cx="3096344" cy="1656184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TextBox 4"/>
          <p:cNvSpPr txBox="1"/>
          <p:nvPr/>
        </p:nvSpPr>
        <p:spPr>
          <a:xfrm>
            <a:off x="2267744" y="501317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2627784" y="4797152"/>
            <a:ext cx="28803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7" name="Arc 6"/>
          <p:cNvSpPr/>
          <p:nvPr/>
        </p:nvSpPr>
        <p:spPr>
          <a:xfrm rot="13969938">
            <a:off x="5061433" y="4739767"/>
            <a:ext cx="432048" cy="432048"/>
          </a:xfrm>
          <a:prstGeom prst="arc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4355976" y="471585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MY" dirty="0" smtClean="0">
                <a:sym typeface="Symbol" panose="05050102010706020507"/>
              </a:rPr>
              <a:t>73.2</a:t>
            </a:r>
            <a:r>
              <a:rPr lang="en-MY" dirty="0" smtClean="0">
                <a:latin typeface="Cambria Math" panose="02040503050406030204"/>
                <a:ea typeface="Cambria Math" panose="02040503050406030204"/>
                <a:sym typeface="Symbol" panose="05050102010706020507"/>
              </a:rPr>
              <a:t>ᵒ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724128" y="494116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2483768" y="3131676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3851920" y="3851756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9.327 cm</a:t>
            </a:r>
            <a:endParaRPr lang="en-MY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 3: From the diagram below, find, correct to 2 decimal places, the length of BC </a:t>
            </a:r>
            <a:r>
              <a:rPr lang="en-MY" altLang="en-US" dirty="0" smtClean="0"/>
              <a:t>and </a:t>
            </a:r>
            <a:r>
              <a:rPr lang="en-US" dirty="0" smtClean="0"/>
              <a:t>the length of CD</a:t>
            </a:r>
            <a:endParaRPr lang="en-US" dirty="0" smtClean="0"/>
          </a:p>
          <a:p>
            <a:pPr marL="624205" indent="-514350">
              <a:buNone/>
            </a:pPr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Trigonometric Ratio (cont)</a:t>
            </a:r>
            <a:endParaRPr lang="en-MY" dirty="0"/>
          </a:p>
        </p:txBody>
      </p:sp>
      <p:sp>
        <p:nvSpPr>
          <p:cNvPr id="4" name="Right Triangle 3"/>
          <p:cNvSpPr/>
          <p:nvPr/>
        </p:nvSpPr>
        <p:spPr>
          <a:xfrm>
            <a:off x="2195736" y="3284984"/>
            <a:ext cx="3168352" cy="1368152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5" name="Right Triangle 4"/>
          <p:cNvSpPr/>
          <p:nvPr/>
        </p:nvSpPr>
        <p:spPr>
          <a:xfrm>
            <a:off x="2195736" y="3284984"/>
            <a:ext cx="1224136" cy="1368152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1852372" y="3212976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MY" dirty="0"/>
          </a:p>
        </p:txBody>
      </p:sp>
      <p:sp>
        <p:nvSpPr>
          <p:cNvPr id="7" name="TextBox 6"/>
          <p:cNvSpPr txBox="1"/>
          <p:nvPr/>
        </p:nvSpPr>
        <p:spPr>
          <a:xfrm>
            <a:off x="1907704" y="458112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275856" y="465313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MY" dirty="0"/>
          </a:p>
        </p:txBody>
      </p:sp>
      <p:sp>
        <p:nvSpPr>
          <p:cNvPr id="9" name="TextBox 8"/>
          <p:cNvSpPr txBox="1"/>
          <p:nvPr/>
        </p:nvSpPr>
        <p:spPr>
          <a:xfrm>
            <a:off x="5436096" y="450912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1312033" y="3913311"/>
            <a:ext cx="955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21.52cm</a:t>
            </a:r>
            <a:endParaRPr lang="en-MY" sz="1400" dirty="0"/>
          </a:p>
        </p:txBody>
      </p:sp>
      <p:sp>
        <p:nvSpPr>
          <p:cNvPr id="11" name="Arc 10"/>
          <p:cNvSpPr/>
          <p:nvPr/>
        </p:nvSpPr>
        <p:spPr>
          <a:xfrm rot="14270013">
            <a:off x="4581841" y="4322212"/>
            <a:ext cx="432048" cy="432048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2" name="Arc 11"/>
          <p:cNvSpPr/>
          <p:nvPr/>
        </p:nvSpPr>
        <p:spPr>
          <a:xfrm rot="14270013">
            <a:off x="3049991" y="4302937"/>
            <a:ext cx="432048" cy="432048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3923928" y="4365104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31.5</a:t>
            </a:r>
            <a:r>
              <a:rPr lang="en-US" sz="1600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2411760" y="4221088"/>
            <a:ext cx="864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53.2</a:t>
            </a:r>
            <a:r>
              <a:rPr lang="en-US" sz="1600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Trigonometric ratio for angles: 30</a:t>
            </a:r>
            <a:r>
              <a:rPr lang="en-US" sz="4400" dirty="0" smtClean="0">
                <a:latin typeface="Cambria Math" panose="02040503050406030204"/>
                <a:ea typeface="Cambria Math" panose="02040503050406030204"/>
              </a:rPr>
              <a:t>ᵒ, </a:t>
            </a:r>
            <a:r>
              <a:rPr lang="en-US" sz="4400" dirty="0" smtClean="0">
                <a:ea typeface="Cambria Math" panose="02040503050406030204"/>
              </a:rPr>
              <a:t>45</a:t>
            </a:r>
            <a:r>
              <a:rPr lang="en-US" sz="4400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sz="4400" dirty="0" smtClean="0">
                <a:ea typeface="Cambria Math" panose="02040503050406030204"/>
              </a:rPr>
              <a:t> and 60</a:t>
            </a:r>
            <a:r>
              <a:rPr lang="en-US" sz="4400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60020" y="2032635"/>
            <a:ext cx="4904740" cy="368490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Consider an equilateral triangle ABC with sides of 2 units length.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Trigo</a:t>
            </a:r>
            <a:r>
              <a:rPr lang="en-US" dirty="0" smtClean="0"/>
              <a:t> ratio of 30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 :</a:t>
            </a:r>
            <a:endParaRPr lang="en-US" dirty="0" smtClean="0">
              <a:latin typeface="Cambria Math" panose="02040503050406030204"/>
              <a:ea typeface="Cambria Math" panose="02040503050406030204"/>
            </a:endParaRPr>
          </a:p>
          <a:p>
            <a:endParaRPr lang="en-US" dirty="0" smtClean="0">
              <a:latin typeface="Cambria Math" panose="02040503050406030204"/>
              <a:ea typeface="Cambria Math" panose="02040503050406030204"/>
            </a:endParaRPr>
          </a:p>
          <a:p>
            <a:pPr marL="0" indent="0">
              <a:buNone/>
            </a:pPr>
            <a:r>
              <a:rPr lang="en-US" dirty="0" err="1" smtClean="0">
                <a:ea typeface="Cambria Math" panose="02040503050406030204"/>
              </a:rPr>
              <a:t>Trigo</a:t>
            </a:r>
            <a:r>
              <a:rPr lang="en-US" dirty="0" smtClean="0">
                <a:ea typeface="Cambria Math" panose="02040503050406030204"/>
              </a:rPr>
              <a:t> ratio of 60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>
                <a:ea typeface="Cambria Math" panose="02040503050406030204"/>
              </a:rPr>
              <a:t>:</a:t>
            </a:r>
            <a:endParaRPr lang="en-MY" dirty="0"/>
          </a:p>
        </p:txBody>
      </p:sp>
      <p:sp>
        <p:nvSpPr>
          <p:cNvPr id="7" name="Isosceles Triangle 6"/>
          <p:cNvSpPr/>
          <p:nvPr/>
        </p:nvSpPr>
        <p:spPr>
          <a:xfrm>
            <a:off x="5076056" y="1700808"/>
            <a:ext cx="3024336" cy="252028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cxnSp>
        <p:nvCxnSpPr>
          <p:cNvPr id="9" name="Straight Connector 8"/>
          <p:cNvCxnSpPr>
            <a:stCxn id="7" idx="0"/>
            <a:endCxn id="7" idx="3"/>
          </p:cNvCxnSpPr>
          <p:nvPr/>
        </p:nvCxnSpPr>
        <p:spPr>
          <a:xfrm rot="16200000" flipH="1">
            <a:off x="5328084" y="2960948"/>
            <a:ext cx="2520280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444208" y="1412776"/>
            <a:ext cx="344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8100392" y="3933056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4716016" y="406778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MY" dirty="0"/>
          </a:p>
        </p:txBody>
      </p:sp>
      <p:sp>
        <p:nvSpPr>
          <p:cNvPr id="13" name="Arc 12"/>
          <p:cNvSpPr/>
          <p:nvPr/>
        </p:nvSpPr>
        <p:spPr>
          <a:xfrm>
            <a:off x="5065039" y="4038115"/>
            <a:ext cx="288032" cy="36004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7" name="Arc 16"/>
          <p:cNvSpPr/>
          <p:nvPr/>
        </p:nvSpPr>
        <p:spPr>
          <a:xfrm rot="14531662">
            <a:off x="7894758" y="3964398"/>
            <a:ext cx="288032" cy="36004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8" name="Arc 17"/>
          <p:cNvSpPr/>
          <p:nvPr/>
        </p:nvSpPr>
        <p:spPr>
          <a:xfrm rot="8595069">
            <a:off x="6340322" y="1851146"/>
            <a:ext cx="288032" cy="36004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Arc 18"/>
          <p:cNvSpPr/>
          <p:nvPr/>
        </p:nvSpPr>
        <p:spPr>
          <a:xfrm rot="6452999">
            <a:off x="6495138" y="1873323"/>
            <a:ext cx="288032" cy="360040"/>
          </a:xfrm>
          <a:prstGeom prst="arc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TextBox 19"/>
          <p:cNvSpPr txBox="1"/>
          <p:nvPr/>
        </p:nvSpPr>
        <p:spPr>
          <a:xfrm>
            <a:off x="7380312" y="263691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 </a:t>
            </a:r>
            <a:endParaRPr lang="en-MY" dirty="0"/>
          </a:p>
        </p:txBody>
      </p:sp>
      <p:sp>
        <p:nvSpPr>
          <p:cNvPr id="21" name="TextBox 20"/>
          <p:cNvSpPr txBox="1"/>
          <p:nvPr/>
        </p:nvSpPr>
        <p:spPr>
          <a:xfrm>
            <a:off x="5508104" y="262762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en-MY" dirty="0"/>
          </a:p>
        </p:txBody>
      </p:sp>
      <p:sp>
        <p:nvSpPr>
          <p:cNvPr id="22" name="TextBox 21"/>
          <p:cNvSpPr txBox="1"/>
          <p:nvPr/>
        </p:nvSpPr>
        <p:spPr>
          <a:xfrm>
            <a:off x="5724128" y="42210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MY" dirty="0"/>
          </a:p>
        </p:txBody>
      </p:sp>
      <p:sp>
        <p:nvSpPr>
          <p:cNvPr id="23" name="TextBox 22"/>
          <p:cNvSpPr txBox="1"/>
          <p:nvPr/>
        </p:nvSpPr>
        <p:spPr>
          <a:xfrm>
            <a:off x="7236296" y="422108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MY" dirty="0"/>
          </a:p>
        </p:txBody>
      </p:sp>
      <p:sp>
        <p:nvSpPr>
          <p:cNvPr id="24" name="Rectangle 23"/>
          <p:cNvSpPr/>
          <p:nvPr/>
        </p:nvSpPr>
        <p:spPr>
          <a:xfrm>
            <a:off x="6444208" y="4077072"/>
            <a:ext cx="144016" cy="144016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6" name="TextBox 25"/>
          <p:cNvSpPr txBox="1"/>
          <p:nvPr/>
        </p:nvSpPr>
        <p:spPr>
          <a:xfrm>
            <a:off x="6444208" y="4221088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en-MY" dirty="0"/>
          </a:p>
        </p:txBody>
      </p:sp>
      <p:sp>
        <p:nvSpPr>
          <p:cNvPr id="27" name="TextBox 26"/>
          <p:cNvSpPr txBox="1"/>
          <p:nvPr/>
        </p:nvSpPr>
        <p:spPr>
          <a:xfrm>
            <a:off x="5292080" y="3913311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60</a:t>
            </a:r>
            <a:r>
              <a:rPr lang="en-US" sz="1400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7452320" y="3933056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60</a:t>
            </a:r>
            <a:r>
              <a:rPr lang="en-US" sz="1400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6156176" y="227687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</a:t>
            </a:r>
            <a:r>
              <a:rPr lang="en-US" sz="1400" dirty="0" smtClean="0"/>
              <a:t>0</a:t>
            </a:r>
            <a:r>
              <a:rPr lang="en-US" sz="1400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sz="1400" dirty="0"/>
          </a:p>
        </p:txBody>
      </p:sp>
      <p:sp>
        <p:nvSpPr>
          <p:cNvPr id="30" name="TextBox 29"/>
          <p:cNvSpPr txBox="1"/>
          <p:nvPr/>
        </p:nvSpPr>
        <p:spPr>
          <a:xfrm>
            <a:off x="6516216" y="2276872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</a:t>
            </a:r>
            <a:r>
              <a:rPr lang="en-US" sz="1400" dirty="0" smtClean="0"/>
              <a:t>0</a:t>
            </a:r>
            <a:r>
              <a:rPr lang="en-US" sz="1400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sz="14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28184" y="3155573"/>
            <a:ext cx="288032" cy="352039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1741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5402" y="4220850"/>
            <a:ext cx="4169766" cy="720080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1741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5655" y="5403582"/>
            <a:ext cx="4104456" cy="6352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000" dirty="0" smtClean="0"/>
              <a:t>Trigonometric ratio for angles: 30</a:t>
            </a:r>
            <a:r>
              <a:rPr lang="en-US" sz="4000" dirty="0" smtClean="0">
                <a:latin typeface="Cambria Math" panose="02040503050406030204"/>
                <a:ea typeface="Cambria Math" panose="02040503050406030204"/>
              </a:rPr>
              <a:t>ᵒ, </a:t>
            </a:r>
            <a:r>
              <a:rPr lang="en-US" sz="4000" dirty="0" smtClean="0">
                <a:ea typeface="Cambria Math" panose="02040503050406030204"/>
              </a:rPr>
              <a:t>45</a:t>
            </a:r>
            <a:r>
              <a:rPr lang="en-US" sz="4000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sz="4000" dirty="0" smtClean="0">
                <a:ea typeface="Cambria Math" panose="02040503050406030204"/>
              </a:rPr>
              <a:t> and 60</a:t>
            </a:r>
            <a:r>
              <a:rPr lang="en-US" sz="4000" dirty="0" smtClean="0">
                <a:latin typeface="Cambria Math" panose="02040503050406030204"/>
                <a:ea typeface="Cambria Math" panose="02040503050406030204"/>
              </a:rPr>
              <a:t>ᵒ </a:t>
            </a:r>
            <a:r>
              <a:rPr lang="en-US" sz="4000" dirty="0" smtClean="0">
                <a:latin typeface="+mn-lt"/>
                <a:ea typeface="Cambria Math" panose="02040503050406030204"/>
              </a:rPr>
              <a:t>(cont)</a:t>
            </a:r>
            <a:endParaRPr lang="en-MY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67544" y="1700808"/>
            <a:ext cx="4040188" cy="3941763"/>
          </a:xfrm>
        </p:spPr>
        <p:txBody>
          <a:bodyPr/>
          <a:lstStyle/>
          <a:p>
            <a:r>
              <a:rPr lang="en-US" dirty="0" smtClean="0"/>
              <a:t>Consider an </a:t>
            </a:r>
            <a:r>
              <a:rPr lang="en-US" dirty="0" err="1" smtClean="0"/>
              <a:t>isoceles</a:t>
            </a:r>
            <a:r>
              <a:rPr lang="en-US" dirty="0" smtClean="0"/>
              <a:t> triangle ABC. The two sides AB and BC are of 1 unit length.</a:t>
            </a:r>
            <a:endParaRPr lang="en-US" dirty="0" smtClean="0"/>
          </a:p>
          <a:p>
            <a:r>
              <a:rPr lang="en-US" dirty="0" err="1" smtClean="0"/>
              <a:t>Trigo</a:t>
            </a:r>
            <a:r>
              <a:rPr lang="en-US" dirty="0" smtClean="0"/>
              <a:t> ratio of 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:</a:t>
            </a:r>
            <a:endParaRPr lang="en-MY" dirty="0"/>
          </a:p>
        </p:txBody>
      </p:sp>
      <p:sp>
        <p:nvSpPr>
          <p:cNvPr id="7" name="Right Triangle 6"/>
          <p:cNvSpPr/>
          <p:nvPr/>
        </p:nvSpPr>
        <p:spPr>
          <a:xfrm>
            <a:off x="5508104" y="1988840"/>
            <a:ext cx="2736304" cy="216024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Rectangle 7"/>
          <p:cNvSpPr/>
          <p:nvPr/>
        </p:nvSpPr>
        <p:spPr>
          <a:xfrm>
            <a:off x="5508104" y="3933056"/>
            <a:ext cx="144016" cy="216024"/>
          </a:xfrm>
          <a:prstGeom prst="rect">
            <a:avLst/>
          </a:prstGeom>
          <a:noFill/>
          <a:ln w="952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9" name="TextBox 8"/>
          <p:cNvSpPr txBox="1"/>
          <p:nvPr/>
        </p:nvSpPr>
        <p:spPr>
          <a:xfrm>
            <a:off x="8189076" y="3995772"/>
            <a:ext cx="3433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5220072" y="40770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MY" dirty="0"/>
          </a:p>
        </p:txBody>
      </p:sp>
      <p:sp>
        <p:nvSpPr>
          <p:cNvPr id="12" name="TextBox 11"/>
          <p:cNvSpPr txBox="1"/>
          <p:nvPr/>
        </p:nvSpPr>
        <p:spPr>
          <a:xfrm>
            <a:off x="5292080" y="1619508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en-MY" dirty="0"/>
          </a:p>
        </p:txBody>
      </p:sp>
      <p:sp>
        <p:nvSpPr>
          <p:cNvPr id="14" name="TextBox 13"/>
          <p:cNvSpPr txBox="1"/>
          <p:nvPr/>
        </p:nvSpPr>
        <p:spPr>
          <a:xfrm>
            <a:off x="5148064" y="29876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6660232" y="414908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MY" dirty="0"/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48264" y="2708920"/>
            <a:ext cx="360040" cy="456051"/>
          </a:xfrm>
          <a:prstGeom prst="rect">
            <a:avLst/>
          </a:prstGeom>
          <a:noFill/>
        </p:spPr>
      </p:pic>
      <p:sp>
        <p:nvSpPr>
          <p:cNvPr id="18" name="Arc 17"/>
          <p:cNvSpPr/>
          <p:nvPr/>
        </p:nvSpPr>
        <p:spPr>
          <a:xfrm rot="6891905">
            <a:off x="5413248" y="1969550"/>
            <a:ext cx="432048" cy="360040"/>
          </a:xfrm>
          <a:prstGeom prst="arc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9" name="Arc 18"/>
          <p:cNvSpPr/>
          <p:nvPr/>
        </p:nvSpPr>
        <p:spPr>
          <a:xfrm rot="16200000">
            <a:off x="7720476" y="3969060"/>
            <a:ext cx="432048" cy="360040"/>
          </a:xfrm>
          <a:prstGeom prst="arc">
            <a:avLst/>
          </a:prstGeom>
          <a:ln w="222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0" name="TextBox 19"/>
          <p:cNvSpPr txBox="1"/>
          <p:nvPr/>
        </p:nvSpPr>
        <p:spPr>
          <a:xfrm>
            <a:off x="5580112" y="23488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dirty="0"/>
          </a:p>
        </p:txBody>
      </p:sp>
      <p:sp>
        <p:nvSpPr>
          <p:cNvPr id="21" name="TextBox 20"/>
          <p:cNvSpPr txBox="1"/>
          <p:nvPr/>
        </p:nvSpPr>
        <p:spPr>
          <a:xfrm>
            <a:off x="7236296" y="3779748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endParaRPr lang="en-MY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5452" y="4922515"/>
            <a:ext cx="4536504" cy="7200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table summarizes the trigonometric ratio for the angles 30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, 45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 and 60</a:t>
            </a:r>
            <a:r>
              <a:rPr lang="en-US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dirty="0" smtClean="0"/>
              <a:t>.</a:t>
            </a:r>
            <a:endParaRPr lang="en-US" dirty="0" smtClean="0"/>
          </a:p>
          <a:p>
            <a:endParaRPr lang="en-MY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Trigonometric ratio for angles: 30</a:t>
            </a:r>
            <a:r>
              <a:rPr lang="en-US" sz="3200" dirty="0" smtClean="0">
                <a:latin typeface="Cambria Math" panose="02040503050406030204"/>
                <a:ea typeface="Cambria Math" panose="02040503050406030204"/>
              </a:rPr>
              <a:t>ᵒ, </a:t>
            </a:r>
            <a:r>
              <a:rPr lang="en-US" sz="3200" dirty="0" smtClean="0">
                <a:ea typeface="Cambria Math" panose="02040503050406030204"/>
              </a:rPr>
              <a:t>45</a:t>
            </a:r>
            <a:r>
              <a:rPr lang="en-US" sz="3200" dirty="0" smtClean="0">
                <a:latin typeface="Cambria Math" panose="02040503050406030204"/>
                <a:ea typeface="Cambria Math" panose="02040503050406030204"/>
              </a:rPr>
              <a:t>ᵒ</a:t>
            </a:r>
            <a:r>
              <a:rPr lang="en-US" sz="3200" dirty="0" smtClean="0">
                <a:ea typeface="Cambria Math" panose="02040503050406030204"/>
              </a:rPr>
              <a:t> and 60</a:t>
            </a:r>
            <a:r>
              <a:rPr lang="en-US" sz="3200" dirty="0" smtClean="0">
                <a:latin typeface="Cambria Math" panose="02040503050406030204"/>
                <a:ea typeface="Cambria Math" panose="02040503050406030204"/>
              </a:rPr>
              <a:t>ᵒ </a:t>
            </a:r>
            <a:r>
              <a:rPr lang="en-US" sz="3200" dirty="0" smtClean="0">
                <a:ea typeface="Cambria Math" panose="02040503050406030204"/>
              </a:rPr>
              <a:t>(cont)</a:t>
            </a:r>
            <a:endParaRPr lang="en-MY" sz="32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115616" y="3429000"/>
          <a:ext cx="60960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r>
                        <a:rPr lang="en-US" dirty="0" smtClean="0">
                          <a:latin typeface="Cambria Math" panose="02040503050406030204"/>
                          <a:ea typeface="Cambria Math" panose="02040503050406030204"/>
                        </a:rPr>
                        <a:t>ᵒ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45</a:t>
                      </a:r>
                      <a:r>
                        <a:rPr lang="en-US" dirty="0" smtClean="0">
                          <a:latin typeface="Cambria Math" panose="02040503050406030204"/>
                          <a:ea typeface="Cambria Math" panose="02040503050406030204"/>
                        </a:rPr>
                        <a:t>ᵒ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60</a:t>
                      </a:r>
                      <a:r>
                        <a:rPr lang="en-US" dirty="0" smtClean="0">
                          <a:latin typeface="Cambria Math" panose="02040503050406030204"/>
                          <a:ea typeface="Cambria Math" panose="02040503050406030204"/>
                        </a:rPr>
                        <a:t>ᵒ</a:t>
                      </a:r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ym typeface="Symbol" panose="05050102010706020507"/>
                        </a:rPr>
                        <a:t></a:t>
                      </a:r>
                      <a:endParaRPr lang="en-US" baseline="0" dirty="0" smtClean="0">
                        <a:sym typeface="Symbol" panose="05050102010706020507"/>
                      </a:endParaRPr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cos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smtClean="0">
                          <a:sym typeface="Symbol" panose="05050102010706020507"/>
                        </a:rPr>
                        <a:t></a:t>
                      </a:r>
                      <a:endParaRPr lang="en-US" dirty="0" smtClean="0">
                        <a:sym typeface="Symbol" panose="05050102010706020507"/>
                      </a:endParaRPr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smtClean="0">
                          <a:sym typeface="Symbol" panose="05050102010706020507"/>
                        </a:rPr>
                        <a:t></a:t>
                      </a:r>
                      <a:endParaRPr lang="en-US" baseline="0" dirty="0" smtClean="0">
                        <a:sym typeface="Symbol" panose="05050102010706020507"/>
                      </a:endParaRPr>
                    </a:p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1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22529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3861048"/>
            <a:ext cx="128014" cy="576064"/>
          </a:xfrm>
          <a:prstGeom prst="rect">
            <a:avLst/>
          </a:prstGeom>
          <a:noFill/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1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4437112"/>
            <a:ext cx="144016" cy="648075"/>
          </a:xfrm>
          <a:prstGeom prst="rect">
            <a:avLst/>
          </a:prstGeom>
          <a:noFill/>
        </p:spPr>
      </p:pic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3861048"/>
            <a:ext cx="259229" cy="576064"/>
          </a:xfrm>
          <a:prstGeom prst="rect">
            <a:avLst/>
          </a:prstGeom>
          <a:noFill/>
        </p:spPr>
      </p:pic>
      <p:pic>
        <p:nvPicPr>
          <p:cNvPr id="12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3968" y="4509120"/>
            <a:ext cx="259229" cy="576064"/>
          </a:xfrm>
          <a:prstGeom prst="rect">
            <a:avLst/>
          </a:prstGeom>
          <a:noFill/>
        </p:spPr>
      </p:pic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3861048"/>
            <a:ext cx="232641" cy="504056"/>
          </a:xfrm>
          <a:prstGeom prst="rect">
            <a:avLst/>
          </a:prstGeom>
          <a:noFill/>
        </p:spPr>
      </p:pic>
      <p:sp>
        <p:nvSpPr>
          <p:cNvPr id="22536" name="Rectangle 8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71800" y="4581128"/>
            <a:ext cx="232641" cy="504056"/>
          </a:xfrm>
          <a:prstGeom prst="rect">
            <a:avLst/>
          </a:prstGeom>
          <a:noFill/>
        </p:spPr>
      </p:pic>
      <p:sp>
        <p:nvSpPr>
          <p:cNvPr id="2253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endParaRPr lang="en-MY"/>
          </a:p>
        </p:txBody>
      </p:sp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5165193"/>
            <a:ext cx="288032" cy="352039"/>
          </a:xfrm>
          <a:prstGeom prst="rect">
            <a:avLst/>
          </a:prstGeom>
          <a:noFill/>
        </p:spPr>
      </p:pic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2699792" y="5214374"/>
          <a:ext cx="288032" cy="516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Equation" r:id="rId5" imgW="10363200" imgH="18592800" progId="Equation.3">
                  <p:embed/>
                </p:oleObj>
              </mc:Choice>
              <mc:Fallback>
                <p:oleObj name="Equation" r:id="rId5" imgW="10363200" imgH="18592800" progId="Equation.3">
                  <p:embed/>
                  <p:pic>
                    <p:nvPicPr>
                      <p:cNvPr id="0" name="Picture 1024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99792" y="5214374"/>
                        <a:ext cx="288032" cy="516763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3443</Words>
  <Application>WPS Presentation</Application>
  <PresentationFormat>On-screen Show (4:3)</PresentationFormat>
  <Paragraphs>276</Paragraphs>
  <Slides>20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</vt:i4>
      </vt:variant>
      <vt:variant>
        <vt:lpstr>幻灯片标题</vt:lpstr>
      </vt:variant>
      <vt:variant>
        <vt:i4>20</vt:i4>
      </vt:variant>
    </vt:vector>
  </HeadingPairs>
  <TitlesOfParts>
    <vt:vector size="41" baseType="lpstr">
      <vt:lpstr>Arial</vt:lpstr>
      <vt:lpstr>SimSun</vt:lpstr>
      <vt:lpstr>Wingdings</vt:lpstr>
      <vt:lpstr>Wingdings 3</vt:lpstr>
      <vt:lpstr>Verdana</vt:lpstr>
      <vt:lpstr>Wingdings 2</vt:lpstr>
      <vt:lpstr>Cambria Math</vt:lpstr>
      <vt:lpstr>Angsana New</vt:lpstr>
      <vt:lpstr>Symbol</vt:lpstr>
      <vt:lpstr>Lucida Sans Unicode</vt:lpstr>
      <vt:lpstr>Microsoft YaHei</vt:lpstr>
      <vt:lpstr/>
      <vt:lpstr>Arial Unicode MS</vt:lpstr>
      <vt:lpstr>Calibri</vt:lpstr>
      <vt:lpstr>Symbol</vt:lpstr>
      <vt:lpstr>Segoe Print</vt:lpstr>
      <vt:lpstr>Wingdings</vt:lpstr>
      <vt:lpstr>Default Design</vt:lpstr>
      <vt:lpstr>Equation.3</vt:lpstr>
      <vt:lpstr>Equation.3</vt:lpstr>
      <vt:lpstr>Equation.3</vt:lpstr>
      <vt:lpstr>CHAPTER SIX </vt:lpstr>
      <vt:lpstr>Trigonometric Ratio</vt:lpstr>
      <vt:lpstr>Trigonometric Ratio (cont)</vt:lpstr>
      <vt:lpstr>Trigonometric Ratio (cont)</vt:lpstr>
      <vt:lpstr>Trigonometric Ratio (cont)</vt:lpstr>
      <vt:lpstr>Trigonometric Ratio (cont)</vt:lpstr>
      <vt:lpstr>Trigonometric ratio for angles: 30ᵒ, 45ᵒ and 60ᵒ</vt:lpstr>
      <vt:lpstr>Trigonometric ratio for angles: 30ᵒ, 45ᵒ and 60ᵒ (cont)</vt:lpstr>
      <vt:lpstr>Trigonometric ratio for angles: 30ᵒ, 45ᵒ and 60ᵒ (cont)</vt:lpstr>
      <vt:lpstr>Trigonometric ratio for angles: 30ᵒ, 45ᵒ and 60ᵒ (cont)</vt:lpstr>
      <vt:lpstr>The Sign of trigonometric Ratio of any angle in four quadrants of a Cartesian Plane</vt:lpstr>
      <vt:lpstr>Reference Angle</vt:lpstr>
      <vt:lpstr>Reference Angle (cont)</vt:lpstr>
      <vt:lpstr>Reference Angle (cont)</vt:lpstr>
      <vt:lpstr>Solving Trigonometric Equations</vt:lpstr>
      <vt:lpstr>Solving Trigonometric Equations (cont)</vt:lpstr>
      <vt:lpstr>Trigonometric Identities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SIX</dc:title>
  <dc:creator>kegzgpl</dc:creator>
  <cp:lastModifiedBy>HP</cp:lastModifiedBy>
  <cp:revision>82</cp:revision>
  <dcterms:created xsi:type="dcterms:W3CDTF">2011-05-09T06:19:00Z</dcterms:created>
  <dcterms:modified xsi:type="dcterms:W3CDTF">2018-07-22T02:52:09Z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1033-10.2.0.6080</vt:lpwstr>
  </property>
</Properties>
</file>