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9" r:id="rId5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emf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emf"/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F5860-08D9-402E-9835-9B4A8F9114BB}" type="datetimeFigureOut">
              <a:rPr lang="en-MY" smtClean="0"/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4A9AF-B9D2-452D-99BA-53BBC0609233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4A9AF-B9D2-452D-99BA-53BBC0609233}" type="slidenum">
              <a:rPr lang="en-MY" smtClean="0"/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4A9AF-B9D2-452D-99BA-53BBC0609233}" type="slidenum">
              <a:rPr lang="en-MY" smtClean="0"/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4A9AF-B9D2-452D-99BA-53BBC0609233}" type="slidenum">
              <a:rPr lang="en-MY" smtClean="0"/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AB39AA93-D5D7-45CF-BBC8-BEE3B4522908}" type="datetimeFigureOut">
              <a:rPr lang="en-MY" smtClean="0"/>
            </a:fld>
            <a:endParaRPr lang="en-MY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MY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2E1D4811-298C-4B7E-A6C7-92A66D6FA40E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emf"/><Relationship Id="rId3" Type="http://schemas.openxmlformats.org/officeDocument/2006/relationships/package" Target="../embeddings/Document10.docx"/><Relationship Id="rId2" Type="http://schemas.openxmlformats.org/officeDocument/2006/relationships/image" Target="../media/image12.emf"/><Relationship Id="rId1" Type="http://schemas.openxmlformats.org/officeDocument/2006/relationships/package" Target="../embeddings/Document9.docx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7.emf"/><Relationship Id="rId7" Type="http://schemas.openxmlformats.org/officeDocument/2006/relationships/package" Target="../embeddings/Document14.docx"/><Relationship Id="rId6" Type="http://schemas.openxmlformats.org/officeDocument/2006/relationships/image" Target="../media/image16.emf"/><Relationship Id="rId5" Type="http://schemas.openxmlformats.org/officeDocument/2006/relationships/package" Target="../embeddings/Document13.docx"/><Relationship Id="rId4" Type="http://schemas.openxmlformats.org/officeDocument/2006/relationships/image" Target="../media/image15.emf"/><Relationship Id="rId3" Type="http://schemas.openxmlformats.org/officeDocument/2006/relationships/package" Target="../embeddings/Document12.docx"/><Relationship Id="rId2" Type="http://schemas.openxmlformats.org/officeDocument/2006/relationships/image" Target="../media/image14.emf"/><Relationship Id="rId10" Type="http://schemas.openxmlformats.org/officeDocument/2006/relationships/vmlDrawing" Target="../drawings/vmlDrawing7.vml"/><Relationship Id="rId1" Type="http://schemas.openxmlformats.org/officeDocument/2006/relationships/package" Target="../embeddings/Document11.docx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9.emf"/><Relationship Id="rId3" Type="http://schemas.openxmlformats.org/officeDocument/2006/relationships/package" Target="../embeddings/Document16.docx"/><Relationship Id="rId2" Type="http://schemas.openxmlformats.org/officeDocument/2006/relationships/image" Target="../media/image18.emf"/><Relationship Id="rId1" Type="http://schemas.openxmlformats.org/officeDocument/2006/relationships/package" Target="../embeddings/Document15.docx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1.emf"/><Relationship Id="rId3" Type="http://schemas.openxmlformats.org/officeDocument/2006/relationships/package" Target="../embeddings/Document18.docx"/><Relationship Id="rId2" Type="http://schemas.openxmlformats.org/officeDocument/2006/relationships/image" Target="../media/image20.e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9.vml"/><Relationship Id="rId1" Type="http://schemas.openxmlformats.org/officeDocument/2006/relationships/package" Target="../embeddings/Document17.docx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5.emf"/><Relationship Id="rId3" Type="http://schemas.openxmlformats.org/officeDocument/2006/relationships/package" Target="../embeddings/Document20.docx"/><Relationship Id="rId2" Type="http://schemas.openxmlformats.org/officeDocument/2006/relationships/image" Target="../media/image24.emf"/><Relationship Id="rId1" Type="http://schemas.openxmlformats.org/officeDocument/2006/relationships/package" Target="../embeddings/Document19.docx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8.emf"/><Relationship Id="rId3" Type="http://schemas.openxmlformats.org/officeDocument/2006/relationships/package" Target="../embeddings/Document22.docx"/><Relationship Id="rId2" Type="http://schemas.openxmlformats.org/officeDocument/2006/relationships/image" Target="../media/image27.emf"/><Relationship Id="rId1" Type="http://schemas.openxmlformats.org/officeDocument/2006/relationships/package" Target="../embeddings/Document21.docx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0.emf"/><Relationship Id="rId3" Type="http://schemas.openxmlformats.org/officeDocument/2006/relationships/package" Target="../embeddings/Document24.docx"/><Relationship Id="rId2" Type="http://schemas.openxmlformats.org/officeDocument/2006/relationships/image" Target="../media/image29.emf"/><Relationship Id="rId1" Type="http://schemas.openxmlformats.org/officeDocument/2006/relationships/package" Target="../embeddings/Document23.doc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5.emf"/><Relationship Id="rId7" Type="http://schemas.openxmlformats.org/officeDocument/2006/relationships/package" Target="../embeddings/Document4.docx"/><Relationship Id="rId6" Type="http://schemas.openxmlformats.org/officeDocument/2006/relationships/image" Target="../media/image4.emf"/><Relationship Id="rId5" Type="http://schemas.openxmlformats.org/officeDocument/2006/relationships/package" Target="../embeddings/Document3.docx"/><Relationship Id="rId4" Type="http://schemas.openxmlformats.org/officeDocument/2006/relationships/image" Target="../media/image3.emf"/><Relationship Id="rId3" Type="http://schemas.openxmlformats.org/officeDocument/2006/relationships/package" Target="../embeddings/Document2.docx"/><Relationship Id="rId2" Type="http://schemas.openxmlformats.org/officeDocument/2006/relationships/image" Target="../media/image2.emf"/><Relationship Id="rId11" Type="http://schemas.openxmlformats.org/officeDocument/2006/relationships/notesSlide" Target="../notesSlides/notesSlide1.xml"/><Relationship Id="rId10" Type="http://schemas.openxmlformats.org/officeDocument/2006/relationships/vmlDrawing" Target="../drawings/vmlDrawing1.vml"/><Relationship Id="rId1" Type="http://schemas.openxmlformats.org/officeDocument/2006/relationships/package" Target="../embeddings/Document1.docx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emf"/><Relationship Id="rId3" Type="http://schemas.openxmlformats.org/officeDocument/2006/relationships/package" Target="../embeddings/Document6.docx"/><Relationship Id="rId2" Type="http://schemas.openxmlformats.org/officeDocument/2006/relationships/image" Target="../media/image6.emf"/><Relationship Id="rId1" Type="http://schemas.openxmlformats.org/officeDocument/2006/relationships/package" Target="../embeddings/Document5.doc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package" Target="../embeddings/Document7.doc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1" Type="http://schemas.openxmlformats.org/officeDocument/2006/relationships/package" Target="../embeddings/Document8.docx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wmf"/><Relationship Id="rId1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SEQUENCES AND SERIES</a:t>
            </a:r>
            <a:endParaRPr lang="en-M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Geometric Sequences (Progression) – GP (cont)</a:t>
            </a:r>
            <a:endParaRPr lang="en-MY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Example 4</a:t>
            </a:r>
            <a:r>
              <a:rPr lang="en-US" sz="2700" dirty="0" smtClean="0"/>
              <a:t>: The 3</a:t>
            </a:r>
            <a:r>
              <a:rPr lang="en-US" sz="2700" baseline="30000" dirty="0" smtClean="0"/>
              <a:t>rd</a:t>
            </a:r>
            <a:r>
              <a:rPr lang="en-US" sz="2700" dirty="0" smtClean="0"/>
              <a:t> term of a GP is 3 and the 6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term is 3/8. Find the common ratio </a:t>
            </a:r>
            <a:r>
              <a:rPr lang="en-US" sz="2700" b="1" i="1" dirty="0" smtClean="0"/>
              <a:t>r</a:t>
            </a:r>
            <a:r>
              <a:rPr lang="en-US" sz="2700" dirty="0" smtClean="0"/>
              <a:t> and the first term </a:t>
            </a:r>
            <a:r>
              <a:rPr lang="en-US" sz="2700" b="1" i="1" dirty="0" smtClean="0"/>
              <a:t>a</a:t>
            </a:r>
            <a:r>
              <a:rPr lang="en-US" sz="2700" baseline="-25000" dirty="0" smtClean="0"/>
              <a:t>1</a:t>
            </a:r>
            <a:r>
              <a:rPr lang="en-US" sz="2700" dirty="0" smtClean="0"/>
              <a:t>.</a:t>
            </a:r>
            <a:endParaRPr lang="en-MY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of infinite sequence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The limit of a sequence is the value to which its term approach indefinitely as </a:t>
            </a:r>
            <a:r>
              <a:rPr lang="en-US" sz="2700" dirty="0" smtClean="0">
                <a:solidFill>
                  <a:srgbClr val="FF0000"/>
                </a:solidFill>
              </a:rPr>
              <a:t>n becomes large</a:t>
            </a:r>
            <a:r>
              <a:rPr lang="en-US" sz="2700" dirty="0" smtClean="0"/>
              <a:t>.</a:t>
            </a:r>
            <a:endParaRPr lang="en-US" sz="2700" dirty="0" smtClean="0"/>
          </a:p>
          <a:p>
            <a:r>
              <a:rPr lang="en-US" sz="2700" dirty="0" smtClean="0"/>
              <a:t>If the limit of a sequence a</a:t>
            </a:r>
            <a:r>
              <a:rPr lang="en-US" sz="2700" baseline="-25000" dirty="0" smtClean="0"/>
              <a:t>n</a:t>
            </a:r>
            <a:r>
              <a:rPr lang="en-US" sz="2700" dirty="0" smtClean="0"/>
              <a:t> is L, we can write as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If a sequence has a (</a:t>
            </a:r>
            <a:r>
              <a:rPr lang="en-US" sz="2700" dirty="0" smtClean="0">
                <a:solidFill>
                  <a:srgbClr val="FF0000"/>
                </a:solidFill>
              </a:rPr>
              <a:t>finite</a:t>
            </a:r>
            <a:r>
              <a:rPr lang="en-US" sz="2700" dirty="0" smtClean="0"/>
              <a:t>) limit, then it is said to be </a:t>
            </a:r>
            <a:r>
              <a:rPr lang="en-US" sz="2700" dirty="0" smtClean="0">
                <a:solidFill>
                  <a:srgbClr val="FF0000"/>
                </a:solidFill>
              </a:rPr>
              <a:t>convergent</a:t>
            </a:r>
            <a:r>
              <a:rPr lang="en-US" sz="2700" dirty="0" smtClean="0"/>
              <a:t>.</a:t>
            </a:r>
            <a:endParaRPr lang="en-US" sz="2700" dirty="0" smtClean="0"/>
          </a:p>
          <a:p>
            <a:r>
              <a:rPr lang="en-US" sz="2700" dirty="0" smtClean="0"/>
              <a:t>If a sequence becomes </a:t>
            </a:r>
            <a:r>
              <a:rPr lang="en-US" sz="2700" dirty="0" smtClean="0">
                <a:solidFill>
                  <a:srgbClr val="FF0000"/>
                </a:solidFill>
              </a:rPr>
              <a:t>arbitrarily large </a:t>
            </a:r>
            <a:r>
              <a:rPr lang="en-US" sz="2700" dirty="0" smtClean="0"/>
              <a:t>(approaches </a:t>
            </a:r>
            <a:r>
              <a:rPr lang="en-US" sz="2700" dirty="0" smtClean="0">
                <a:sym typeface="Symbol" panose="05050102010706020507"/>
              </a:rPr>
              <a:t>), then it is said to be </a:t>
            </a:r>
            <a:r>
              <a:rPr lang="en-US" sz="2700" dirty="0" smtClean="0">
                <a:solidFill>
                  <a:srgbClr val="FF0000"/>
                </a:solidFill>
                <a:sym typeface="Symbol" panose="05050102010706020507"/>
              </a:rPr>
              <a:t>divergent</a:t>
            </a:r>
            <a:endParaRPr lang="en-MY" sz="2700" dirty="0">
              <a:solidFill>
                <a:srgbClr val="FF0000"/>
              </a:solidFill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-1260648" y="3068960"/>
          <a:ext cx="1073943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Document" r:id="rId1" imgW="5728970" imgH="372110" progId="Word.Document.12">
                  <p:embed/>
                </p:oleObj>
              </mc:Choice>
              <mc:Fallback>
                <p:oleObj name="Document" r:id="rId1" imgW="5728970" imgH="372110" progId="Word.Document.12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60648" y="3068960"/>
                        <a:ext cx="10739437" cy="695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-1332656" y="5445224"/>
          <a:ext cx="107394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Document" r:id="rId3" imgW="5728970" imgH="372110" progId="Word.Document.12">
                  <p:embed/>
                </p:oleObj>
              </mc:Choice>
              <mc:Fallback>
                <p:oleObj name="Document" r:id="rId3" imgW="5728970" imgH="372110" progId="Word.Document.12">
                  <p:embed/>
                  <p:pic>
                    <p:nvPicPr>
                      <p:cNvPr id="0" name="Picture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332656" y="5445224"/>
                        <a:ext cx="10739438" cy="695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of infinite sequence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Example 5</a:t>
            </a:r>
            <a:r>
              <a:rPr lang="en-US" sz="2700" dirty="0" smtClean="0"/>
              <a:t>: 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 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 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 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  </a:t>
            </a:r>
            <a:endParaRPr lang="en-MY" sz="2700" dirty="0"/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-3880644" y="2060848"/>
          <a:ext cx="10756900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Document" r:id="rId1" imgW="5728970" imgH="467995" progId="Word.Document.12">
                  <p:embed/>
                </p:oleObj>
              </mc:Choice>
              <mc:Fallback>
                <p:oleObj name="Document" r:id="rId1" imgW="5728970" imgH="467995" progId="Word.Document.12">
                  <p:embed/>
                  <p:pic>
                    <p:nvPicPr>
                      <p:cNvPr id="0" name="Picture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3880644" y="2060848"/>
                        <a:ext cx="10756900" cy="877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-3664620" y="2708920"/>
          <a:ext cx="10756900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Document" r:id="rId3" imgW="5728970" imgH="467995" progId="Word.Document.12">
                  <p:embed/>
                </p:oleObj>
              </mc:Choice>
              <mc:Fallback>
                <p:oleObj name="Document" r:id="rId3" imgW="5728970" imgH="467995" progId="Word.Document.12">
                  <p:embed/>
                  <p:pic>
                    <p:nvPicPr>
                      <p:cNvPr id="0" name="Picture 716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3664620" y="2708920"/>
                        <a:ext cx="10756900" cy="877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-3610074" y="3645024"/>
          <a:ext cx="10774362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ocument" r:id="rId5" imgW="5728970" imgH="471170" progId="Word.Document.12">
                  <p:embed/>
                </p:oleObj>
              </mc:Choice>
              <mc:Fallback>
                <p:oleObj name="Document" r:id="rId5" imgW="5728970" imgH="471170" progId="Word.Document.12">
                  <p:embed/>
                  <p:pic>
                    <p:nvPicPr>
                      <p:cNvPr id="0" name="Picture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610074" y="3645024"/>
                        <a:ext cx="10774362" cy="885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-3780928" y="4869160"/>
          <a:ext cx="107569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Document" r:id="rId7" imgW="5728970" imgH="374650" progId="Word.Document.12">
                  <p:embed/>
                </p:oleObj>
              </mc:Choice>
              <mc:Fallback>
                <p:oleObj name="Document" r:id="rId7" imgW="5728970" imgH="374650" progId="Word.Document.12">
                  <p:embed/>
                  <p:pic>
                    <p:nvPicPr>
                      <p:cNvPr id="0" name="Picture 717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-3780928" y="4869160"/>
                        <a:ext cx="10756900" cy="701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Series and Partial Sums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4495800"/>
          </a:xfrm>
        </p:spPr>
        <p:txBody>
          <a:bodyPr/>
          <a:lstStyle/>
          <a:p>
            <a:r>
              <a:rPr lang="en-US" sz="2700" dirty="0" smtClean="0"/>
              <a:t>When we sum up just </a:t>
            </a:r>
            <a:r>
              <a:rPr lang="en-US" sz="2700" i="1" dirty="0" smtClean="0"/>
              <a:t>n</a:t>
            </a:r>
            <a:r>
              <a:rPr lang="en-US" sz="2700" dirty="0" smtClean="0"/>
              <a:t> terms of a sequence, it is called </a:t>
            </a:r>
            <a:r>
              <a:rPr lang="en-US" sz="2700" b="1" u="sng" dirty="0" smtClean="0"/>
              <a:t>the partial sums </a:t>
            </a:r>
            <a:r>
              <a:rPr lang="en-US" sz="2700" b="1" u="sng" dirty="0" err="1" smtClean="0"/>
              <a:t>S</a:t>
            </a:r>
            <a:r>
              <a:rPr lang="en-US" sz="2700" b="1" u="sng" baseline="-25000" dirty="0" err="1" smtClean="0"/>
              <a:t>n</a:t>
            </a:r>
            <a:r>
              <a:rPr lang="en-US" sz="2700" dirty="0" smtClean="0"/>
              <a:t>.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When we sum up an infinite sequence, it is called </a:t>
            </a:r>
            <a:r>
              <a:rPr lang="en-US" sz="2700" b="1" u="sng" dirty="0" smtClean="0"/>
              <a:t>a series </a:t>
            </a:r>
            <a:r>
              <a:rPr lang="en-US" sz="2700" dirty="0" smtClean="0"/>
              <a:t>.</a:t>
            </a:r>
            <a:endParaRPr lang="en-US" sz="2700" dirty="0" smtClean="0"/>
          </a:p>
          <a:p>
            <a:r>
              <a:rPr lang="en-US" sz="2700" b="1" u="sng" dirty="0" smtClean="0"/>
              <a:t> </a:t>
            </a:r>
            <a:endParaRPr lang="en-MY" sz="2700" b="1" u="sng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-1137990" y="2708920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Document" r:id="rId1" imgW="5728970" imgH="316865" progId="Word.Document.12">
                  <p:embed/>
                </p:oleObj>
              </mc:Choice>
              <mc:Fallback>
                <p:oleObj name="Document" r:id="rId1" imgW="5728970" imgH="316865" progId="Word.Document.12">
                  <p:embed/>
                  <p:pic>
                    <p:nvPicPr>
                      <p:cNvPr id="0" name="Picture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137990" y="2708920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-828600" y="4149080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819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828600" y="4149080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Series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4781128"/>
          </a:xfrm>
        </p:spPr>
        <p:txBody>
          <a:bodyPr>
            <a:normAutofit lnSpcReduction="10000"/>
          </a:bodyPr>
          <a:lstStyle/>
          <a:p>
            <a:r>
              <a:rPr lang="en-US" sz="2700" dirty="0" smtClean="0"/>
              <a:t>Given an arithmetic sequence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Then, the arithmetic series can be written as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The sum of the first n terms of an arithmetic sequence is </a:t>
            </a:r>
            <a:endParaRPr lang="en-US" sz="2700" dirty="0" smtClean="0"/>
          </a:p>
          <a:p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where a</a:t>
            </a:r>
            <a:r>
              <a:rPr lang="en-US" sz="2700" baseline="-25000" dirty="0" smtClean="0"/>
              <a:t>1</a:t>
            </a:r>
            <a:r>
              <a:rPr lang="en-US" sz="2700" dirty="0" smtClean="0"/>
              <a:t> is the first term and </a:t>
            </a:r>
            <a:r>
              <a:rPr lang="en-US" sz="2700" i="1" dirty="0" smtClean="0"/>
              <a:t>l </a:t>
            </a:r>
            <a:r>
              <a:rPr lang="en-US" sz="2700" dirty="0" smtClean="0"/>
              <a:t>is a</a:t>
            </a:r>
            <a:r>
              <a:rPr lang="en-US" sz="2700" baseline="-25000" dirty="0" smtClean="0"/>
              <a:t>n</a:t>
            </a:r>
            <a:r>
              <a:rPr lang="en-US" sz="2700" dirty="0" smtClean="0"/>
              <a:t> , the last term of a finite sequence. </a:t>
            </a:r>
            <a:endParaRPr lang="en-US" sz="2700" dirty="0" smtClean="0"/>
          </a:p>
          <a:p>
            <a:r>
              <a:rPr lang="en-US" sz="2700" dirty="0" smtClean="0"/>
              <a:t>Or </a:t>
            </a:r>
            <a:endParaRPr lang="en-US" sz="2700" dirty="0" smtClean="0"/>
          </a:p>
          <a:p>
            <a:endParaRPr lang="en-MY" dirty="0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-1116632" y="2060848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Document" r:id="rId1" imgW="5728970" imgH="316865" progId="Word.Document.12">
                  <p:embed/>
                </p:oleObj>
              </mc:Choice>
              <mc:Fallback>
                <p:oleObj name="Document" r:id="rId1" imgW="5728970" imgH="316865" progId="Word.Document.12">
                  <p:embed/>
                  <p:pic>
                    <p:nvPicPr>
                      <p:cNvPr id="0" name="Picture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116632" y="2060848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-756592" y="3068960"/>
          <a:ext cx="10750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Document" r:id="rId3" imgW="5728970" imgH="316865" progId="Word.Document.12">
                  <p:embed/>
                </p:oleObj>
              </mc:Choice>
              <mc:Fallback>
                <p:oleObj name="Document" r:id="rId3" imgW="5728970" imgH="316865" progId="Word.Document.12">
                  <p:embed/>
                  <p:pic>
                    <p:nvPicPr>
                      <p:cNvPr id="0" name="Picture 921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756592" y="3068960"/>
                        <a:ext cx="10750550" cy="593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494088" y="4005263"/>
          <a:ext cx="1689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5" imgW="40538400" imgH="17983200" progId="Equation.3">
                  <p:embed/>
                </p:oleObj>
              </mc:Choice>
              <mc:Fallback>
                <p:oleObj name="Equation" r:id="rId5" imgW="40538400" imgH="17983200" progId="Equation.3">
                  <p:embed/>
                  <p:pic>
                    <p:nvPicPr>
                      <p:cNvPr id="0" name="Picture 921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4088" y="4005263"/>
                        <a:ext cx="1689100" cy="7493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843808" y="5733256"/>
          <a:ext cx="2692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64617600" imgH="17983200" progId="Equation.3">
                  <p:embed/>
                </p:oleObj>
              </mc:Choice>
              <mc:Fallback>
                <p:oleObj name="Equation" r:id="rId7" imgW="64617600" imgH="17983200" progId="Equation.3">
                  <p:embed/>
                  <p:pic>
                    <p:nvPicPr>
                      <p:cNvPr id="0" name="Picture 921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43808" y="5733256"/>
                        <a:ext cx="26924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Series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Example 6</a:t>
            </a:r>
            <a:r>
              <a:rPr lang="en-US" sz="2700" dirty="0" smtClean="0"/>
              <a:t>: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Find the sum of the first 50 terms of the sequence {1, 3, 5, 7, 9, …}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Find the sum of the series 1+ 3.5 + 6 + 8.5 + …+ 101</a:t>
            </a:r>
            <a:endParaRPr lang="en-MY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Series</a:t>
            </a:r>
            <a:endParaRPr lang="en-MY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Given a geometric sequence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Then, the geometric series can be written as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The sum of the first </a:t>
            </a:r>
            <a:r>
              <a:rPr lang="en-US" sz="2700" i="1" dirty="0" smtClean="0"/>
              <a:t>n </a:t>
            </a:r>
            <a:r>
              <a:rPr lang="en-US" sz="2700" dirty="0" smtClean="0"/>
              <a:t>terms of an geometric sequence is </a:t>
            </a:r>
            <a:endParaRPr lang="en-US" sz="2700" dirty="0" smtClean="0"/>
          </a:p>
          <a:p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provided that r </a:t>
            </a:r>
            <a:r>
              <a:rPr lang="en-US" sz="2700" dirty="0" smtClean="0">
                <a:sym typeface="Symbol" panose="05050102010706020507"/>
              </a:rPr>
              <a:t> 1.</a:t>
            </a:r>
            <a:r>
              <a:rPr lang="en-US" sz="2700" dirty="0" smtClean="0"/>
              <a:t> </a:t>
            </a:r>
            <a:endParaRPr lang="en-US" sz="2700" dirty="0" smtClean="0"/>
          </a:p>
          <a:p>
            <a:endParaRPr lang="en-MY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-1260648" y="2179266"/>
          <a:ext cx="10771188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Document" r:id="rId1" imgW="5728970" imgH="320040" progId="Word.Document.12">
                  <p:embed/>
                </p:oleObj>
              </mc:Choice>
              <mc:Fallback>
                <p:oleObj name="Document" r:id="rId1" imgW="5728970" imgH="320040" progId="Word.Document.12">
                  <p:embed/>
                  <p:pic>
                    <p:nvPicPr>
                      <p:cNvPr id="0" name="Picture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60648" y="2179266"/>
                        <a:ext cx="10771188" cy="601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-828600" y="3212976"/>
          <a:ext cx="1077118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Document" r:id="rId3" imgW="5728970" imgH="320040" progId="Word.Document.12">
                  <p:embed/>
                </p:oleObj>
              </mc:Choice>
              <mc:Fallback>
                <p:oleObj name="Document" r:id="rId3" imgW="5728970" imgH="320040" progId="Word.Document.12">
                  <p:embed/>
                  <p:pic>
                    <p:nvPicPr>
                      <p:cNvPr id="0" name="Picture 1024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828600" y="3212976"/>
                        <a:ext cx="10771188" cy="601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71775" y="4221163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73761600" imgH="18897600" progId="Equation.3">
                  <p:embed/>
                </p:oleObj>
              </mc:Choice>
              <mc:Fallback>
                <p:oleObj name="Equation" r:id="rId5" imgW="73761600" imgH="18897600" progId="Equation.3">
                  <p:embed/>
                  <p:pic>
                    <p:nvPicPr>
                      <p:cNvPr id="0" name="Picture 1024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71775" y="4221163"/>
                        <a:ext cx="3073400" cy="7874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Series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Example 7</a:t>
            </a:r>
            <a:r>
              <a:rPr lang="en-US" sz="2700" dirty="0" smtClean="0"/>
              <a:t>: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Given the first two terms of a geometric progression as 2 and 4, what is the sum of the first 10 terms?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Find the sum of the first 20 terms of the geometric series  2 + 6 + 18 + 54 + …</a:t>
            </a:r>
            <a:endParaRPr lang="en-MY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Convergence /divergence series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The n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partial sum of an arithmetic series is 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What will happen when n becomes very large (approaches </a:t>
            </a:r>
            <a:r>
              <a:rPr lang="en-US" sz="2700" dirty="0" smtClean="0">
                <a:sym typeface="Symbol" panose="05050102010706020507"/>
              </a:rPr>
              <a:t>)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/>
              </a:rPr>
              <a:t>?</a:t>
            </a:r>
            <a:r>
              <a:rPr lang="en-US" sz="2700" dirty="0" smtClean="0">
                <a:sym typeface="Symbol" panose="05050102010706020507"/>
              </a:rPr>
              <a:t>  That is </a:t>
            </a:r>
            <a:endParaRPr lang="en-US" sz="2700" dirty="0" smtClean="0">
              <a:sym typeface="Symbol" panose="05050102010706020507"/>
            </a:endParaRPr>
          </a:p>
          <a:p>
            <a:endParaRPr lang="en-US" sz="2700" dirty="0" smtClean="0">
              <a:sym typeface="Symbol" panose="05050102010706020507"/>
            </a:endParaRPr>
          </a:p>
          <a:p>
            <a:pPr>
              <a:buNone/>
            </a:pPr>
            <a:r>
              <a:rPr lang="en-US" sz="2700" dirty="0" smtClean="0">
                <a:sym typeface="Symbol" panose="05050102010706020507"/>
              </a:rPr>
              <a:t> </a:t>
            </a:r>
            <a:endParaRPr lang="en-US" sz="2700" dirty="0" smtClean="0">
              <a:sym typeface="Symbol" panose="05050102010706020507"/>
            </a:endParaRPr>
          </a:p>
          <a:p>
            <a:r>
              <a:rPr lang="en-US" sz="2700" dirty="0" smtClean="0">
                <a:sym typeface="Symbol" panose="05050102010706020507"/>
              </a:rPr>
              <a:t> The series approaches infinity. </a:t>
            </a:r>
            <a:endParaRPr lang="en-US" sz="2700" dirty="0" smtClean="0">
              <a:sym typeface="Symbol" panose="05050102010706020507"/>
            </a:endParaRPr>
          </a:p>
          <a:p>
            <a:r>
              <a:rPr lang="en-US" sz="2700" dirty="0" smtClean="0">
                <a:sym typeface="Symbol" panose="05050102010706020507"/>
              </a:rPr>
              <a:t>Thus, an arithmetic series is a </a:t>
            </a:r>
            <a:r>
              <a:rPr lang="en-US" sz="2700" dirty="0" smtClean="0">
                <a:solidFill>
                  <a:srgbClr val="FF0000"/>
                </a:solidFill>
                <a:sym typeface="Symbol" panose="05050102010706020507"/>
              </a:rPr>
              <a:t>divergence series </a:t>
            </a:r>
            <a:r>
              <a:rPr lang="en-US" sz="2700" dirty="0" smtClean="0">
                <a:sym typeface="Symbol" panose="05050102010706020507"/>
              </a:rPr>
              <a:t>for any</a:t>
            </a:r>
            <a:r>
              <a:rPr lang="en-US" sz="2700" b="1" i="1" dirty="0" smtClean="0">
                <a:sym typeface="Symbol" panose="05050102010706020507"/>
              </a:rPr>
              <a:t> a </a:t>
            </a:r>
            <a:r>
              <a:rPr lang="en-US" sz="2700" dirty="0" smtClean="0">
                <a:sym typeface="Symbol" panose="05050102010706020507"/>
              </a:rPr>
              <a:t>and </a:t>
            </a:r>
            <a:r>
              <a:rPr lang="en-US" sz="2700" b="1" i="1" dirty="0" smtClean="0">
                <a:sym typeface="Symbol" panose="05050102010706020507"/>
              </a:rPr>
              <a:t>d</a:t>
            </a:r>
            <a:r>
              <a:rPr lang="en-US" sz="2700" dirty="0" smtClean="0">
                <a:sym typeface="Symbol" panose="05050102010706020507"/>
              </a:rPr>
              <a:t>.</a:t>
            </a:r>
            <a:endParaRPr lang="en-MY" sz="2700" b="1" i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-828600" y="2132856"/>
          <a:ext cx="1070133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Document" r:id="rId1" imgW="5728970" imgH="438785" progId="Word.Document.12">
                  <p:embed/>
                </p:oleObj>
              </mc:Choice>
              <mc:Fallback>
                <p:oleObj name="Document" r:id="rId1" imgW="5728970" imgH="438785" progId="Word.Document.12">
                  <p:embed/>
                  <p:pic>
                    <p:nvPicPr>
                      <p:cNvPr id="0" name="Picture 1126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828600" y="2132856"/>
                        <a:ext cx="10701338" cy="815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-756592" y="3645024"/>
          <a:ext cx="107569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Document" r:id="rId3" imgW="5728970" imgH="438785" progId="Word.Document.12">
                  <p:embed/>
                </p:oleObj>
              </mc:Choice>
              <mc:Fallback>
                <p:oleObj name="Document" r:id="rId3" imgW="5728970" imgH="438785" progId="Word.Document.12">
                  <p:embed/>
                  <p:pic>
                    <p:nvPicPr>
                      <p:cNvPr id="0" name="Picture 1126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756592" y="3645024"/>
                        <a:ext cx="10756900" cy="823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Convergence /divergence series (cont)</a:t>
            </a:r>
            <a:endParaRPr lang="en-MY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700" dirty="0" smtClean="0"/>
              <a:t>The n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partial sum of an geometric series is 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What will happen when n becomes very large (approaches </a:t>
            </a:r>
            <a:r>
              <a:rPr lang="en-US" sz="2700" dirty="0" smtClean="0">
                <a:sym typeface="Symbol" panose="05050102010706020507"/>
              </a:rPr>
              <a:t>)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/>
              </a:rPr>
              <a:t> ?</a:t>
            </a:r>
            <a:r>
              <a:rPr lang="en-US" sz="2700" dirty="0" smtClean="0">
                <a:sym typeface="Symbol" panose="05050102010706020507"/>
              </a:rPr>
              <a:t>  That is </a:t>
            </a:r>
            <a:endParaRPr lang="en-US" sz="2700" dirty="0" smtClean="0">
              <a:sym typeface="Symbol" panose="05050102010706020507"/>
            </a:endParaRPr>
          </a:p>
          <a:p>
            <a:endParaRPr lang="en-US" sz="2700" dirty="0" smtClean="0">
              <a:sym typeface="Symbol" panose="05050102010706020507"/>
            </a:endParaRPr>
          </a:p>
          <a:p>
            <a:r>
              <a:rPr lang="en-US" sz="2700" dirty="0" err="1" smtClean="0">
                <a:sym typeface="Symbol" panose="05050102010706020507"/>
              </a:rPr>
              <a:t>If|r</a:t>
            </a:r>
            <a:r>
              <a:rPr lang="en-US" sz="2700" dirty="0" smtClean="0">
                <a:sym typeface="Symbol" panose="05050102010706020507"/>
              </a:rPr>
              <a:t>|&lt;1, then </a:t>
            </a:r>
            <a:r>
              <a:rPr lang="en-US" sz="2700" dirty="0" err="1" smtClean="0">
                <a:sym typeface="Symbol" panose="05050102010706020507"/>
              </a:rPr>
              <a:t>r</a:t>
            </a:r>
            <a:r>
              <a:rPr lang="en-US" sz="2700" baseline="30000" dirty="0" err="1" smtClean="0">
                <a:sym typeface="Symbol" panose="05050102010706020507"/>
              </a:rPr>
              <a:t>n</a:t>
            </a:r>
            <a:r>
              <a:rPr lang="en-US" sz="2700" baseline="30000" dirty="0" smtClean="0">
                <a:sym typeface="Symbol" panose="05050102010706020507"/>
              </a:rPr>
              <a:t> </a:t>
            </a:r>
            <a:r>
              <a:rPr lang="en-US" sz="2700" dirty="0" smtClean="0">
                <a:sym typeface="Symbol" panose="05050102010706020507"/>
              </a:rPr>
              <a:t>0 as n , thus the series is converged i.e. </a:t>
            </a:r>
            <a:endParaRPr lang="en-US" sz="2700" dirty="0" smtClean="0">
              <a:sym typeface="Symbol" panose="05050102010706020507"/>
            </a:endParaRPr>
          </a:p>
          <a:p>
            <a:endParaRPr lang="en-US" sz="2700" dirty="0" smtClean="0">
              <a:sym typeface="Symbol" panose="05050102010706020507"/>
            </a:endParaRPr>
          </a:p>
          <a:p>
            <a:r>
              <a:rPr lang="en-US" sz="2700" dirty="0" err="1" smtClean="0">
                <a:sym typeface="Symbol" panose="05050102010706020507"/>
              </a:rPr>
              <a:t>If|r</a:t>
            </a:r>
            <a:r>
              <a:rPr lang="en-US" sz="2700" dirty="0" smtClean="0">
                <a:sym typeface="Symbol" panose="05050102010706020507"/>
              </a:rPr>
              <a:t>| &gt; 1, then </a:t>
            </a:r>
            <a:r>
              <a:rPr lang="en-US" sz="2700" dirty="0" err="1" smtClean="0">
                <a:sym typeface="Symbol" panose="05050102010706020507"/>
              </a:rPr>
              <a:t>r</a:t>
            </a:r>
            <a:r>
              <a:rPr lang="en-US" sz="2700" baseline="30000" dirty="0" err="1" smtClean="0">
                <a:sym typeface="Symbol" panose="05050102010706020507"/>
              </a:rPr>
              <a:t>n</a:t>
            </a:r>
            <a:r>
              <a:rPr lang="en-US" sz="2700" dirty="0" smtClean="0">
                <a:sym typeface="Symbol" panose="05050102010706020507"/>
              </a:rPr>
              <a:t> as n , thus the series is diverged</a:t>
            </a:r>
            <a:endParaRPr lang="en-US" sz="2700" dirty="0" smtClean="0">
              <a:sym typeface="Symbol" panose="05050102010706020507"/>
            </a:endParaRPr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-1116632" y="2132856"/>
          <a:ext cx="1074578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Document" r:id="rId1" imgW="5728970" imgH="473710" progId="Word.Document.12">
                  <p:embed/>
                </p:oleObj>
              </mc:Choice>
              <mc:Fallback>
                <p:oleObj name="Document" r:id="rId1" imgW="5728970" imgH="473710" progId="Word.Document.12">
                  <p:embed/>
                  <p:pic>
                    <p:nvPicPr>
                      <p:cNvPr id="0" name="Picture 122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116632" y="2132856"/>
                        <a:ext cx="10745788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-972616" y="3429000"/>
          <a:ext cx="107013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Document" r:id="rId3" imgW="5728970" imgH="473710" progId="Word.Document.12">
                  <p:embed/>
                </p:oleObj>
              </mc:Choice>
              <mc:Fallback>
                <p:oleObj name="Document" r:id="rId3" imgW="5728970" imgH="473710" progId="Word.Document.12">
                  <p:embed/>
                  <p:pic>
                    <p:nvPicPr>
                      <p:cNvPr id="0" name="Picture 1228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972616" y="3429000"/>
                        <a:ext cx="10701338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63888" y="4725144"/>
          <a:ext cx="1231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29565600" imgH="17983200" progId="Equation.3">
                  <p:embed/>
                </p:oleObj>
              </mc:Choice>
              <mc:Fallback>
                <p:oleObj name="Equation" r:id="rId5" imgW="29565600" imgH="17983200" progId="Equation.3">
                  <p:embed/>
                  <p:pic>
                    <p:nvPicPr>
                      <p:cNvPr id="0" name="Picture 1229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63888" y="4725144"/>
                        <a:ext cx="1231900" cy="7493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- Sequence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>
                <a:latin typeface="+mj-lt"/>
                <a:cs typeface="Arabic Typesetting" pitchFamily="66" charset="-78"/>
              </a:rPr>
              <a:t>A sequence or progression is an ordered set of numbers which can be generated from a rule.</a:t>
            </a:r>
            <a:endParaRPr lang="en-US" sz="2500" dirty="0" smtClean="0">
              <a:latin typeface="+mj-lt"/>
              <a:cs typeface="Arabic Typesetting" pitchFamily="66" charset="-78"/>
            </a:endParaRPr>
          </a:p>
          <a:p>
            <a:r>
              <a:rPr lang="en-US" sz="2500" dirty="0" smtClean="0">
                <a:latin typeface="+mj-lt"/>
                <a:cs typeface="Arabic Typesetting" pitchFamily="66" charset="-78"/>
              </a:rPr>
              <a:t>General sequence terms as denoted as follows</a:t>
            </a:r>
            <a:endParaRPr lang="en-US" sz="2500" dirty="0" smtClean="0">
              <a:latin typeface="+mj-lt"/>
              <a:cs typeface="Arabic Typesetting" pitchFamily="66" charset="-78"/>
            </a:endParaRPr>
          </a:p>
          <a:p>
            <a:r>
              <a:rPr lang="en-US" sz="2500" dirty="0" smtClean="0">
                <a:latin typeface="+mj-lt"/>
                <a:cs typeface="Arabic Typesetting" pitchFamily="66" charset="-78"/>
              </a:rPr>
              <a:t>a</a:t>
            </a:r>
            <a:r>
              <a:rPr lang="en-US" sz="2500" baseline="-25000" dirty="0" smtClean="0">
                <a:latin typeface="+mj-lt"/>
                <a:cs typeface="Arabic Typesetting" pitchFamily="66" charset="-78"/>
              </a:rPr>
              <a:t>1 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– first term</a:t>
            </a:r>
            <a:r>
              <a:rPr lang="en-US" sz="2500" baseline="-25000" dirty="0" smtClean="0">
                <a:latin typeface="+mj-lt"/>
                <a:cs typeface="Arabic Typesetting" pitchFamily="66" charset="-78"/>
              </a:rPr>
              <a:t> 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, a</a:t>
            </a:r>
            <a:r>
              <a:rPr lang="en-US" sz="2500" baseline="-25000" dirty="0" smtClean="0">
                <a:latin typeface="+mj-lt"/>
                <a:cs typeface="Arabic Typesetting" pitchFamily="66" charset="-78"/>
              </a:rPr>
              <a:t>2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 – second term, …, a</a:t>
            </a:r>
            <a:r>
              <a:rPr lang="en-US" sz="2500" baseline="-25000" dirty="0" smtClean="0">
                <a:latin typeface="+mj-lt"/>
                <a:cs typeface="Arabic Typesetting" pitchFamily="66" charset="-78"/>
              </a:rPr>
              <a:t>n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 – n</a:t>
            </a:r>
            <a:r>
              <a:rPr lang="en-US" sz="2500" baseline="30000" dirty="0" smtClean="0">
                <a:latin typeface="+mj-lt"/>
                <a:cs typeface="Arabic Typesetting" pitchFamily="66" charset="-78"/>
              </a:rPr>
              <a:t>th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 term etc</a:t>
            </a:r>
            <a:endParaRPr lang="en-US" sz="2500" dirty="0" smtClean="0">
              <a:latin typeface="+mj-lt"/>
              <a:cs typeface="Arabic Typesetting" pitchFamily="66" charset="-78"/>
            </a:endParaRPr>
          </a:p>
          <a:p>
            <a:r>
              <a:rPr lang="en-US" sz="2500" dirty="0" smtClean="0">
                <a:latin typeface="+mj-lt"/>
                <a:cs typeface="Arabic Typesetting" pitchFamily="66" charset="-78"/>
              </a:rPr>
              <a:t>The rule may give n</a:t>
            </a:r>
            <a:r>
              <a:rPr lang="en-US" sz="2500" baseline="30000" dirty="0" smtClean="0">
                <a:latin typeface="+mj-lt"/>
                <a:cs typeface="Arabic Typesetting" pitchFamily="66" charset="-78"/>
              </a:rPr>
              <a:t>th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 term, a</a:t>
            </a:r>
            <a:r>
              <a:rPr lang="en-US" sz="2500" baseline="-25000" dirty="0" smtClean="0">
                <a:latin typeface="+mj-lt"/>
                <a:cs typeface="Arabic Typesetting" pitchFamily="66" charset="-78"/>
              </a:rPr>
              <a:t>n</a:t>
            </a:r>
            <a:r>
              <a:rPr lang="en-US" sz="2500" dirty="0" smtClean="0">
                <a:latin typeface="+mj-lt"/>
                <a:cs typeface="Arabic Typesetting" pitchFamily="66" charset="-78"/>
              </a:rPr>
              <a:t>, as a function of n</a:t>
            </a:r>
            <a:endParaRPr lang="en-US" sz="2500" dirty="0" smtClean="0">
              <a:latin typeface="+mj-lt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Convergence /divergence series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Example 8</a:t>
            </a:r>
            <a:r>
              <a:rPr lang="en-US" sz="2700" dirty="0" smtClean="0"/>
              <a:t>: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For the geometric progression whose first two terms are 5 and ½ , find S</a:t>
            </a:r>
            <a:r>
              <a:rPr lang="en-US" sz="2700" baseline="-25000" dirty="0" smtClean="0">
                <a:sym typeface="Symbol" panose="05050102010706020507"/>
              </a:rPr>
              <a:t></a:t>
            </a:r>
            <a:r>
              <a:rPr lang="en-US" sz="2700" dirty="0" smtClean="0">
                <a:sym typeface="Symbol" panose="05050102010706020507"/>
              </a:rPr>
              <a:t>.</a:t>
            </a:r>
            <a:endParaRPr lang="en-US" sz="2700" dirty="0" smtClean="0">
              <a:sym typeface="Symbol" panose="05050102010706020507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>
                <a:sym typeface="Symbol" panose="05050102010706020507"/>
              </a:rPr>
              <a:t>Consider a geometric progression whose first three terms are 12, -6, 3. Find both S</a:t>
            </a:r>
            <a:r>
              <a:rPr lang="en-US" sz="2700" baseline="-25000" dirty="0" smtClean="0">
                <a:sym typeface="Symbol" panose="05050102010706020507"/>
              </a:rPr>
              <a:t>8</a:t>
            </a:r>
            <a:r>
              <a:rPr lang="en-US" sz="2700" dirty="0" smtClean="0">
                <a:sym typeface="Symbol" panose="05050102010706020507"/>
              </a:rPr>
              <a:t> and S</a:t>
            </a:r>
            <a:r>
              <a:rPr lang="en-US" sz="2700" baseline="-25000" dirty="0" smtClean="0">
                <a:sym typeface="Symbol" panose="05050102010706020507"/>
              </a:rPr>
              <a:t></a:t>
            </a:r>
            <a:r>
              <a:rPr lang="en-US" sz="2700" dirty="0" smtClean="0">
                <a:sym typeface="Symbol" panose="05050102010706020507"/>
              </a:rPr>
              <a:t>.</a:t>
            </a:r>
            <a:endParaRPr lang="en-US" sz="2700" dirty="0" smtClean="0">
              <a:sym typeface="Symbol" panose="05050102010706020507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>
                <a:sym typeface="Symbol" panose="05050102010706020507"/>
              </a:rPr>
              <a:t>For the geometric progression whose first two terms are 2 and 4, find S</a:t>
            </a:r>
            <a:r>
              <a:rPr lang="en-US" sz="2700" baseline="-25000" dirty="0" smtClean="0">
                <a:sym typeface="Symbol" panose="05050102010706020507"/>
              </a:rPr>
              <a:t>7</a:t>
            </a:r>
            <a:r>
              <a:rPr lang="en-US" sz="2700" dirty="0" smtClean="0">
                <a:sym typeface="Symbol" panose="05050102010706020507"/>
              </a:rPr>
              <a:t>, S</a:t>
            </a:r>
            <a:r>
              <a:rPr lang="en-US" sz="2700" baseline="-25000" dirty="0" smtClean="0">
                <a:sym typeface="Symbol" panose="05050102010706020507"/>
              </a:rPr>
              <a:t>20</a:t>
            </a:r>
            <a:r>
              <a:rPr lang="en-US" sz="2700" dirty="0" smtClean="0">
                <a:sym typeface="Symbol" panose="05050102010706020507"/>
              </a:rPr>
              <a:t> and S</a:t>
            </a:r>
            <a:r>
              <a:rPr lang="en-US" sz="2700" baseline="-25000" dirty="0" smtClean="0">
                <a:sym typeface="Symbol" panose="05050102010706020507"/>
              </a:rPr>
              <a:t></a:t>
            </a:r>
            <a:r>
              <a:rPr lang="en-US" sz="2700" dirty="0" smtClean="0">
                <a:sym typeface="Symbol" panose="05050102010706020507"/>
              </a:rPr>
              <a:t>.</a:t>
            </a:r>
            <a:endParaRPr lang="en-MY" sz="2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– Sequence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>
                <a:cs typeface="Arabic Typesetting" pitchFamily="66" charset="-78"/>
              </a:rPr>
              <a:t>Example: Given a infinite sequence</a:t>
            </a:r>
            <a:endParaRPr lang="en-US" sz="2500" dirty="0" smtClean="0">
              <a:cs typeface="Arabic Typesetting" pitchFamily="66" charset="-78"/>
            </a:endParaRPr>
          </a:p>
          <a:p>
            <a:endParaRPr lang="en-US" sz="2500" dirty="0" smtClean="0">
              <a:cs typeface="Arabic Typesetting" pitchFamily="66" charset="-78"/>
            </a:endParaRPr>
          </a:p>
          <a:p>
            <a:endParaRPr lang="en-US" sz="2500" dirty="0" smtClean="0">
              <a:cs typeface="Arabic Typesetting" pitchFamily="66" charset="-78"/>
            </a:endParaRPr>
          </a:p>
          <a:p>
            <a:r>
              <a:rPr lang="en-US" sz="2500" dirty="0" smtClean="0">
                <a:cs typeface="Arabic Typesetting" pitchFamily="66" charset="-78"/>
              </a:rPr>
              <a:t>The rule or general term</a:t>
            </a:r>
            <a:endParaRPr lang="en-US" sz="2500" dirty="0" smtClean="0">
              <a:cs typeface="Arabic Typesetting" pitchFamily="66" charset="-78"/>
            </a:endParaRPr>
          </a:p>
          <a:p>
            <a:endParaRPr lang="en-US" sz="2500" dirty="0" smtClean="0">
              <a:cs typeface="Arabic Typesetting" pitchFamily="66" charset="-78"/>
            </a:endParaRPr>
          </a:p>
          <a:p>
            <a:r>
              <a:rPr lang="en-US" sz="2500" dirty="0" smtClean="0">
                <a:cs typeface="Arabic Typesetting" pitchFamily="66" charset="-78"/>
              </a:rPr>
              <a:t>Example: Given a infinite sequence</a:t>
            </a:r>
            <a:endParaRPr lang="en-US" sz="2500" dirty="0" smtClean="0">
              <a:cs typeface="Arabic Typesetting" pitchFamily="66" charset="-78"/>
            </a:endParaRPr>
          </a:p>
          <a:p>
            <a:endParaRPr lang="en-US" sz="2500" dirty="0" smtClean="0">
              <a:cs typeface="Arabic Typesetting" pitchFamily="66" charset="-78"/>
            </a:endParaRPr>
          </a:p>
          <a:p>
            <a:r>
              <a:rPr lang="en-US" sz="2500" dirty="0" smtClean="0">
                <a:cs typeface="Arabic Typesetting" pitchFamily="66" charset="-78"/>
                <a:sym typeface="Symbol" panose="05050102010706020507"/>
              </a:rPr>
              <a:t> the general term is </a:t>
            </a:r>
            <a:r>
              <a:rPr lang="en-US" dirty="0" smtClean="0">
                <a:cs typeface="Arabic Typesetting" pitchFamily="66" charset="-78"/>
                <a:sym typeface="Symbol" panose="05050102010706020507"/>
              </a:rPr>
              <a:t> </a:t>
            </a:r>
            <a:endParaRPr lang="en-MY" dirty="0" smtClean="0">
              <a:cs typeface="Arabic Typesetting" pitchFamily="66" charset="-78"/>
            </a:endParaRPr>
          </a:p>
          <a:p>
            <a:endParaRPr lang="en-MY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-900608" y="2276872"/>
          <a:ext cx="107013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r:id="rId1" imgW="5728970" imgH="472440" progId="Word.Document.12">
                  <p:embed/>
                </p:oleObj>
              </mc:Choice>
              <mc:Fallback>
                <p:oleObj name="Document" r:id="rId1" imgW="5728970" imgH="472440" progId="Word.Document.12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900608" y="2276872"/>
                        <a:ext cx="10701338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0" y="3140968"/>
          <a:ext cx="1077118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5728970" imgH="443230" progId="Word.Document.12">
                  <p:embed/>
                </p:oleObj>
              </mc:Choice>
              <mc:Fallback>
                <p:oleObj name="Document" r:id="rId3" imgW="5728970" imgH="443230" progId="Word.Document.12">
                  <p:embed/>
                  <p:pic>
                    <p:nvPicPr>
                      <p:cNvPr id="0" name="Picture 102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3140968"/>
                        <a:ext cx="10771187" cy="831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-900608" y="4365104"/>
          <a:ext cx="1073943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5" imgW="5728970" imgH="472440" progId="Word.Document.12">
                  <p:embed/>
                </p:oleObj>
              </mc:Choice>
              <mc:Fallback>
                <p:oleObj name="Document" r:id="rId5" imgW="5728970" imgH="472440" progId="Word.Document.12">
                  <p:embed/>
                  <p:pic>
                    <p:nvPicPr>
                      <p:cNvPr id="0" name="Picture 103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900608" y="4365104"/>
                        <a:ext cx="10739438" cy="885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-1044624" y="5983287"/>
          <a:ext cx="1075055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7" imgW="5728970" imgH="466090" progId="Word.Document.12">
                  <p:embed/>
                </p:oleObj>
              </mc:Choice>
              <mc:Fallback>
                <p:oleObj name="Document" r:id="rId7" imgW="5728970" imgH="466090" progId="Word.Document.12">
                  <p:embed/>
                  <p:pic>
                    <p:nvPicPr>
                      <p:cNvPr id="0" name="Picture 103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-1044624" y="5983287"/>
                        <a:ext cx="10750550" cy="874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248072"/>
          </a:xfrm>
        </p:spPr>
        <p:txBody>
          <a:bodyPr>
            <a:normAutofit fontScale="90000"/>
          </a:bodyPr>
          <a:lstStyle/>
          <a:p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692696"/>
            <a:ext cx="8153400" cy="5403304"/>
          </a:xfrm>
        </p:spPr>
        <p:txBody>
          <a:bodyPr>
            <a:normAutofit/>
          </a:bodyPr>
          <a:lstStyle/>
          <a:p>
            <a:r>
              <a:rPr lang="en-US" sz="2700" dirty="0" smtClean="0"/>
              <a:t>Exercises:</a:t>
            </a:r>
            <a:endParaRPr lang="en-US" sz="2700" dirty="0" smtClean="0"/>
          </a:p>
          <a:p>
            <a:endParaRPr lang="en-US" sz="2700" dirty="0" smtClean="0"/>
          </a:p>
          <a:p>
            <a:pPr marL="571500" indent="-571500">
              <a:buFont typeface="+mj-lt"/>
              <a:buAutoNum type="romanLcPeriod"/>
            </a:pPr>
            <a:r>
              <a:rPr lang="en-US" sz="2700" dirty="0" smtClean="0"/>
              <a:t>Write down the first four term of the sequence with general term</a:t>
            </a:r>
            <a:endParaRPr lang="en-US" sz="2700" dirty="0" smtClean="0"/>
          </a:p>
          <a:p>
            <a:pPr marL="571500" indent="-571500">
              <a:buFont typeface="+mj-lt"/>
              <a:buAutoNum type="romanLcPeriod"/>
            </a:pPr>
            <a:endParaRPr lang="en-US" sz="2700" dirty="0" smtClean="0"/>
          </a:p>
          <a:p>
            <a:pPr marL="571500" indent="-571500">
              <a:buFont typeface="+mj-lt"/>
              <a:buAutoNum type="romanLcPeriod"/>
            </a:pPr>
            <a:r>
              <a:rPr lang="en-US" sz="2700" dirty="0" smtClean="0"/>
              <a:t>What is the twenty-first term of the sequence?</a:t>
            </a:r>
            <a:endParaRPr lang="en-US" sz="2700" dirty="0" smtClean="0"/>
          </a:p>
          <a:p>
            <a:pPr marL="571500" indent="-571500">
              <a:buFont typeface="+mj-lt"/>
              <a:buAutoNum type="romanLcPeriod"/>
            </a:pPr>
            <a:r>
              <a:rPr lang="en-US" sz="2700" dirty="0" smtClean="0"/>
              <a:t>What is the 100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term of the sequence of  </a:t>
            </a:r>
            <a:endParaRPr lang="en-MY" sz="2700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-1044624" y="2420888"/>
          <a:ext cx="1075055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cument" r:id="rId1" imgW="5728970" imgH="466090" progId="Word.Document.12">
                  <p:embed/>
                </p:oleObj>
              </mc:Choice>
              <mc:Fallback>
                <p:oleObj name="Document" r:id="rId1" imgW="5728970" imgH="466090" progId="Word.Document.12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044624" y="2420888"/>
                        <a:ext cx="10750550" cy="874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-1116632" y="4221088"/>
          <a:ext cx="1073943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3" imgW="5728970" imgH="472440" progId="Word.Document.12">
                  <p:embed/>
                </p:oleObj>
              </mc:Choice>
              <mc:Fallback>
                <p:oleObj name="Document" r:id="rId3" imgW="5728970" imgH="472440" progId="Word.Document.12">
                  <p:embed/>
                  <p:pic>
                    <p:nvPicPr>
                      <p:cNvPr id="0" name="Picture 204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116632" y="4221088"/>
                        <a:ext cx="10739437" cy="885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Arithmetic Sequence (Progression) -AP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700" dirty="0" smtClean="0"/>
              <a:t>An arithmetic sequence or arithmetic progression is a sequence of numbers such that the difference of any two successive members of the sequence is a common constant.</a:t>
            </a:r>
            <a:endParaRPr lang="en-US" sz="2700" dirty="0" smtClean="0"/>
          </a:p>
          <a:p>
            <a:r>
              <a:rPr lang="en-US" sz="2700" dirty="0" smtClean="0"/>
              <a:t>In general, an AP is written in the form of </a:t>
            </a:r>
            <a:endParaRPr lang="en-US" sz="2700" dirty="0" smtClean="0"/>
          </a:p>
          <a:p>
            <a:r>
              <a:rPr lang="en-US" sz="2700" dirty="0" smtClean="0"/>
              <a:t>      {a, a + d, a + 2d, a + 3d,…a + (n – 1)d,…}</a:t>
            </a:r>
            <a:endParaRPr lang="en-US" sz="2700" dirty="0" smtClean="0"/>
          </a:p>
          <a:p>
            <a:r>
              <a:rPr lang="en-US" sz="2700" dirty="0" smtClean="0"/>
              <a:t>where </a:t>
            </a:r>
            <a:r>
              <a:rPr lang="en-US" sz="2700" b="1" i="1" dirty="0" smtClean="0">
                <a:solidFill>
                  <a:srgbClr val="FF0000"/>
                </a:solidFill>
              </a:rPr>
              <a:t>a</a:t>
            </a:r>
            <a:r>
              <a:rPr lang="en-US" sz="2700" dirty="0" smtClean="0"/>
              <a:t> is the </a:t>
            </a:r>
            <a:r>
              <a:rPr lang="en-US" sz="2700" dirty="0" smtClean="0">
                <a:solidFill>
                  <a:srgbClr val="FF0000"/>
                </a:solidFill>
              </a:rPr>
              <a:t>first term </a:t>
            </a:r>
            <a:r>
              <a:rPr lang="en-US" sz="2700" dirty="0" smtClean="0"/>
              <a:t>and </a:t>
            </a:r>
            <a:r>
              <a:rPr lang="en-US" sz="2700" b="1" i="1" dirty="0" smtClean="0">
                <a:solidFill>
                  <a:srgbClr val="FF0000"/>
                </a:solidFill>
              </a:rPr>
              <a:t>d</a:t>
            </a:r>
            <a:r>
              <a:rPr lang="en-US" sz="2700" dirty="0" smtClean="0"/>
              <a:t> is the </a:t>
            </a:r>
            <a:r>
              <a:rPr lang="en-US" sz="2700" dirty="0" smtClean="0">
                <a:solidFill>
                  <a:srgbClr val="FF0000"/>
                </a:solidFill>
              </a:rPr>
              <a:t>common difference </a:t>
            </a:r>
            <a:endParaRPr lang="en-US" sz="27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MY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Arithmetic Sequence (Progression) –AP (cont)</a:t>
            </a:r>
            <a:endParaRPr lang="en-MY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700" dirty="0" smtClean="0"/>
              <a:t>If the initial term of an AP is a</a:t>
            </a:r>
            <a:r>
              <a:rPr lang="en-US" sz="2700" baseline="-25000" dirty="0" smtClean="0"/>
              <a:t>1</a:t>
            </a:r>
            <a:r>
              <a:rPr lang="en-US" sz="2700" dirty="0" smtClean="0"/>
              <a:t> and the common difference of successive numbers is d, then the n</a:t>
            </a:r>
            <a:r>
              <a:rPr lang="en-US" sz="2700" baseline="30000" dirty="0" smtClean="0"/>
              <a:t>th </a:t>
            </a:r>
            <a:r>
              <a:rPr lang="en-US" sz="2700" dirty="0" smtClean="0"/>
              <a:t>term of the sequence is given by: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>
                <a:solidFill>
                  <a:srgbClr val="0070C0"/>
                </a:solidFill>
              </a:rPr>
              <a:t>Example 1</a:t>
            </a:r>
            <a:r>
              <a:rPr lang="en-US" sz="2700" dirty="0" smtClean="0"/>
              <a:t>: Write down the n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term of the arithmetic sequences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 -10, -5, 0, 5,…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 </a:t>
            </a:r>
            <a:endParaRPr lang="en-US" sz="2700" dirty="0" smtClean="0"/>
          </a:p>
          <a:p>
            <a:endParaRPr lang="en-US" dirty="0" smtClean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-3276872" y="5157192"/>
          <a:ext cx="107569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Document" r:id="rId1" imgW="5728970" imgH="438785" progId="Word.Document.12">
                  <p:embed/>
                </p:oleObj>
              </mc:Choice>
              <mc:Fallback>
                <p:oleObj name="Document" r:id="rId1" imgW="5728970" imgH="438785" progId="Word.Document.12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3276872" y="5157192"/>
                        <a:ext cx="10756900" cy="823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2924944"/>
            <a:ext cx="2540786" cy="415387"/>
          </a:xfrm>
          <a:prstGeom prst="rect">
            <a:avLst/>
          </a:prstGeom>
          <a:solidFill>
            <a:srgbClr val="FFC000"/>
          </a:solidFill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Arithmetic Sequence (Progression) –AP (cont)</a:t>
            </a:r>
            <a:endParaRPr lang="en-MY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0070C0"/>
                </a:solidFill>
              </a:rPr>
              <a:t>Example 2</a:t>
            </a:r>
            <a:r>
              <a:rPr lang="en-US" sz="2700" dirty="0" smtClean="0"/>
              <a:t>: </a:t>
            </a: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   The 4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term of an arithmetic sequence is 12 and the tenth term is 42.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Given that the first term is u</a:t>
            </a:r>
            <a:r>
              <a:rPr lang="en-US" sz="2700" baseline="-25000" dirty="0" smtClean="0"/>
              <a:t>1</a:t>
            </a:r>
            <a:r>
              <a:rPr lang="en-US" sz="2700" dirty="0" smtClean="0"/>
              <a:t> and the common difference is d, write down two equations in u</a:t>
            </a:r>
            <a:r>
              <a:rPr lang="en-US" sz="2700" baseline="-25000" dirty="0" smtClean="0"/>
              <a:t>1</a:t>
            </a:r>
            <a:r>
              <a:rPr lang="en-US" sz="2700" dirty="0" smtClean="0"/>
              <a:t> and d that satisfy this information.</a:t>
            </a:r>
            <a:endParaRPr lang="en-US" sz="27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sz="2700" dirty="0" smtClean="0"/>
              <a:t>Solve the equations to find the values of u</a:t>
            </a:r>
            <a:r>
              <a:rPr lang="en-US" sz="2700" baseline="-25000" dirty="0" smtClean="0"/>
              <a:t>1</a:t>
            </a:r>
            <a:r>
              <a:rPr lang="en-US" sz="2700" dirty="0" smtClean="0"/>
              <a:t> and d.</a:t>
            </a:r>
            <a:endParaRPr lang="en-MY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Geometric Sequences (Progression) – GP</a:t>
            </a:r>
            <a:endParaRPr lang="en-MY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A geometric progression (GP) is </a:t>
            </a:r>
            <a:r>
              <a:rPr lang="en-MY" sz="2700" dirty="0" smtClean="0"/>
              <a:t>a sequence of numbers in which each number is multiplied by the same factor to obtain the next number in the sequence.</a:t>
            </a:r>
            <a:endParaRPr lang="en-US" sz="2700" dirty="0" smtClean="0"/>
          </a:p>
          <a:p>
            <a:r>
              <a:rPr lang="en-US" sz="2700" dirty="0" smtClean="0"/>
              <a:t>For example, the sequence 2, 6, 18, 54,… is a GP with common ratio 3.</a:t>
            </a:r>
            <a:endParaRPr lang="en-US" sz="2700" dirty="0" smtClean="0"/>
          </a:p>
          <a:p>
            <a:r>
              <a:rPr lang="en-US" sz="2700" dirty="0" smtClean="0"/>
              <a:t>Thus, the general form of a GP is 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where </a:t>
            </a:r>
            <a:r>
              <a:rPr lang="en-US" sz="2700" b="1" i="1" dirty="0" smtClean="0"/>
              <a:t>a</a:t>
            </a:r>
            <a:r>
              <a:rPr lang="en-US" sz="2700" dirty="0" smtClean="0"/>
              <a:t> is the first term and</a:t>
            </a:r>
            <a:r>
              <a:rPr lang="en-US" sz="2700" b="1" i="1" dirty="0" smtClean="0"/>
              <a:t> </a:t>
            </a:r>
            <a:r>
              <a:rPr lang="en-US" sz="2700" b="1" i="1" dirty="0" smtClean="0">
                <a:solidFill>
                  <a:srgbClr val="FF0000"/>
                </a:solidFill>
              </a:rPr>
              <a:t>r</a:t>
            </a:r>
            <a:r>
              <a:rPr lang="en-US" sz="2700" b="1" i="1" dirty="0" smtClean="0"/>
              <a:t> </a:t>
            </a:r>
            <a:r>
              <a:rPr lang="en-US" sz="2700" dirty="0" smtClean="0"/>
              <a:t>is the </a:t>
            </a:r>
            <a:r>
              <a:rPr lang="en-US" sz="2700" dirty="0" smtClean="0">
                <a:solidFill>
                  <a:srgbClr val="FF0000"/>
                </a:solidFill>
              </a:rPr>
              <a:t>common ratio</a:t>
            </a:r>
            <a:endParaRPr lang="en-MY" sz="2700" dirty="0">
              <a:solidFill>
                <a:srgbClr val="FF0000"/>
              </a:solidFill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-1116632" y="4365104"/>
          <a:ext cx="10696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Document" r:id="rId1" imgW="5728970" imgH="320040" progId="Word.Document.12">
                  <p:embed/>
                </p:oleObj>
              </mc:Choice>
              <mc:Fallback>
                <p:oleObj name="Document" r:id="rId1" imgW="5728970" imgH="320040" progId="Word.Document.12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116632" y="4365104"/>
                        <a:ext cx="10696575" cy="596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Geometric Sequences (Progression) – GP (cont)</a:t>
            </a:r>
            <a:endParaRPr lang="en-MY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The nth term of a GP with initial value a and common ration r is given by 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Note: the common ratio </a:t>
            </a:r>
            <a:r>
              <a:rPr lang="en-US" sz="2700" b="1" i="1" dirty="0" smtClean="0"/>
              <a:t>r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FF0000"/>
                </a:solidFill>
              </a:rPr>
              <a:t>should not be 0 or 1</a:t>
            </a:r>
            <a:endParaRPr lang="en-US" sz="27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700" dirty="0" smtClean="0"/>
              <a:t>       If r is 0, then we have : a, 0, 0, 0, …   (not GP)</a:t>
            </a: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       If r is 1, then we have : a, a, a, a, …   (not GP)</a:t>
            </a:r>
            <a:endParaRPr lang="en-MY" sz="2700" dirty="0" smtClean="0"/>
          </a:p>
          <a:p>
            <a:r>
              <a:rPr lang="en-US" sz="2700" dirty="0" smtClean="0">
                <a:solidFill>
                  <a:srgbClr val="0070C0"/>
                </a:solidFill>
              </a:rPr>
              <a:t>Example 3</a:t>
            </a:r>
            <a:r>
              <a:rPr lang="en-US" sz="2700" dirty="0" smtClean="0"/>
              <a:t>: Write down the first five terms of the GP which has first term 1 and common ration ½ . Find the 10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and 20</a:t>
            </a:r>
            <a:r>
              <a:rPr lang="en-US" sz="2700" baseline="30000" dirty="0" smtClean="0"/>
              <a:t>th</a:t>
            </a:r>
            <a:r>
              <a:rPr lang="en-US" sz="2700" dirty="0" smtClean="0"/>
              <a:t> term of the sequence. </a:t>
            </a:r>
            <a:endParaRPr lang="en-US" sz="2700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63888" y="2492896"/>
          <a:ext cx="1257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30175200" imgH="10363200" progId="Equation.3">
                  <p:embed/>
                </p:oleObj>
              </mc:Choice>
              <mc:Fallback>
                <p:oleObj name="Equation" r:id="rId1" imgW="30175200" imgH="10363200" progId="Equation.3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63888" y="2492896"/>
                        <a:ext cx="1257300" cy="4318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4542</Words>
  <Application>WPS Presentation</Application>
  <PresentationFormat>On-screen Show (4:3)</PresentationFormat>
  <Paragraphs>162</Paragraphs>
  <Slides>20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29</vt:i4>
      </vt:variant>
      <vt:variant>
        <vt:lpstr>幻灯片标题</vt:lpstr>
      </vt:variant>
      <vt:variant>
        <vt:i4>20</vt:i4>
      </vt:variant>
    </vt:vector>
  </HeadingPairs>
  <TitlesOfParts>
    <vt:vector size="64" baseType="lpstr">
      <vt:lpstr>Arial</vt:lpstr>
      <vt:lpstr>SimSun</vt:lpstr>
      <vt:lpstr>Wingdings</vt:lpstr>
      <vt:lpstr>Wingdings</vt:lpstr>
      <vt:lpstr>Wingdings 2</vt:lpstr>
      <vt:lpstr>Arabic Typesetting</vt:lpstr>
      <vt:lpstr>Symbol</vt:lpstr>
      <vt:lpstr>Tw Cen MT</vt:lpstr>
      <vt:lpstr>Segoe Print</vt:lpstr>
      <vt:lpstr>Microsoft YaHei</vt:lpstr>
      <vt:lpstr/>
      <vt:lpstr>Arial Unicode MS</vt:lpstr>
      <vt:lpstr>Calibri</vt:lpstr>
      <vt:lpstr>Wingdings</vt:lpstr>
      <vt:lpstr>Default Design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Equation.3</vt:lpstr>
      <vt:lpstr>Equation.3</vt:lpstr>
      <vt:lpstr>Equation.3</vt:lpstr>
      <vt:lpstr>Equation.3</vt:lpstr>
      <vt:lpstr>Equation.3</vt:lpstr>
      <vt:lpstr>SEQUENCES AND SERIES</vt:lpstr>
      <vt:lpstr>Introduction - Sequence</vt:lpstr>
      <vt:lpstr>Introduction – Sequence (cont)</vt:lpstr>
      <vt:lpstr>PowerPoint 演示文稿</vt:lpstr>
      <vt:lpstr>Arithmetic Sequence (Progression) -AP</vt:lpstr>
      <vt:lpstr>Arithmetic Sequence (Progression) –AP (cont)</vt:lpstr>
      <vt:lpstr>Arithmetic Sequence (Progression) –AP (cont)</vt:lpstr>
      <vt:lpstr>Geometric Sequences (Progression) – GP</vt:lpstr>
      <vt:lpstr>Geometric Sequences (Progression) – GP (cont)</vt:lpstr>
      <vt:lpstr>Geometric Sequences (Progression) – GP (cont)</vt:lpstr>
      <vt:lpstr>Limit of infinite sequence</vt:lpstr>
      <vt:lpstr>Limit of infinite sequence (cont)</vt:lpstr>
      <vt:lpstr>Series and Partial Sums</vt:lpstr>
      <vt:lpstr>Arithmetic Series</vt:lpstr>
      <vt:lpstr>Arithmetic Series (cont)</vt:lpstr>
      <vt:lpstr>Geometric Series</vt:lpstr>
      <vt:lpstr>Geometric Series (cont)</vt:lpstr>
      <vt:lpstr>Convergence /divergence series</vt:lpstr>
      <vt:lpstr>Convergence /divergence series (cont)</vt:lpstr>
      <vt:lpstr>Convergence /divergence series (cont)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SEQUENCES AND SERIES</dc:title>
  <dc:creator>kegzgpl</dc:creator>
  <cp:lastModifiedBy>HP</cp:lastModifiedBy>
  <cp:revision>57</cp:revision>
  <dcterms:created xsi:type="dcterms:W3CDTF">2011-06-03T07:23:00Z</dcterms:created>
  <dcterms:modified xsi:type="dcterms:W3CDTF">2018-07-22T02:14:27Z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