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40" r:id="rId3"/>
    <p:sldId id="306" r:id="rId4"/>
    <p:sldId id="301" r:id="rId5"/>
    <p:sldId id="302" r:id="rId6"/>
    <p:sldId id="303" r:id="rId7"/>
    <p:sldId id="291" r:id="rId8"/>
    <p:sldId id="292" r:id="rId9"/>
    <p:sldId id="319" r:id="rId10"/>
    <p:sldId id="322" r:id="rId11"/>
    <p:sldId id="321" r:id="rId12"/>
    <p:sldId id="323" r:id="rId13"/>
    <p:sldId id="324" r:id="rId14"/>
    <p:sldId id="325" r:id="rId15"/>
    <p:sldId id="313" r:id="rId16"/>
    <p:sldId id="314" r:id="rId17"/>
    <p:sldId id="315" r:id="rId18"/>
    <p:sldId id="331" r:id="rId19"/>
    <p:sldId id="316" r:id="rId20"/>
    <p:sldId id="317" r:id="rId21"/>
    <p:sldId id="326" r:id="rId22"/>
    <p:sldId id="309" r:id="rId23"/>
    <p:sldId id="327" r:id="rId24"/>
    <p:sldId id="329" r:id="rId25"/>
    <p:sldId id="332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DE2A"/>
    <a:srgbClr val="D51B1B"/>
    <a:srgbClr val="0000FF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7" d="100"/>
          <a:sy n="37" d="100"/>
        </p:scale>
        <p:origin x="-1032" y="-86"/>
      </p:cViewPr>
      <p:guideLst>
        <p:guide orient="horz" pos="216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9" Type="http://schemas.openxmlformats.org/officeDocument/2006/relationships/tableStyles" Target="tableStyles.xml"/><Relationship Id="rId28" Type="http://schemas.openxmlformats.org/officeDocument/2006/relationships/viewProps" Target="viewProps.xml"/><Relationship Id="rId27" Type="http://schemas.openxmlformats.org/officeDocument/2006/relationships/presProps" Target="presProps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5.wmf"/></Relationships>
</file>

<file path=ppt/drawings/_rels/vmlDrawing12.vml.rels><?xml version="1.0" encoding="UTF-8" standalone="yes"?>
<Relationships xmlns="http://schemas.openxmlformats.org/package/2006/relationships"><Relationship Id="rId5" Type="http://schemas.openxmlformats.org/officeDocument/2006/relationships/image" Target="../media/image73.wmf"/><Relationship Id="rId4" Type="http://schemas.openxmlformats.org/officeDocument/2006/relationships/image" Target="../media/image72.wmf"/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7" Type="http://schemas.openxmlformats.org/officeDocument/2006/relationships/image" Target="../media/image14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F28A3-ACC7-4D17-B669-FC9875594656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6E79-5597-46C5-AAA4-D27914F38194}" type="slidenum">
              <a:rPr lang="en-MY" smtClean="0"/>
            </a:fld>
            <a:endParaRPr lang="en-MY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F28A3-ACC7-4D17-B669-FC9875594656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6E79-5597-46C5-AAA4-D27914F38194}" type="slidenum">
              <a:rPr lang="en-MY" smtClean="0"/>
            </a:fld>
            <a:endParaRPr lang="en-MY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F28A3-ACC7-4D17-B669-FC9875594656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6E79-5597-46C5-AAA4-D27914F38194}" type="slidenum">
              <a:rPr lang="en-MY" smtClean="0"/>
            </a:fld>
            <a:endParaRPr lang="en-MY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F28A3-ACC7-4D17-B669-FC9875594656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6E79-5597-46C5-AAA4-D27914F38194}" type="slidenum">
              <a:rPr lang="en-MY" smtClean="0"/>
            </a:fld>
            <a:endParaRPr lang="en-MY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F28A3-ACC7-4D17-B669-FC9875594656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6E79-5597-46C5-AAA4-D27914F38194}" type="slidenum">
              <a:rPr lang="en-MY" smtClean="0"/>
            </a:fld>
            <a:endParaRPr lang="en-MY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F28A3-ACC7-4D17-B669-FC9875594656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6E79-5597-46C5-AAA4-D27914F38194}" type="slidenum">
              <a:rPr lang="en-MY" smtClean="0"/>
            </a:fld>
            <a:endParaRPr lang="en-MY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F28A3-ACC7-4D17-B669-FC9875594656}" type="datetimeFigureOut">
              <a:rPr lang="en-MY" smtClean="0"/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6E79-5597-46C5-AAA4-D27914F38194}" type="slidenum">
              <a:rPr lang="en-MY" smtClean="0"/>
            </a:fld>
            <a:endParaRPr lang="en-MY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F28A3-ACC7-4D17-B669-FC9875594656}" type="datetimeFigureOut">
              <a:rPr lang="en-MY" smtClean="0"/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6E79-5597-46C5-AAA4-D27914F38194}" type="slidenum">
              <a:rPr lang="en-MY" smtClean="0"/>
            </a:fld>
            <a:endParaRPr lang="en-MY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F28A3-ACC7-4D17-B669-FC9875594656}" type="datetimeFigureOut">
              <a:rPr lang="en-MY" smtClean="0"/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6E79-5597-46C5-AAA4-D27914F38194}" type="slidenum">
              <a:rPr lang="en-MY" smtClean="0"/>
            </a:fld>
            <a:endParaRPr lang="en-MY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F28A3-ACC7-4D17-B669-FC9875594656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6E79-5597-46C5-AAA4-D27914F38194}" type="slidenum">
              <a:rPr lang="en-MY" smtClean="0"/>
            </a:fld>
            <a:endParaRPr lang="en-MY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F28A3-ACC7-4D17-B669-FC9875594656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6E79-5597-46C5-AAA4-D27914F38194}" type="slidenum">
              <a:rPr lang="en-MY" smtClean="0"/>
            </a:fld>
            <a:endParaRPr lang="en-MY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F28A3-ACC7-4D17-B669-FC9875594656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76E79-5597-46C5-AAA4-D27914F38194}" type="slidenum">
              <a:rPr lang="en-MY" smtClean="0"/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4.GIF"/></Relationships>
</file>

<file path=ppt/slides/_rels/slide11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4.v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28.GIF"/><Relationship Id="rId4" Type="http://schemas.openxmlformats.org/officeDocument/2006/relationships/image" Target="../media/image27.GIF"/><Relationship Id="rId3" Type="http://schemas.openxmlformats.org/officeDocument/2006/relationships/image" Target="../media/image26.GIF"/><Relationship Id="rId2" Type="http://schemas.openxmlformats.org/officeDocument/2006/relationships/image" Target="../media/image25.wmf"/><Relationship Id="rId1" Type="http://schemas.openxmlformats.org/officeDocument/2006/relationships/oleObject" Target="../embeddings/oleObject11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5.vml"/><Relationship Id="rId8" Type="http://schemas.openxmlformats.org/officeDocument/2006/relationships/slideLayout" Target="../slideLayouts/slideLayout1.xml"/><Relationship Id="rId7" Type="http://schemas.openxmlformats.org/officeDocument/2006/relationships/image" Target="../media/image33.wmf"/><Relationship Id="rId6" Type="http://schemas.openxmlformats.org/officeDocument/2006/relationships/oleObject" Target="../embeddings/oleObject13.bin"/><Relationship Id="rId5" Type="http://schemas.openxmlformats.org/officeDocument/2006/relationships/image" Target="../media/image32.wmf"/><Relationship Id="rId4" Type="http://schemas.openxmlformats.org/officeDocument/2006/relationships/oleObject" Target="../embeddings/oleObject12.bin"/><Relationship Id="rId3" Type="http://schemas.openxmlformats.org/officeDocument/2006/relationships/image" Target="../media/image31.GIF"/><Relationship Id="rId2" Type="http://schemas.openxmlformats.org/officeDocument/2006/relationships/image" Target="../media/image30.GIF"/><Relationship Id="rId1" Type="http://schemas.openxmlformats.org/officeDocument/2006/relationships/image" Target="../media/image29.GIF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6.vml"/><Relationship Id="rId8" Type="http://schemas.openxmlformats.org/officeDocument/2006/relationships/slideLayout" Target="../slideLayouts/slideLayout1.xml"/><Relationship Id="rId7" Type="http://schemas.openxmlformats.org/officeDocument/2006/relationships/image" Target="../media/image37.wmf"/><Relationship Id="rId6" Type="http://schemas.openxmlformats.org/officeDocument/2006/relationships/oleObject" Target="../embeddings/oleObject16.bin"/><Relationship Id="rId5" Type="http://schemas.openxmlformats.org/officeDocument/2006/relationships/image" Target="../media/image36.wmf"/><Relationship Id="rId4" Type="http://schemas.openxmlformats.org/officeDocument/2006/relationships/oleObject" Target="../embeddings/oleObject15.bin"/><Relationship Id="rId3" Type="http://schemas.openxmlformats.org/officeDocument/2006/relationships/image" Target="../media/image35.wmf"/><Relationship Id="rId2" Type="http://schemas.openxmlformats.org/officeDocument/2006/relationships/oleObject" Target="../embeddings/oleObject14.bin"/><Relationship Id="rId1" Type="http://schemas.openxmlformats.org/officeDocument/2006/relationships/image" Target="../media/image34.png"/></Relationships>
</file>

<file path=ppt/slides/_rels/slide14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41.png"/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image" Target="../media/image38.png"/></Relationships>
</file>

<file path=ppt/slides/_rels/slide1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48.png"/><Relationship Id="rId4" Type="http://schemas.openxmlformats.org/officeDocument/2006/relationships/image" Target="../media/image47.png"/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image" Target="../media/image44.png"/></Relationships>
</file>

<file path=ppt/slides/_rels/slide16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7.v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9.wmf"/><Relationship Id="rId1" Type="http://schemas.openxmlformats.org/officeDocument/2006/relationships/oleObject" Target="../embeddings/oleObject17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image" Target="../media/image54.wmf"/><Relationship Id="rId7" Type="http://schemas.openxmlformats.org/officeDocument/2006/relationships/oleObject" Target="../embeddings/oleObject20.bin"/><Relationship Id="rId6" Type="http://schemas.openxmlformats.org/officeDocument/2006/relationships/image" Target="../media/image53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52.wmf"/><Relationship Id="rId3" Type="http://schemas.openxmlformats.org/officeDocument/2006/relationships/oleObject" Target="../embeddings/oleObject18.bin"/><Relationship Id="rId2" Type="http://schemas.openxmlformats.org/officeDocument/2006/relationships/image" Target="../media/image51.png"/><Relationship Id="rId10" Type="http://schemas.openxmlformats.org/officeDocument/2006/relationships/vmlDrawing" Target="../drawings/vmlDrawing8.vml"/><Relationship Id="rId1" Type="http://schemas.openxmlformats.org/officeDocument/2006/relationships/image" Target="../media/image50.png"/></Relationships>
</file>

<file path=ppt/slides/_rels/slide19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9.v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56.wmf"/><Relationship Id="rId3" Type="http://schemas.openxmlformats.org/officeDocument/2006/relationships/oleObject" Target="../embeddings/oleObject22.bin"/><Relationship Id="rId2" Type="http://schemas.openxmlformats.org/officeDocument/2006/relationships/image" Target="../media/image55.wmf"/><Relationship Id="rId1" Type="http://schemas.openxmlformats.org/officeDocument/2006/relationships/oleObject" Target="../embeddings/oleObject2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0.v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58.wmf"/><Relationship Id="rId3" Type="http://schemas.openxmlformats.org/officeDocument/2006/relationships/oleObject" Target="../embeddings/oleObject24.bin"/><Relationship Id="rId2" Type="http://schemas.openxmlformats.org/officeDocument/2006/relationships/image" Target="../media/image57.wmf"/><Relationship Id="rId1" Type="http://schemas.openxmlformats.org/officeDocument/2006/relationships/oleObject" Target="../embeddings/oleObject23.bin"/></Relationships>
</file>

<file path=ppt/slides/_rels/slide2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63.png"/><Relationship Id="rId4" Type="http://schemas.openxmlformats.org/officeDocument/2006/relationships/image" Target="../media/image62.png"/><Relationship Id="rId3" Type="http://schemas.openxmlformats.org/officeDocument/2006/relationships/image" Target="../media/image61.png"/><Relationship Id="rId2" Type="http://schemas.openxmlformats.org/officeDocument/2006/relationships/image" Target="../media/image60.png"/><Relationship Id="rId1" Type="http://schemas.openxmlformats.org/officeDocument/2006/relationships/image" Target="../media/image59.png"/></Relationships>
</file>

<file path=ppt/slides/_rels/slide22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1.v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65.wmf"/><Relationship Id="rId2" Type="http://schemas.openxmlformats.org/officeDocument/2006/relationships/oleObject" Target="../embeddings/oleObject25.bin"/><Relationship Id="rId1" Type="http://schemas.openxmlformats.org/officeDocument/2006/relationships/image" Target="../media/image64.png"/></Relationships>
</file>

<file path=ppt/slides/_rels/slide2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68.png"/><Relationship Id="rId2" Type="http://schemas.openxmlformats.org/officeDocument/2006/relationships/image" Target="../media/image67.png"/><Relationship Id="rId1" Type="http://schemas.openxmlformats.org/officeDocument/2006/relationships/image" Target="../media/image66.png"/></Relationships>
</file>

<file path=ppt/slides/_rels/slide2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0.bin"/><Relationship Id="rId8" Type="http://schemas.openxmlformats.org/officeDocument/2006/relationships/image" Target="../media/image72.wmf"/><Relationship Id="rId7" Type="http://schemas.openxmlformats.org/officeDocument/2006/relationships/oleObject" Target="../embeddings/oleObject29.bin"/><Relationship Id="rId6" Type="http://schemas.openxmlformats.org/officeDocument/2006/relationships/image" Target="../media/image71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70.wmf"/><Relationship Id="rId3" Type="http://schemas.openxmlformats.org/officeDocument/2006/relationships/oleObject" Target="../embeddings/oleObject27.bin"/><Relationship Id="rId2" Type="http://schemas.openxmlformats.org/officeDocument/2006/relationships/image" Target="../media/image69.wmf"/><Relationship Id="rId12" Type="http://schemas.openxmlformats.org/officeDocument/2006/relationships/vmlDrawing" Target="../drawings/vmlDrawing12.vml"/><Relationship Id="rId11" Type="http://schemas.openxmlformats.org/officeDocument/2006/relationships/slideLayout" Target="../slideLayouts/slideLayout1.xml"/><Relationship Id="rId10" Type="http://schemas.openxmlformats.org/officeDocument/2006/relationships/image" Target="../media/image73.wmf"/><Relationship Id="rId1" Type="http://schemas.openxmlformats.org/officeDocument/2006/relationships/oleObject" Target="../embeddings/oleObject26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GIF"/><Relationship Id="rId1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.v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7.wmf"/><Relationship Id="rId3" Type="http://schemas.openxmlformats.org/officeDocument/2006/relationships/oleObject" Target="../embeddings/oleObject1.bin"/><Relationship Id="rId2" Type="http://schemas.openxmlformats.org/officeDocument/2006/relationships/image" Target="../media/image6.GIF"/><Relationship Id="rId1" Type="http://schemas.openxmlformats.org/officeDocument/2006/relationships/image" Target="../media/image5.GIF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image" Target="../media/image11.wmf"/><Relationship Id="rId8" Type="http://schemas.openxmlformats.org/officeDocument/2006/relationships/oleObject" Target="../embeddings/oleObject5.bin"/><Relationship Id="rId7" Type="http://schemas.openxmlformats.org/officeDocument/2006/relationships/image" Target="../media/image10.wmf"/><Relationship Id="rId6" Type="http://schemas.openxmlformats.org/officeDocument/2006/relationships/oleObject" Target="../embeddings/oleObject4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3.bin"/><Relationship Id="rId3" Type="http://schemas.openxmlformats.org/officeDocument/2006/relationships/image" Target="../media/image8.wmf"/><Relationship Id="rId2" Type="http://schemas.openxmlformats.org/officeDocument/2006/relationships/oleObject" Target="../embeddings/oleObject2.bin"/><Relationship Id="rId19" Type="http://schemas.openxmlformats.org/officeDocument/2006/relationships/vmlDrawing" Target="../drawings/vmlDrawing2.vml"/><Relationship Id="rId18" Type="http://schemas.openxmlformats.org/officeDocument/2006/relationships/slideLayout" Target="../slideLayouts/slideLayout1.xml"/><Relationship Id="rId17" Type="http://schemas.openxmlformats.org/officeDocument/2006/relationships/image" Target="../media/image15.wmf"/><Relationship Id="rId16" Type="http://schemas.openxmlformats.org/officeDocument/2006/relationships/oleObject" Target="../embeddings/oleObject9.bin"/><Relationship Id="rId15" Type="http://schemas.openxmlformats.org/officeDocument/2006/relationships/image" Target="../media/image14.wmf"/><Relationship Id="rId14" Type="http://schemas.openxmlformats.org/officeDocument/2006/relationships/oleObject" Target="../embeddings/oleObject8.bin"/><Relationship Id="rId13" Type="http://schemas.openxmlformats.org/officeDocument/2006/relationships/image" Target="../media/image13.wmf"/><Relationship Id="rId12" Type="http://schemas.openxmlformats.org/officeDocument/2006/relationships/oleObject" Target="../embeddings/oleObject7.bin"/><Relationship Id="rId11" Type="http://schemas.openxmlformats.org/officeDocument/2006/relationships/image" Target="../media/image12.wmf"/><Relationship Id="rId10" Type="http://schemas.openxmlformats.org/officeDocument/2006/relationships/oleObject" Target="../embeddings/oleObject6.bin"/><Relationship Id="rId1" Type="http://schemas.openxmlformats.org/officeDocument/2006/relationships/hyperlink" Target="http://www.mathsteacher.com.au/year9/ch01_distributive/01_distibutive/dist.htm#m4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7.GIF"/><Relationship Id="rId1" Type="http://schemas.openxmlformats.org/officeDocument/2006/relationships/image" Target="../media/image16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9.GIF"/><Relationship Id="rId1" Type="http://schemas.openxmlformats.org/officeDocument/2006/relationships/image" Target="../media/image18.GIF"/></Relationships>
</file>

<file path=ppt/slides/_rels/slide9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3.v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23.GIF"/><Relationship Id="rId4" Type="http://schemas.openxmlformats.org/officeDocument/2006/relationships/image" Target="../media/image22.GIF"/><Relationship Id="rId3" Type="http://schemas.openxmlformats.org/officeDocument/2006/relationships/image" Target="../media/image21.wmf"/><Relationship Id="rId2" Type="http://schemas.openxmlformats.org/officeDocument/2006/relationships/oleObject" Target="../embeddings/oleObject10.bin"/><Relationship Id="rId1" Type="http://schemas.openxmlformats.org/officeDocument/2006/relationships/image" Target="../media/image20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/>
          <p:nvPr>
            <p:ph type="subTitle" idx="1"/>
          </p:nvPr>
        </p:nvSpPr>
        <p:spPr>
          <a:xfrm>
            <a:off x="1685290" y="1639570"/>
            <a:ext cx="6400800" cy="1752600"/>
          </a:xfrm>
        </p:spPr>
        <p:txBody>
          <a:bodyPr/>
          <a:p>
            <a:r>
              <a:rPr lang="en-MY" sz="4400" b="1" dirty="0">
                <a:solidFill>
                  <a:schemeClr val="tx1"/>
                </a:solidFill>
                <a:sym typeface="+mn-ea"/>
              </a:rPr>
              <a:t>Factorisation</a:t>
            </a:r>
            <a:endParaRPr lang="en-MY" sz="4400" b="1" dirty="0">
              <a:solidFill>
                <a:schemeClr val="tx1"/>
              </a:solidFill>
              <a:sym typeface="+mn-ea"/>
            </a:endParaRPr>
          </a:p>
          <a:p>
            <a:r>
              <a:rPr lang="en-MY" altLang="en-US" sz="4400">
                <a:solidFill>
                  <a:schemeClr val="tx1"/>
                </a:solidFill>
              </a:rPr>
              <a:t>(Quadratic Equation)</a:t>
            </a:r>
            <a:endParaRPr lang="en-MY" altLang="en-US" sz="44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39552" y="1340768"/>
            <a:ext cx="4536504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300" dirty="0" smtClean="0"/>
              <a:t>Factorise the following:</a:t>
            </a:r>
            <a:endParaRPr lang="en-MY" sz="2300" dirty="0" smtClean="0"/>
          </a:p>
        </p:txBody>
      </p:sp>
      <p:pic>
        <p:nvPicPr>
          <p:cNvPr id="8" name="Picture 7" descr="http://www.mathsteacher.com.au/year9/ch08_factors/07_cross/Image1940.gif"/>
          <p:cNvPicPr/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683568" y="1916832"/>
            <a:ext cx="1440160" cy="1509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83568" y="1268760"/>
            <a:ext cx="4536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 smtClean="0"/>
              <a:t>Further Quadratic Trinomials</a:t>
            </a:r>
            <a:endParaRPr lang="en-MY" sz="2300" dirty="0" smtClean="0"/>
          </a:p>
        </p:txBody>
      </p:sp>
      <p:sp>
        <p:nvSpPr>
          <p:cNvPr id="12" name="Rectangle 11"/>
          <p:cNvSpPr/>
          <p:nvPr/>
        </p:nvSpPr>
        <p:spPr>
          <a:xfrm>
            <a:off x="683568" y="1844824"/>
            <a:ext cx="4536504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00" dirty="0" smtClean="0"/>
              <a:t>Consider </a:t>
            </a:r>
            <a:endParaRPr lang="en-MY" sz="2300" dirty="0" smtClean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923928" y="2348880"/>
          <a:ext cx="1587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Equation" r:id="rId1" imgW="38100000" imgH="8534400" progId="Equation.3">
                  <p:embed/>
                </p:oleObj>
              </mc:Choice>
              <mc:Fallback>
                <p:oleObj name="Equation" r:id="rId1" imgW="38100000" imgH="8534400" progId="Equation.3">
                  <p:embed/>
                  <p:pic>
                    <p:nvPicPr>
                      <p:cNvPr id="0" name="Picture 4096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923928" y="2348880"/>
                        <a:ext cx="1587500" cy="3556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7" descr="http://www.mathsteacher.com.au/year9/ch08_factors/08_quadratic/Image1971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2924944"/>
            <a:ext cx="2016224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http://www.mathsteacher.com.au/year9/ch08_factors/08_quadratic/Image1973.gif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6096" y="2852936"/>
            <a:ext cx="2232248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http://www.mathsteacher.com.au/year9/ch08_factors/08_quadratic/Image1974.gif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7584" y="5229200"/>
            <a:ext cx="6624736" cy="874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83568" y="908720"/>
            <a:ext cx="4536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 smtClean="0"/>
              <a:t>Use of a Common Factor</a:t>
            </a:r>
            <a:endParaRPr lang="en-MY" sz="2400" b="1" dirty="0" smtClean="0"/>
          </a:p>
        </p:txBody>
      </p:sp>
      <p:pic>
        <p:nvPicPr>
          <p:cNvPr id="8" name="Picture 7" descr="http://www.mathsteacher.com.au/year9/ch08_factors/08_quadratic/Image1977.gif"/>
          <p:cNvPicPr/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611560" y="3717032"/>
            <a:ext cx="3816424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http://www.mathsteacher.com.au/year9/ch08_factors/08_quadratic/Image1978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3573016"/>
            <a:ext cx="3456384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http://www.mathsteacher.com.au/year9/ch08_factors/08_quadratic/Image1979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5733256"/>
            <a:ext cx="3384376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755576" y="2420888"/>
            <a:ext cx="62646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Take out common factor 2, we have,</a:t>
            </a:r>
            <a:endParaRPr lang="en-US" sz="2400" dirty="0" smtClean="0"/>
          </a:p>
          <a:p>
            <a:endParaRPr lang="en-MY" sz="2400" dirty="0" smtClean="0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2771800" y="2924944"/>
          <a:ext cx="4064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Equation" r:id="rId4" imgW="97536000" imgH="10058400" progId="Equation.3">
                  <p:embed/>
                </p:oleObj>
              </mc:Choice>
              <mc:Fallback>
                <p:oleObj name="Equation" r:id="rId4" imgW="97536000" imgH="10058400" progId="Equation.3">
                  <p:embed/>
                  <p:pic>
                    <p:nvPicPr>
                      <p:cNvPr id="0" name="Picture 5120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771800" y="2924944"/>
                        <a:ext cx="4064000" cy="4191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611560" y="1628800"/>
            <a:ext cx="62646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Example:      </a:t>
            </a:r>
            <a:r>
              <a:rPr lang="en-US" sz="2400" dirty="0" err="1" smtClean="0"/>
              <a:t>Factorise</a:t>
            </a:r>
            <a:r>
              <a:rPr lang="en-US" sz="2400" dirty="0" smtClean="0"/>
              <a:t> </a:t>
            </a:r>
            <a:endParaRPr lang="en-MY" sz="2400" dirty="0" smtClean="0"/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3419872" y="1628800"/>
          <a:ext cx="1841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6" imgW="44196000" imgH="8534400" progId="Equation.3">
                  <p:embed/>
                </p:oleObj>
              </mc:Choice>
              <mc:Fallback>
                <p:oleObj name="Equation" r:id="rId6" imgW="44196000" imgH="8534400" progId="Equation.3">
                  <p:embed/>
                  <p:pic>
                    <p:nvPicPr>
                      <p:cNvPr id="0" name="Picture 5121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419872" y="1628800"/>
                        <a:ext cx="1841500" cy="3556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ounded Rectangle 28"/>
          <p:cNvSpPr/>
          <p:nvPr/>
        </p:nvSpPr>
        <p:spPr>
          <a:xfrm>
            <a:off x="1835696" y="5373216"/>
            <a:ext cx="6336704" cy="36004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8" name="Rounded Rectangle 27"/>
          <p:cNvSpPr/>
          <p:nvPr/>
        </p:nvSpPr>
        <p:spPr>
          <a:xfrm>
            <a:off x="1691680" y="3717032"/>
            <a:ext cx="6336704" cy="432048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Rectangle 5"/>
          <p:cNvSpPr/>
          <p:nvPr/>
        </p:nvSpPr>
        <p:spPr>
          <a:xfrm>
            <a:off x="611560" y="980728"/>
            <a:ext cx="4536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 smtClean="0"/>
              <a:t>2.10       Algebraic Fractions</a:t>
            </a:r>
            <a:endParaRPr lang="en-MY" sz="2400" dirty="0"/>
          </a:p>
        </p:txBody>
      </p:sp>
      <p:sp>
        <p:nvSpPr>
          <p:cNvPr id="10" name="Rectangle 9"/>
          <p:cNvSpPr/>
          <p:nvPr/>
        </p:nvSpPr>
        <p:spPr>
          <a:xfrm>
            <a:off x="539552" y="2852936"/>
            <a:ext cx="4536504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300" b="1" dirty="0" smtClean="0"/>
              <a:t>Proper and Improper Fraction</a:t>
            </a:r>
            <a:endParaRPr lang="en-MY" sz="2300" b="1" dirty="0" smtClean="0"/>
          </a:p>
        </p:txBody>
      </p:sp>
      <p:sp>
        <p:nvSpPr>
          <p:cNvPr id="11" name="Rectangle 10"/>
          <p:cNvSpPr/>
          <p:nvPr/>
        </p:nvSpPr>
        <p:spPr>
          <a:xfrm>
            <a:off x="755576" y="5877272"/>
            <a:ext cx="4536504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300" dirty="0" err="1" smtClean="0"/>
              <a:t>Eg</a:t>
            </a:r>
            <a:r>
              <a:rPr lang="en-MY" sz="2300" dirty="0" smtClean="0"/>
              <a:t>.                   , </a:t>
            </a:r>
            <a:endParaRPr lang="en-MY" sz="2300" dirty="0" smtClean="0"/>
          </a:p>
        </p:txBody>
      </p:sp>
      <p:sp>
        <p:nvSpPr>
          <p:cNvPr id="12" name="Rectangle 11"/>
          <p:cNvSpPr/>
          <p:nvPr/>
        </p:nvSpPr>
        <p:spPr>
          <a:xfrm>
            <a:off x="539552" y="1412776"/>
            <a:ext cx="77768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dirty="0" smtClean="0"/>
              <a:t>We can write an algebraic fraction in the form </a:t>
            </a:r>
            <a:endParaRPr lang="en-MY" sz="2400" dirty="0" smtClean="0"/>
          </a:p>
          <a:p>
            <a:r>
              <a:rPr lang="en-MY" sz="2400" dirty="0" smtClean="0"/>
              <a:t>Algebraic fraction = </a:t>
            </a:r>
            <a:endParaRPr lang="en-MY" sz="2400" dirty="0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pic>
        <p:nvPicPr>
          <p:cNvPr id="39937" name="Picture 1"/>
          <p:cNvPicPr>
            <a:picLocks noChangeAspect="1" noChangeArrowheads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3848" y="1844824"/>
            <a:ext cx="4692738" cy="703395"/>
          </a:xfrm>
          <a:prstGeom prst="rect">
            <a:avLst/>
          </a:prstGeom>
          <a:noFill/>
        </p:spPr>
      </p:pic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sp>
        <p:nvSpPr>
          <p:cNvPr id="20" name="Rectangle 19"/>
          <p:cNvSpPr/>
          <p:nvPr/>
        </p:nvSpPr>
        <p:spPr>
          <a:xfrm>
            <a:off x="683568" y="3356992"/>
            <a:ext cx="734481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200" dirty="0" smtClean="0"/>
              <a:t>The fraction is </a:t>
            </a:r>
            <a:r>
              <a:rPr lang="en-MY" sz="2200" b="1" dirty="0" smtClean="0">
                <a:solidFill>
                  <a:srgbClr val="FF0000"/>
                </a:solidFill>
              </a:rPr>
              <a:t>proper</a:t>
            </a:r>
            <a:r>
              <a:rPr lang="en-MY" sz="2200" dirty="0" smtClean="0"/>
              <a:t>, if </a:t>
            </a:r>
            <a:endParaRPr lang="en-MY" sz="2200" dirty="0" smtClean="0"/>
          </a:p>
          <a:p>
            <a:r>
              <a:rPr lang="en-MY" sz="2200" dirty="0" smtClean="0"/>
              <a:t>	</a:t>
            </a:r>
            <a:r>
              <a:rPr lang="en-MY" sz="2200" dirty="0" smtClean="0">
                <a:solidFill>
                  <a:srgbClr val="FF0000"/>
                </a:solidFill>
              </a:rPr>
              <a:t> degree of the denominator &gt; degree of the numerator</a:t>
            </a:r>
            <a:endParaRPr lang="en-MY" sz="2200" dirty="0" smtClean="0">
              <a:solidFill>
                <a:srgbClr val="FF0000"/>
              </a:solidFill>
            </a:endParaRPr>
          </a:p>
          <a:p>
            <a:endParaRPr lang="en-MY" sz="2200" dirty="0" smtClean="0"/>
          </a:p>
          <a:p>
            <a:r>
              <a:rPr lang="en-MY" sz="2200" dirty="0" err="1" smtClean="0"/>
              <a:t>Eg</a:t>
            </a:r>
            <a:r>
              <a:rPr lang="en-MY" sz="2200" dirty="0" smtClean="0"/>
              <a:t>.  </a:t>
            </a:r>
            <a:endParaRPr lang="en-MY" sz="2200" dirty="0"/>
          </a:p>
        </p:txBody>
      </p:sp>
      <p:sp>
        <p:nvSpPr>
          <p:cNvPr id="4302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libri" panose="020F0502020204030204" charset="0"/>
                <a:cs typeface="CMR1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021" name="Rectangle 13"/>
          <p:cNvSpPr>
            <a:spLocks noChangeArrowheads="1"/>
          </p:cNvSpPr>
          <p:nvPr/>
        </p:nvSpPr>
        <p:spPr bwMode="auto">
          <a:xfrm>
            <a:off x="0" y="411163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1259632" y="4221088"/>
          <a:ext cx="720080" cy="5517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" name="Equation" r:id="rId2" imgW="23469600" imgH="17983200" progId="Equation.3">
                  <p:embed/>
                </p:oleObj>
              </mc:Choice>
              <mc:Fallback>
                <p:oleObj name="Equation" r:id="rId2" imgW="23469600" imgH="17983200" progId="Equation.3">
                  <p:embed/>
                  <p:pic>
                    <p:nvPicPr>
                      <p:cNvPr id="0" name="Picture 614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259632" y="4221088"/>
                        <a:ext cx="720080" cy="55174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4"/>
          <p:cNvSpPr/>
          <p:nvPr/>
        </p:nvSpPr>
        <p:spPr>
          <a:xfrm>
            <a:off x="827584" y="5013176"/>
            <a:ext cx="799288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200" dirty="0" smtClean="0"/>
              <a:t>The fraction is </a:t>
            </a:r>
            <a:r>
              <a:rPr lang="en-MY" sz="2200" b="1" dirty="0" smtClean="0">
                <a:solidFill>
                  <a:srgbClr val="FF0000"/>
                </a:solidFill>
              </a:rPr>
              <a:t>improper</a:t>
            </a:r>
            <a:r>
              <a:rPr lang="en-MY" sz="2200" dirty="0" smtClean="0"/>
              <a:t>, if </a:t>
            </a:r>
            <a:endParaRPr lang="en-MY" sz="2200" dirty="0" smtClean="0"/>
          </a:p>
          <a:p>
            <a:r>
              <a:rPr lang="en-MY" sz="2200" dirty="0" smtClean="0"/>
              <a:t>	 </a:t>
            </a:r>
            <a:r>
              <a:rPr lang="en-MY" sz="2200" dirty="0" smtClean="0">
                <a:solidFill>
                  <a:srgbClr val="FF0000"/>
                </a:solidFill>
              </a:rPr>
              <a:t>degree of the denominator ≤ degree of the numerator</a:t>
            </a:r>
            <a:endParaRPr lang="en-MY" sz="2200" dirty="0" smtClean="0">
              <a:solidFill>
                <a:srgbClr val="FF0000"/>
              </a:solidFill>
            </a:endParaRP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2987824" y="5877272"/>
          <a:ext cx="762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4" imgW="18288000" imgH="18897600" progId="Equation.3">
                  <p:embed/>
                </p:oleObj>
              </mc:Choice>
              <mc:Fallback>
                <p:oleObj name="Equation" r:id="rId4" imgW="18288000" imgH="18897600" progId="Equation.3">
                  <p:embed/>
                  <p:pic>
                    <p:nvPicPr>
                      <p:cNvPr id="0" name="Picture 6145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87824" y="5877272"/>
                        <a:ext cx="762000" cy="787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4" name="Object 16"/>
          <p:cNvGraphicFramePr>
            <a:graphicFrameLocks noChangeAspect="1"/>
          </p:cNvGraphicFramePr>
          <p:nvPr/>
        </p:nvGraphicFramePr>
        <p:xfrm>
          <a:off x="1331640" y="5805264"/>
          <a:ext cx="9906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6" imgW="23774400" imgH="18897600" progId="Equation.3">
                  <p:embed/>
                </p:oleObj>
              </mc:Choice>
              <mc:Fallback>
                <p:oleObj name="Equation" r:id="rId6" imgW="23774400" imgH="18897600" progId="Equation.3">
                  <p:embed/>
                  <p:pic>
                    <p:nvPicPr>
                      <p:cNvPr id="0" name="Picture 6146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331640" y="5805264"/>
                        <a:ext cx="990600" cy="787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83568" y="1268760"/>
            <a:ext cx="813690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dirty="0" smtClean="0"/>
              <a:t>Example:  Simplify  (a)                           (b)               (c)</a:t>
            </a:r>
            <a:endParaRPr lang="en-MY" sz="2400" dirty="0" smtClean="0"/>
          </a:p>
          <a:p>
            <a:endParaRPr lang="en-MY" sz="2400" dirty="0" smtClean="0"/>
          </a:p>
          <a:p>
            <a:r>
              <a:rPr lang="en-MY" sz="2400" dirty="0" smtClean="0"/>
              <a:t>Solution:</a:t>
            </a:r>
            <a:endParaRPr lang="en-MY" sz="2400" dirty="0" smtClean="0"/>
          </a:p>
          <a:p>
            <a:r>
              <a:rPr lang="en-MY" sz="2400" dirty="0" smtClean="0"/>
              <a:t>(a)</a:t>
            </a:r>
            <a:endParaRPr lang="en-MY" sz="2400" dirty="0" smtClean="0"/>
          </a:p>
          <a:p>
            <a:endParaRPr lang="en-MY" sz="2400" dirty="0" smtClean="0"/>
          </a:p>
          <a:p>
            <a:endParaRPr lang="en-MY" sz="2400" dirty="0" smtClean="0"/>
          </a:p>
          <a:p>
            <a:endParaRPr lang="en-MY" sz="2400" dirty="0" smtClean="0"/>
          </a:p>
          <a:p>
            <a:r>
              <a:rPr lang="en-MY" sz="2400" dirty="0" smtClean="0"/>
              <a:t>(b)</a:t>
            </a:r>
            <a:endParaRPr lang="en-MY" sz="2400" dirty="0" smtClean="0"/>
          </a:p>
          <a:p>
            <a:endParaRPr lang="en-MY" sz="2400" dirty="0" smtClean="0"/>
          </a:p>
          <a:p>
            <a:endParaRPr lang="en-MY" sz="2400" dirty="0" smtClean="0"/>
          </a:p>
          <a:p>
            <a:endParaRPr lang="en-MY" sz="2400" dirty="0" smtClean="0"/>
          </a:p>
          <a:p>
            <a:r>
              <a:rPr lang="en-MY" sz="2400" dirty="0" smtClean="0"/>
              <a:t>(c) </a:t>
            </a:r>
            <a:endParaRPr lang="en-MY" sz="2400" dirty="0" smtClean="0"/>
          </a:p>
          <a:p>
            <a:r>
              <a:rPr lang="en-MY" sz="2400" dirty="0" smtClean="0"/>
              <a:t>  </a:t>
            </a:r>
            <a:endParaRPr lang="en-MY" sz="2300" dirty="0" smtClean="0"/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pic>
        <p:nvPicPr>
          <p:cNvPr id="35841" name="Picture 1"/>
          <p:cNvPicPr>
            <a:picLocks noChangeAspect="1" noChangeArrowheads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07904" y="1192188"/>
            <a:ext cx="1296144" cy="648072"/>
          </a:xfrm>
          <a:prstGeom prst="rect">
            <a:avLst/>
          </a:prstGeom>
          <a:noFill/>
        </p:spPr>
      </p:pic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pic>
        <p:nvPicPr>
          <p:cNvPr id="3584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31640" y="2420888"/>
            <a:ext cx="4283159" cy="715516"/>
          </a:xfrm>
          <a:prstGeom prst="rect">
            <a:avLst/>
          </a:prstGeom>
          <a:noFill/>
        </p:spPr>
      </p:pic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pic>
        <p:nvPicPr>
          <p:cNvPr id="35845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24128" y="980728"/>
            <a:ext cx="648072" cy="1072741"/>
          </a:xfrm>
          <a:prstGeom prst="rect">
            <a:avLst/>
          </a:prstGeom>
          <a:noFill/>
        </p:spPr>
      </p:pic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pic>
        <p:nvPicPr>
          <p:cNvPr id="35847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64288" y="1173310"/>
            <a:ext cx="1008112" cy="708796"/>
          </a:xfrm>
          <a:prstGeom prst="rect">
            <a:avLst/>
          </a:prstGeom>
          <a:noFill/>
        </p:spPr>
      </p:pic>
      <p:sp>
        <p:nvSpPr>
          <p:cNvPr id="3585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pic>
        <p:nvPicPr>
          <p:cNvPr id="35849" name="Picture 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31640" y="3593264"/>
            <a:ext cx="2880320" cy="1035206"/>
          </a:xfrm>
          <a:prstGeom prst="rect">
            <a:avLst/>
          </a:prstGeom>
          <a:noFill/>
        </p:spPr>
      </p:pic>
      <p:sp>
        <p:nvSpPr>
          <p:cNvPr id="3585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pic>
        <p:nvPicPr>
          <p:cNvPr id="35851" name="Picture 1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03648" y="5032129"/>
            <a:ext cx="3816424" cy="1115217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83568" y="3429000"/>
            <a:ext cx="7632848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300" dirty="0" smtClean="0"/>
          </a:p>
          <a:p>
            <a:r>
              <a:rPr lang="en-US" sz="2300" dirty="0" smtClean="0"/>
              <a:t>Solve the following:</a:t>
            </a:r>
            <a:endParaRPr lang="en-US" sz="2300" dirty="0" smtClean="0"/>
          </a:p>
          <a:p>
            <a:r>
              <a:rPr lang="en-US" sz="2300" dirty="0" smtClean="0"/>
              <a:t>(a)		       (b)		      (c)</a:t>
            </a:r>
            <a:endParaRPr lang="en-US" sz="2300" dirty="0" smtClean="0"/>
          </a:p>
          <a:p>
            <a:endParaRPr lang="en-MY" sz="2300" dirty="0" smtClean="0"/>
          </a:p>
        </p:txBody>
      </p:sp>
      <p:sp>
        <p:nvSpPr>
          <p:cNvPr id="11" name="Rectangle 10"/>
          <p:cNvSpPr/>
          <p:nvPr/>
        </p:nvSpPr>
        <p:spPr>
          <a:xfrm>
            <a:off x="755576" y="1700808"/>
            <a:ext cx="4536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dirty="0" smtClean="0"/>
              <a:t>Example: Add </a:t>
            </a:r>
            <a:endParaRPr lang="en-MY" sz="2300" dirty="0" smtClean="0"/>
          </a:p>
        </p:txBody>
      </p:sp>
      <p:sp>
        <p:nvSpPr>
          <p:cNvPr id="12" name="Rectangle 11"/>
          <p:cNvSpPr/>
          <p:nvPr/>
        </p:nvSpPr>
        <p:spPr>
          <a:xfrm>
            <a:off x="683568" y="1052736"/>
            <a:ext cx="4536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 smtClean="0"/>
              <a:t>Addition of Algebraic Fractions</a:t>
            </a:r>
            <a:endParaRPr lang="en-MY" sz="2400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71800" y="1622367"/>
            <a:ext cx="1368152" cy="573741"/>
          </a:xfrm>
          <a:prstGeom prst="rect">
            <a:avLst/>
          </a:prstGeom>
          <a:noFill/>
        </p:spPr>
      </p:pic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2492896"/>
            <a:ext cx="7982692" cy="699195"/>
          </a:xfrm>
          <a:prstGeom prst="rect">
            <a:avLst/>
          </a:prstGeom>
          <a:noFill/>
        </p:spPr>
      </p:pic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0" y="868363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pic>
        <p:nvPicPr>
          <p:cNvPr id="34822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63888" y="4149080"/>
            <a:ext cx="576064" cy="649522"/>
          </a:xfrm>
          <a:prstGeom prst="rect">
            <a:avLst/>
          </a:prstGeom>
          <a:noFill/>
        </p:spPr>
      </p:pic>
      <p:sp>
        <p:nvSpPr>
          <p:cNvPr id="3482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pic>
        <p:nvPicPr>
          <p:cNvPr id="34824" name="Picture 8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87624" y="4221088"/>
            <a:ext cx="1329378" cy="576064"/>
          </a:xfrm>
          <a:prstGeom prst="rect">
            <a:avLst/>
          </a:prstGeom>
          <a:noFill/>
        </p:spPr>
      </p:pic>
      <p:sp>
        <p:nvSpPr>
          <p:cNvPr id="3482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pic>
        <p:nvPicPr>
          <p:cNvPr id="34826" name="Picture 10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92080" y="4149080"/>
            <a:ext cx="1142897" cy="576064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4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83568" y="1268760"/>
            <a:ext cx="82089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 smtClean="0"/>
              <a:t>2.11       Solving Quadratic Equations (by Factoring Method)</a:t>
            </a:r>
            <a:endParaRPr lang="en-MY" sz="2400" dirty="0"/>
          </a:p>
        </p:txBody>
      </p:sp>
      <p:sp>
        <p:nvSpPr>
          <p:cNvPr id="10" name="Rectangle 9"/>
          <p:cNvSpPr/>
          <p:nvPr/>
        </p:nvSpPr>
        <p:spPr>
          <a:xfrm>
            <a:off x="971600" y="2492896"/>
            <a:ext cx="7056784" cy="238526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500" dirty="0" smtClean="0"/>
              <a:t>You may solve a quadratic equations using few ways,</a:t>
            </a:r>
            <a:endParaRPr lang="en-US" sz="2500" dirty="0" smtClean="0"/>
          </a:p>
          <a:p>
            <a:pPr marL="400050" indent="-400050">
              <a:buAutoNum type="romanLcParenBoth"/>
            </a:pPr>
            <a:r>
              <a:rPr lang="en-US" sz="2500" dirty="0" err="1" smtClean="0"/>
              <a:t>Factorisation</a:t>
            </a:r>
            <a:endParaRPr lang="en-US" sz="2500" dirty="0" smtClean="0"/>
          </a:p>
          <a:p>
            <a:pPr marL="400050" indent="-400050">
              <a:buAutoNum type="romanLcParenBoth"/>
            </a:pPr>
            <a:endParaRPr lang="en-US" sz="2400" dirty="0" smtClean="0"/>
          </a:p>
          <a:p>
            <a:pPr marL="400050" indent="-400050">
              <a:buAutoNum type="romanLcParenBoth"/>
            </a:pPr>
            <a:r>
              <a:rPr lang="en-US" sz="2500" dirty="0" smtClean="0"/>
              <a:t>Completed square form</a:t>
            </a:r>
            <a:endParaRPr lang="en-US" sz="2500" dirty="0" smtClean="0"/>
          </a:p>
          <a:p>
            <a:pPr marL="400050" indent="-400050">
              <a:buAutoNum type="romanLcParenBoth"/>
            </a:pPr>
            <a:endParaRPr lang="en-US" sz="2500" dirty="0" smtClean="0"/>
          </a:p>
          <a:p>
            <a:pPr marL="400050" indent="-400050">
              <a:buAutoNum type="romanLcParenBoth"/>
            </a:pPr>
            <a:r>
              <a:rPr lang="en-US" sz="2500" dirty="0" smtClean="0"/>
              <a:t>Formula of </a:t>
            </a:r>
            <a:endParaRPr lang="en-US" sz="2500" dirty="0" smtClean="0"/>
          </a:p>
        </p:txBody>
      </p:sp>
      <p:graphicFrame>
        <p:nvGraphicFramePr>
          <p:cNvPr id="51201" name="Object 1"/>
          <p:cNvGraphicFramePr>
            <a:graphicFrameLocks noChangeAspect="1"/>
          </p:cNvGraphicFramePr>
          <p:nvPr/>
        </p:nvGraphicFramePr>
        <p:xfrm>
          <a:off x="2987824" y="4221088"/>
          <a:ext cx="2190976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" name="Equation" r:id="rId1" imgW="60350400" imgH="19812000" progId="Equation.3">
                  <p:embed/>
                </p:oleObj>
              </mc:Choice>
              <mc:Fallback>
                <p:oleObj name="Equation" r:id="rId1" imgW="60350400" imgH="19812000" progId="Equation.3">
                  <p:embed/>
                  <p:pic>
                    <p:nvPicPr>
                      <p:cNvPr id="0" name="Picture 7168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987824" y="4221088"/>
                        <a:ext cx="2190976" cy="72008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83568" y="1268760"/>
            <a:ext cx="82089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 smtClean="0"/>
              <a:t>2.11       Solving Quadratic Equations (by Factoring Method)</a:t>
            </a:r>
            <a:endParaRPr lang="en-MY" sz="2400" dirty="0"/>
          </a:p>
        </p:txBody>
      </p:sp>
      <p:sp>
        <p:nvSpPr>
          <p:cNvPr id="12" name="Rectangle 11"/>
          <p:cNvSpPr/>
          <p:nvPr/>
        </p:nvSpPr>
        <p:spPr>
          <a:xfrm>
            <a:off x="683568" y="1844824"/>
            <a:ext cx="4536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dirty="0" err="1" smtClean="0"/>
              <a:t>Eg</a:t>
            </a:r>
            <a:r>
              <a:rPr lang="en-MY" sz="2400" dirty="0" smtClean="0"/>
              <a:t>.  Solve   </a:t>
            </a:r>
            <a:r>
              <a:rPr lang="en-MY" sz="2400" i="1" dirty="0" smtClean="0"/>
              <a:t>x</a:t>
            </a:r>
            <a:r>
              <a:rPr lang="en-MY" sz="2400" baseline="30000" dirty="0" smtClean="0"/>
              <a:t>2</a:t>
            </a:r>
            <a:r>
              <a:rPr lang="en-MY" sz="2400" dirty="0" smtClean="0"/>
              <a:t> + 5</a:t>
            </a:r>
            <a:r>
              <a:rPr lang="en-MY" sz="2400" i="1" dirty="0" smtClean="0"/>
              <a:t>x</a:t>
            </a:r>
            <a:r>
              <a:rPr lang="en-MY" sz="2400" dirty="0" smtClean="0"/>
              <a:t> + 6 = 0</a:t>
            </a:r>
            <a:endParaRPr lang="en-MY" sz="2400" dirty="0"/>
          </a:p>
        </p:txBody>
      </p:sp>
      <p:sp>
        <p:nvSpPr>
          <p:cNvPr id="8" name="Rectangle 7"/>
          <p:cNvSpPr/>
          <p:nvPr/>
        </p:nvSpPr>
        <p:spPr>
          <a:xfrm>
            <a:off x="683568" y="2492896"/>
            <a:ext cx="347810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000" i="1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baseline="30000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+ 5</a:t>
            </a:r>
            <a:r>
              <a:rPr lang="en-US" sz="2000" i="1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+ 6 = 0</a:t>
            </a:r>
            <a:endParaRPr lang="en-US" sz="2000" dirty="0" smtClean="0">
              <a:solidFill>
                <a:srgbClr val="000000"/>
              </a:solidFill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en-US" sz="2000" dirty="0" smtClean="0">
              <a:solidFill>
                <a:srgbClr val="000000"/>
              </a:solidFill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+ 2)(</a:t>
            </a:r>
            <a:r>
              <a:rPr lang="en-US" sz="2000" i="1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+ 3) =0</a:t>
            </a:r>
            <a:endParaRPr lang="en-US" sz="2000" dirty="0" smtClean="0">
              <a:solidFill>
                <a:srgbClr val="000000"/>
              </a:solidFill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55576" y="3645024"/>
            <a:ext cx="4572000" cy="67710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MY" sz="2000" i="1" dirty="0" smtClean="0">
                <a:latin typeface="Cambria" panose="02040503050406030204" pitchFamily="18" charset="0"/>
              </a:rPr>
              <a:t>x</a:t>
            </a:r>
            <a:r>
              <a:rPr lang="en-MY" sz="2000" dirty="0" smtClean="0">
                <a:latin typeface="Cambria" panose="02040503050406030204" pitchFamily="18" charset="0"/>
              </a:rPr>
              <a:t> + 2 = 0  or  </a:t>
            </a:r>
            <a:r>
              <a:rPr lang="en-MY" sz="2000" i="1" dirty="0" smtClean="0">
                <a:latin typeface="Cambria" panose="02040503050406030204" pitchFamily="18" charset="0"/>
              </a:rPr>
              <a:t>x</a:t>
            </a:r>
            <a:r>
              <a:rPr lang="en-MY" sz="2000" dirty="0" smtClean="0">
                <a:latin typeface="Cambria" panose="02040503050406030204" pitchFamily="18" charset="0"/>
              </a:rPr>
              <a:t> + 3 = 0 </a:t>
            </a:r>
            <a:br>
              <a:rPr lang="en-MY" dirty="0" smtClean="0"/>
            </a:br>
            <a:endParaRPr lang="en-MY" dirty="0"/>
          </a:p>
        </p:txBody>
      </p:sp>
      <p:sp>
        <p:nvSpPr>
          <p:cNvPr id="13" name="Rectangle 12"/>
          <p:cNvSpPr/>
          <p:nvPr/>
        </p:nvSpPr>
        <p:spPr>
          <a:xfrm>
            <a:off x="755576" y="4221088"/>
            <a:ext cx="29569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i="1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or</a:t>
            </a:r>
            <a:r>
              <a:rPr lang="en-US" dirty="0" smtClean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i="1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   (Answer) 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4932040" y="5373216"/>
            <a:ext cx="3240360" cy="86409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Rounded Rectangle 17"/>
          <p:cNvSpPr/>
          <p:nvPr/>
        </p:nvSpPr>
        <p:spPr>
          <a:xfrm>
            <a:off x="539552" y="5445224"/>
            <a:ext cx="3240360" cy="86409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683568" y="3284984"/>
            <a:ext cx="4176464" cy="576064"/>
          </a:xfrm>
          <a:prstGeom prst="roundRect">
            <a:avLst/>
          </a:prstGeom>
          <a:solidFill>
            <a:schemeClr val="accent3">
              <a:lumMod val="75000"/>
            </a:schemeClr>
          </a:solidFill>
          <a:effectLst>
            <a:outerShdw dir="2820000" sx="41000" sy="41000" algn="ctr" rotWithShape="0">
              <a:srgbClr val="000000">
                <a:alpha val="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Rectangle 5"/>
          <p:cNvSpPr/>
          <p:nvPr/>
        </p:nvSpPr>
        <p:spPr>
          <a:xfrm>
            <a:off x="179512" y="1268760"/>
            <a:ext cx="82089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 smtClean="0"/>
              <a:t>2.12     Solving Quadratic Equation (by Completing the Squares)</a:t>
            </a:r>
            <a:endParaRPr lang="en-MY" sz="2400" dirty="0"/>
          </a:p>
        </p:txBody>
      </p:sp>
      <p:sp>
        <p:nvSpPr>
          <p:cNvPr id="12" name="Rectangle 11"/>
          <p:cNvSpPr/>
          <p:nvPr/>
        </p:nvSpPr>
        <p:spPr>
          <a:xfrm>
            <a:off x="683568" y="1844824"/>
            <a:ext cx="80648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Some example of Completed Square form and Perfect Squares: 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3848" y="2564904"/>
            <a:ext cx="2088232" cy="316399"/>
          </a:xfrm>
          <a:prstGeom prst="rect">
            <a:avLst/>
          </a:prstGeom>
          <a:noFill/>
        </p:spPr>
      </p:pic>
      <p:pic>
        <p:nvPicPr>
          <p:cNvPr id="3276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2536537"/>
            <a:ext cx="2088232" cy="316399"/>
          </a:xfrm>
          <a:prstGeom prst="rect">
            <a:avLst/>
          </a:prstGeom>
          <a:noFill/>
        </p:spPr>
      </p:pic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5794475" y="4671228"/>
            <a:ext cx="21833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4446004" y="531426"/>
            <a:ext cx="251992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4446004" y="744151"/>
            <a:ext cx="251992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83568" y="3356992"/>
            <a:ext cx="43817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How to express in completed square form?</a:t>
            </a:r>
            <a:endParaRPr lang="en-MY" dirty="0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755576" y="4077072"/>
          <a:ext cx="2880320" cy="21489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" name="Equation" r:id="rId3" imgW="78028800" imgH="58216800" progId="Equation.3">
                  <p:embed/>
                </p:oleObj>
              </mc:Choice>
              <mc:Fallback>
                <p:oleObj name="Equation" r:id="rId3" imgW="78028800" imgH="58216800" progId="Equation.3">
                  <p:embed/>
                  <p:pic>
                    <p:nvPicPr>
                      <p:cNvPr id="0" name="Picture 8192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55576" y="4077072"/>
                        <a:ext cx="2880320" cy="214898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6012160" y="2276872"/>
          <a:ext cx="2882205" cy="7504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5" imgW="79552800" imgH="20726400" progId="Equation.3">
                  <p:embed/>
                </p:oleObj>
              </mc:Choice>
              <mc:Fallback>
                <p:oleObj name="Equation" r:id="rId5" imgW="79552800" imgH="20726400" progId="Equation.3">
                  <p:embed/>
                  <p:pic>
                    <p:nvPicPr>
                      <p:cNvPr id="0" name="Picture 8193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012160" y="2276872"/>
                        <a:ext cx="2882205" cy="75048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8" name="Object 10"/>
          <p:cNvGraphicFramePr>
            <a:graphicFrameLocks noChangeAspect="1"/>
          </p:cNvGraphicFramePr>
          <p:nvPr/>
        </p:nvGraphicFramePr>
        <p:xfrm>
          <a:off x="5148064" y="4005064"/>
          <a:ext cx="2868612" cy="214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7" imgW="77724000" imgH="58216800" progId="Equation.3">
                  <p:embed/>
                </p:oleObj>
              </mc:Choice>
              <mc:Fallback>
                <p:oleObj name="Equation" r:id="rId7" imgW="77724000" imgH="58216800" progId="Equation.3">
                  <p:embed/>
                  <p:pic>
                    <p:nvPicPr>
                      <p:cNvPr id="0" name="Picture 8194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148064" y="4005064"/>
                        <a:ext cx="2868612" cy="21494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83568" y="1268760"/>
            <a:ext cx="7272808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300" dirty="0" err="1" smtClean="0"/>
              <a:t>Eg</a:t>
            </a:r>
            <a:r>
              <a:rPr lang="en-MY" sz="2300" dirty="0" smtClean="0"/>
              <a:t>. Express the following in completed square form </a:t>
            </a:r>
            <a:endParaRPr lang="en-MY" sz="2300" dirty="0" smtClean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827584" y="2852936"/>
          <a:ext cx="3149600" cy="246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7" name="Equation" r:id="rId1" imgW="75590400" imgH="59131200" progId="Equation.3">
                  <p:embed/>
                </p:oleObj>
              </mc:Choice>
              <mc:Fallback>
                <p:oleObj name="Equation" r:id="rId1" imgW="75590400" imgH="59131200" progId="Equation.3">
                  <p:embed/>
                  <p:pic>
                    <p:nvPicPr>
                      <p:cNvPr id="0" name="Picture 9216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827584" y="2852936"/>
                        <a:ext cx="3149600" cy="2463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3275856" y="1844824"/>
          <a:ext cx="1701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Equation" r:id="rId3" imgW="40843200" imgH="8534400" progId="Equation.3">
                  <p:embed/>
                </p:oleObj>
              </mc:Choice>
              <mc:Fallback>
                <p:oleObj name="Equation" r:id="rId3" imgW="40843200" imgH="8534400" progId="Equation.3">
                  <p:embed/>
                  <p:pic>
                    <p:nvPicPr>
                      <p:cNvPr id="0" name="Picture 9217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75856" y="1844824"/>
                        <a:ext cx="1701800" cy="3556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1052736"/>
            <a:ext cx="8568952" cy="5616624"/>
          </a:xfrm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en-MY" sz="3000" b="1" dirty="0">
                <a:solidFill>
                  <a:schemeClr val="tx1"/>
                </a:solidFill>
              </a:rPr>
              <a:t>2.6    Factors by Grouping 'Two and Two' </a:t>
            </a:r>
            <a:endParaRPr lang="en-MY" sz="3000" dirty="0">
              <a:solidFill>
                <a:schemeClr val="tx1"/>
              </a:solidFill>
            </a:endParaRPr>
          </a:p>
          <a:p>
            <a:pPr algn="l"/>
            <a:r>
              <a:rPr lang="en-MY" sz="2500" dirty="0">
                <a:solidFill>
                  <a:schemeClr val="tx1"/>
                </a:solidFill>
              </a:rPr>
              <a:t> </a:t>
            </a:r>
            <a:endParaRPr lang="en-MY" sz="2500" dirty="0" smtClean="0">
              <a:solidFill>
                <a:schemeClr val="tx1"/>
              </a:solidFill>
            </a:endParaRPr>
          </a:p>
          <a:p>
            <a:pPr algn="l"/>
            <a:r>
              <a:rPr lang="en-MY" sz="2200" dirty="0" smtClean="0">
                <a:solidFill>
                  <a:schemeClr val="tx1"/>
                </a:solidFill>
              </a:rPr>
              <a:t>Now</a:t>
            </a:r>
            <a:r>
              <a:rPr lang="en-MY" sz="2200" dirty="0">
                <a:solidFill>
                  <a:schemeClr val="tx1"/>
                </a:solidFill>
              </a:rPr>
              <a:t>, consider the expression </a:t>
            </a:r>
            <a:endParaRPr lang="en-MY" sz="2200" dirty="0" smtClean="0">
              <a:solidFill>
                <a:schemeClr val="tx1"/>
              </a:solidFill>
            </a:endParaRPr>
          </a:p>
          <a:p>
            <a:pPr algn="l"/>
            <a:r>
              <a:rPr lang="en-MY" sz="2200" dirty="0">
                <a:solidFill>
                  <a:schemeClr val="tx1"/>
                </a:solidFill>
              </a:rPr>
              <a:t>	</a:t>
            </a:r>
            <a:r>
              <a:rPr lang="en-MY" sz="2200" dirty="0" smtClean="0">
                <a:solidFill>
                  <a:schemeClr val="tx1"/>
                </a:solidFill>
              </a:rPr>
              <a:t>		7x </a:t>
            </a:r>
            <a:r>
              <a:rPr lang="en-MY" sz="2200" dirty="0">
                <a:solidFill>
                  <a:schemeClr val="tx1"/>
                </a:solidFill>
              </a:rPr>
              <a:t>+ 14y + </a:t>
            </a:r>
            <a:r>
              <a:rPr lang="en-MY" sz="2200" dirty="0" err="1">
                <a:solidFill>
                  <a:schemeClr val="tx1"/>
                </a:solidFill>
              </a:rPr>
              <a:t>bx</a:t>
            </a:r>
            <a:r>
              <a:rPr lang="en-MY" sz="2200" dirty="0">
                <a:solidFill>
                  <a:schemeClr val="tx1"/>
                </a:solidFill>
              </a:rPr>
              <a:t> + 2by. </a:t>
            </a:r>
            <a:endParaRPr lang="en-MY" sz="2200" dirty="0" smtClean="0">
              <a:solidFill>
                <a:schemeClr val="tx1"/>
              </a:solidFill>
            </a:endParaRPr>
          </a:p>
          <a:p>
            <a:pPr algn="l"/>
            <a:r>
              <a:rPr lang="en-MY" sz="2200" smtClean="0">
                <a:solidFill>
                  <a:schemeClr val="tx1"/>
                </a:solidFill>
              </a:rPr>
              <a:t>The </a:t>
            </a:r>
            <a:r>
              <a:rPr lang="en-MY" sz="2200" dirty="0">
                <a:solidFill>
                  <a:schemeClr val="tx1"/>
                </a:solidFill>
              </a:rPr>
              <a:t>expression can be grouped into two pairs of two terms as shown.</a:t>
            </a:r>
            <a:endParaRPr lang="en-MY" sz="2200" dirty="0">
              <a:solidFill>
                <a:schemeClr val="tx1"/>
              </a:solidFill>
            </a:endParaRPr>
          </a:p>
          <a:p>
            <a:pPr algn="l"/>
            <a:r>
              <a:rPr lang="en-MY" sz="2200" dirty="0" smtClean="0">
                <a:solidFill>
                  <a:schemeClr val="tx1"/>
                </a:solidFill>
              </a:rPr>
              <a:t>                                           7(x + 2y) + b(x + 2y)</a:t>
            </a:r>
            <a:endParaRPr lang="en-MY" sz="2200" dirty="0" smtClean="0">
              <a:solidFill>
                <a:schemeClr val="tx1"/>
              </a:solidFill>
            </a:endParaRPr>
          </a:p>
          <a:p>
            <a:pPr algn="l"/>
            <a:r>
              <a:rPr lang="en-US" sz="2200" dirty="0" smtClean="0">
                <a:solidFill>
                  <a:schemeClr val="tx1"/>
                </a:solidFill>
              </a:rPr>
              <a:t>It is evident that</a:t>
            </a:r>
            <a:r>
              <a:rPr lang="en-MY" sz="2200" dirty="0" smtClean="0">
                <a:solidFill>
                  <a:schemeClr val="tx1"/>
                </a:solidFill>
              </a:rPr>
              <a:t> (x + 2y) is the common factor. Thus, </a:t>
            </a:r>
            <a:endParaRPr lang="en-MY" sz="2200" dirty="0" smtClean="0">
              <a:solidFill>
                <a:schemeClr val="tx1"/>
              </a:solidFill>
            </a:endParaRPr>
          </a:p>
          <a:p>
            <a:pPr algn="l"/>
            <a:r>
              <a:rPr lang="en-MY" sz="2200" dirty="0" smtClean="0">
                <a:solidFill>
                  <a:schemeClr val="tx1"/>
                </a:solidFill>
              </a:rPr>
              <a:t>                                            (x + 2y) + (7 + b)</a:t>
            </a:r>
            <a:endParaRPr lang="en-MY" sz="2200" dirty="0" smtClean="0">
              <a:solidFill>
                <a:schemeClr val="tx1"/>
              </a:solidFill>
            </a:endParaRPr>
          </a:p>
          <a:p>
            <a:pPr algn="l"/>
            <a:endParaRPr lang="en-MY" sz="2200" dirty="0" smtClean="0">
              <a:solidFill>
                <a:schemeClr val="tx1"/>
              </a:solidFill>
            </a:endParaRPr>
          </a:p>
          <a:p>
            <a:pPr algn="l"/>
            <a:r>
              <a:rPr lang="en-MY" sz="2400" dirty="0">
                <a:solidFill>
                  <a:schemeClr val="tx1"/>
                </a:solidFill>
              </a:rPr>
              <a:t>This factorisation technique is called grouping</a:t>
            </a:r>
            <a:r>
              <a:rPr lang="en-MY" sz="2400" b="1" dirty="0">
                <a:solidFill>
                  <a:schemeClr val="tx1"/>
                </a:solidFill>
              </a:rPr>
              <a:t> 'Two and Two'</a:t>
            </a:r>
            <a:r>
              <a:rPr lang="en-MY" sz="2400" dirty="0">
                <a:solidFill>
                  <a:schemeClr val="tx1"/>
                </a:solidFill>
              </a:rPr>
              <a:t>; and it is used to factorise an expression </a:t>
            </a:r>
            <a:r>
              <a:rPr lang="en-MY" sz="2400" dirty="0">
                <a:solidFill>
                  <a:srgbClr val="FF0000"/>
                </a:solidFill>
              </a:rPr>
              <a:t>consisting of four terms</a:t>
            </a:r>
            <a:r>
              <a:rPr lang="en-MY" sz="2400" dirty="0">
                <a:solidFill>
                  <a:schemeClr val="tx1"/>
                </a:solidFill>
              </a:rPr>
              <a:t>.</a:t>
            </a:r>
            <a:endParaRPr lang="en-MY" sz="2400" dirty="0">
              <a:solidFill>
                <a:schemeClr val="tx1"/>
              </a:solidFill>
            </a:endParaRPr>
          </a:p>
          <a:p>
            <a:pPr algn="l"/>
            <a:endParaRPr lang="en-MY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83568" y="980728"/>
            <a:ext cx="7272808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300" dirty="0" err="1" smtClean="0"/>
              <a:t>Eg</a:t>
            </a:r>
            <a:r>
              <a:rPr lang="en-MY" sz="2300" dirty="0" smtClean="0"/>
              <a:t>. Express the following in completed square form </a:t>
            </a:r>
            <a:endParaRPr lang="en-MY" sz="2300" dirty="0" smtClean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755576" y="2060848"/>
          <a:ext cx="3096344" cy="45575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" name="Equation" r:id="rId1" imgW="81381600" imgH="119786400" progId="Equation.3">
                  <p:embed/>
                </p:oleObj>
              </mc:Choice>
              <mc:Fallback>
                <p:oleObj name="Equation" r:id="rId1" imgW="81381600" imgH="119786400" progId="Equation.3">
                  <p:embed/>
                  <p:pic>
                    <p:nvPicPr>
                      <p:cNvPr id="0" name="Picture 10240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55576" y="2060848"/>
                        <a:ext cx="3096344" cy="455754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3203848" y="1412776"/>
          <a:ext cx="1866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Equation" r:id="rId3" imgW="44805600" imgH="8534400" progId="Equation.3">
                  <p:embed/>
                </p:oleObj>
              </mc:Choice>
              <mc:Fallback>
                <p:oleObj name="Equation" r:id="rId3" imgW="44805600" imgH="8534400" progId="Equation.3">
                  <p:embed/>
                  <p:pic>
                    <p:nvPicPr>
                      <p:cNvPr id="0" name="Picture 10241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03848" y="1412776"/>
                        <a:ext cx="1866900" cy="3556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51520" y="1052736"/>
            <a:ext cx="82089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dirty="0" smtClean="0"/>
              <a:t>Example:       Solve the quadratic equation</a:t>
            </a:r>
            <a:endParaRPr lang="en-MY" sz="2300" dirty="0" smtClean="0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pic>
        <p:nvPicPr>
          <p:cNvPr id="30721" name="Picture 1"/>
          <p:cNvPicPr>
            <a:picLocks noChangeAspect="1" noChangeArrowheads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24128" y="1052736"/>
            <a:ext cx="2258931" cy="428749"/>
          </a:xfrm>
          <a:prstGeom prst="rect">
            <a:avLst/>
          </a:prstGeom>
          <a:noFill/>
        </p:spPr>
      </p:pic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1988840"/>
            <a:ext cx="3692536" cy="356741"/>
          </a:xfrm>
          <a:prstGeom prst="rect">
            <a:avLst/>
          </a:prstGeom>
          <a:noFill/>
        </p:spPr>
      </p:pic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0" y="669925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pic>
        <p:nvPicPr>
          <p:cNvPr id="30726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2492896"/>
            <a:ext cx="1506831" cy="356741"/>
          </a:xfrm>
          <a:prstGeom prst="rect">
            <a:avLst/>
          </a:prstGeom>
          <a:noFill/>
        </p:spPr>
      </p:pic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pic>
        <p:nvPicPr>
          <p:cNvPr id="30728" name="Picture 8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3068960"/>
            <a:ext cx="2794620" cy="372616"/>
          </a:xfrm>
          <a:prstGeom prst="rect">
            <a:avLst/>
          </a:prstGeom>
          <a:noFill/>
        </p:spPr>
      </p:pic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pic>
        <p:nvPicPr>
          <p:cNvPr id="30730" name="Picture 10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2" y="3645024"/>
            <a:ext cx="2016224" cy="394607"/>
          </a:xfrm>
          <a:prstGeom prst="rect">
            <a:avLst/>
          </a:prstGeom>
          <a:noFill/>
        </p:spPr>
      </p:pic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0" y="669608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51520" y="1052736"/>
            <a:ext cx="820891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dirty="0" smtClean="0"/>
              <a:t>Example:       Solve the quadratic equation</a:t>
            </a:r>
            <a:endParaRPr lang="en-MY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No solution for real values of x.</a:t>
            </a:r>
            <a:endParaRPr lang="en-MY" sz="2300" dirty="0" smtClean="0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0" y="67818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0" y="677863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pic>
        <p:nvPicPr>
          <p:cNvPr id="45057" name="Picture 1"/>
          <p:cNvPicPr>
            <a:picLocks noChangeAspect="1" noChangeArrowheads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52120" y="1124744"/>
            <a:ext cx="2425312" cy="428749"/>
          </a:xfrm>
          <a:prstGeom prst="rect">
            <a:avLst/>
          </a:prstGeom>
          <a:noFill/>
        </p:spPr>
      </p:pic>
      <p:graphicFrame>
        <p:nvGraphicFramePr>
          <p:cNvPr id="45059" name="Object 3"/>
          <p:cNvGraphicFramePr>
            <a:graphicFrameLocks noChangeAspect="1"/>
          </p:cNvGraphicFramePr>
          <p:nvPr/>
        </p:nvGraphicFramePr>
        <p:xfrm>
          <a:off x="395536" y="2060848"/>
          <a:ext cx="3403600" cy="151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5" name="Equation" r:id="rId2" imgW="81686400" imgH="36271200" progId="Equation.3">
                  <p:embed/>
                </p:oleObj>
              </mc:Choice>
              <mc:Fallback>
                <p:oleObj name="Equation" r:id="rId2" imgW="81686400" imgH="36271200" progId="Equation.3">
                  <p:embed/>
                  <p:pic>
                    <p:nvPicPr>
                      <p:cNvPr id="0" name="Picture 1126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95536" y="2060848"/>
                        <a:ext cx="3403600" cy="15113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51520" y="1052736"/>
            <a:ext cx="82089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dirty="0" smtClean="0"/>
              <a:t>Try the following quadratic equations:</a:t>
            </a:r>
            <a:endParaRPr lang="en-MY" sz="2300" dirty="0" smtClean="0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0" y="669925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pic>
        <p:nvPicPr>
          <p:cNvPr id="46083" name="Picture 3"/>
          <p:cNvPicPr>
            <a:picLocks noChangeAspect="1" noChangeArrowheads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47664" y="2348880"/>
            <a:ext cx="2105350" cy="428749"/>
          </a:xfrm>
          <a:prstGeom prst="rect">
            <a:avLst/>
          </a:prstGeom>
          <a:noFill/>
        </p:spPr>
      </p:pic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75656" y="4293096"/>
            <a:ext cx="2304257" cy="437352"/>
          </a:xfrm>
          <a:prstGeom prst="rect">
            <a:avLst/>
          </a:prstGeom>
          <a:noFill/>
        </p:spPr>
      </p:pic>
      <p:pic>
        <p:nvPicPr>
          <p:cNvPr id="46081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75656" y="3284984"/>
            <a:ext cx="2258931" cy="428749"/>
          </a:xfrm>
          <a:prstGeom prst="rect">
            <a:avLst/>
          </a:prstGeom>
          <a:noFill/>
        </p:spPr>
      </p:pic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4396311" y="531426"/>
            <a:ext cx="351378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  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0" y="1095375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83568" y="1268760"/>
            <a:ext cx="82089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 smtClean="0"/>
              <a:t>2.11       Solving Quadratic Equations (by Formulae)</a:t>
            </a:r>
            <a:endParaRPr lang="en-MY" sz="2400" dirty="0"/>
          </a:p>
        </p:txBody>
      </p:sp>
      <p:graphicFrame>
        <p:nvGraphicFramePr>
          <p:cNvPr id="51201" name="Object 1"/>
          <p:cNvGraphicFramePr>
            <a:graphicFrameLocks noChangeAspect="1"/>
          </p:cNvGraphicFramePr>
          <p:nvPr/>
        </p:nvGraphicFramePr>
        <p:xfrm>
          <a:off x="3059832" y="1916832"/>
          <a:ext cx="2190976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9" name="Equation" r:id="rId1" imgW="60350400" imgH="19812000" progId="Equation.3">
                  <p:embed/>
                </p:oleObj>
              </mc:Choice>
              <mc:Fallback>
                <p:oleObj name="Equation" r:id="rId1" imgW="60350400" imgH="19812000" progId="Equation.3">
                  <p:embed/>
                  <p:pic>
                    <p:nvPicPr>
                      <p:cNvPr id="0" name="Picture 12288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059832" y="1916832"/>
                        <a:ext cx="2190976" cy="72008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395536" y="2924944"/>
            <a:ext cx="82089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Find out: How does this formula formed?</a:t>
            </a:r>
            <a:endParaRPr lang="en-US" sz="2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9552" y="3573016"/>
            <a:ext cx="820891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From the </a:t>
            </a:r>
            <a:r>
              <a:rPr lang="en-US" sz="2400" dirty="0" err="1" smtClean="0">
                <a:solidFill>
                  <a:srgbClr val="FF0000"/>
                </a:solidFill>
              </a:rPr>
              <a:t>discriminant</a:t>
            </a:r>
            <a:r>
              <a:rPr lang="en-US" sz="2400" dirty="0" smtClean="0"/>
              <a:t>                       , the quadratic equation has</a:t>
            </a:r>
            <a:endParaRPr lang="en-US" sz="2400" dirty="0" smtClean="0"/>
          </a:p>
          <a:p>
            <a:endParaRPr lang="en-US" sz="2400" dirty="0" smtClean="0"/>
          </a:p>
          <a:p>
            <a:pPr marL="514350" indent="-514350">
              <a:buAutoNum type="romanLcParenBoth"/>
            </a:pPr>
            <a:r>
              <a:rPr lang="en-US" sz="2400" dirty="0" smtClean="0"/>
              <a:t>One real root/repeated roots if</a:t>
            </a:r>
            <a:endParaRPr lang="en-US" sz="2400" dirty="0" smtClean="0"/>
          </a:p>
          <a:p>
            <a:pPr marL="514350" indent="-514350">
              <a:buAutoNum type="romanLcParenBoth"/>
            </a:pPr>
            <a:endParaRPr lang="en-US" sz="2400" dirty="0" smtClean="0"/>
          </a:p>
          <a:p>
            <a:pPr marL="514350" indent="-514350">
              <a:buAutoNum type="romanLcParenBoth"/>
            </a:pPr>
            <a:r>
              <a:rPr lang="en-US" sz="2400" dirty="0" smtClean="0"/>
              <a:t> two real roots if</a:t>
            </a:r>
            <a:endParaRPr lang="en-US" sz="2400" dirty="0" smtClean="0"/>
          </a:p>
          <a:p>
            <a:pPr marL="514350" indent="-514350"/>
            <a:r>
              <a:rPr lang="en-US" sz="2400" dirty="0" smtClean="0"/>
              <a:t>                        </a:t>
            </a:r>
            <a:endParaRPr lang="en-US" sz="2400" dirty="0" smtClean="0"/>
          </a:p>
          <a:p>
            <a:pPr marL="514350" indent="-514350"/>
            <a:r>
              <a:rPr lang="en-US" sz="2400" dirty="0" smtClean="0"/>
              <a:t>(iii) no real roots if                  </a:t>
            </a:r>
            <a:endParaRPr lang="en-US" sz="2400" dirty="0" smtClean="0"/>
          </a:p>
        </p:txBody>
      </p:sp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3563888" y="3573016"/>
          <a:ext cx="1283965" cy="3723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Equation" r:id="rId3" imgW="26212800" imgH="8534400" progId="Equation.3">
                  <p:embed/>
                </p:oleObj>
              </mc:Choice>
              <mc:Fallback>
                <p:oleObj name="Equation" r:id="rId3" imgW="26212800" imgH="8534400" progId="Equation.3">
                  <p:embed/>
                  <p:pic>
                    <p:nvPicPr>
                      <p:cNvPr id="0" name="Picture 12289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63888" y="3573016"/>
                        <a:ext cx="1283965" cy="37232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5220072" y="4293096"/>
          <a:ext cx="1836738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Equation" r:id="rId5" imgW="37490400" imgH="8534400" progId="Equation.3">
                  <p:embed/>
                </p:oleObj>
              </mc:Choice>
              <mc:Fallback>
                <p:oleObj name="Equation" r:id="rId5" imgW="37490400" imgH="8534400" progId="Equation.3">
                  <p:embed/>
                  <p:pic>
                    <p:nvPicPr>
                      <p:cNvPr id="0" name="Picture 12290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220072" y="4293096"/>
                        <a:ext cx="1836738" cy="3730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3347864" y="5013176"/>
          <a:ext cx="1836738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Equation" r:id="rId7" imgW="37490400" imgH="8534400" progId="Equation.3">
                  <p:embed/>
                </p:oleObj>
              </mc:Choice>
              <mc:Fallback>
                <p:oleObj name="Equation" r:id="rId7" imgW="37490400" imgH="8534400" progId="Equation.3">
                  <p:embed/>
                  <p:pic>
                    <p:nvPicPr>
                      <p:cNvPr id="0" name="Picture 12291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347864" y="5013176"/>
                        <a:ext cx="1836738" cy="3730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/>
        </p:nvGraphicFramePr>
        <p:xfrm>
          <a:off x="3059832" y="5805264"/>
          <a:ext cx="18224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Equation" r:id="rId9" imgW="37185600" imgH="8534400" progId="Equation.3">
                  <p:embed/>
                </p:oleObj>
              </mc:Choice>
              <mc:Fallback>
                <p:oleObj name="Equation" r:id="rId9" imgW="37185600" imgH="8534400" progId="Equation.3">
                  <p:embed/>
                  <p:pic>
                    <p:nvPicPr>
                      <p:cNvPr id="0" name="Picture 12292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059832" y="5805264"/>
                        <a:ext cx="1822450" cy="3746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1052736"/>
            <a:ext cx="8568952" cy="5616624"/>
          </a:xfrm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MY" dirty="0">
              <a:solidFill>
                <a:schemeClr val="tx1"/>
              </a:solidFill>
            </a:endParaRPr>
          </a:p>
        </p:txBody>
      </p:sp>
      <p:pic>
        <p:nvPicPr>
          <p:cNvPr id="5" name="Picture 4" descr="http://www.mathsteacher.com.au/year9/ch08_factors/04_grouping/Image1854.gif"/>
          <p:cNvPicPr/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539553" y="1268760"/>
            <a:ext cx="3384376" cy="242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980728"/>
            <a:ext cx="8568952" cy="5688632"/>
          </a:xfrm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en-MY" sz="3000" b="1" dirty="0">
                <a:solidFill>
                  <a:schemeClr val="tx1"/>
                </a:solidFill>
              </a:rPr>
              <a:t>2.7    Factorisation of a Difference of Two </a:t>
            </a:r>
            <a:r>
              <a:rPr lang="en-MY" sz="3000" b="1" dirty="0" smtClean="0">
                <a:solidFill>
                  <a:schemeClr val="tx1"/>
                </a:solidFill>
              </a:rPr>
              <a:t>Squares</a:t>
            </a:r>
            <a:endParaRPr lang="en-MY" sz="3000" b="1" dirty="0" smtClean="0">
              <a:solidFill>
                <a:schemeClr val="tx1"/>
              </a:solidFill>
            </a:endParaRPr>
          </a:p>
          <a:p>
            <a:pPr algn="l"/>
            <a:endParaRPr lang="en-MY" sz="3000" b="1" dirty="0">
              <a:solidFill>
                <a:schemeClr val="tx1"/>
              </a:solidFill>
            </a:endParaRPr>
          </a:p>
          <a:p>
            <a:pPr algn="l"/>
            <a:endParaRPr lang="en-MY" sz="3000" b="1" dirty="0" smtClean="0">
              <a:solidFill>
                <a:schemeClr val="tx1"/>
              </a:solidFill>
            </a:endParaRPr>
          </a:p>
          <a:p>
            <a:pPr algn="l"/>
            <a:endParaRPr lang="en-MY" sz="3000" b="1" dirty="0">
              <a:solidFill>
                <a:schemeClr val="tx1"/>
              </a:solidFill>
            </a:endParaRPr>
          </a:p>
          <a:p>
            <a:pPr algn="l"/>
            <a:endParaRPr lang="en-MY" sz="2500" dirty="0" smtClean="0">
              <a:solidFill>
                <a:schemeClr val="tx1"/>
              </a:solidFill>
            </a:endParaRPr>
          </a:p>
          <a:p>
            <a:pPr algn="l"/>
            <a:r>
              <a:rPr lang="en-MY" sz="2500" dirty="0" smtClean="0">
                <a:solidFill>
                  <a:schemeClr val="tx1"/>
                </a:solidFill>
              </a:rPr>
              <a:t>Example</a:t>
            </a:r>
            <a:r>
              <a:rPr lang="en-MY" sz="2500" dirty="0">
                <a:solidFill>
                  <a:schemeClr val="tx1"/>
                </a:solidFill>
              </a:rPr>
              <a:t>:</a:t>
            </a:r>
            <a:endParaRPr lang="en-MY" sz="2500" dirty="0">
              <a:solidFill>
                <a:schemeClr val="tx1"/>
              </a:solidFill>
            </a:endParaRPr>
          </a:p>
          <a:p>
            <a:pPr algn="l"/>
            <a:r>
              <a:rPr lang="en-MY" sz="3000" b="1" dirty="0" smtClean="0">
                <a:solidFill>
                  <a:schemeClr val="tx1"/>
                </a:solidFill>
              </a:rPr>
              <a:t> </a:t>
            </a:r>
            <a:endParaRPr lang="en-MY" sz="3000" dirty="0">
              <a:solidFill>
                <a:schemeClr val="tx1"/>
              </a:solidFill>
            </a:endParaRPr>
          </a:p>
        </p:txBody>
      </p:sp>
      <p:pic>
        <p:nvPicPr>
          <p:cNvPr id="5" name="Picture 4" descr="http://www.mathsteacher.com.au/year9/ch08_factors/05_difference/Image1859.gif"/>
          <p:cNvPicPr/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395536" y="1700808"/>
            <a:ext cx="8280920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http://www.mathsteacher.com.au/year9/ch08_factors/05_difference/Image1860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077072"/>
            <a:ext cx="2304256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1052736"/>
            <a:ext cx="8568952" cy="5616624"/>
          </a:xfrm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en-MY" i="1" dirty="0"/>
              <a:t>Solution</a:t>
            </a:r>
            <a:r>
              <a:rPr lang="en-MY" i="1" dirty="0" smtClean="0"/>
              <a:t>:</a:t>
            </a:r>
            <a:endParaRPr lang="en-MY" i="1" dirty="0" smtClean="0"/>
          </a:p>
          <a:p>
            <a:pPr algn="l"/>
            <a:endParaRPr lang="en-US" i="1" dirty="0"/>
          </a:p>
          <a:p>
            <a:pPr algn="l"/>
            <a:endParaRPr lang="en-US" i="1" dirty="0" smtClean="0"/>
          </a:p>
          <a:p>
            <a:pPr algn="l"/>
            <a:endParaRPr lang="en-US" sz="3000" b="1" dirty="0" smtClean="0">
              <a:solidFill>
                <a:schemeClr val="tx1"/>
              </a:solidFill>
            </a:endParaRPr>
          </a:p>
          <a:p>
            <a:pPr algn="l"/>
            <a:r>
              <a:rPr lang="en-US" sz="2500" b="1" dirty="0" smtClean="0">
                <a:solidFill>
                  <a:schemeClr val="tx1"/>
                </a:solidFill>
              </a:rPr>
              <a:t>  Do you know?      </a:t>
            </a:r>
            <a:endParaRPr lang="en-MY" sz="2500" b="1" dirty="0" smtClean="0">
              <a:solidFill>
                <a:schemeClr val="tx1"/>
              </a:solidFill>
            </a:endParaRPr>
          </a:p>
          <a:p>
            <a:pPr algn="l"/>
            <a:endParaRPr lang="en-MY" sz="3000" b="1" dirty="0" smtClean="0">
              <a:solidFill>
                <a:schemeClr val="tx1"/>
              </a:solidFill>
            </a:endParaRPr>
          </a:p>
          <a:p>
            <a:pPr algn="l"/>
            <a:r>
              <a:rPr lang="en-MY" sz="3000" b="1" dirty="0" smtClean="0">
                <a:solidFill>
                  <a:schemeClr val="tx1"/>
                </a:solidFill>
              </a:rPr>
              <a:t>2.8     </a:t>
            </a:r>
            <a:r>
              <a:rPr lang="en-MY" sz="3000" b="1" dirty="0">
                <a:solidFill>
                  <a:schemeClr val="tx1"/>
                </a:solidFill>
              </a:rPr>
              <a:t>Taking out a Common Factor</a:t>
            </a:r>
            <a:endParaRPr lang="en-MY" sz="3000" b="1" dirty="0">
              <a:solidFill>
                <a:schemeClr val="tx1"/>
              </a:solidFill>
            </a:endParaRPr>
          </a:p>
          <a:p>
            <a:pPr algn="l"/>
            <a:endParaRPr lang="en-MY" dirty="0"/>
          </a:p>
          <a:p>
            <a:pPr algn="l"/>
            <a:endParaRPr lang="en-MY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323528" y="3140968"/>
            <a:ext cx="2232248" cy="936104"/>
          </a:xfrm>
          <a:prstGeom prst="ellipse">
            <a:avLst/>
          </a:prstGeom>
          <a:gradFill flip="none" rotWithShape="1">
            <a:gsLst>
              <a:gs pos="50000">
                <a:srgbClr val="92D050">
                  <a:tint val="44500"/>
                  <a:satMod val="160000"/>
                  <a:alpha val="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shape">
              <a:fillToRect l="50000" t="50000" r="50000" b="50000"/>
            </a:path>
            <a:tileRect/>
          </a:gradFill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5" name="Picture 4" descr="http://www.mathsteacher.com.au/year9/ch08_factors/05_difference/Image1861.gif"/>
          <p:cNvPicPr/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395536" y="1700808"/>
            <a:ext cx="5400600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http://www.mathsteacher.com.au/year9/ch08_factors/05_difference/Image1866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5013176"/>
            <a:ext cx="2736304" cy="13052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915816" y="3284984"/>
          <a:ext cx="5716116" cy="6351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Equation" r:id="rId3" imgW="90525600" imgH="10058400" progId="Equation.3">
                  <p:embed/>
                </p:oleObj>
              </mc:Choice>
              <mc:Fallback>
                <p:oleObj name="Equation" r:id="rId3" imgW="90525600" imgH="10058400" progId="Equation.3">
                  <p:embed/>
                  <p:pic>
                    <p:nvPicPr>
                      <p:cNvPr id="0" name="Picture 1024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15816" y="3284984"/>
                        <a:ext cx="5716116" cy="635124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ounded Rectangle 21"/>
          <p:cNvSpPr/>
          <p:nvPr/>
        </p:nvSpPr>
        <p:spPr>
          <a:xfrm>
            <a:off x="3419872" y="2204864"/>
            <a:ext cx="1800200" cy="576064"/>
          </a:xfrm>
          <a:prstGeom prst="roundRect">
            <a:avLst/>
          </a:prstGeom>
          <a:solidFill>
            <a:srgbClr val="F6DE2A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1052736"/>
            <a:ext cx="8568952" cy="648072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l"/>
            <a:r>
              <a:rPr lang="en-MY" sz="3000" b="1" dirty="0">
                <a:solidFill>
                  <a:schemeClr val="tx1"/>
                </a:solidFill>
              </a:rPr>
              <a:t>2.9     Factorisation of Quadratic Trinomials </a:t>
            </a:r>
            <a:endParaRPr lang="en-MY" sz="30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3568" y="4005064"/>
            <a:ext cx="777686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500" dirty="0" smtClean="0"/>
              <a:t>-The </a:t>
            </a:r>
            <a:r>
              <a:rPr lang="en-MY" sz="2500" b="1" u="sng" dirty="0" smtClean="0">
                <a:hlinkClick r:id="rId1"/>
              </a:rPr>
              <a:t>Distributive Law</a:t>
            </a:r>
            <a:r>
              <a:rPr lang="en-MY" sz="2500" b="1" dirty="0" smtClean="0"/>
              <a:t> </a:t>
            </a:r>
            <a:r>
              <a:rPr lang="en-MY" sz="2500" dirty="0" smtClean="0"/>
              <a:t>is used in reverse to factorise a quadratic trinomial, as illustrated below.</a:t>
            </a:r>
            <a:endParaRPr lang="en-MY" sz="2500" dirty="0"/>
          </a:p>
        </p:txBody>
      </p:sp>
      <p:sp>
        <p:nvSpPr>
          <p:cNvPr id="9" name="Rectangle 8"/>
          <p:cNvSpPr/>
          <p:nvPr/>
        </p:nvSpPr>
        <p:spPr>
          <a:xfrm>
            <a:off x="683568" y="2780928"/>
            <a:ext cx="7776864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00" dirty="0" smtClean="0"/>
              <a:t>-It has </a:t>
            </a:r>
            <a:r>
              <a:rPr lang="en-US" sz="2300" b="1" dirty="0" smtClean="0"/>
              <a:t>3 terms</a:t>
            </a:r>
            <a:r>
              <a:rPr lang="en-US" sz="2300" dirty="0" smtClean="0"/>
              <a:t>:         term,       term,  and an independent term</a:t>
            </a:r>
            <a:endParaRPr lang="en-MY" sz="2300" b="1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3563888" y="2276872"/>
          <a:ext cx="1524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Equation" r:id="rId2" imgW="36576000" imgH="8534400" progId="Equation.3">
                  <p:embed/>
                </p:oleObj>
              </mc:Choice>
              <mc:Fallback>
                <p:oleObj name="Equation" r:id="rId2" imgW="36576000" imgH="8534400" progId="Equation.3">
                  <p:embed/>
                  <p:pic>
                    <p:nvPicPr>
                      <p:cNvPr id="0" name="Picture 2048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563888" y="2276872"/>
                        <a:ext cx="1524000" cy="3556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4427984" y="3212976"/>
          <a:ext cx="648072" cy="2690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4" imgW="16154400" imgH="6705600" progId="Equation.3">
                  <p:embed/>
                </p:oleObj>
              </mc:Choice>
              <mc:Fallback>
                <p:oleObj name="Equation" r:id="rId4" imgW="16154400" imgH="6705600" progId="Equation.3">
                  <p:embed/>
                  <p:pic>
                    <p:nvPicPr>
                      <p:cNvPr id="0" name="Picture 2050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427984" y="3212976"/>
                        <a:ext cx="648072" cy="26901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683568" y="1772816"/>
            <a:ext cx="4243341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500" dirty="0" smtClean="0"/>
              <a:t>What is a</a:t>
            </a:r>
            <a:r>
              <a:rPr lang="en-US" sz="2500" b="1" dirty="0" smtClean="0"/>
              <a:t> quadratic trinomial</a:t>
            </a:r>
            <a:r>
              <a:rPr lang="en-US" sz="2500" dirty="0" smtClean="0"/>
              <a:t>? </a:t>
            </a:r>
            <a:endParaRPr lang="en-MY" sz="2500" dirty="0"/>
          </a:p>
        </p:txBody>
      </p:sp>
      <p:sp>
        <p:nvSpPr>
          <p:cNvPr id="12" name="Rectangle 11"/>
          <p:cNvSpPr/>
          <p:nvPr/>
        </p:nvSpPr>
        <p:spPr>
          <a:xfrm>
            <a:off x="683568" y="3140968"/>
            <a:ext cx="3897221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00" dirty="0" smtClean="0"/>
              <a:t>- </a:t>
            </a:r>
            <a:r>
              <a:rPr lang="en-US" sz="2300" i="1" dirty="0" smtClean="0"/>
              <a:t>a, b</a:t>
            </a:r>
            <a:r>
              <a:rPr lang="en-US" sz="2300" dirty="0" smtClean="0"/>
              <a:t> and </a:t>
            </a:r>
            <a:r>
              <a:rPr lang="en-US" sz="2300" i="1" dirty="0" smtClean="0"/>
              <a:t>c</a:t>
            </a:r>
            <a:r>
              <a:rPr lang="en-US" sz="2300" dirty="0" smtClean="0"/>
              <a:t> are constants, and  </a:t>
            </a:r>
            <a:endParaRPr lang="en-MY" sz="2300" dirty="0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2771800" y="2780928"/>
          <a:ext cx="317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6" imgW="7620000" imgH="8534400" progId="Equation.3">
                  <p:embed/>
                </p:oleObj>
              </mc:Choice>
              <mc:Fallback>
                <p:oleObj name="Equation" r:id="rId6" imgW="7620000" imgH="8534400" progId="Equation.3">
                  <p:embed/>
                  <p:pic>
                    <p:nvPicPr>
                      <p:cNvPr id="0" name="Picture 2051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771800" y="2780928"/>
                        <a:ext cx="317500" cy="3556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995936" y="2924944"/>
          <a:ext cx="2032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8" imgW="4876800" imgH="5181600" progId="Equation.3">
                  <p:embed/>
                </p:oleObj>
              </mc:Choice>
              <mc:Fallback>
                <p:oleObj name="Equation" r:id="rId8" imgW="4876800" imgH="5181600" progId="Equation.3">
                  <p:embed/>
                  <p:pic>
                    <p:nvPicPr>
                      <p:cNvPr id="0" name="Picture 2052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995936" y="2924944"/>
                        <a:ext cx="203200" cy="2159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5436096" y="3573016"/>
          <a:ext cx="1397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0" imgW="33528000" imgH="8534400" progId="Equation.3">
                  <p:embed/>
                </p:oleObj>
              </mc:Choice>
              <mc:Fallback>
                <p:oleObj name="Equation" r:id="rId10" imgW="33528000" imgH="8534400" progId="Equation.3">
                  <p:embed/>
                  <p:pic>
                    <p:nvPicPr>
                      <p:cNvPr id="0" name="Picture 2053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436096" y="3573016"/>
                        <a:ext cx="1397000" cy="3556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3419872" y="3573016"/>
          <a:ext cx="1384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2" imgW="33223200" imgH="8534400" progId="Equation.3">
                  <p:embed/>
                </p:oleObj>
              </mc:Choice>
              <mc:Fallback>
                <p:oleObj name="Equation" r:id="rId12" imgW="33223200" imgH="8534400" progId="Equation.3">
                  <p:embed/>
                  <p:pic>
                    <p:nvPicPr>
                      <p:cNvPr id="0" name="Picture 2055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419872" y="3573016"/>
                        <a:ext cx="1384300" cy="3556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7380312" y="3573016"/>
          <a:ext cx="1562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14" imgW="37490400" imgH="8534400" progId="Equation.3">
                  <p:embed/>
                </p:oleObj>
              </mc:Choice>
              <mc:Fallback>
                <p:oleObj name="Equation" r:id="rId14" imgW="37490400" imgH="8534400" progId="Equation.3">
                  <p:embed/>
                  <p:pic>
                    <p:nvPicPr>
                      <p:cNvPr id="0" name="Picture 2056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380312" y="3573016"/>
                        <a:ext cx="1562100" cy="3556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1403648" y="3573016"/>
          <a:ext cx="1397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16" imgW="33528000" imgH="8534400" progId="Equation.3">
                  <p:embed/>
                </p:oleObj>
              </mc:Choice>
              <mc:Fallback>
                <p:oleObj name="Equation" r:id="rId16" imgW="33528000" imgH="8534400" progId="Equation.3">
                  <p:embed/>
                  <p:pic>
                    <p:nvPicPr>
                      <p:cNvPr id="0" name="Picture 2057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403648" y="3573016"/>
                        <a:ext cx="1397000" cy="3556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683568" y="3573016"/>
            <a:ext cx="766557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00" dirty="0" smtClean="0"/>
              <a:t>- </a:t>
            </a:r>
            <a:r>
              <a:rPr lang="en-US" sz="2300" dirty="0" err="1" smtClean="0"/>
              <a:t>Eg</a:t>
            </a:r>
            <a:r>
              <a:rPr lang="en-US" sz="2300" dirty="0" smtClean="0"/>
              <a:t>. </a:t>
            </a:r>
            <a:endParaRPr lang="en-MY" sz="23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ttp://www.mathsteacher.com.au/year9/ch08_factors/06_quadratic/Image1876.gif"/>
          <p:cNvPicPr/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907704" y="1268761"/>
            <a:ext cx="3744416" cy="1224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683568" y="2780928"/>
            <a:ext cx="6633163" cy="15542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400" dirty="0" smtClean="0"/>
              <a:t>We notice that:</a:t>
            </a:r>
            <a:endParaRPr lang="en-MY" sz="2400" dirty="0" smtClean="0"/>
          </a:p>
          <a:p>
            <a:pPr lvl="0"/>
            <a:r>
              <a:rPr lang="en-MY" sz="2400" dirty="0" smtClean="0"/>
              <a:t>5, the </a:t>
            </a:r>
            <a:r>
              <a:rPr lang="en-MY" sz="2400" b="1" dirty="0" smtClean="0"/>
              <a:t>coefficient</a:t>
            </a:r>
            <a:r>
              <a:rPr lang="en-MY" sz="2400" dirty="0" smtClean="0"/>
              <a:t> of </a:t>
            </a:r>
            <a:r>
              <a:rPr lang="en-MY" sz="2400" i="1" dirty="0" smtClean="0"/>
              <a:t>x</a:t>
            </a:r>
            <a:r>
              <a:rPr lang="en-MY" sz="2400" dirty="0" smtClean="0"/>
              <a:t>, is the sum of 2 and 3. </a:t>
            </a:r>
            <a:endParaRPr lang="en-MY" sz="2400" dirty="0" smtClean="0"/>
          </a:p>
          <a:p>
            <a:pPr lvl="0"/>
            <a:r>
              <a:rPr lang="en-MY" sz="2400" dirty="0" smtClean="0"/>
              <a:t>6, the </a:t>
            </a:r>
            <a:r>
              <a:rPr lang="en-MY" sz="2400" b="1" dirty="0" smtClean="0"/>
              <a:t>independent term</a:t>
            </a:r>
            <a:r>
              <a:rPr lang="en-MY" sz="2400" dirty="0" smtClean="0"/>
              <a:t>, is the product of 2 and 3. </a:t>
            </a:r>
            <a:endParaRPr lang="en-MY" sz="2400" dirty="0" smtClean="0"/>
          </a:p>
          <a:p>
            <a:endParaRPr lang="en-MY" sz="2300" dirty="0"/>
          </a:p>
        </p:txBody>
      </p:sp>
      <p:pic>
        <p:nvPicPr>
          <p:cNvPr id="9" name="Picture 8" descr="http://www.mathsteacher.com.au/year9/ch08_factors/06_quadratic/Image1879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4221088"/>
            <a:ext cx="6120680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3568" y="1124744"/>
            <a:ext cx="7848872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 smtClean="0"/>
              <a:t>Note:</a:t>
            </a:r>
            <a:endParaRPr lang="en-MY" sz="2400" b="1" dirty="0" smtClean="0"/>
          </a:p>
          <a:p>
            <a:r>
              <a:rPr lang="en-MY" sz="2400" dirty="0" smtClean="0"/>
              <a:t>The product of </a:t>
            </a:r>
            <a:r>
              <a:rPr lang="en-MY" sz="2400" dirty="0" smtClean="0">
                <a:solidFill>
                  <a:srgbClr val="FF0000"/>
                </a:solidFill>
              </a:rPr>
              <a:t>two linear factors </a:t>
            </a:r>
            <a:r>
              <a:rPr lang="en-MY" sz="2400" dirty="0" smtClean="0"/>
              <a:t>yields a quadratic trinomial; and the factors of a quadratic trinomial are </a:t>
            </a:r>
            <a:r>
              <a:rPr lang="en-MY" sz="2400" dirty="0" smtClean="0">
                <a:solidFill>
                  <a:srgbClr val="FF0000"/>
                </a:solidFill>
              </a:rPr>
              <a:t>linear factors</a:t>
            </a:r>
            <a:r>
              <a:rPr lang="en-MY" sz="2400" dirty="0" smtClean="0"/>
              <a:t>.</a:t>
            </a:r>
            <a:endParaRPr lang="en-MY" sz="2400" dirty="0" smtClean="0"/>
          </a:p>
          <a:p>
            <a:endParaRPr lang="en-MY" sz="2300" dirty="0" smtClean="0"/>
          </a:p>
        </p:txBody>
      </p:sp>
      <p:pic>
        <p:nvPicPr>
          <p:cNvPr id="8" name="Picture 7" descr="http://www.mathsteacher.com.au/year9/ch08_factors/06_quadratic/Image1882.gif"/>
          <p:cNvPicPr/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2483768" y="2564904"/>
            <a:ext cx="3744416" cy="1127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http://www.mathsteacher.com.au/year9/ch08_factors/06_quadratic/Image1883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3933056"/>
            <a:ext cx="4176464" cy="444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79512" y="836712"/>
            <a:ext cx="45365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 smtClean="0"/>
              <a:t>Cross-Multiplication Method </a:t>
            </a:r>
            <a:endParaRPr lang="en-MY" sz="2400" dirty="0" smtClean="0"/>
          </a:p>
          <a:p>
            <a:r>
              <a:rPr lang="en-MY" sz="2400" dirty="0" smtClean="0"/>
              <a:t> </a:t>
            </a:r>
            <a:endParaRPr lang="en-MY" sz="2400" dirty="0"/>
          </a:p>
        </p:txBody>
      </p:sp>
      <p:pic>
        <p:nvPicPr>
          <p:cNvPr id="9" name="Picture 8" descr="http://www.mathsteacher.com.au/year9/ch08_factors/07_cross/Image1932.gif"/>
          <p:cNvPicPr/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259632" y="2276872"/>
            <a:ext cx="2736304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3491880" y="1628800"/>
          <a:ext cx="1549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Equation" r:id="rId2" imgW="37185600" imgH="8534400" progId="Equation.3">
                  <p:embed/>
                </p:oleObj>
              </mc:Choice>
              <mc:Fallback>
                <p:oleObj name="Equation" r:id="rId2" imgW="37185600" imgH="8534400" progId="Equation.3">
                  <p:embed/>
                  <p:pic>
                    <p:nvPicPr>
                      <p:cNvPr id="0" name="Picture 307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491880" y="1628800"/>
                        <a:ext cx="1549400" cy="3556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" name="Picture 13" descr="http://www.mathsteacher.com.au/year9/ch08_factors/07_cross/Image1934.gif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4048" y="2276872"/>
            <a:ext cx="2520280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4" descr="http://www.mathsteacher.com.au/year9/ch08_factors/07_cross/Image1936.gif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43808" y="4725144"/>
            <a:ext cx="3168352" cy="372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2870</Words>
  <Application>WPS Presentation</Application>
  <PresentationFormat>On-screen Show (4:3)</PresentationFormat>
  <Paragraphs>184</Paragraphs>
  <Slides>24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30</vt:i4>
      </vt:variant>
      <vt:variant>
        <vt:lpstr>幻灯片标题</vt:lpstr>
      </vt:variant>
      <vt:variant>
        <vt:i4>24</vt:i4>
      </vt:variant>
    </vt:vector>
  </HeadingPairs>
  <TitlesOfParts>
    <vt:vector size="66" baseType="lpstr">
      <vt:lpstr>Arial</vt:lpstr>
      <vt:lpstr>SimSun</vt:lpstr>
      <vt:lpstr>Wingdings</vt:lpstr>
      <vt:lpstr>Calibri</vt:lpstr>
      <vt:lpstr>Microsoft YaHei</vt:lpstr>
      <vt:lpstr/>
      <vt:lpstr>Arial Unicode MS</vt:lpstr>
      <vt:lpstr>Cambria</vt:lpstr>
      <vt:lpstr>CMR10</vt:lpstr>
      <vt:lpstr>Times New Roman</vt:lpstr>
      <vt:lpstr>Segoe Print</vt:lpstr>
      <vt:lpstr>Office Theme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ALGEBRA: Rules of Algebra and Indices.</dc:title>
  <dc:creator>kegzset</dc:creator>
  <cp:lastModifiedBy>HP</cp:lastModifiedBy>
  <cp:revision>178</cp:revision>
  <dcterms:created xsi:type="dcterms:W3CDTF">2011-04-27T05:14:00Z</dcterms:created>
  <dcterms:modified xsi:type="dcterms:W3CDTF">2018-07-22T02:12:50Z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1033-10.2.0.6080</vt:lpwstr>
  </property>
</Properties>
</file>