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89" r:id="rId4"/>
    <p:sldId id="258" r:id="rId5"/>
    <p:sldId id="259" r:id="rId6"/>
    <p:sldId id="260" r:id="rId7"/>
    <p:sldId id="261" r:id="rId8"/>
    <p:sldId id="264" r:id="rId9"/>
    <p:sldId id="266" r:id="rId10"/>
    <p:sldId id="267" r:id="rId11"/>
    <p:sldId id="278" r:id="rId12"/>
    <p:sldId id="273" r:id="rId13"/>
    <p:sldId id="277" r:id="rId14"/>
    <p:sldId id="269" r:id="rId15"/>
    <p:sldId id="268" r:id="rId16"/>
    <p:sldId id="270" r:id="rId17"/>
    <p:sldId id="274" r:id="rId18"/>
    <p:sldId id="279" r:id="rId19"/>
    <p:sldId id="280" r:id="rId20"/>
    <p:sldId id="281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5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38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2" Type="http://schemas.openxmlformats.org/officeDocument/2006/relationships/image" Target="../media/image5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18F50B-D347-4432-8621-40DFF1431AC5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488A9A-E3CC-4B36-AA4D-C18E312B8BDD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4F96CF-046B-4C9D-9140-DD4A7AC893AA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F6BDB-9A82-45A5-927C-F70516B16C3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785C5-1D4F-4ED4-BDF8-BAB9E7744F61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6CAEA-B0D5-47AB-8033-609AED15189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9BE43-80EB-4DC1-A735-4C9802E4F5F0}" type="datetimeFigureOut">
              <a:rPr lang="en-MY"/>
            </a:fld>
            <a:endParaRPr lang="en-MY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F7693-F4E8-4003-91D8-8BAF5D382EA9}" type="slidenum">
              <a:rPr lang="en-MY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E2E151-231A-4411-A566-F999A9F5354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AA04B4-BCA9-4096-8226-832DD77CF31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18B300-6673-401A-8598-C8DF552FC56C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B3F7A-075F-49EA-8291-DFBDBB455BF5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C978AC-D892-4B70-8C51-59D31528E40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5D84C-F9E0-4916-9FD6-718540F0967A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CACB85-5469-4A7F-80AC-9E57C71D91E2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5AB15-7041-469C-8EFA-601F0E10163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1E15D3-781C-4805-8E1E-82F3B91FB8E3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5ADD8-CD6F-4748-B945-75A0078B1E7E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9733ED-5DA5-4CFA-B452-F49B3A5E07C8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1B3E3A-7451-43BD-8292-6A6CE0DAE02C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6C3082-D35D-4054-B29A-085D040CFB81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3B8E2-234A-4CC4-8ABE-2C195F19355B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CEA479-0DA6-41A2-9710-2B8A510C36D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E5C6-FF1A-491E-B17E-4ACD7D67F3D8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D867BF-C43B-439C-93DD-7A0A80A7A1F9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E45FCD-DF39-4E44-85FD-2A0949218176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GIF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24.png"/><Relationship Id="rId7" Type="http://schemas.openxmlformats.org/officeDocument/2006/relationships/image" Target="../media/image23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9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2.png"/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5.wmf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41.wmf"/><Relationship Id="rId13" Type="http://schemas.openxmlformats.org/officeDocument/2006/relationships/oleObject" Target="../embeddings/oleObject29.bin"/><Relationship Id="rId12" Type="http://schemas.openxmlformats.org/officeDocument/2006/relationships/image" Target="../media/image40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29" Type="http://schemas.openxmlformats.org/officeDocument/2006/relationships/vmlDrawing" Target="../drawings/vmlDrawing10.vml"/><Relationship Id="rId28" Type="http://schemas.openxmlformats.org/officeDocument/2006/relationships/slideLayout" Target="../slideLayouts/slideLayout7.xml"/><Relationship Id="rId27" Type="http://schemas.openxmlformats.org/officeDocument/2006/relationships/image" Target="../media/image52.wmf"/><Relationship Id="rId26" Type="http://schemas.openxmlformats.org/officeDocument/2006/relationships/oleObject" Target="../embeddings/oleObject44.bin"/><Relationship Id="rId25" Type="http://schemas.openxmlformats.org/officeDocument/2006/relationships/image" Target="../media/image51.wmf"/><Relationship Id="rId24" Type="http://schemas.openxmlformats.org/officeDocument/2006/relationships/oleObject" Target="../embeddings/oleObject43.bin"/><Relationship Id="rId23" Type="http://schemas.openxmlformats.org/officeDocument/2006/relationships/image" Target="../media/image50.wmf"/><Relationship Id="rId22" Type="http://schemas.openxmlformats.org/officeDocument/2006/relationships/oleObject" Target="../embeddings/oleObject42.bin"/><Relationship Id="rId21" Type="http://schemas.openxmlformats.org/officeDocument/2006/relationships/oleObject" Target="../embeddings/oleObject41.bin"/><Relationship Id="rId20" Type="http://schemas.openxmlformats.org/officeDocument/2006/relationships/image" Target="../media/image49.wmf"/><Relationship Id="rId2" Type="http://schemas.openxmlformats.org/officeDocument/2006/relationships/image" Target="../media/image42.wmf"/><Relationship Id="rId19" Type="http://schemas.openxmlformats.org/officeDocument/2006/relationships/oleObject" Target="../embeddings/oleObject40.bin"/><Relationship Id="rId18" Type="http://schemas.openxmlformats.org/officeDocument/2006/relationships/oleObject" Target="../embeddings/oleObject39.bin"/><Relationship Id="rId17" Type="http://schemas.openxmlformats.org/officeDocument/2006/relationships/oleObject" Target="../embeddings/oleObject38.bin"/><Relationship Id="rId16" Type="http://schemas.openxmlformats.org/officeDocument/2006/relationships/image" Target="../media/image48.wmf"/><Relationship Id="rId15" Type="http://schemas.openxmlformats.org/officeDocument/2006/relationships/oleObject" Target="../embeddings/oleObject37.bin"/><Relationship Id="rId14" Type="http://schemas.openxmlformats.org/officeDocument/2006/relationships/image" Target="../media/image47.wmf"/><Relationship Id="rId13" Type="http://schemas.openxmlformats.org/officeDocument/2006/relationships/oleObject" Target="../embeddings/oleObject36.bin"/><Relationship Id="rId12" Type="http://schemas.openxmlformats.org/officeDocument/2006/relationships/image" Target="../media/image46.wmf"/><Relationship Id="rId11" Type="http://schemas.openxmlformats.org/officeDocument/2006/relationships/oleObject" Target="../embeddings/oleObject35.bin"/><Relationship Id="rId10" Type="http://schemas.openxmlformats.org/officeDocument/2006/relationships/image" Target="../media/image45.wmf"/><Relationship Id="rId1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53.wmf"/><Relationship Id="rId1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56.wmf"/><Relationship Id="rId1" Type="http://schemas.openxmlformats.org/officeDocument/2006/relationships/oleObject" Target="../embeddings/oleObject48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6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3.wmf"/><Relationship Id="rId16" Type="http://schemas.openxmlformats.org/officeDocument/2006/relationships/vmlDrawing" Target="../drawings/vmlDrawing2.vml"/><Relationship Id="rId15" Type="http://schemas.openxmlformats.org/officeDocument/2006/relationships/slideLayout" Target="../slideLayouts/slideLayout1.xml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7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2997200" y="2533650"/>
            <a:ext cx="506539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MY" altLang="en-US" sz="4400"/>
              <a:t>Polynomials</a:t>
            </a:r>
            <a:endParaRPr lang="en-MY" altLang="en-US" sz="4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11" descr="animation"/>
          <p:cNvPicPr>
            <a:picLocks noGrp="1" noChangeAspect="1" noChangeArrowheads="1" noCrop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2484438" y="1628775"/>
            <a:ext cx="3670300" cy="4176713"/>
          </a:xfrm>
          <a:noFill/>
        </p:spPr>
      </p:pic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900113" y="739775"/>
            <a:ext cx="2822575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</a:rPr>
              <a:t>Long division method</a:t>
            </a:r>
            <a:endParaRPr lang="en-US" sz="20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25621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smtClean="0"/>
              <a:t>Please note that </a:t>
            </a:r>
            <a:endParaRPr lang="en-US" smtClean="0"/>
          </a:p>
          <a:p>
            <a:pPr eaLnBrk="1" hangingPunct="1"/>
            <a:r>
              <a:rPr lang="en-US" sz="2500" smtClean="0"/>
              <a:t>the remainder is </a:t>
            </a:r>
            <a:r>
              <a:rPr lang="en-US" sz="2500" smtClean="0">
                <a:solidFill>
                  <a:srgbClr val="FF0000"/>
                </a:solidFill>
              </a:rPr>
              <a:t>at least one degree</a:t>
            </a:r>
            <a:r>
              <a:rPr lang="en-US" sz="2500" smtClean="0"/>
              <a:t> less than the divisor</a:t>
            </a:r>
            <a:endParaRPr lang="en-US" sz="2500" smtClean="0"/>
          </a:p>
          <a:p>
            <a:pPr eaLnBrk="1" hangingPunct="1"/>
            <a:r>
              <a:rPr lang="en-US" sz="2500" smtClean="0"/>
              <a:t>the </a:t>
            </a:r>
            <a:r>
              <a:rPr lang="en-US" sz="2500" smtClean="0">
                <a:solidFill>
                  <a:srgbClr val="FF0000"/>
                </a:solidFill>
              </a:rPr>
              <a:t>sum </a:t>
            </a:r>
            <a:r>
              <a:rPr lang="en-US" sz="2500" smtClean="0"/>
              <a:t>of the degree of </a:t>
            </a:r>
            <a:r>
              <a:rPr lang="en-US" sz="2500" smtClean="0">
                <a:solidFill>
                  <a:srgbClr val="FF0000"/>
                </a:solidFill>
              </a:rPr>
              <a:t>quotient and divisor</a:t>
            </a:r>
            <a:r>
              <a:rPr lang="en-US" sz="2500" smtClean="0"/>
              <a:t> is the degree of the polynomial</a:t>
            </a:r>
            <a:endParaRPr lang="en-US" sz="2500" smtClean="0"/>
          </a:p>
        </p:txBody>
      </p:sp>
      <p:pic>
        <p:nvPicPr>
          <p:cNvPr id="33794" name="Picture 11" descr="animation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132138" y="2492375"/>
            <a:ext cx="2476500" cy="281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5508625" y="2349500"/>
            <a:ext cx="1655763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quotient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5724525" y="5013325"/>
            <a:ext cx="1655763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remainder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2051050" y="2708275"/>
            <a:ext cx="936625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divisor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684213" y="5661025"/>
            <a:ext cx="4918075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5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+ 10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3 =(3x+1)(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– 2x+4) – 7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baseline="300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635896" y="2132856"/>
            <a:ext cx="1152128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hlink"/>
                </a:solidFill>
              </a:rPr>
              <a:t>Synthetic Division</a:t>
            </a:r>
            <a:endParaRPr lang="en-US" smtClean="0">
              <a:solidFill>
                <a:schemeClr val="hlink"/>
              </a:solidFill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499350" cy="4525963"/>
          </a:xfrm>
        </p:spPr>
        <p:txBody>
          <a:bodyPr/>
          <a:lstStyle/>
          <a:p>
            <a:r>
              <a:rPr lang="en-US" sz="2500" smtClean="0"/>
              <a:t>Most commonly used for linear divisor in the form of </a:t>
            </a:r>
            <a:endParaRPr lang="en-US" sz="2500" smtClean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779838" y="2162175"/>
          <a:ext cx="8890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1" imgW="15849600" imgH="5181600" progId="Equation.3">
                  <p:embed/>
                </p:oleObj>
              </mc:Choice>
              <mc:Fallback>
                <p:oleObj name="Equation" r:id="rId1" imgW="15849600" imgH="5181600" progId="Equation.3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79838" y="2162175"/>
                        <a:ext cx="889000" cy="2905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5219700" y="2765425"/>
          <a:ext cx="6477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8229600" imgH="4267200" progId="Equation.3">
                  <p:embed/>
                </p:oleObj>
              </mc:Choice>
              <mc:Fallback>
                <p:oleObj name="Equation" r:id="rId3" imgW="8229600" imgH="4267200" progId="Equation.3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9700" y="2765425"/>
                        <a:ext cx="647700" cy="336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4" name="eq0079prt" descr="http://tutorial.math.lamar.edu/Classes/Alg/ZeroesOfPolynomials_files/eq0079P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513" y="2781300"/>
            <a:ext cx="24479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900113" y="2781300"/>
            <a:ext cx="50863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Eg. Divide                                             by            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43022" name="eq0087prt" descr="http://tutorial.math.lamar.edu/Classes/Alg/ZeroesOfPolynomials_files/eq0087P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3500438"/>
            <a:ext cx="1944688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3" name="eq0096prt" descr="http://tutorial.math.lamar.edu/Classes/Alg/ZeroesOfPolynomials_files/eq0096P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6375" y="5073650"/>
            <a:ext cx="33829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4" name="eq0106prt" descr="http://tutorial.math.lamar.edu/Classes/Alg/ZeroesOfPolynomials_files/eq0106P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76375" y="5734050"/>
            <a:ext cx="3600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7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>
                <a:solidFill>
                  <a:schemeClr val="hlink"/>
                </a:solidFill>
              </a:rPr>
              <a:t>Activity 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8688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3841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Work in groups of 3. Solve the following problems. 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Time: 10 minutes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Simplify 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Find 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Use long division to find (i)                         (ii)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b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300" b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868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2124075" y="2525713"/>
          <a:ext cx="43195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1" imgW="60350400" imgH="5486400" progId="Equation.3">
                  <p:embed/>
                </p:oleObj>
              </mc:Choice>
              <mc:Fallback>
                <p:oleObj name="Equation" r:id="rId1" imgW="60350400" imgH="5486400" progId="Equation.3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24075" y="2525713"/>
                        <a:ext cx="4319588" cy="393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0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692275" y="3141663"/>
          <a:ext cx="27352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40843200" imgH="5486400" progId="Equation.3">
                  <p:embed/>
                </p:oleObj>
              </mc:Choice>
              <mc:Fallback>
                <p:oleObj name="Equation" r:id="rId3" imgW="40843200" imgH="5486400" progId="Equation.3">
                  <p:embed/>
                  <p:pic>
                    <p:nvPicPr>
                      <p:cNvPr id="0" name="Picture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275" y="3141663"/>
                        <a:ext cx="2735263" cy="366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4356100" y="3644900"/>
          <a:ext cx="79216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0058400" imgH="10058400" progId="Equation.3">
                  <p:embed/>
                </p:oleObj>
              </mc:Choice>
              <mc:Fallback>
                <p:oleObj name="Equation" r:id="rId5" imgW="10058400" imgH="10058400" progId="Equation.3">
                  <p:embed/>
                  <p:pic>
                    <p:nvPicPr>
                      <p:cNvPr id="0" name="Picture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6100" y="3644900"/>
                        <a:ext cx="792163" cy="792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6372225" y="3644900"/>
          <a:ext cx="11525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4630400" imgH="10972800" progId="Equation.3">
                  <p:embed/>
                </p:oleObj>
              </mc:Choice>
              <mc:Fallback>
                <p:oleObj name="Equation" r:id="rId7" imgW="14630400" imgH="10972800" progId="Equation.3">
                  <p:embed/>
                  <p:pic>
                    <p:nvPicPr>
                      <p:cNvPr id="0" name="Picture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72225" y="3644900"/>
                        <a:ext cx="1152525" cy="865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318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Zeros and Factors of Polynomials</a:t>
            </a:r>
            <a:endParaRPr lang="en-US" sz="2300" b="1">
              <a:solidFill>
                <a:schemeClr val="hlink"/>
              </a:solidFill>
            </a:endParaRPr>
          </a:p>
          <a:p>
            <a:endParaRPr lang="en-US" sz="2000" b="1">
              <a:solidFill>
                <a:schemeClr val="hlink"/>
              </a:solidFill>
            </a:endParaRPr>
          </a:p>
          <a:p>
            <a:r>
              <a:rPr lang="en-US" b="1"/>
              <a:t> Zero (or root) of a polynomial</a:t>
            </a:r>
            <a:endParaRPr lang="en-US" b="1"/>
          </a:p>
          <a:p>
            <a:r>
              <a:rPr lang="en-US" b="1"/>
              <a:t> </a:t>
            </a:r>
            <a:endParaRPr lang="en-US" b="1"/>
          </a:p>
          <a:p>
            <a:r>
              <a:rPr lang="en-US" b="1"/>
              <a:t>-solution to the equation.  </a:t>
            </a:r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 b="1"/>
              <a:t>Find the zeros of the polynomials below:</a:t>
            </a:r>
            <a:endParaRPr lang="en-US" b="1"/>
          </a:p>
          <a:p>
            <a:endParaRPr lang="en-US" b="1"/>
          </a:p>
          <a:p>
            <a:r>
              <a:rPr lang="en-US" b="1"/>
              <a:t>(a)</a:t>
            </a:r>
            <a:endParaRPr lang="en-US" b="1"/>
          </a:p>
          <a:p>
            <a:endParaRPr lang="en-US" b="1"/>
          </a:p>
          <a:p>
            <a:r>
              <a:rPr lang="en-US" b="1"/>
              <a:t>(b)</a:t>
            </a:r>
            <a:endParaRPr lang="en-US" b="1"/>
          </a:p>
          <a:p>
            <a:endParaRPr lang="en-US" b="1"/>
          </a:p>
          <a:p>
            <a:r>
              <a:rPr lang="en-US" b="1"/>
              <a:t>(c)  </a:t>
            </a:r>
            <a:endParaRPr lang="en-US" b="1"/>
          </a:p>
          <a:p>
            <a:endParaRPr lang="en-MY"/>
          </a:p>
        </p:txBody>
      </p:sp>
      <p:pic>
        <p:nvPicPr>
          <p:cNvPr id="36867" name="eq0012prt" descr="http://tutorial.math.lamar.edu/Classes/Alg/ZeroesOfPolynomials_files/eq0012P.gi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258888" y="3479800"/>
            <a:ext cx="65532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eq0012ph2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20988"/>
            <a:ext cx="95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eq0012ph3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06738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eq0012ph4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16263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eq0013prt" descr="http://tutorial.math.lamar.edu/Classes/Alg/ZeroesOfPolynomials_files/eq0013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4005263"/>
            <a:ext cx="6913562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eq0013ph2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09975"/>
            <a:ext cx="95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eq0013ph3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95725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eq0013ph4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05250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eq0014prt" descr="http://tutorial.math.lamar.edu/Classes/Alg/ZeroesOfPolynomials_files/eq0014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450" y="4581525"/>
            <a:ext cx="77755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eq0014ph2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98963"/>
            <a:ext cx="95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7" name="eq0014ph3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84713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8" name="eq0014ph4" descr="http://tutorial.math.lamar.edu/Classes/Alg/ZeroesOfPolynomials_files/emp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94238"/>
            <a:ext cx="9525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9" name="Rectangle 20"/>
          <p:cNvSpPr>
            <a:spLocks noChangeArrowheads="1"/>
          </p:cNvSpPr>
          <p:nvPr/>
        </p:nvSpPr>
        <p:spPr bwMode="auto">
          <a:xfrm>
            <a:off x="0" y="282098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0" name="Rectangle 22"/>
          <p:cNvSpPr>
            <a:spLocks noChangeArrowheads="1"/>
          </p:cNvSpPr>
          <p:nvPr/>
        </p:nvSpPr>
        <p:spPr bwMode="auto">
          <a:xfrm>
            <a:off x="0" y="360997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Fundamental Theorem of Algebra</a:t>
            </a:r>
            <a:endParaRPr lang="en-MY" sz="2300" b="1">
              <a:solidFill>
                <a:schemeClr val="hlink"/>
              </a:solidFill>
            </a:endParaRPr>
          </a:p>
        </p:txBody>
      </p:sp>
      <p:sp>
        <p:nvSpPr>
          <p:cNvPr id="37891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408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sz="2000" b="1">
              <a:solidFill>
                <a:schemeClr val="hlink"/>
              </a:solidFill>
            </a:endParaRPr>
          </a:p>
          <a:p>
            <a:r>
              <a:rPr lang="en-US" b="1"/>
              <a:t>If  is a polynomial of degree </a:t>
            </a:r>
            <a:r>
              <a:rPr lang="en-US" b="1" i="1"/>
              <a:t>n </a:t>
            </a:r>
            <a:r>
              <a:rPr lang="en-US" b="1"/>
              <a:t>then  will have exactly </a:t>
            </a:r>
            <a:r>
              <a:rPr lang="en-US" b="1" i="1"/>
              <a:t>n</a:t>
            </a:r>
            <a:r>
              <a:rPr lang="en-US" b="1"/>
              <a:t> zeroes, some of which may repeat.</a:t>
            </a:r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-a polynomial of degree 3 will have ____ zeroes/ roots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-a polynomial of degree 6 will have ____ zeroes/ roots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Eg.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300" b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827088" y="4213225"/>
          <a:ext cx="36004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1" imgW="47853600" imgH="5486400" progId="Equation.3">
                  <p:embed/>
                </p:oleObj>
              </mc:Choice>
              <mc:Fallback>
                <p:oleObj name="Equation" r:id="rId1" imgW="47853600" imgH="5486400" progId="Equation.3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088" y="4213225"/>
                        <a:ext cx="3600450" cy="412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827088" y="4730750"/>
          <a:ext cx="4752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59740800" imgH="5486400" progId="Equation.3">
                  <p:embed/>
                </p:oleObj>
              </mc:Choice>
              <mc:Fallback>
                <p:oleObj name="Equation" r:id="rId3" imgW="59740800" imgH="5486400" progId="Equation.3">
                  <p:embed/>
                  <p:pic>
                    <p:nvPicPr>
                      <p:cNvPr id="0" name="Picture 819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088" y="4730750"/>
                        <a:ext cx="4752975" cy="438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684213" y="2924175"/>
            <a:ext cx="5400675" cy="1152525"/>
          </a:xfrm>
          <a:prstGeom prst="rect">
            <a:avLst/>
          </a:prstGeom>
          <a:solidFill>
            <a:srgbClr val="FFFF00">
              <a:alpha val="60001"/>
            </a:srgb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684213" y="1484313"/>
            <a:ext cx="5183187" cy="1081087"/>
          </a:xfrm>
          <a:prstGeom prst="rect">
            <a:avLst/>
          </a:prstGeom>
          <a:solidFill>
            <a:srgbClr val="FFFF00">
              <a:alpha val="60001"/>
            </a:srgb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The Remainder Theorem (for linear divisor only)</a:t>
            </a:r>
            <a:endParaRPr lang="en-MY"/>
          </a:p>
        </p:txBody>
      </p:sp>
      <p:sp>
        <p:nvSpPr>
          <p:cNvPr id="38915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3875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b="1"/>
              <a:t>When a polynomial           is divided by           ,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the remainder is the constant         .</a:t>
            </a:r>
            <a:endParaRPr lang="en-US" b="1"/>
          </a:p>
          <a:p>
            <a:pPr marL="342900" indent="-342900"/>
            <a:r>
              <a:rPr lang="en-US" b="1"/>
              <a:t> 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When a polynomial           is divided by               , 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the remainder is the constant             .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b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300" b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916238" y="1628775"/>
          <a:ext cx="5762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1" imgW="7924800" imgH="4876800" progId="Equation.3">
                  <p:embed/>
                </p:oleObj>
              </mc:Choice>
              <mc:Fallback>
                <p:oleObj name="Equation" r:id="rId1" imgW="7924800" imgH="4876800" progId="Equation.3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16238" y="1628775"/>
                        <a:ext cx="576262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3995738" y="2176463"/>
          <a:ext cx="5762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7315200" imgH="4876800" progId="Equation.3">
                  <p:embed/>
                </p:oleObj>
              </mc:Choice>
              <mc:Fallback>
                <p:oleObj name="Equation" r:id="rId3" imgW="7315200" imgH="4876800" progId="Equation.3">
                  <p:embed/>
                  <p:pic>
                    <p:nvPicPr>
                      <p:cNvPr id="0" name="Picture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738" y="2176463"/>
                        <a:ext cx="576262" cy="374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5003800" y="2997200"/>
          <a:ext cx="77628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8534400" imgH="3657600" progId="Equation.3">
                  <p:embed/>
                </p:oleObj>
              </mc:Choice>
              <mc:Fallback>
                <p:oleObj name="Equation" r:id="rId5" imgW="8534400" imgH="3657600" progId="Equation.3">
                  <p:embed/>
                  <p:pic>
                    <p:nvPicPr>
                      <p:cNvPr id="0" name="Picture 921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3800" y="2997200"/>
                        <a:ext cx="776288" cy="3381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12"/>
          <p:cNvGraphicFramePr>
            <a:graphicFrameLocks noChangeAspect="1"/>
          </p:cNvGraphicFramePr>
          <p:nvPr/>
        </p:nvGraphicFramePr>
        <p:xfrm>
          <a:off x="2916238" y="2997200"/>
          <a:ext cx="5762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7924800" imgH="4876800" progId="Equation.3">
                  <p:embed/>
                </p:oleObj>
              </mc:Choice>
              <mc:Fallback>
                <p:oleObj name="Equation" r:id="rId7" imgW="7924800" imgH="4876800" progId="Equation.3">
                  <p:embed/>
                  <p:pic>
                    <p:nvPicPr>
                      <p:cNvPr id="0" name="Picture 921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16238" y="2997200"/>
                        <a:ext cx="576262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4932363" y="1628775"/>
          <a:ext cx="6635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7620000" imgH="3657600" progId="Equation.3">
                  <p:embed/>
                </p:oleObj>
              </mc:Choice>
              <mc:Fallback>
                <p:oleObj name="Equation" r:id="rId9" imgW="7620000" imgH="3657600" progId="Equation.3">
                  <p:embed/>
                  <p:pic>
                    <p:nvPicPr>
                      <p:cNvPr id="0" name="Picture 922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32363" y="1628775"/>
                        <a:ext cx="663575" cy="319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7" name="Object 15"/>
          <p:cNvGraphicFramePr>
            <a:graphicFrameLocks noChangeAspect="1"/>
          </p:cNvGraphicFramePr>
          <p:nvPr/>
        </p:nvGraphicFramePr>
        <p:xfrm>
          <a:off x="4067175" y="3357563"/>
          <a:ext cx="6350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1" imgW="9144000" imgH="10363200" progId="Equation.3">
                  <p:embed/>
                </p:oleObj>
              </mc:Choice>
              <mc:Fallback>
                <p:oleObj name="Equation" r:id="rId11" imgW="9144000" imgH="10363200" progId="Equation.3">
                  <p:embed/>
                  <p:pic>
                    <p:nvPicPr>
                      <p:cNvPr id="0" name="Picture 9221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67175" y="3357563"/>
                        <a:ext cx="635000" cy="7191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1" name="Object 19"/>
          <p:cNvGraphicFramePr>
            <a:graphicFrameLocks noChangeAspect="1"/>
          </p:cNvGraphicFramePr>
          <p:nvPr/>
        </p:nvGraphicFramePr>
        <p:xfrm>
          <a:off x="2843213" y="4581525"/>
          <a:ext cx="319246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3" imgW="37490400" imgH="10363200" progId="Equation.3">
                  <p:embed/>
                </p:oleObj>
              </mc:Choice>
              <mc:Fallback>
                <p:oleObj name="Equation" r:id="rId13" imgW="37490400" imgH="10363200" progId="Equation.3">
                  <p:embed/>
                  <p:pic>
                    <p:nvPicPr>
                      <p:cNvPr id="0" name="Picture 9222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43213" y="4581525"/>
                        <a:ext cx="3192462" cy="871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Example:</a:t>
            </a:r>
            <a:endParaRPr lang="en-MY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55650" y="1844675"/>
            <a:ext cx="7183438" cy="14652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Find the remainder of 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p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) = 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b="1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 – 7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 – 6</a:t>
            </a:r>
            <a:r>
              <a:rPr lang="en-US" b="1"/>
              <a:t> when it is divided by x- 4.</a:t>
            </a:r>
            <a:endParaRPr lang="en-US" b="1"/>
          </a:p>
          <a:p>
            <a:endParaRPr lang="en-US" b="1"/>
          </a:p>
          <a:p>
            <a:r>
              <a:rPr lang="en-US" b="1" i="1"/>
              <a:t>Solution:</a:t>
            </a:r>
            <a:endParaRPr lang="en-US" b="1" i="1"/>
          </a:p>
          <a:p>
            <a:endParaRPr lang="en-US" b="1" i="1"/>
          </a:p>
          <a:p>
            <a:r>
              <a:rPr lang="en-US" b="1"/>
              <a:t>The remainder is 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p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) = 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b="1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 – 7</a:t>
            </a:r>
            <a:r>
              <a:rPr lang="en-US" b="1" i="1">
                <a:solidFill>
                  <a:srgbClr val="000000"/>
                </a:solidFill>
                <a:cs typeface="Times New Roman" panose="02020603050405020304" pitchFamily="18" charset="0"/>
              </a:rPr>
              <a:t>(4)</a:t>
            </a:r>
            <a:r>
              <a:rPr lang="en-US" b="1">
                <a:solidFill>
                  <a:srgbClr val="000000"/>
                </a:solidFill>
                <a:cs typeface="Times New Roman" panose="02020603050405020304" pitchFamily="18" charset="0"/>
              </a:rPr>
              <a:t> – 6 = 30.</a:t>
            </a:r>
            <a:r>
              <a:rPr lang="en-US" b="1"/>
              <a:t> </a:t>
            </a:r>
            <a:endParaRPr lang="en-US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755650" y="3716338"/>
            <a:ext cx="6121400" cy="1800225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755650" y="1557338"/>
            <a:ext cx="6121400" cy="1800225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Rectangle 10"/>
          <p:cNvSpPr>
            <a:spLocks noChangeArrowheads="1"/>
          </p:cNvSpPr>
          <p:nvPr/>
        </p:nvSpPr>
        <p:spPr bwMode="auto">
          <a:xfrm>
            <a:off x="827088" y="1628775"/>
            <a:ext cx="7920037" cy="1816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b="1"/>
              <a:t>For the polynomial          , 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If             is a factor of           , then                .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If                  ,  then               will be a factor of           . </a:t>
            </a:r>
            <a:endParaRPr lang="en-US" b="1"/>
          </a:p>
          <a:p>
            <a:pPr marL="342900" indent="-342900"/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The Factor Theorem (for linear divisor only)</a:t>
            </a:r>
            <a:r>
              <a:rPr lang="en-US"/>
              <a:t> </a:t>
            </a:r>
            <a:endParaRPr lang="en-MY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987675" y="1628775"/>
          <a:ext cx="5762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1" imgW="7924800" imgH="4876800" progId="Equation.3">
                  <p:embed/>
                </p:oleObj>
              </mc:Choice>
              <mc:Fallback>
                <p:oleObj name="Equation" r:id="rId1" imgW="7924800" imgH="4876800" progId="Equation.3">
                  <p:embed/>
                  <p:pic>
                    <p:nvPicPr>
                      <p:cNvPr id="0" name="Picture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87675" y="1628775"/>
                        <a:ext cx="576263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795963" y="2708275"/>
          <a:ext cx="5603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7924800" imgH="4876800" progId="Equation.3">
                  <p:embed/>
                </p:oleObj>
              </mc:Choice>
              <mc:Fallback>
                <p:oleObj name="Equation" r:id="rId3" imgW="7924800" imgH="4876800" progId="Equation.3">
                  <p:embed/>
                  <p:pic>
                    <p:nvPicPr>
                      <p:cNvPr id="0" name="Picture 102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5963" y="2708275"/>
                        <a:ext cx="560387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1187450" y="2205038"/>
          <a:ext cx="5762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7315200" imgH="3657600" progId="Equation.3">
                  <p:embed/>
                </p:oleObj>
              </mc:Choice>
              <mc:Fallback>
                <p:oleObj name="Equation" r:id="rId5" imgW="7315200" imgH="3657600" progId="Equation.3">
                  <p:embed/>
                  <p:pic>
                    <p:nvPicPr>
                      <p:cNvPr id="0" name="Picture 102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7450" y="2205038"/>
                        <a:ext cx="576263" cy="3127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3348038" y="2205038"/>
          <a:ext cx="5603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7924800" imgH="4876800" progId="Equation.3">
                  <p:embed/>
                </p:oleObj>
              </mc:Choice>
              <mc:Fallback>
                <p:oleObj name="Equation" r:id="rId7" imgW="7924800" imgH="4876800" progId="Equation.3">
                  <p:embed/>
                  <p:pic>
                    <p:nvPicPr>
                      <p:cNvPr id="0" name="Picture 1024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48038" y="2205038"/>
                        <a:ext cx="560387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4643438" y="2205038"/>
          <a:ext cx="9080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2801600" imgH="4876800" progId="Equation.3">
                  <p:embed/>
                </p:oleObj>
              </mc:Choice>
              <mc:Fallback>
                <p:oleObj name="Equation" r:id="rId9" imgW="12801600" imgH="4876800" progId="Equation.3">
                  <p:embed/>
                  <p:pic>
                    <p:nvPicPr>
                      <p:cNvPr id="0" name="Picture 1024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43438" y="2205038"/>
                        <a:ext cx="908050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1116013" y="2708275"/>
          <a:ext cx="9080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12801600" imgH="4876800" progId="Equation.3">
                  <p:embed/>
                </p:oleObj>
              </mc:Choice>
              <mc:Fallback>
                <p:oleObj name="Equation" r:id="rId11" imgW="12801600" imgH="4876800" progId="Equation.3">
                  <p:embed/>
                  <p:pic>
                    <p:nvPicPr>
                      <p:cNvPr id="0" name="Picture 1024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16013" y="2708275"/>
                        <a:ext cx="908050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2987675" y="2708275"/>
          <a:ext cx="6477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7315200" imgH="3657600" progId="Equation.3">
                  <p:embed/>
                </p:oleObj>
              </mc:Choice>
              <mc:Fallback>
                <p:oleObj name="Equation" r:id="rId13" imgW="7315200" imgH="3657600" progId="Equation.3">
                  <p:embed/>
                  <p:pic>
                    <p:nvPicPr>
                      <p:cNvPr id="0" name="Picture 10246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87675" y="2708275"/>
                        <a:ext cx="647700" cy="350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3348038" y="5734050"/>
          <a:ext cx="23876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5" imgW="28041600" imgH="10363200" progId="Equation.3">
                  <p:embed/>
                </p:oleObj>
              </mc:Choice>
              <mc:Fallback>
                <p:oleObj name="Equation" r:id="rId15" imgW="28041600" imgH="10363200" progId="Equation.3">
                  <p:embed/>
                  <p:pic>
                    <p:nvPicPr>
                      <p:cNvPr id="0" name="Picture 10247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48038" y="5734050"/>
                        <a:ext cx="2387600" cy="871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3" name="Rectangle 10"/>
          <p:cNvSpPr>
            <a:spLocks noChangeArrowheads="1"/>
          </p:cNvSpPr>
          <p:nvPr/>
        </p:nvSpPr>
        <p:spPr bwMode="auto">
          <a:xfrm>
            <a:off x="827088" y="3860800"/>
            <a:ext cx="7920037" cy="1816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b="1"/>
              <a:t>For the polynomial          , 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If             is a factor of           , then                .</a:t>
            </a:r>
            <a:endParaRPr lang="en-US" b="1"/>
          </a:p>
          <a:p>
            <a:pPr marL="342900" indent="-342900"/>
            <a:endParaRPr lang="en-US" b="1"/>
          </a:p>
          <a:p>
            <a:pPr marL="342900" indent="-342900"/>
            <a:r>
              <a:rPr lang="en-US" b="1"/>
              <a:t>If                  ,  then               will be a factor of           . </a:t>
            </a:r>
            <a:endParaRPr lang="en-US" b="1"/>
          </a:p>
          <a:p>
            <a:pPr marL="342900" indent="-342900"/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34" name="Object 34"/>
          <p:cNvGraphicFramePr>
            <a:graphicFrameLocks noChangeAspect="1"/>
          </p:cNvGraphicFramePr>
          <p:nvPr/>
        </p:nvGraphicFramePr>
        <p:xfrm>
          <a:off x="2987675" y="3862388"/>
          <a:ext cx="5762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7" imgW="7924800" imgH="4876800" progId="Equation.3">
                  <p:embed/>
                </p:oleObj>
              </mc:Choice>
              <mc:Fallback>
                <p:oleObj name="Equation" r:id="rId17" imgW="7924800" imgH="4876800" progId="Equation.3">
                  <p:embed/>
                  <p:pic>
                    <p:nvPicPr>
                      <p:cNvPr id="0" name="Picture 102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87675" y="3862388"/>
                        <a:ext cx="576263" cy="346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5" name="Object 35"/>
          <p:cNvGraphicFramePr>
            <a:graphicFrameLocks noChangeAspect="1"/>
          </p:cNvGraphicFramePr>
          <p:nvPr/>
        </p:nvGraphicFramePr>
        <p:xfrm>
          <a:off x="5795963" y="4941888"/>
          <a:ext cx="5603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18" imgW="7924800" imgH="4876800" progId="Equation.3">
                  <p:embed/>
                </p:oleObj>
              </mc:Choice>
              <mc:Fallback>
                <p:oleObj name="Equation" r:id="rId18" imgW="7924800" imgH="4876800" progId="Equation.3">
                  <p:embed/>
                  <p:pic>
                    <p:nvPicPr>
                      <p:cNvPr id="0" name="Picture 1024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5963" y="4941888"/>
                        <a:ext cx="560387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6" name="Object 36"/>
          <p:cNvGraphicFramePr>
            <a:graphicFrameLocks noChangeAspect="1"/>
          </p:cNvGraphicFramePr>
          <p:nvPr/>
        </p:nvGraphicFramePr>
        <p:xfrm>
          <a:off x="1139825" y="4438650"/>
          <a:ext cx="671513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19" imgW="8534400" imgH="3657600" progId="Equation.3">
                  <p:embed/>
                </p:oleObj>
              </mc:Choice>
              <mc:Fallback>
                <p:oleObj name="Equation" r:id="rId19" imgW="8534400" imgH="3657600" progId="Equation.3">
                  <p:embed/>
                  <p:pic>
                    <p:nvPicPr>
                      <p:cNvPr id="0" name="Picture 10250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139825" y="4438650"/>
                        <a:ext cx="671513" cy="312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7" name="Object 37"/>
          <p:cNvGraphicFramePr>
            <a:graphicFrameLocks noChangeAspect="1"/>
          </p:cNvGraphicFramePr>
          <p:nvPr/>
        </p:nvGraphicFramePr>
        <p:xfrm>
          <a:off x="3348038" y="4438650"/>
          <a:ext cx="5603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1" imgW="7924800" imgH="4876800" progId="Equation.3">
                  <p:embed/>
                </p:oleObj>
              </mc:Choice>
              <mc:Fallback>
                <p:oleObj name="Equation" r:id="rId21" imgW="7924800" imgH="4876800" progId="Equation.3">
                  <p:embed/>
                  <p:pic>
                    <p:nvPicPr>
                      <p:cNvPr id="0" name="Picture 1025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48038" y="4438650"/>
                        <a:ext cx="560387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8" name="Object 38"/>
          <p:cNvGraphicFramePr>
            <a:graphicFrameLocks noChangeAspect="1"/>
          </p:cNvGraphicFramePr>
          <p:nvPr/>
        </p:nvGraphicFramePr>
        <p:xfrm>
          <a:off x="4578350" y="4237038"/>
          <a:ext cx="10382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2" imgW="14630400" imgH="10363200" progId="Equation.3">
                  <p:embed/>
                </p:oleObj>
              </mc:Choice>
              <mc:Fallback>
                <p:oleObj name="Equation" r:id="rId22" imgW="14630400" imgH="10363200" progId="Equation.3">
                  <p:embed/>
                  <p:pic>
                    <p:nvPicPr>
                      <p:cNvPr id="0" name="Picture 10252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578350" y="4237038"/>
                        <a:ext cx="1038225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1" name="Object 41"/>
          <p:cNvGraphicFramePr>
            <a:graphicFrameLocks noChangeAspect="1"/>
          </p:cNvGraphicFramePr>
          <p:nvPr/>
        </p:nvGraphicFramePr>
        <p:xfrm>
          <a:off x="1116013" y="4797425"/>
          <a:ext cx="10382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4" imgW="14630400" imgH="10363200" progId="Equation.3">
                  <p:embed/>
                </p:oleObj>
              </mc:Choice>
              <mc:Fallback>
                <p:oleObj name="Equation" r:id="rId24" imgW="14630400" imgH="10363200" progId="Equation.3">
                  <p:embed/>
                  <p:pic>
                    <p:nvPicPr>
                      <p:cNvPr id="0" name="Picture 1025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116013" y="4797425"/>
                        <a:ext cx="1038225" cy="76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2" name="Object 42"/>
          <p:cNvGraphicFramePr>
            <a:graphicFrameLocks noChangeAspect="1"/>
          </p:cNvGraphicFramePr>
          <p:nvPr/>
        </p:nvGraphicFramePr>
        <p:xfrm>
          <a:off x="2987675" y="5013325"/>
          <a:ext cx="671513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26" imgW="8534400" imgH="3657600" progId="Equation.3">
                  <p:embed/>
                </p:oleObj>
              </mc:Choice>
              <mc:Fallback>
                <p:oleObj name="Equation" r:id="rId26" imgW="8534400" imgH="3657600" progId="Equation.3">
                  <p:embed/>
                  <p:pic>
                    <p:nvPicPr>
                      <p:cNvPr id="0" name="Picture 10254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987675" y="5013325"/>
                        <a:ext cx="671513" cy="312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The Factor Theorem</a:t>
            </a:r>
            <a:r>
              <a:rPr lang="en-US"/>
              <a:t> </a:t>
            </a:r>
            <a:endParaRPr lang="en-MY"/>
          </a:p>
        </p:txBody>
      </p:sp>
      <p:sp>
        <p:nvSpPr>
          <p:cNvPr id="52228" name="Rectangle 10"/>
          <p:cNvSpPr>
            <a:spLocks noChangeArrowheads="1"/>
          </p:cNvSpPr>
          <p:nvPr/>
        </p:nvSpPr>
        <p:spPr bwMode="auto">
          <a:xfrm>
            <a:off x="395288" y="1628775"/>
            <a:ext cx="8569325" cy="105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Find the value of a for which             is a factor of                                   ? </a:t>
            </a: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</a:t>
            </a:r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3708400" y="2276475"/>
          <a:ext cx="8763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1" imgW="10668000" imgH="4876800" progId="Equation.3">
                  <p:embed/>
                </p:oleObj>
              </mc:Choice>
              <mc:Fallback>
                <p:oleObj name="Equation" r:id="rId1" imgW="10668000" imgH="4876800" progId="Equation.3">
                  <p:embed/>
                  <p:pic>
                    <p:nvPicPr>
                      <p:cNvPr id="0" name="Picture 112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08400" y="2276475"/>
                        <a:ext cx="876300" cy="401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6084888" y="2205038"/>
          <a:ext cx="21605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25908000" imgH="4876800" progId="Equation.3">
                  <p:embed/>
                </p:oleObj>
              </mc:Choice>
              <mc:Fallback>
                <p:oleObj name="Equation" r:id="rId3" imgW="25908000" imgH="4876800" progId="Equation.3">
                  <p:embed/>
                  <p:pic>
                    <p:nvPicPr>
                      <p:cNvPr id="0" name="Picture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4888" y="2205038"/>
                        <a:ext cx="2160587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0" name="Rectangle 10"/>
          <p:cNvSpPr>
            <a:spLocks noChangeArrowheads="1"/>
          </p:cNvSpPr>
          <p:nvPr/>
        </p:nvSpPr>
        <p:spPr bwMode="auto">
          <a:xfrm>
            <a:off x="395288" y="3429000"/>
            <a:ext cx="8569325" cy="105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 i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Solution: </a:t>
            </a:r>
            <a:endParaRPr lang="en-US" sz="2000" i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Using the factor theorem,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</a:t>
            </a:r>
            <a:endParaRPr lang="en-MY" sz="23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539750" y="4365625"/>
          <a:ext cx="41417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49682400" imgH="15544800" progId="Equation.3">
                  <p:embed/>
                </p:oleObj>
              </mc:Choice>
              <mc:Fallback>
                <p:oleObj name="Equation" r:id="rId5" imgW="49682400" imgH="15544800" progId="Equation.3">
                  <p:embed/>
                  <p:pic>
                    <p:nvPicPr>
                      <p:cNvPr id="0" name="Picture 1126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750" y="4365625"/>
                        <a:ext cx="4141788" cy="1295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55650" y="1989138"/>
            <a:ext cx="7200900" cy="57626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55333" y="1284288"/>
            <a:ext cx="7632700" cy="4524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MY" sz="2400" b="1">
                <a:latin typeface="Calibri" panose="020F0502020204030204" pitchFamily="34" charset="0"/>
              </a:rPr>
              <a:t>Polynomial functions:</a:t>
            </a:r>
            <a:endParaRPr lang="en-MY" sz="2400" b="1">
              <a:latin typeface="Calibri" panose="020F0502020204030204" pitchFamily="34" charset="0"/>
            </a:endParaRPr>
          </a:p>
          <a:p>
            <a:endParaRPr lang="en-MY" sz="2400">
              <a:latin typeface="Calibri" panose="020F0502020204030204" pitchFamily="34" charset="0"/>
            </a:endParaRPr>
          </a:p>
          <a:p>
            <a:r>
              <a:rPr lang="en-MY" sz="2400">
                <a:latin typeface="Calibri" panose="020F0502020204030204" pitchFamily="34" charset="0"/>
              </a:rPr>
              <a:t>f(x) = 4x</a:t>
            </a:r>
            <a:r>
              <a:rPr lang="en-MY" sz="2400" baseline="30000">
                <a:latin typeface="Calibri" panose="020F0502020204030204" pitchFamily="34" charset="0"/>
              </a:rPr>
              <a:t>3</a:t>
            </a:r>
            <a:r>
              <a:rPr lang="en-MY" sz="2400">
                <a:latin typeface="Calibri" panose="020F0502020204030204" pitchFamily="34" charset="0"/>
              </a:rPr>
              <a:t> + 8x</a:t>
            </a:r>
            <a:r>
              <a:rPr lang="en-MY" sz="2400" baseline="30000">
                <a:latin typeface="Calibri" panose="020F0502020204030204" pitchFamily="34" charset="0"/>
              </a:rPr>
              <a:t>2</a:t>
            </a:r>
            <a:r>
              <a:rPr lang="en-MY" sz="2400">
                <a:latin typeface="Calibri" panose="020F0502020204030204" pitchFamily="34" charset="0"/>
              </a:rPr>
              <a:t> + 2x + 3,  g(x) = 2.5x</a:t>
            </a:r>
            <a:r>
              <a:rPr lang="en-MY" sz="2400" baseline="30000">
                <a:latin typeface="Calibri" panose="020F0502020204030204" pitchFamily="34" charset="0"/>
              </a:rPr>
              <a:t>5</a:t>
            </a:r>
            <a:r>
              <a:rPr lang="en-MY" sz="2400">
                <a:latin typeface="Calibri" panose="020F0502020204030204" pitchFamily="34" charset="0"/>
              </a:rPr>
              <a:t> + 5.2x</a:t>
            </a:r>
            <a:r>
              <a:rPr lang="en-MY" sz="2400" baseline="30000">
                <a:latin typeface="Calibri" panose="020F0502020204030204" pitchFamily="34" charset="0"/>
              </a:rPr>
              <a:t>2</a:t>
            </a:r>
            <a:r>
              <a:rPr lang="en-MY" sz="2400">
                <a:latin typeface="Calibri" panose="020F0502020204030204" pitchFamily="34" charset="0"/>
              </a:rPr>
              <a:t> + 7,  h(x) = 3x</a:t>
            </a:r>
            <a:r>
              <a:rPr lang="en-MY" sz="2400" baseline="30000">
                <a:latin typeface="Calibri" panose="020F0502020204030204" pitchFamily="34" charset="0"/>
              </a:rPr>
              <a:t>2</a:t>
            </a:r>
            <a:endParaRPr lang="en-MY" sz="2400">
              <a:latin typeface="Calibri" panose="020F0502020204030204" pitchFamily="34" charset="0"/>
            </a:endParaRPr>
          </a:p>
          <a:p>
            <a:endParaRPr lang="en-MY" sz="2400">
              <a:latin typeface="Calibri" panose="020F0502020204030204" pitchFamily="34" charset="0"/>
            </a:endParaRPr>
          </a:p>
          <a:p>
            <a:r>
              <a:rPr lang="en-MY" sz="2400">
                <a:latin typeface="Calibri" panose="020F0502020204030204" pitchFamily="34" charset="0"/>
              </a:rPr>
              <a:t>Polynomial functions are functions that have this form:</a:t>
            </a:r>
            <a:endParaRPr lang="en-MY" sz="2400">
              <a:latin typeface="Calibri" panose="020F0502020204030204" pitchFamily="34" charset="0"/>
            </a:endParaRPr>
          </a:p>
          <a:p>
            <a:r>
              <a:rPr lang="en-MY" sz="2400">
                <a:latin typeface="Calibri" panose="020F0502020204030204" pitchFamily="34" charset="0"/>
              </a:rPr>
              <a:t>                      f(x) = a</a:t>
            </a:r>
            <a:r>
              <a:rPr lang="en-MY" sz="2400" baseline="-25000">
                <a:latin typeface="Calibri" panose="020F0502020204030204" pitchFamily="34" charset="0"/>
              </a:rPr>
              <a:t>n</a:t>
            </a:r>
            <a:r>
              <a:rPr lang="en-MY" sz="2400">
                <a:latin typeface="Calibri" panose="020F0502020204030204" pitchFamily="34" charset="0"/>
              </a:rPr>
              <a:t>x</a:t>
            </a:r>
            <a:r>
              <a:rPr lang="en-MY" sz="2400" baseline="30000">
                <a:latin typeface="Calibri" panose="020F0502020204030204" pitchFamily="34" charset="0"/>
              </a:rPr>
              <a:t>n</a:t>
            </a:r>
            <a:r>
              <a:rPr lang="en-MY" sz="2400">
                <a:latin typeface="Calibri" panose="020F0502020204030204" pitchFamily="34" charset="0"/>
              </a:rPr>
              <a:t> + a</a:t>
            </a:r>
            <a:r>
              <a:rPr lang="en-MY" sz="2400" baseline="-25000">
                <a:latin typeface="Calibri" panose="020F0502020204030204" pitchFamily="34" charset="0"/>
              </a:rPr>
              <a:t>n-1</a:t>
            </a:r>
            <a:r>
              <a:rPr lang="en-MY" sz="2400">
                <a:latin typeface="Calibri" panose="020F0502020204030204" pitchFamily="34" charset="0"/>
              </a:rPr>
              <a:t>x</a:t>
            </a:r>
            <a:r>
              <a:rPr lang="en-MY" sz="2400" baseline="30000">
                <a:latin typeface="Calibri" panose="020F0502020204030204" pitchFamily="34" charset="0"/>
              </a:rPr>
              <a:t>n-1</a:t>
            </a:r>
            <a:r>
              <a:rPr lang="en-MY" sz="2400">
                <a:latin typeface="Calibri" panose="020F0502020204030204" pitchFamily="34" charset="0"/>
              </a:rPr>
              <a:t> + ... + a</a:t>
            </a:r>
            <a:r>
              <a:rPr lang="en-MY" sz="2400" baseline="-25000">
                <a:latin typeface="Calibri" panose="020F0502020204030204" pitchFamily="34" charset="0"/>
              </a:rPr>
              <a:t>1</a:t>
            </a:r>
            <a:r>
              <a:rPr lang="en-MY" sz="2400">
                <a:latin typeface="Calibri" panose="020F0502020204030204" pitchFamily="34" charset="0"/>
              </a:rPr>
              <a:t>x + a</a:t>
            </a:r>
            <a:r>
              <a:rPr lang="en-MY" sz="2400" baseline="-25000">
                <a:latin typeface="Calibri" panose="020F0502020204030204" pitchFamily="34" charset="0"/>
              </a:rPr>
              <a:t>0,       </a:t>
            </a:r>
            <a:r>
              <a:rPr lang="en-MY" sz="2400">
                <a:latin typeface="Calibri" panose="020F0502020204030204" pitchFamily="34" charset="0"/>
              </a:rPr>
              <a:t>a</a:t>
            </a:r>
            <a:r>
              <a:rPr lang="en-MY" sz="2400" baseline="-25000">
                <a:latin typeface="Calibri" panose="020F0502020204030204" pitchFamily="34" charset="0"/>
              </a:rPr>
              <a:t>n </a:t>
            </a:r>
            <a:endParaRPr lang="en-MY" sz="2400">
              <a:latin typeface="Calibri" panose="020F0502020204030204" pitchFamily="34" charset="0"/>
            </a:endParaRPr>
          </a:p>
          <a:p>
            <a:endParaRPr lang="en-MY" sz="240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MY" sz="2000">
                <a:latin typeface="Calibri" panose="020F0502020204030204" pitchFamily="34" charset="0"/>
              </a:rPr>
              <a:t>The value of </a:t>
            </a:r>
            <a:r>
              <a:rPr lang="en-MY" sz="2000" b="1">
                <a:latin typeface="Calibri" panose="020F0502020204030204" pitchFamily="34" charset="0"/>
              </a:rPr>
              <a:t>n</a:t>
            </a:r>
            <a:r>
              <a:rPr lang="en-MY" sz="2000">
                <a:latin typeface="Calibri" panose="020F0502020204030204" pitchFamily="34" charset="0"/>
              </a:rPr>
              <a:t> must be an </a:t>
            </a:r>
            <a:r>
              <a:rPr lang="en-MY" sz="2000" b="1">
                <a:solidFill>
                  <a:srgbClr val="FF0000"/>
                </a:solidFill>
                <a:latin typeface="Calibri" panose="020F0502020204030204" pitchFamily="34" charset="0"/>
              </a:rPr>
              <a:t>nonnegative integer (0, 1, 2, ….)</a:t>
            </a:r>
            <a:endParaRPr lang="en-MY" sz="2000" b="1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en-MY" sz="200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MY" sz="2000">
                <a:latin typeface="Calibri" panose="020F0502020204030204" pitchFamily="34" charset="0"/>
              </a:rPr>
              <a:t>The </a:t>
            </a:r>
            <a:r>
              <a:rPr lang="en-MY" sz="2000" b="1">
                <a:latin typeface="Calibri" panose="020F0502020204030204" pitchFamily="34" charset="0"/>
              </a:rPr>
              <a:t>coefficients</a:t>
            </a:r>
            <a:r>
              <a:rPr lang="en-MY" sz="2000">
                <a:latin typeface="Calibri" panose="020F0502020204030204" pitchFamily="34" charset="0"/>
              </a:rPr>
              <a:t> of each term, </a:t>
            </a:r>
            <a:r>
              <a:rPr lang="en-MY" sz="2000" b="1">
                <a:latin typeface="Calibri" panose="020F0502020204030204" pitchFamily="34" charset="0"/>
              </a:rPr>
              <a:t>a</a:t>
            </a:r>
            <a:r>
              <a:rPr lang="en-MY" sz="2000" b="1" baseline="-25000">
                <a:latin typeface="Calibri" panose="020F0502020204030204" pitchFamily="34" charset="0"/>
              </a:rPr>
              <a:t>n</a:t>
            </a:r>
            <a:r>
              <a:rPr lang="en-MY" sz="2000" b="1">
                <a:latin typeface="Calibri" panose="020F0502020204030204" pitchFamily="34" charset="0"/>
              </a:rPr>
              <a:t>, a</a:t>
            </a:r>
            <a:r>
              <a:rPr lang="en-MY" sz="2000" b="1" baseline="-25000">
                <a:latin typeface="Calibri" panose="020F0502020204030204" pitchFamily="34" charset="0"/>
              </a:rPr>
              <a:t>n-1,</a:t>
            </a:r>
            <a:r>
              <a:rPr lang="en-MY" sz="2000" b="1">
                <a:latin typeface="Calibri" panose="020F0502020204030204" pitchFamily="34" charset="0"/>
              </a:rPr>
              <a:t> ..., a</a:t>
            </a:r>
            <a:r>
              <a:rPr lang="en-MY" sz="2000" b="1" baseline="-25000">
                <a:latin typeface="Calibri" panose="020F0502020204030204" pitchFamily="34" charset="0"/>
              </a:rPr>
              <a:t>1</a:t>
            </a:r>
            <a:r>
              <a:rPr lang="en-MY" sz="2000" b="1">
                <a:latin typeface="Calibri" panose="020F0502020204030204" pitchFamily="34" charset="0"/>
              </a:rPr>
              <a:t>, a</a:t>
            </a:r>
            <a:r>
              <a:rPr lang="en-MY" sz="2000" b="1" baseline="-25000">
                <a:latin typeface="Calibri" panose="020F0502020204030204" pitchFamily="34" charset="0"/>
              </a:rPr>
              <a:t>0</a:t>
            </a:r>
            <a:r>
              <a:rPr lang="en-MY" sz="2000">
                <a:latin typeface="Calibri" panose="020F0502020204030204" pitchFamily="34" charset="0"/>
              </a:rPr>
              <a:t> are </a:t>
            </a:r>
            <a:r>
              <a:rPr lang="en-MY" sz="2000" b="1">
                <a:solidFill>
                  <a:srgbClr val="FF0000"/>
                </a:solidFill>
                <a:latin typeface="Calibri" panose="020F0502020204030204" pitchFamily="34" charset="0"/>
              </a:rPr>
              <a:t>real numbers</a:t>
            </a:r>
            <a:r>
              <a:rPr lang="en-MY" sz="200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  <a:endParaRPr lang="en-MY" sz="200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en-MY" sz="200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MY" sz="2000">
                <a:latin typeface="Calibri" panose="020F0502020204030204" pitchFamily="34" charset="0"/>
              </a:rPr>
              <a:t>The </a:t>
            </a:r>
            <a:r>
              <a:rPr lang="en-MY" sz="2000" b="1">
                <a:solidFill>
                  <a:srgbClr val="FF0000"/>
                </a:solidFill>
                <a:latin typeface="Calibri" panose="020F0502020204030204" pitchFamily="34" charset="0"/>
              </a:rPr>
              <a:t>degree</a:t>
            </a:r>
            <a:r>
              <a:rPr lang="en-MY" sz="2000">
                <a:latin typeface="Calibri" panose="020F0502020204030204" pitchFamily="34" charset="0"/>
              </a:rPr>
              <a:t> of the polynomial function is </a:t>
            </a:r>
            <a:r>
              <a:rPr lang="en-MY" sz="2000" b="1">
                <a:solidFill>
                  <a:srgbClr val="FF0000"/>
                </a:solidFill>
                <a:latin typeface="Calibri" panose="020F0502020204030204" pitchFamily="34" charset="0"/>
              </a:rPr>
              <a:t>the highest value for</a:t>
            </a:r>
            <a:r>
              <a:rPr lang="en-MY" sz="2000">
                <a:latin typeface="Calibri" panose="020F0502020204030204" pitchFamily="34" charset="0"/>
              </a:rPr>
              <a:t> </a:t>
            </a:r>
            <a:r>
              <a:rPr lang="en-MY" sz="2000" b="1">
                <a:solidFill>
                  <a:srgbClr val="FF0000"/>
                </a:solidFill>
                <a:latin typeface="Calibri" panose="020F0502020204030204" pitchFamily="34" charset="0"/>
              </a:rPr>
              <a:t>n</a:t>
            </a:r>
            <a:r>
              <a:rPr lang="en-MY" sz="2000">
                <a:latin typeface="Calibri" panose="020F0502020204030204" pitchFamily="34" charset="0"/>
              </a:rPr>
              <a:t>. </a:t>
            </a:r>
            <a:endParaRPr lang="en-MY" sz="2000"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>
              <a:latin typeface="Calibri" panose="020F0502020204030204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948488" y="3213100"/>
          <a:ext cx="43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" imgW="10363200" imgH="6705600" progId="Equation.3">
                  <p:embed/>
                </p:oleObj>
              </mc:Choice>
              <mc:Fallback>
                <p:oleObj name="Equation" r:id="rId1" imgW="10363200" imgH="67056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948488" y="3213100"/>
                        <a:ext cx="43180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The Factor Theorem</a:t>
            </a:r>
            <a:r>
              <a:rPr lang="en-US"/>
              <a:t> </a:t>
            </a:r>
            <a:endParaRPr lang="en-MY"/>
          </a:p>
        </p:txBody>
      </p:sp>
      <p:sp>
        <p:nvSpPr>
          <p:cNvPr id="39939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Find the factors of the following cubic polynomial.</a:t>
            </a: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827088" y="3933825"/>
          <a:ext cx="3749675" cy="199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1" imgW="53340000" imgH="28346400" progId="Equation.3">
                  <p:embed/>
                </p:oleObj>
              </mc:Choice>
              <mc:Fallback>
                <p:oleObj name="Equation" r:id="rId1" imgW="53340000" imgH="28346400" progId="Equation.3">
                  <p:embed/>
                  <p:pic>
                    <p:nvPicPr>
                      <p:cNvPr id="0" name="Picture 122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088" y="3933825"/>
                        <a:ext cx="3749675" cy="1992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Rectangle 10"/>
          <p:cNvSpPr>
            <a:spLocks noChangeArrowheads="1"/>
          </p:cNvSpPr>
          <p:nvPr/>
        </p:nvSpPr>
        <p:spPr bwMode="auto">
          <a:xfrm>
            <a:off x="755650" y="2565400"/>
            <a:ext cx="7920038" cy="1662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i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Solution:</a:t>
            </a:r>
            <a:endParaRPr lang="en-US" sz="2000" i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i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factors of 6: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Working through these factors, eventually we find that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2268538" y="3141663"/>
          <a:ext cx="17319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24384000" imgH="5486400" progId="Equation.3">
                  <p:embed/>
                </p:oleObj>
              </mc:Choice>
              <mc:Fallback>
                <p:oleObj name="Equation" r:id="rId3" imgW="24384000" imgH="5486400" progId="Equation.3">
                  <p:embed/>
                  <p:pic>
                    <p:nvPicPr>
                      <p:cNvPr id="0" name="Picture 1228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8538" y="3141663"/>
                        <a:ext cx="1731962" cy="3889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3203575" y="2060575"/>
          <a:ext cx="27368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36880800" imgH="5486400" progId="Equation.3">
                  <p:embed/>
                </p:oleObj>
              </mc:Choice>
              <mc:Fallback>
                <p:oleObj name="Equation" r:id="rId5" imgW="36880800" imgH="5486400" progId="Equation.3">
                  <p:embed/>
                  <p:pic>
                    <p:nvPicPr>
                      <p:cNvPr id="0" name="Picture 1229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03575" y="2060575"/>
                        <a:ext cx="2736850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6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latin typeface="Calibri" panose="020F0502020204030204" pitchFamily="34" charset="0"/>
              </a:rPr>
              <a:t>Determine the degree of the following polynomials: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684213" y="2852738"/>
            <a:ext cx="4535487" cy="446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latin typeface="Calibri" panose="020F0502020204030204" pitchFamily="34" charset="0"/>
              </a:rPr>
              <a:t>(c) 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684213" y="2205038"/>
            <a:ext cx="4535487" cy="446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MY" sz="2300">
                <a:latin typeface="Calibri" panose="020F0502020204030204" pitchFamily="34" charset="0"/>
              </a:rPr>
              <a:t>(b)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061" name="Rectangle 11"/>
          <p:cNvSpPr>
            <a:spLocks noChangeArrowheads="1"/>
          </p:cNvSpPr>
          <p:nvPr/>
        </p:nvSpPr>
        <p:spPr bwMode="auto">
          <a:xfrm>
            <a:off x="684213" y="1557338"/>
            <a:ext cx="4535487" cy="446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latin typeface="Calibri" panose="020F0502020204030204" pitchFamily="34" charset="0"/>
              </a:rPr>
              <a:t>(a) </a:t>
            </a:r>
            <a:endParaRPr lang="en-MY" sz="2300">
              <a:latin typeface="Calibri" panose="020F0502020204030204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58888" y="1557338"/>
          <a:ext cx="1892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45415200" imgH="10058400" progId="Equation.3">
                  <p:embed/>
                </p:oleObj>
              </mc:Choice>
              <mc:Fallback>
                <p:oleObj name="Equation" r:id="rId1" imgW="45415200" imgH="10058400" progId="Equation.3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58888" y="1557338"/>
                        <a:ext cx="189230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187450" y="2205038"/>
          <a:ext cx="304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73152000" imgH="10058400" progId="Equation.3">
                  <p:embed/>
                </p:oleObj>
              </mc:Choice>
              <mc:Fallback>
                <p:oleObj name="Equation" r:id="rId3" imgW="73152000" imgH="10058400" progId="Equation.3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450" y="2205038"/>
                        <a:ext cx="304800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187450" y="2924175"/>
          <a:ext cx="111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26822400" imgH="8534400" progId="Equation.3">
                  <p:embed/>
                </p:oleObj>
              </mc:Choice>
              <mc:Fallback>
                <p:oleObj name="Equation" r:id="rId5" imgW="26822400" imgH="8534400" progId="Equation.3">
                  <p:embed/>
                  <p:pic>
                    <p:nvPicPr>
                      <p:cNvPr id="0" name="Picture 205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7450" y="2924175"/>
                        <a:ext cx="11176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Rectangle 12"/>
          <p:cNvSpPr>
            <a:spLocks noChangeArrowheads="1"/>
          </p:cNvSpPr>
          <p:nvPr/>
        </p:nvSpPr>
        <p:spPr bwMode="auto">
          <a:xfrm>
            <a:off x="755650" y="3573463"/>
            <a:ext cx="7416800" cy="446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latin typeface="Calibri" panose="020F0502020204030204" pitchFamily="34" charset="0"/>
              </a:rPr>
              <a:t>Determine whether the functions below are polynomials: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684213" y="4149725"/>
            <a:ext cx="4535487" cy="25685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MY" sz="2300">
                <a:latin typeface="Calibri" panose="020F0502020204030204" pitchFamily="34" charset="0"/>
              </a:rPr>
              <a:t>(a)</a:t>
            </a:r>
            <a:endParaRPr lang="en-MY" sz="2300">
              <a:latin typeface="Calibri" panose="020F0502020204030204" pitchFamily="34" charset="0"/>
            </a:endParaRPr>
          </a:p>
          <a:p>
            <a:endParaRPr lang="en-MY" sz="2300">
              <a:latin typeface="Calibri" panose="020F0502020204030204" pitchFamily="34" charset="0"/>
            </a:endParaRPr>
          </a:p>
          <a:p>
            <a:r>
              <a:rPr lang="en-MY" sz="2300">
                <a:latin typeface="Calibri" panose="020F0502020204030204" pitchFamily="34" charset="0"/>
              </a:rPr>
              <a:t>(b)</a:t>
            </a:r>
            <a:endParaRPr lang="en-MY" sz="2300">
              <a:latin typeface="Calibri" panose="020F0502020204030204" pitchFamily="34" charset="0"/>
            </a:endParaRPr>
          </a:p>
          <a:p>
            <a:endParaRPr lang="en-MY" sz="2300">
              <a:latin typeface="Calibri" panose="020F0502020204030204" pitchFamily="34" charset="0"/>
            </a:endParaRPr>
          </a:p>
          <a:p>
            <a:r>
              <a:rPr lang="en-MY" sz="2300">
                <a:latin typeface="Calibri" panose="020F0502020204030204" pitchFamily="34" charset="0"/>
              </a:rPr>
              <a:t>(c)</a:t>
            </a:r>
            <a:endParaRPr lang="en-MY" sz="2300">
              <a:latin typeface="Calibri" panose="020F0502020204030204" pitchFamily="34" charset="0"/>
            </a:endParaRPr>
          </a:p>
          <a:p>
            <a:endParaRPr lang="en-MY" sz="2300">
              <a:latin typeface="Calibri" panose="020F0502020204030204" pitchFamily="34" charset="0"/>
            </a:endParaRPr>
          </a:p>
          <a:p>
            <a:r>
              <a:rPr lang="en-MY" sz="2300">
                <a:latin typeface="Calibri" panose="020F0502020204030204" pitchFamily="34" charset="0"/>
              </a:rPr>
              <a:t>(d) </a:t>
            </a:r>
            <a:endParaRPr lang="en-MY" sz="2300">
              <a:latin typeface="Calibri" panose="020F0502020204030204" pitchFamily="34" charset="0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187450" y="4005263"/>
          <a:ext cx="1117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7" imgW="26822400" imgH="17983200" progId="Equation.3">
                  <p:embed/>
                </p:oleObj>
              </mc:Choice>
              <mc:Fallback>
                <p:oleObj name="Equation" r:id="rId7" imgW="26822400" imgH="17983200" progId="Equation.3">
                  <p:embed/>
                  <p:pic>
                    <p:nvPicPr>
                      <p:cNvPr id="0" name="Picture 2052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7450" y="4005263"/>
                        <a:ext cx="11176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187450" y="5373688"/>
          <a:ext cx="1092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9" imgW="26212800" imgH="17983200" progId="Equation.3">
                  <p:embed/>
                </p:oleObj>
              </mc:Choice>
              <mc:Fallback>
                <p:oleObj name="Equation" r:id="rId9" imgW="26212800" imgH="17983200" progId="Equation.3">
                  <p:embed/>
                  <p:pic>
                    <p:nvPicPr>
                      <p:cNvPr id="0" name="Picture 2053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7450" y="5373688"/>
                        <a:ext cx="10922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87450" y="4797425"/>
          <a:ext cx="177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1" imgW="42672000" imgH="10058400" progId="Equation.3">
                  <p:embed/>
                </p:oleObj>
              </mc:Choice>
              <mc:Fallback>
                <p:oleObj name="Equation" r:id="rId11" imgW="42672000" imgH="10058400" progId="Equation.3">
                  <p:embed/>
                  <p:pic>
                    <p:nvPicPr>
                      <p:cNvPr id="0" name="Picture 2054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87450" y="4797425"/>
                        <a:ext cx="177800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187450" y="6237288"/>
          <a:ext cx="1892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3" imgW="45415200" imgH="10058400" progId="Equation.3">
                  <p:embed/>
                </p:oleObj>
              </mc:Choice>
              <mc:Fallback>
                <p:oleObj name="Equation" r:id="rId13" imgW="45415200" imgH="10058400" progId="Equation.3">
                  <p:embed/>
                  <p:pic>
                    <p:nvPicPr>
                      <p:cNvPr id="0" name="Picture 2055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7450" y="6237288"/>
                        <a:ext cx="189230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805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/>
              <a:t>Operations with polynomials:</a:t>
            </a:r>
            <a:endParaRPr lang="en-US" sz="2300" b="1"/>
          </a:p>
          <a:p>
            <a:endParaRPr lang="en-US" sz="2300"/>
          </a:p>
          <a:p>
            <a:r>
              <a:rPr lang="en-US" sz="2000" b="1">
                <a:solidFill>
                  <a:schemeClr val="hlink"/>
                </a:solidFill>
              </a:rPr>
              <a:t>Addition</a:t>
            </a:r>
            <a:endParaRPr lang="en-US" sz="2000" b="1">
              <a:solidFill>
                <a:schemeClr val="hlink"/>
              </a:solidFill>
            </a:endParaRPr>
          </a:p>
          <a:p>
            <a:endParaRPr lang="en-US" sz="2300"/>
          </a:p>
          <a:p>
            <a:r>
              <a:rPr lang="en-US" sz="2000"/>
              <a:t>Example:</a:t>
            </a:r>
            <a:endParaRPr lang="en-US" sz="2000"/>
          </a:p>
          <a:p>
            <a:endParaRPr lang="en-US" sz="2000"/>
          </a:p>
          <a:p>
            <a:pPr>
              <a:buFont typeface="Symbol" panose="05050102010706020507" pitchFamily="18" charset="2"/>
              <a:buNone/>
            </a:pPr>
            <a:r>
              <a:rPr lang="en-US"/>
              <a:t>1.(2</a:t>
            </a:r>
            <a:r>
              <a:rPr lang="en-US" i="1"/>
              <a:t>x</a:t>
            </a:r>
            <a:r>
              <a:rPr lang="en-US"/>
              <a:t> + 5</a:t>
            </a:r>
            <a:r>
              <a:rPr lang="en-US" i="1"/>
              <a:t>y</a:t>
            </a:r>
            <a:r>
              <a:rPr lang="en-US"/>
              <a:t>) + (3</a:t>
            </a:r>
            <a:r>
              <a:rPr lang="en-US" i="1"/>
              <a:t>x</a:t>
            </a:r>
            <a:r>
              <a:rPr lang="en-US"/>
              <a:t> – 2</a:t>
            </a:r>
            <a:r>
              <a:rPr lang="en-US" i="1"/>
              <a:t>y</a:t>
            </a:r>
            <a:r>
              <a:rPr lang="en-US"/>
              <a:t>) =  2</a:t>
            </a:r>
            <a:r>
              <a:rPr lang="en-US" i="1"/>
              <a:t>x</a:t>
            </a:r>
            <a:r>
              <a:rPr lang="en-US"/>
              <a:t> + 5</a:t>
            </a:r>
            <a:r>
              <a:rPr lang="en-US" i="1"/>
              <a:t>y</a:t>
            </a:r>
            <a:r>
              <a:rPr lang="en-US"/>
              <a:t> + 3</a:t>
            </a:r>
            <a:r>
              <a:rPr lang="en-US" i="1"/>
              <a:t>x</a:t>
            </a:r>
            <a:r>
              <a:rPr lang="en-US"/>
              <a:t> – 2</a:t>
            </a:r>
            <a:r>
              <a:rPr lang="en-US" i="1"/>
              <a:t>y</a:t>
            </a:r>
            <a:r>
              <a:rPr lang="en-US"/>
              <a:t> </a:t>
            </a:r>
            <a:br>
              <a:rPr lang="en-US" i="1"/>
            </a:br>
            <a:r>
              <a:rPr lang="en-US" i="1"/>
              <a:t>		       </a:t>
            </a:r>
            <a:r>
              <a:rPr lang="en-US"/>
              <a:t>=  2</a:t>
            </a:r>
            <a:r>
              <a:rPr lang="en-US" i="1"/>
              <a:t>x</a:t>
            </a:r>
            <a:r>
              <a:rPr lang="en-US"/>
              <a:t> + 3</a:t>
            </a:r>
            <a:r>
              <a:rPr lang="en-US" i="1"/>
              <a:t>x</a:t>
            </a:r>
            <a:r>
              <a:rPr lang="en-US"/>
              <a:t> + 5</a:t>
            </a:r>
            <a:r>
              <a:rPr lang="en-US" i="1"/>
              <a:t>y</a:t>
            </a:r>
            <a:r>
              <a:rPr lang="en-US"/>
              <a:t> – 2</a:t>
            </a:r>
            <a:r>
              <a:rPr lang="en-US" i="1"/>
              <a:t>y</a:t>
            </a:r>
            <a:r>
              <a:rPr lang="en-US"/>
              <a:t> </a:t>
            </a:r>
            <a:br>
              <a:rPr lang="en-US" i="1"/>
            </a:br>
            <a:r>
              <a:rPr lang="en-US" i="1"/>
              <a:t>		       </a:t>
            </a:r>
            <a:r>
              <a:rPr lang="en-US"/>
              <a:t>=  5</a:t>
            </a:r>
            <a:r>
              <a:rPr lang="en-US" i="1"/>
              <a:t>x</a:t>
            </a:r>
            <a:r>
              <a:rPr lang="en-US"/>
              <a:t> + 3</a:t>
            </a:r>
            <a:r>
              <a:rPr lang="en-US" i="1"/>
              <a:t>y</a:t>
            </a:r>
            <a:endParaRPr lang="en-US" i="1"/>
          </a:p>
          <a:p>
            <a:pPr>
              <a:buFont typeface="Symbol" panose="05050102010706020507" pitchFamily="18" charset="2"/>
              <a:buChar char=""/>
            </a:pPr>
            <a:endParaRPr lang="en-US" i="1"/>
          </a:p>
          <a:p>
            <a:pPr>
              <a:buFont typeface="Symbol" panose="05050102010706020507" pitchFamily="18" charset="2"/>
              <a:buNone/>
            </a:pPr>
            <a:r>
              <a:rPr lang="en-US" i="1"/>
              <a:t>2. 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(3x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+ 3x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– 4x + 5) + (x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– 2x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+ x – 4) </a:t>
            </a:r>
            <a:b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  =  3x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+ 3x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– 4x + 5 + 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– 2x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+ x – 4 </a:t>
            </a:r>
            <a:b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  =  3x</a:t>
            </a:r>
            <a:r>
              <a:rPr lang="en-US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>
                <a:cs typeface="Times New Roman" panose="02020603050405020304" pitchFamily="18" charset="0"/>
              </a:rPr>
              <a:t>+ x</a:t>
            </a:r>
            <a:r>
              <a:rPr lang="en-US" baseline="30000">
                <a:cs typeface="Times New Roman" panose="02020603050405020304" pitchFamily="18" charset="0"/>
              </a:rPr>
              <a:t>3</a:t>
            </a:r>
            <a:r>
              <a:rPr lang="en-US">
                <a:cs typeface="Times New Roman" panose="02020603050405020304" pitchFamily="18" charset="0"/>
              </a:rPr>
              <a:t> + 3x</a:t>
            </a:r>
            <a:r>
              <a:rPr lang="en-US" baseline="30000">
                <a:cs typeface="Times New Roman" panose="02020603050405020304" pitchFamily="18" charset="0"/>
              </a:rPr>
              <a:t>2</a:t>
            </a:r>
            <a:r>
              <a:rPr lang="en-US">
                <a:cs typeface="Times New Roman" panose="02020603050405020304" pitchFamily="18" charset="0"/>
              </a:rPr>
              <a:t> – 2x</a:t>
            </a:r>
            <a:r>
              <a:rPr lang="en-US" baseline="30000">
                <a:cs typeface="Times New Roman" panose="02020603050405020304" pitchFamily="18" charset="0"/>
              </a:rPr>
              <a:t>2</a:t>
            </a:r>
            <a:r>
              <a:rPr lang="en-US">
                <a:cs typeface="Times New Roman" panose="02020603050405020304" pitchFamily="18" charset="0"/>
              </a:rPr>
              <a:t> – 4x + x + 5 – 4 </a:t>
            </a:r>
            <a:br>
              <a:rPr lang="en-US">
                <a:cs typeface="Times New Roman" panose="02020603050405020304" pitchFamily="18" charset="0"/>
              </a:rPr>
            </a:br>
            <a:r>
              <a:rPr lang="en-US">
                <a:cs typeface="Times New Roman" panose="02020603050405020304" pitchFamily="18" charset="0"/>
              </a:rPr>
              <a:t>  =  4x</a:t>
            </a:r>
            <a:r>
              <a:rPr lang="en-US" baseline="30000">
                <a:cs typeface="Times New Roman" panose="02020603050405020304" pitchFamily="18" charset="0"/>
              </a:rPr>
              <a:t>3</a:t>
            </a:r>
            <a:r>
              <a:rPr lang="en-US">
                <a:cs typeface="Times New Roman" panose="02020603050405020304" pitchFamily="18" charset="0"/>
              </a:rPr>
              <a:t> + 1x</a:t>
            </a:r>
            <a:r>
              <a:rPr lang="en-US" baseline="30000">
                <a:cs typeface="Times New Roman" panose="02020603050405020304" pitchFamily="18" charset="0"/>
              </a:rPr>
              <a:t>2</a:t>
            </a:r>
            <a:r>
              <a:rPr lang="en-US">
                <a:cs typeface="Times New Roman" panose="02020603050405020304" pitchFamily="18" charset="0"/>
              </a:rPr>
              <a:t> – 3x + 1 </a:t>
            </a:r>
            <a:endParaRPr lang="en-US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Char char=""/>
            </a:pPr>
            <a:endParaRPr lang="en-US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r>
              <a:rPr lang="en-US"/>
              <a:t>...or vertically:   </a:t>
            </a:r>
            <a:endParaRPr lang="en-MY" sz="2300"/>
          </a:p>
        </p:txBody>
      </p:sp>
      <p:pic>
        <p:nvPicPr>
          <p:cNvPr id="27651" name="Picture 3" descr="addition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492500" y="5445125"/>
            <a:ext cx="2087563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</a:rPr>
              <a:t>Subtraction</a:t>
            </a:r>
            <a:r>
              <a:rPr lang="en-US"/>
              <a:t> 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35843" name="Rectangle 10"/>
          <p:cNvSpPr>
            <a:spLocks noChangeArrowheads="1"/>
          </p:cNvSpPr>
          <p:nvPr/>
        </p:nvSpPr>
        <p:spPr bwMode="auto">
          <a:xfrm>
            <a:off x="755650" y="1700213"/>
            <a:ext cx="6696075" cy="4429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+ 3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+ 5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4) – (3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8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5</a:t>
            </a:r>
            <a:r>
              <a:rPr lang="en-US" sz="23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+ 6) </a:t>
            </a:r>
            <a:endParaRPr lang="en-MY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Rectangle 17"/>
          <p:cNvSpPr>
            <a:spLocks noChangeArrowheads="1"/>
          </p:cNvSpPr>
          <p:nvPr/>
        </p:nvSpPr>
        <p:spPr bwMode="auto">
          <a:xfrm>
            <a:off x="827088" y="2330450"/>
            <a:ext cx="6538912" cy="1920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4) – (3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8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+ 6) </a:t>
            </a:r>
            <a:b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  =  (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4) – </a:t>
            </a:r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(3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8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+ 6) </a:t>
            </a:r>
            <a:b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  =  (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4) – </a:t>
            </a:r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(3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) – </a:t>
            </a:r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(–8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) – </a:t>
            </a:r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(–5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) – </a:t>
            </a:r>
            <a:r>
              <a:rPr lang="en-US" sz="2000" b="1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(6) </a:t>
            </a:r>
            <a:b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  =  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4 –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+ 8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6 </a:t>
            </a:r>
            <a:b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  =  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+ 3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+ 8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+ 5</a:t>
            </a:r>
            <a:r>
              <a:rPr 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– 4 – 6 </a:t>
            </a:r>
            <a:b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  = </a:t>
            </a:r>
            <a:r>
              <a:rPr lang="en-US" sz="2000" dirty="0">
                <a:cs typeface="Times New Roman" panose="02020603050405020304" pitchFamily="18" charset="0"/>
              </a:rPr>
              <a:t> –2</a:t>
            </a:r>
            <a:r>
              <a:rPr lang="en-US" sz="2000" i="1" dirty="0"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cs typeface="Times New Roman" panose="02020603050405020304" pitchFamily="18" charset="0"/>
              </a:rPr>
              <a:t>3</a:t>
            </a:r>
            <a:r>
              <a:rPr lang="en-US" sz="2000" dirty="0">
                <a:cs typeface="Times New Roman" panose="02020603050405020304" pitchFamily="18" charset="0"/>
              </a:rPr>
              <a:t> + 11</a:t>
            </a:r>
            <a:r>
              <a:rPr lang="en-US" sz="2000" i="1" dirty="0"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cs typeface="Times New Roman" panose="02020603050405020304" pitchFamily="18" charset="0"/>
              </a:rPr>
              <a:t>2</a:t>
            </a:r>
            <a:r>
              <a:rPr lang="en-US" sz="2000" dirty="0">
                <a:cs typeface="Times New Roman" panose="02020603050405020304" pitchFamily="18" charset="0"/>
              </a:rPr>
              <a:t> + 10</a:t>
            </a:r>
            <a:r>
              <a:rPr lang="en-US" sz="2000" i="1" dirty="0">
                <a:cs typeface="Times New Roman" panose="02020603050405020304" pitchFamily="18" charset="0"/>
              </a:rPr>
              <a:t>x</a:t>
            </a:r>
            <a:r>
              <a:rPr lang="en-US" sz="2000" dirty="0">
                <a:cs typeface="Times New Roman" panose="02020603050405020304" pitchFamily="18" charset="0"/>
              </a:rPr>
              <a:t> –10</a:t>
            </a:r>
            <a:r>
              <a:rPr lang="en-US" sz="2000" dirty="0"/>
              <a:t> 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747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hlink"/>
                </a:solidFill>
              </a:rPr>
              <a:t>Multiplication</a:t>
            </a:r>
            <a:r>
              <a:rPr lang="en-US"/>
              <a:t> </a:t>
            </a:r>
            <a:endParaRPr lang="en-US"/>
          </a:p>
          <a:p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9699" name="Rectangle 11"/>
          <p:cNvSpPr>
            <a:spLocks noChangeArrowheads="1"/>
          </p:cNvSpPr>
          <p:nvPr/>
        </p:nvSpPr>
        <p:spPr bwMode="auto">
          <a:xfrm>
            <a:off x="611188" y="1341438"/>
            <a:ext cx="7200900" cy="2197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7)(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+ 3) </a:t>
            </a:r>
            <a:b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=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(4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7)(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) + (4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7)(3) </a:t>
            </a:r>
            <a:b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=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7(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) + 4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(3)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(3) </a:t>
            </a: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7(3) </a:t>
            </a:r>
            <a:b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300"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=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7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+ 12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12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21 </a:t>
            </a:r>
            <a:b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=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+ 12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7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12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21 </a:t>
            </a:r>
            <a:b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=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4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+ 8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 baseline="300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19</a:t>
            </a:r>
            <a:r>
              <a:rPr lang="en-US" sz="2300" i="1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30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21</a:t>
            </a:r>
            <a:r>
              <a:rPr lang="en-US" sz="2300">
                <a:latin typeface="Calibri" panose="020F0502020204030204" pitchFamily="34" charset="0"/>
              </a:rPr>
              <a:t>  </a:t>
            </a:r>
            <a:endParaRPr lang="en-MY" sz="2300">
              <a:latin typeface="Calibri" panose="020F0502020204030204" pitchFamily="34" charset="0"/>
            </a:endParaRPr>
          </a:p>
        </p:txBody>
      </p:sp>
      <p:sp>
        <p:nvSpPr>
          <p:cNvPr id="29700" name="Rectangle 12"/>
          <p:cNvSpPr>
            <a:spLocks noChangeArrowheads="1"/>
          </p:cNvSpPr>
          <p:nvPr/>
        </p:nvSpPr>
        <p:spPr bwMode="auto">
          <a:xfrm>
            <a:off x="755650" y="3573463"/>
            <a:ext cx="7416800" cy="4429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>
                <a:latin typeface="Calibri" panose="020F0502020204030204" pitchFamily="34" charset="0"/>
              </a:rPr>
              <a:t>or you may do it vertically:</a:t>
            </a:r>
            <a:endParaRPr lang="en-MY" sz="2300">
              <a:latin typeface="Calibri" panose="020F0502020204030204" pitchFamily="34" charset="0"/>
            </a:endParaRPr>
          </a:p>
        </p:txBody>
      </p:sp>
      <p:pic>
        <p:nvPicPr>
          <p:cNvPr id="29701" name="Picture 1" descr="multiplication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71550" y="4221163"/>
            <a:ext cx="3313113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Division</a:t>
            </a:r>
            <a:r>
              <a:rPr lang="en-US">
                <a:solidFill>
                  <a:schemeClr val="hlink"/>
                </a:solidFill>
              </a:rPr>
              <a:t> </a:t>
            </a:r>
            <a:r>
              <a:rPr lang="en-US"/>
              <a:t> </a:t>
            </a:r>
            <a:endParaRPr lang="en-MY"/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26225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u="sng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Case 1</a:t>
            </a: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 To divide a polynomial by a </a:t>
            </a:r>
            <a:r>
              <a:rPr lang="en-US" sz="200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monomial</a:t>
            </a: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we can divide each term by the monomial.</a:t>
            </a:r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Example: Simplify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300" b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2063750" y="3500438"/>
          <a:ext cx="41529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52425600" imgH="10058400" progId="Equation.3">
                  <p:embed/>
                </p:oleObj>
              </mc:Choice>
              <mc:Fallback>
                <p:oleObj name="Equation" r:id="rId1" imgW="52425600" imgH="10058400" progId="Equation.3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63750" y="3500438"/>
                        <a:ext cx="4152900" cy="79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563563" y="3573463"/>
          <a:ext cx="13287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7068800" imgH="10058400" progId="Equation.3">
                  <p:embed/>
                </p:oleObj>
              </mc:Choice>
              <mc:Fallback>
                <p:oleObj name="Equation" r:id="rId3" imgW="17068800" imgH="10058400" progId="Equation.3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563" y="3573463"/>
                        <a:ext cx="1328737" cy="784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2916238" y="2349500"/>
          <a:ext cx="13287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17068800" imgH="10058400" progId="Equation.3">
                  <p:embed/>
                </p:oleObj>
              </mc:Choice>
              <mc:Fallback>
                <p:oleObj name="Equation" r:id="rId5" imgW="17068800" imgH="10058400" progId="Equation.3">
                  <p:embed/>
                  <p:pic>
                    <p:nvPicPr>
                      <p:cNvPr id="0" name="Picture 307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16238" y="2349500"/>
                        <a:ext cx="1328737" cy="784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4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429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>
                <a:solidFill>
                  <a:schemeClr val="hlink"/>
                </a:solidFill>
              </a:rPr>
              <a:t>Division</a:t>
            </a:r>
            <a:r>
              <a:rPr lang="en-US">
                <a:solidFill>
                  <a:schemeClr val="hlink"/>
                </a:solidFill>
              </a:rPr>
              <a:t> </a:t>
            </a:r>
            <a:r>
              <a:rPr lang="en-US"/>
              <a:t> </a:t>
            </a:r>
            <a:endParaRPr lang="en-MY"/>
          </a:p>
        </p:txBody>
      </p:sp>
      <p:sp>
        <p:nvSpPr>
          <p:cNvPr id="25615" name="Rectangle 10"/>
          <p:cNvSpPr>
            <a:spLocks noChangeArrowheads="1"/>
          </p:cNvSpPr>
          <p:nvPr/>
        </p:nvSpPr>
        <p:spPr bwMode="auto">
          <a:xfrm>
            <a:off x="684213" y="1628775"/>
            <a:ext cx="7920037" cy="3536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000" u="sng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Case 2</a:t>
            </a: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 To divide a polynomial by a more complicated polynomial, factor up to simplify if possible or if not, using the long division method</a:t>
            </a:r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b="1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Example: 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1. Simplify</a:t>
            </a:r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300" b="1">
                <a:solidFill>
                  <a:srgbClr val="0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   </a:t>
            </a:r>
            <a:endParaRPr lang="en-MY" sz="23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2051050" y="3284538"/>
          <a:ext cx="12255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19202400" imgH="10058400" progId="Equation.3">
                  <p:embed/>
                </p:oleObj>
              </mc:Choice>
              <mc:Fallback>
                <p:oleObj name="Equation" r:id="rId1" imgW="19202400" imgH="10058400" progId="Equation.3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51050" y="3284538"/>
                        <a:ext cx="1225550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1042988" y="4292600"/>
          <a:ext cx="33432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52425600" imgH="10058400" progId="Equation.3">
                  <p:embed/>
                </p:oleObj>
              </mc:Choice>
              <mc:Fallback>
                <p:oleObj name="Equation" r:id="rId3" imgW="52425600" imgH="10058400" progId="Equation.3">
                  <p:embed/>
                  <p:pic>
                    <p:nvPicPr>
                      <p:cNvPr id="0" name="Picture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4292600"/>
                        <a:ext cx="3343275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683568" y="3717032"/>
            <a:ext cx="5544616" cy="6480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2700338" y="2349500"/>
            <a:ext cx="3095625" cy="358775"/>
          </a:xfrm>
          <a:prstGeom prst="rect">
            <a:avLst/>
          </a:prstGeom>
          <a:solidFill>
            <a:srgbClr val="FFFF99">
              <a:alpha val="60001"/>
            </a:srgb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0" name="Rectangle 5"/>
          <p:cNvSpPr>
            <a:spLocks noChangeArrowheads="1"/>
          </p:cNvSpPr>
          <p:nvPr/>
        </p:nvSpPr>
        <p:spPr bwMode="auto">
          <a:xfrm>
            <a:off x="684213" y="981075"/>
            <a:ext cx="7991475" cy="3352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>
                <a:solidFill>
                  <a:schemeClr val="hlink"/>
                </a:solidFill>
              </a:rPr>
              <a:t>Division</a:t>
            </a:r>
            <a:r>
              <a:rPr lang="en-US" dirty="0">
                <a:solidFill>
                  <a:schemeClr val="hlink"/>
                </a:solidFill>
              </a:rPr>
              <a:t> </a:t>
            </a:r>
            <a:endParaRPr lang="en-US" dirty="0">
              <a:solidFill>
                <a:schemeClr val="hlink"/>
              </a:solidFill>
            </a:endParaRPr>
          </a:p>
          <a:p>
            <a:r>
              <a:rPr lang="en-US" sz="2000" u="sng" dirty="0"/>
              <a:t>Case </a:t>
            </a:r>
            <a:r>
              <a:rPr lang="en-US" sz="2000" dirty="0"/>
              <a:t>3 : When a polynomial a(x), is divided by a non-constant divisor, b(x), the quotient q(x) and the remainder r(x) are defined by the </a:t>
            </a:r>
            <a:r>
              <a:rPr lang="en-US" sz="2000" dirty="0" err="1"/>
              <a:t>identitiy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                 </a:t>
            </a:r>
            <a:r>
              <a:rPr lang="en-US" sz="1700" b="1" dirty="0">
                <a:solidFill>
                  <a:schemeClr val="hlink"/>
                </a:solidFill>
              </a:rPr>
              <a:t>polynomial     divisor   quotient    remainder</a:t>
            </a:r>
            <a:endParaRPr lang="en-US" sz="1700" b="1" dirty="0">
              <a:solidFill>
                <a:schemeClr val="hlink"/>
              </a:solidFill>
            </a:endParaRPr>
          </a:p>
          <a:p>
            <a:endParaRPr lang="en-US" sz="1700" b="1" dirty="0">
              <a:solidFill>
                <a:schemeClr val="hlink"/>
              </a:solidFill>
            </a:endParaRPr>
          </a:p>
          <a:p>
            <a:pPr>
              <a:buFontTx/>
              <a:buChar char="•"/>
            </a:pPr>
            <a:r>
              <a:rPr lang="en-US" sz="1700" b="1" dirty="0">
                <a:solidFill>
                  <a:schemeClr val="hlink"/>
                </a:solidFill>
              </a:rPr>
              <a:t>Degree of a(x) = degree of b(x) + degree of q(x)</a:t>
            </a:r>
            <a:endParaRPr lang="en-US" sz="1700" b="1" dirty="0">
              <a:solidFill>
                <a:schemeClr val="hlink"/>
              </a:solidFill>
            </a:endParaRPr>
          </a:p>
          <a:p>
            <a:pPr>
              <a:buFontTx/>
              <a:buChar char="•"/>
            </a:pPr>
            <a:r>
              <a:rPr lang="en-MY" sz="1700" b="1" dirty="0">
                <a:solidFill>
                  <a:schemeClr val="hlink"/>
                </a:solidFill>
              </a:rPr>
              <a:t>Degree of r(x) must be less than the degree of b(x)</a:t>
            </a:r>
            <a:endParaRPr lang="en-MY" sz="1700" b="1" dirty="0">
              <a:solidFill>
                <a:schemeClr val="hlink"/>
              </a:solidFill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797175" y="2349500"/>
          <a:ext cx="28289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33223200" imgH="4876800" progId="Equation.3">
                  <p:embed/>
                </p:oleObj>
              </mc:Choice>
              <mc:Fallback>
                <p:oleObj name="Equation" r:id="rId1" imgW="33223200" imgH="4876800" progId="Equation.3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97175" y="2349500"/>
                        <a:ext cx="2828925" cy="409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Line 10"/>
          <p:cNvSpPr>
            <a:spLocks noChangeShapeType="1"/>
          </p:cNvSpPr>
          <p:nvPr/>
        </p:nvSpPr>
        <p:spPr bwMode="auto">
          <a:xfrm flipV="1">
            <a:off x="2771800" y="2852936"/>
            <a:ext cx="143892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V="1">
            <a:off x="3707904" y="2852936"/>
            <a:ext cx="143892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 flipV="1">
            <a:off x="4572000" y="2852936"/>
            <a:ext cx="714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 flipV="1">
            <a:off x="5508104" y="2852936"/>
            <a:ext cx="144016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755650" y="4652963"/>
            <a:ext cx="5245100" cy="1800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Eg. </a:t>
            </a:r>
            <a:r>
              <a:rPr lang="en-US" sz="200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Divide 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5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+ 10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3  by  3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+ 1</a:t>
            </a:r>
            <a:endParaRPr lang="en-US" sz="20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5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+ 10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 – 3 =(3x+1)(</a:t>
            </a:r>
            <a:r>
              <a:rPr lang="en-US" sz="2000" i="1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aseline="3000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2000">
                <a:ea typeface="Calibri" panose="020F0502020204030204" pitchFamily="34" charset="0"/>
                <a:cs typeface="Times New Roman" panose="02020603050405020304" pitchFamily="18" charset="0"/>
              </a:rPr>
              <a:t>– 2x+4) – 7</a:t>
            </a:r>
            <a:endParaRPr lang="en-US" sz="20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>
              <a:ea typeface="Calibri" panose="020F0502020204030204" pitchFamily="34" charset="0"/>
            </a:endParaRPr>
          </a:p>
          <a:p>
            <a:r>
              <a:rPr lang="en-US">
                <a:ea typeface="Calibri" panose="020F0502020204030204" pitchFamily="34" charset="0"/>
              </a:rPr>
              <a:t> </a:t>
            </a:r>
            <a:r>
              <a:rPr lang="en-US" sz="1600" b="1">
                <a:solidFill>
                  <a:schemeClr val="hlink"/>
                </a:solidFill>
                <a:ea typeface="Calibri" panose="020F0502020204030204" pitchFamily="34" charset="0"/>
              </a:rPr>
              <a:t>degree 3                   degree 1   degree 2       degree 0</a:t>
            </a:r>
            <a:endParaRPr lang="en-US" sz="1600" b="1">
              <a:solidFill>
                <a:schemeClr val="hlink"/>
              </a:solidFill>
              <a:ea typeface="Calibri" panose="020F0502020204030204" pitchFamily="34" charset="0"/>
            </a:endParaRPr>
          </a:p>
          <a:p>
            <a:endParaRPr lang="en-US" sz="1600" b="1">
              <a:solidFill>
                <a:schemeClr val="hlink"/>
              </a:solidFill>
              <a:ea typeface="Calibri" panose="020F0502020204030204" pitchFamily="34" charset="0"/>
            </a:endParaRPr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V="1">
            <a:off x="1331913" y="5661025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V="1">
            <a:off x="3203575" y="5661025"/>
            <a:ext cx="1444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H="1" flipV="1">
            <a:off x="4211638" y="5589588"/>
            <a:ext cx="730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 flipV="1">
            <a:off x="5508625" y="5589588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4267</Words>
  <Application>WPS Presentation</Application>
  <PresentationFormat>On-screen Show (4:3)</PresentationFormat>
  <Paragraphs>213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20</vt:i4>
      </vt:variant>
    </vt:vector>
  </HeadingPairs>
  <TitlesOfParts>
    <vt:vector size="83" baseType="lpstr">
      <vt:lpstr>Arial</vt:lpstr>
      <vt:lpstr>SimSun</vt:lpstr>
      <vt:lpstr>Wingdings</vt:lpstr>
      <vt:lpstr>Comic Sans MS</vt:lpstr>
      <vt:lpstr>Calibri</vt:lpstr>
      <vt:lpstr>Symbol</vt:lpstr>
      <vt:lpstr>Times New Roman</vt:lpstr>
      <vt:lpstr>Cambria</vt:lpstr>
      <vt:lpstr>Microsoft YaHei</vt:lpstr>
      <vt:lpstr/>
      <vt:lpstr>Arial Unicode MS</vt:lpstr>
      <vt:lpstr>Segoe Print</vt:lpstr>
      <vt:lpstr>Office Theme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Synthetic Division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kegzset</dc:creator>
  <cp:lastModifiedBy>HP</cp:lastModifiedBy>
  <cp:revision>57</cp:revision>
  <dcterms:created xsi:type="dcterms:W3CDTF">2011-05-06T08:02:00Z</dcterms:created>
  <dcterms:modified xsi:type="dcterms:W3CDTF">2018-07-22T00:34:59Z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