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9" r:id="rId3"/>
    <p:sldId id="257" r:id="rId4"/>
    <p:sldId id="258" r:id="rId5"/>
    <p:sldId id="259" r:id="rId6"/>
    <p:sldId id="260" r:id="rId7"/>
    <p:sldId id="261" r:id="rId8"/>
    <p:sldId id="278" r:id="rId9"/>
    <p:sldId id="265" r:id="rId10"/>
    <p:sldId id="266" r:id="rId11"/>
    <p:sldId id="267" r:id="rId12"/>
    <p:sldId id="268" r:id="rId13"/>
    <p:sldId id="279" r:id="rId14"/>
    <p:sldId id="269" r:id="rId15"/>
    <p:sldId id="270" r:id="rId16"/>
    <p:sldId id="274" r:id="rId17"/>
    <p:sldId id="280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 varScale="1">
        <p:scale>
          <a:sx n="65" d="100"/>
          <a:sy n="65" d="100"/>
        </p:scale>
        <p:origin x="-98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7" Type="http://schemas.openxmlformats.org/officeDocument/2006/relationships/image" Target="../media/image3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8.wmf"/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20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F55A2-76D4-4C6D-85C3-F4E466F82040}" type="datetimeFigureOut">
              <a:rPr lang="en-MY" smtClean="0"/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4C184-9CC5-4FA7-A0F4-EACE39D906FE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44C184-9CC5-4FA7-A0F4-EACE39D906FE}" type="slidenum">
              <a:rPr lang="en-MY" smtClean="0"/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63A31-9218-4F95-93F5-C001FCAAD62E}" type="datetimeFigureOut">
              <a:rPr lang="en-MY" smtClean="0"/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DE2C7-4298-4673-BE0A-7B2EA9941CD4}" type="slidenum">
              <a:rPr lang="en-MY" smtClean="0"/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8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7.wmf"/><Relationship Id="rId1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8.wmf"/><Relationship Id="rId1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0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31.bin"/><Relationship Id="rId2" Type="http://schemas.openxmlformats.org/officeDocument/2006/relationships/image" Target="../media/image30.wmf"/><Relationship Id="rId1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36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4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33.wmf"/><Relationship Id="rId18" Type="http://schemas.openxmlformats.org/officeDocument/2006/relationships/vmlDrawing" Target="../drawings/vmlDrawing11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40.wmf"/><Relationship Id="rId15" Type="http://schemas.openxmlformats.org/officeDocument/2006/relationships/oleObject" Target="../embeddings/oleObject40.bin"/><Relationship Id="rId14" Type="http://schemas.openxmlformats.org/officeDocument/2006/relationships/image" Target="../media/image39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38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37.wmf"/><Relationship Id="rId1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2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44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43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3.GIF"/><Relationship Id="rId8" Type="http://schemas.openxmlformats.org/officeDocument/2006/relationships/image" Target="../media/image52.GIF"/><Relationship Id="rId7" Type="http://schemas.openxmlformats.org/officeDocument/2006/relationships/image" Target="../media/image51.GIF"/><Relationship Id="rId6" Type="http://schemas.openxmlformats.org/officeDocument/2006/relationships/image" Target="../media/image50.GIF"/><Relationship Id="rId5" Type="http://schemas.openxmlformats.org/officeDocument/2006/relationships/image" Target="../media/image49.GIF"/><Relationship Id="rId4" Type="http://schemas.openxmlformats.org/officeDocument/2006/relationships/image" Target="../media/image48.GIF"/><Relationship Id="rId3" Type="http://schemas.openxmlformats.org/officeDocument/2006/relationships/image" Target="../media/image47.GIF"/><Relationship Id="rId2" Type="http://schemas.openxmlformats.org/officeDocument/2006/relationships/image" Target="../media/image46.GIF"/><Relationship Id="rId11" Type="http://schemas.openxmlformats.org/officeDocument/2006/relationships/notesSlide" Target="../notesSlides/notesSlide1.xml"/><Relationship Id="rId10" Type="http://schemas.openxmlformats.org/officeDocument/2006/relationships/slideLayout" Target="../slideLayouts/slideLayout7.xml"/><Relationship Id="rId1" Type="http://schemas.openxmlformats.org/officeDocument/2006/relationships/image" Target="../media/image45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8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5.wmf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.bin"/><Relationship Id="rId8" Type="http://schemas.openxmlformats.org/officeDocument/2006/relationships/image" Target="../media/image11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8.wmf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10" Type="http://schemas.openxmlformats.org/officeDocument/2006/relationships/image" Target="../media/image12.wmf"/><Relationship Id="rId1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14.wmf"/><Relationship Id="rId1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7.bin"/><Relationship Id="rId2" Type="http://schemas.openxmlformats.org/officeDocument/2006/relationships/image" Target="../media/image16.wmf"/><Relationship Id="rId1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1.wmf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20.wmf"/><Relationship Id="rId13" Type="http://schemas.openxmlformats.org/officeDocument/2006/relationships/oleObject" Target="../embeddings/oleObject27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9988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sp>
        <p:nvSpPr>
          <p:cNvPr id="2" name="Text Box 1"/>
          <p:cNvSpPr txBox="1"/>
          <p:nvPr/>
        </p:nvSpPr>
        <p:spPr>
          <a:xfrm>
            <a:off x="1063625" y="1305560"/>
            <a:ext cx="7016115" cy="51079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MY" altLang="en-US" sz="4400" b="1"/>
              <a:t>            </a:t>
            </a:r>
            <a:endParaRPr lang="en-MY" altLang="en-US" sz="4400" b="1"/>
          </a:p>
          <a:p>
            <a:r>
              <a:rPr lang="en-MY" altLang="en-US" sz="4400" b="1"/>
              <a:t>             Partial Fraction</a:t>
            </a:r>
            <a:endParaRPr lang="en-MY" altLang="en-US" sz="4400" b="1"/>
          </a:p>
          <a:p>
            <a:endParaRPr lang="en-MY" altLang="en-US" sz="4400" b="1"/>
          </a:p>
          <a:p>
            <a:endParaRPr lang="en-MY" altLang="en-US" sz="4400" b="1"/>
          </a:p>
          <a:p>
            <a:endParaRPr lang="en-MY" altLang="en-US" sz="4400" b="1"/>
          </a:p>
          <a:p>
            <a:endParaRPr lang="en-MY" altLang="en-US" sz="4400" b="1"/>
          </a:p>
          <a:p>
            <a:endParaRPr lang="en-MY" altLang="en-US" sz="4400" b="1"/>
          </a:p>
          <a:p>
            <a:r>
              <a:rPr lang="en-MY" altLang="en-US"/>
              <a:t> </a:t>
            </a:r>
            <a:endParaRPr lang="en-MY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33239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sz="2300" b="1" dirty="0" smtClean="0"/>
          </a:p>
          <a:p>
            <a:endParaRPr lang="en-US" sz="2300" b="1" dirty="0" smtClean="0"/>
          </a:p>
          <a:p>
            <a:r>
              <a:rPr lang="en-US" sz="2300" b="1" dirty="0" smtClean="0"/>
              <a:t>Try:</a:t>
            </a:r>
            <a:endParaRPr lang="en-US" sz="2300" b="1" dirty="0"/>
          </a:p>
          <a:p>
            <a:pPr marL="342900" indent="-342900"/>
            <a:endParaRPr lang="en-US" sz="2300" dirty="0"/>
          </a:p>
          <a:p>
            <a:pPr marL="342900" indent="-342900"/>
            <a:endParaRPr lang="en-US" sz="2300" dirty="0" smtClean="0">
              <a:cs typeface="Times New Roman" panose="02020603050405020304" pitchFamily="18" charset="0"/>
            </a:endParaRPr>
          </a:p>
          <a:p>
            <a:pPr marL="342900" indent="-342900"/>
            <a:endParaRPr lang="en-US" sz="2300" dirty="0" smtClean="0">
              <a:cs typeface="Times New Roman" panose="02020603050405020304" pitchFamily="18" charset="0"/>
            </a:endParaRPr>
          </a:p>
          <a:p>
            <a:pPr marL="342900" indent="-342900"/>
            <a:r>
              <a:rPr lang="en-US" dirty="0" smtClean="0">
                <a:cs typeface="Times New Roman" panose="02020603050405020304" pitchFamily="18" charset="0"/>
              </a:rPr>
              <a:t>Express                                           in partial fractions.</a:t>
            </a:r>
            <a:endParaRPr lang="en-US" dirty="0" smtClean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en-US" dirty="0" smtClean="0">
              <a:cs typeface="Times New Roman" panose="02020603050405020304" pitchFamily="18" charset="0"/>
            </a:endParaRPr>
          </a:p>
          <a:p>
            <a:pPr marL="342900" indent="-342900"/>
            <a:endParaRPr lang="en-US" dirty="0" smtClean="0"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47664" y="2780928"/>
          <a:ext cx="20066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1" imgW="48158400" imgH="20421600" progId="Equation.3">
                  <p:embed/>
                </p:oleObj>
              </mc:Choice>
              <mc:Fallback>
                <p:oleObj name="Equation" r:id="rId1" imgW="48158400" imgH="20421600" progId="Equation.3">
                  <p:embed/>
                  <p:pic>
                    <p:nvPicPr>
                      <p:cNvPr id="0" name="Picture 819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47664" y="2780928"/>
                        <a:ext cx="2006600" cy="850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127727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Answer:</a:t>
            </a: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763688" y="1916832"/>
          <a:ext cx="4394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1" imgW="105460800" imgH="20421600" progId="Equation.3">
                  <p:embed/>
                </p:oleObj>
              </mc:Choice>
              <mc:Fallback>
                <p:oleObj name="Equation" r:id="rId1" imgW="105460800" imgH="20421600" progId="Equation.3">
                  <p:embed/>
                  <p:pic>
                    <p:nvPicPr>
                      <p:cNvPr id="0" name="Picture 921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688" y="1916832"/>
                        <a:ext cx="4394200" cy="850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break-time cartoons, break-time cartoon, break-time picture, break-time pictures, break-time image, break-time images, break-time illustration, break-time illustrations 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483768" y="1124744"/>
            <a:ext cx="4320480" cy="509791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2" y="981075"/>
            <a:ext cx="7776219" cy="52629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300" b="1" dirty="0" smtClean="0"/>
              <a:t>Partial fraction with a quadratic factor:</a:t>
            </a:r>
            <a:endParaRPr lang="en-US" sz="2300" dirty="0"/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sz="2000" dirty="0" smtClean="0">
                <a:cs typeface="Times New Roman" panose="02020603050405020304" pitchFamily="18" charset="0"/>
              </a:rPr>
              <a:t>An expression in the of the form                                           , where</a:t>
            </a:r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r>
              <a:rPr lang="en-US" sz="2000" i="1" dirty="0" smtClean="0">
                <a:cs typeface="Times New Roman" panose="02020603050405020304" pitchFamily="18" charset="0"/>
              </a:rPr>
              <a:t>r</a:t>
            </a:r>
            <a:r>
              <a:rPr lang="en-US" sz="2000" dirty="0" smtClean="0">
                <a:cs typeface="Times New Roman" panose="02020603050405020304" pitchFamily="18" charset="0"/>
              </a:rPr>
              <a:t> and </a:t>
            </a:r>
            <a:r>
              <a:rPr lang="en-US" sz="2000" i="1" dirty="0" smtClean="0">
                <a:cs typeface="Times New Roman" panose="02020603050405020304" pitchFamily="18" charset="0"/>
              </a:rPr>
              <a:t>s</a:t>
            </a:r>
            <a:r>
              <a:rPr lang="en-US" sz="2000" dirty="0" smtClean="0">
                <a:cs typeface="Times New Roman" panose="02020603050405020304" pitchFamily="18" charset="0"/>
              </a:rPr>
              <a:t> have the same sign, can be split into partial fractions of the form</a:t>
            </a:r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sz="2000" dirty="0" smtClean="0">
              <a:cs typeface="Times New Roman" panose="02020603050405020304" pitchFamily="18" charset="0"/>
            </a:endParaRPr>
          </a:p>
          <a:p>
            <a:r>
              <a:rPr lang="en-US" sz="2000" dirty="0" err="1" smtClean="0">
                <a:cs typeface="Times New Roman" panose="02020603050405020304" pitchFamily="18" charset="0"/>
              </a:rPr>
              <a:t>Eg</a:t>
            </a:r>
            <a:r>
              <a:rPr lang="en-US" sz="2000" dirty="0" smtClean="0">
                <a:cs typeface="Times New Roman" panose="02020603050405020304" pitchFamily="18" charset="0"/>
              </a:rPr>
              <a:t>.  </a:t>
            </a:r>
            <a:endParaRPr lang="en-US" sz="2000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4355976" y="1628800"/>
          <a:ext cx="185578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1" imgW="52120800" imgH="20421600" progId="Equation.3">
                  <p:embed/>
                </p:oleObj>
              </mc:Choice>
              <mc:Fallback>
                <p:oleObj name="Equation" r:id="rId1" imgW="52120800" imgH="20421600" progId="Equation.3">
                  <p:embed/>
                  <p:pic>
                    <p:nvPicPr>
                      <p:cNvPr id="0" name="Picture 1024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355976" y="1628800"/>
                        <a:ext cx="1855788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3563888" y="3140968"/>
          <a:ext cx="18002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49377600" imgH="19507200" progId="Equation.3">
                  <p:embed/>
                </p:oleObj>
              </mc:Choice>
              <mc:Fallback>
                <p:oleObj name="Equation" r:id="rId3" imgW="49377600" imgH="19507200" progId="Equation.3">
                  <p:embed/>
                  <p:pic>
                    <p:nvPicPr>
                      <p:cNvPr id="0" name="Picture 1024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3140968"/>
                        <a:ext cx="1800225" cy="7112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59632" y="4365104"/>
          <a:ext cx="41656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99974400" imgH="19507200" progId="Equation.3">
                  <p:embed/>
                </p:oleObj>
              </mc:Choice>
              <mc:Fallback>
                <p:oleObj name="Equation" r:id="rId5" imgW="99974400" imgH="19507200" progId="Equation.3">
                  <p:embed/>
                  <p:pic>
                    <p:nvPicPr>
                      <p:cNvPr id="0" name="Picture 10242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59632" y="4365104"/>
                        <a:ext cx="4165600" cy="812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20159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100" dirty="0" smtClean="0"/>
              <a:t>Express                                in partial fraction.</a:t>
            </a:r>
            <a:endParaRPr lang="en-US" sz="2100" dirty="0" smtClean="0"/>
          </a:p>
          <a:p>
            <a:endParaRPr lang="en-US" sz="2100" dirty="0" smtClean="0"/>
          </a:p>
          <a:p>
            <a:endParaRPr lang="en-US" sz="2100" dirty="0" smtClean="0"/>
          </a:p>
          <a:p>
            <a:r>
              <a:rPr lang="en-US" sz="2100" i="1" dirty="0" smtClean="0"/>
              <a:t>Solution:</a:t>
            </a:r>
            <a:r>
              <a:rPr lang="en-US" sz="2100" dirty="0" smtClean="0"/>
              <a:t> </a:t>
            </a:r>
            <a:endParaRPr lang="en-US" sz="2100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1835696" y="908720"/>
          <a:ext cx="1512168" cy="645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1" imgW="45720000" imgH="19507200" progId="Equation.3">
                  <p:embed/>
                </p:oleObj>
              </mc:Choice>
              <mc:Fallback>
                <p:oleObj name="Equation" r:id="rId1" imgW="45720000" imgH="19507200" progId="Equation.3">
                  <p:embed/>
                  <p:pic>
                    <p:nvPicPr>
                      <p:cNvPr id="0" name="Picture 1126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35696" y="908720"/>
                        <a:ext cx="1512168" cy="64519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2881313" y="4608513"/>
          <a:ext cx="14128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4267200" imgH="9144000" progId="Equation.3">
                  <p:embed/>
                </p:oleObj>
              </mc:Choice>
              <mc:Fallback>
                <p:oleObj name="Equation" r:id="rId3" imgW="4267200" imgH="9144000" progId="Equation.3">
                  <p:embed/>
                  <p:pic>
                    <p:nvPicPr>
                      <p:cNvPr id="0" name="Picture 1126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1313" y="4608513"/>
                        <a:ext cx="141287" cy="3032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755576" y="2420888"/>
          <a:ext cx="4392488" cy="1362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36550400" imgH="42367200" progId="Equation.3">
                  <p:embed/>
                </p:oleObj>
              </mc:Choice>
              <mc:Fallback>
                <p:oleObj name="Equation" r:id="rId5" imgW="136550400" imgH="42367200" progId="Equation.3">
                  <p:embed/>
                  <p:pic>
                    <p:nvPicPr>
                      <p:cNvPr id="0" name="Picture 1126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420888"/>
                        <a:ext cx="4392488" cy="136293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115616" y="4149080"/>
          <a:ext cx="3509963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109118400" imgH="10058400" progId="Equation.3">
                  <p:embed/>
                </p:oleObj>
              </mc:Choice>
              <mc:Fallback>
                <p:oleObj name="Equation" r:id="rId7" imgW="109118400" imgH="10058400" progId="Equation.3">
                  <p:embed/>
                  <p:pic>
                    <p:nvPicPr>
                      <p:cNvPr id="0" name="Picture 1126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5616" y="4149080"/>
                        <a:ext cx="3509963" cy="323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83568" y="4653136"/>
            <a:ext cx="1244571" cy="9694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i="1" dirty="0" smtClean="0"/>
              <a:t>Let  </a:t>
            </a:r>
            <a:r>
              <a:rPr lang="en-US" sz="1900" dirty="0" smtClean="0"/>
              <a:t>x = -2, </a:t>
            </a:r>
            <a:endParaRPr lang="en-US" sz="1900" dirty="0" smtClean="0"/>
          </a:p>
          <a:p>
            <a:r>
              <a:rPr lang="en-US" sz="1900" dirty="0" smtClean="0"/>
              <a:t>        x = 0, </a:t>
            </a:r>
            <a:endParaRPr lang="en-US" sz="1900" dirty="0" smtClean="0"/>
          </a:p>
          <a:p>
            <a:r>
              <a:rPr lang="en-US" sz="1900" dirty="0" smtClean="0"/>
              <a:t>        x = 1, </a:t>
            </a:r>
            <a:endParaRPr lang="en-MY" sz="1900" dirty="0"/>
          </a:p>
        </p:txBody>
      </p:sp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907704" y="4725144"/>
          <a:ext cx="180340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9" imgW="56083200" imgH="9753600" progId="Equation.3">
                  <p:embed/>
                </p:oleObj>
              </mc:Choice>
              <mc:Fallback>
                <p:oleObj name="Equation" r:id="rId9" imgW="56083200" imgH="9753600" progId="Equation.3">
                  <p:embed/>
                  <p:pic>
                    <p:nvPicPr>
                      <p:cNvPr id="0" name="Picture 1126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07704" y="4725144"/>
                        <a:ext cx="1803400" cy="312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1907704" y="5013176"/>
          <a:ext cx="2039937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1" imgW="63398400" imgH="9753600" progId="Equation.3">
                  <p:embed/>
                </p:oleObj>
              </mc:Choice>
              <mc:Fallback>
                <p:oleObj name="Equation" r:id="rId11" imgW="63398400" imgH="9753600" progId="Equation.3">
                  <p:embed/>
                  <p:pic>
                    <p:nvPicPr>
                      <p:cNvPr id="0" name="Picture 1126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07704" y="5013176"/>
                        <a:ext cx="2039937" cy="3127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979712" y="5301208"/>
          <a:ext cx="2736304" cy="31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3" imgW="86868000" imgH="10058400" progId="Equation.3">
                  <p:embed/>
                </p:oleObj>
              </mc:Choice>
              <mc:Fallback>
                <p:oleObj name="Equation" r:id="rId13" imgW="86868000" imgH="10058400" progId="Equation.3">
                  <p:embed/>
                  <p:pic>
                    <p:nvPicPr>
                      <p:cNvPr id="0" name="Picture 11270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979712" y="5301208"/>
                        <a:ext cx="2736304" cy="317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339752" y="5877272"/>
          <a:ext cx="4017813" cy="783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5" imgW="99974400" imgH="19507200" progId="Equation.3">
                  <p:embed/>
                </p:oleObj>
              </mc:Choice>
              <mc:Fallback>
                <p:oleObj name="Equation" r:id="rId15" imgW="99974400" imgH="19507200" progId="Equation.3">
                  <p:embed/>
                  <p:pic>
                    <p:nvPicPr>
                      <p:cNvPr id="0" name="Picture 1127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339752" y="5877272"/>
                        <a:ext cx="4017813" cy="78396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42011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Improper fractions: </a:t>
            </a:r>
            <a:endParaRPr lang="en-US" sz="2300" b="1" dirty="0"/>
          </a:p>
          <a:p>
            <a:endParaRPr lang="en-US" sz="2300" dirty="0" smtClean="0"/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r>
              <a:rPr lang="en-US" b="1" dirty="0" err="1" smtClean="0">
                <a:cs typeface="Times New Roman" panose="02020603050405020304" pitchFamily="18" charset="0"/>
              </a:rPr>
              <a:t>Eg</a:t>
            </a:r>
            <a:r>
              <a:rPr lang="en-US" b="1" dirty="0" smtClean="0">
                <a:cs typeface="Times New Roman" panose="02020603050405020304" pitchFamily="18" charset="0"/>
              </a:rPr>
              <a:t>.</a:t>
            </a:r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r>
              <a:rPr lang="en-US" b="1" dirty="0" err="1" smtClean="0">
                <a:cs typeface="Times New Roman" panose="02020603050405020304" pitchFamily="18" charset="0"/>
              </a:rPr>
              <a:t>Eg</a:t>
            </a:r>
            <a:r>
              <a:rPr lang="en-US" b="1" dirty="0" smtClean="0">
                <a:cs typeface="Times New Roman" panose="02020603050405020304" pitchFamily="18" charset="0"/>
              </a:rPr>
              <a:t>.  </a:t>
            </a:r>
            <a:endParaRPr lang="en-US" b="1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1115616" y="2132856"/>
          <a:ext cx="4006850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1" imgW="111252000" imgH="20421600" progId="Equation.3">
                  <p:embed/>
                </p:oleObj>
              </mc:Choice>
              <mc:Fallback>
                <p:oleObj name="Equation" r:id="rId1" imgW="111252000" imgH="20421600" progId="Equation.3">
                  <p:embed/>
                  <p:pic>
                    <p:nvPicPr>
                      <p:cNvPr id="0" name="Picture 1228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15616" y="2132856"/>
                        <a:ext cx="4006850" cy="735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755576" y="3356992"/>
            <a:ext cx="4752528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cs typeface="Times New Roman" panose="02020603050405020304" pitchFamily="18" charset="0"/>
              </a:rPr>
              <a:t>Degree of numerator &gt; degree of denominator:</a:t>
            </a:r>
            <a:endParaRPr lang="en-US" b="1" dirty="0" smtClean="0"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5576" y="1628800"/>
            <a:ext cx="4680520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cs typeface="Times New Roman" panose="02020603050405020304" pitchFamily="18" charset="0"/>
              </a:rPr>
              <a:t>Degree of numerator = Degree of denominator:</a:t>
            </a:r>
            <a:endParaRPr lang="en-US" b="1" dirty="0" smtClean="0"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46188" y="3860800"/>
          <a:ext cx="2336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56083200" imgH="18897600" progId="Equation.3">
                  <p:embed/>
                </p:oleObj>
              </mc:Choice>
              <mc:Fallback>
                <p:oleObj name="Equation" r:id="rId3" imgW="56083200" imgH="18897600" progId="Equation.3">
                  <p:embed/>
                  <p:pic>
                    <p:nvPicPr>
                      <p:cNvPr id="0" name="Picture 1228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46188" y="3860800"/>
                        <a:ext cx="23368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527836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200" dirty="0" smtClean="0">
                <a:cs typeface="Times New Roman" panose="02020603050405020304" pitchFamily="18" charset="0"/>
              </a:rPr>
              <a:t>Try:</a:t>
            </a:r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r>
              <a:rPr lang="en-US" sz="2200" dirty="0" smtClean="0">
                <a:cs typeface="Times New Roman" panose="02020603050405020304" pitchFamily="18" charset="0"/>
              </a:rPr>
              <a:t>Decompose the following rational function into partial fractions:</a:t>
            </a:r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r>
              <a:rPr lang="en-US" sz="2200" dirty="0" smtClean="0">
                <a:cs typeface="Times New Roman" panose="02020603050405020304" pitchFamily="18" charset="0"/>
              </a:rPr>
              <a:t>Answer: </a:t>
            </a:r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sz="2200" dirty="0" smtClean="0">
              <a:cs typeface="Times New Roman" panose="02020603050405020304" pitchFamily="18" charset="0"/>
            </a:endParaRPr>
          </a:p>
          <a:p>
            <a:endParaRPr lang="en-US" b="1" dirty="0" smtClean="0">
              <a:cs typeface="Times New Roman" panose="02020603050405020304" pitchFamily="18" charset="0"/>
            </a:endParaRPr>
          </a:p>
          <a:p>
            <a:r>
              <a:rPr lang="en-US" b="1" dirty="0" smtClean="0">
                <a:cs typeface="Times New Roman" panose="02020603050405020304" pitchFamily="18" charset="0"/>
              </a:rPr>
              <a:t>  </a:t>
            </a:r>
            <a:endParaRPr lang="en-US" b="1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827584" y="2636912"/>
          <a:ext cx="812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Equation" r:id="rId1" imgW="19507200" imgH="18897600" progId="Equation.3">
                  <p:embed/>
                </p:oleObj>
              </mc:Choice>
              <mc:Fallback>
                <p:oleObj name="Equation" r:id="rId1" imgW="19507200" imgH="18897600" progId="Equation.3">
                  <p:embed/>
                  <p:pic>
                    <p:nvPicPr>
                      <p:cNvPr id="0" name="Picture 1331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584" y="2636912"/>
                        <a:ext cx="8128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683568" y="4581128"/>
          <a:ext cx="3835401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92049600" imgH="20421600" progId="Equation.3">
                  <p:embed/>
                </p:oleObj>
              </mc:Choice>
              <mc:Fallback>
                <p:oleObj name="Equation" r:id="rId3" imgW="92049600" imgH="20421600" progId="Equation.3">
                  <p:embed/>
                  <p:pic>
                    <p:nvPicPr>
                      <p:cNvPr id="0" name="Picture 13313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4581128"/>
                        <a:ext cx="3835401" cy="850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116955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MY" sz="2400" b="1" dirty="0" smtClean="0"/>
              <a:t>Further information:</a:t>
            </a:r>
            <a:endParaRPr lang="en-MY" sz="2400" b="1" dirty="0" smtClean="0"/>
          </a:p>
          <a:p>
            <a:endParaRPr lang="en-US" sz="2300" dirty="0" smtClean="0"/>
          </a:p>
          <a:p>
            <a:endParaRPr lang="en-US" sz="23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99592" y="1700808"/>
          <a:ext cx="7632848" cy="3540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644"/>
                <a:gridCol w="5624204"/>
              </a:tblGrid>
              <a:tr h="708079">
                <a:tc>
                  <a:txBody>
                    <a:bodyPr/>
                    <a:lstStyle/>
                    <a:p>
                      <a:r>
                        <a:rPr lang="en-MY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Factor in</a:t>
                      </a:r>
                      <a:endParaRPr lang="en-MY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MY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denominator</a:t>
                      </a:r>
                      <a:endParaRPr lang="en-MY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Term in partial</a:t>
                      </a:r>
                      <a:endParaRPr lang="en-MY" sz="2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MY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fraction decomposition</a:t>
                      </a:r>
                      <a:endParaRPr lang="en-MY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08079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708079">
                <a:tc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708079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708079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eq0006prt" descr="http://tutorial.math.lamar.edu/Classes/CalcII/PartialFractions_files/eq0006P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331640" y="2708920"/>
            <a:ext cx="864096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eq0007prt" descr="http://tutorial.math.lamar.edu/Classes/CalcII/PartialFractions_files/eq0007P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492896"/>
            <a:ext cx="57606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eq0008prt" descr="http://tutorial.math.lamar.edu/Classes/CalcII/PartialFractions_files/eq0008P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140968"/>
            <a:ext cx="1224136" cy="46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eq0009prt" descr="http://tutorial.math.lamar.edu/Classes/CalcII/PartialFractions_files/eq0009P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3140968"/>
            <a:ext cx="2952328" cy="627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eq0011prt" descr="http://tutorial.math.lamar.edu/Classes/CalcII/PartialFractions_files/eq0011P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933056"/>
            <a:ext cx="136815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eq0012prt" descr="http://tutorial.math.lamar.edu/Classes/CalcII/PartialFractions_files/eq0012P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6" y="3861048"/>
            <a:ext cx="1152128" cy="530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eq0013prt" descr="http://tutorial.math.lamar.edu/Classes/CalcII/PartialFractions_files/eq0013P.gif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87624" y="4509120"/>
            <a:ext cx="1584176" cy="545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eq0014prt" descr="http://tutorial.math.lamar.edu/Classes/CalcII/PartialFractions_files/eq0014P.gif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9832" y="4509120"/>
            <a:ext cx="38164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eq0010prt" descr="http://tutorial.math.lamar.edu/Classes/CalcII/PartialFractions_files/eq0010P.gif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4288" y="3429000"/>
            <a:ext cx="1152128" cy="19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eq0010prt" descr="http://tutorial.math.lamar.edu/Classes/CalcII/PartialFractions_files/eq0010P.gif"/>
          <p:cNvPicPr/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4288" y="4725144"/>
            <a:ext cx="1152128" cy="19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63688" y="5361151"/>
            <a:ext cx="6264696" cy="3600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ounded Rectangle 5"/>
          <p:cNvSpPr/>
          <p:nvPr/>
        </p:nvSpPr>
        <p:spPr>
          <a:xfrm>
            <a:off x="1691680" y="3573016"/>
            <a:ext cx="6120680" cy="36004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218521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Partial Fractions</a:t>
            </a:r>
            <a:endParaRPr lang="en-US" sz="2300" b="1" dirty="0"/>
          </a:p>
          <a:p>
            <a:r>
              <a:rPr lang="en-MY" dirty="0" smtClean="0"/>
              <a:t>The </a:t>
            </a:r>
            <a:r>
              <a:rPr lang="en-MY" b="1" dirty="0" smtClean="0"/>
              <a:t>partial fraction</a:t>
            </a:r>
            <a:r>
              <a:rPr lang="en-MY" dirty="0" smtClean="0"/>
              <a:t> decomposition or </a:t>
            </a:r>
            <a:r>
              <a:rPr lang="en-MY" b="1" dirty="0" smtClean="0"/>
              <a:t>partial fraction expansion</a:t>
            </a:r>
            <a:r>
              <a:rPr lang="en-MY" dirty="0" smtClean="0"/>
              <a:t> is used to reduce the degree of </a:t>
            </a:r>
            <a:r>
              <a:rPr lang="en-MY" i="1" dirty="0" smtClean="0"/>
              <a:t>either</a:t>
            </a:r>
            <a:r>
              <a:rPr lang="en-MY" dirty="0" smtClean="0"/>
              <a:t> the numerator or the denominator of a rational function/algebraic fraction. </a:t>
            </a:r>
            <a:endParaRPr lang="en-MY" dirty="0" smtClean="0"/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r>
              <a:rPr lang="en-US" dirty="0" smtClean="0"/>
              <a:t> </a:t>
            </a:r>
            <a:endParaRPr lang="en-MY" sz="2300" dirty="0"/>
          </a:p>
        </p:txBody>
      </p:sp>
      <p:sp>
        <p:nvSpPr>
          <p:cNvPr id="4" name="Rectangle 3"/>
          <p:cNvSpPr/>
          <p:nvPr/>
        </p:nvSpPr>
        <p:spPr>
          <a:xfrm>
            <a:off x="683568" y="2708920"/>
            <a:ext cx="51845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 smtClean="0">
                <a:solidFill>
                  <a:srgbClr val="0033CC"/>
                </a:solidFill>
              </a:rPr>
              <a:t>Proper and Improper Fraction Revisited</a:t>
            </a:r>
            <a:endParaRPr lang="en-MY" b="1" dirty="0" smtClean="0">
              <a:solidFill>
                <a:srgbClr val="00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3212976"/>
            <a:ext cx="73448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dirty="0" smtClean="0"/>
              <a:t>The fraction is </a:t>
            </a:r>
            <a:r>
              <a:rPr lang="en-MY" sz="2000" b="1" dirty="0" smtClean="0">
                <a:solidFill>
                  <a:srgbClr val="FF0000"/>
                </a:solidFill>
              </a:rPr>
              <a:t>proper</a:t>
            </a:r>
            <a:r>
              <a:rPr lang="en-MY" sz="2000" dirty="0" smtClean="0"/>
              <a:t>, if </a:t>
            </a:r>
            <a:endParaRPr lang="en-MY" sz="2000" dirty="0" smtClean="0"/>
          </a:p>
          <a:p>
            <a:r>
              <a:rPr lang="en-MY" sz="2200" dirty="0" smtClean="0"/>
              <a:t>	</a:t>
            </a:r>
            <a:r>
              <a:rPr lang="en-MY" sz="2200" dirty="0" smtClean="0">
                <a:solidFill>
                  <a:srgbClr val="FF0000"/>
                </a:solidFill>
              </a:rPr>
              <a:t> </a:t>
            </a:r>
            <a:r>
              <a:rPr lang="en-MY" sz="20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degree of the denominator &gt; degree of the numerator</a:t>
            </a:r>
            <a:endParaRPr lang="en-MY" sz="20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en-MY" sz="20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MY" sz="2000" dirty="0" err="1" smtClean="0"/>
              <a:t>Eg</a:t>
            </a:r>
            <a:r>
              <a:rPr lang="en-MY" sz="2200" dirty="0" smtClean="0"/>
              <a:t>.  </a:t>
            </a:r>
            <a:endParaRPr lang="en-MY" sz="2200" dirty="0"/>
          </a:p>
        </p:txBody>
      </p:sp>
      <p:graphicFrame>
        <p:nvGraphicFramePr>
          <p:cNvPr id="109569" name="Object 1"/>
          <p:cNvGraphicFramePr>
            <a:graphicFrameLocks noChangeAspect="1"/>
          </p:cNvGraphicFramePr>
          <p:nvPr/>
        </p:nvGraphicFramePr>
        <p:xfrm>
          <a:off x="1403648" y="4077071"/>
          <a:ext cx="792088" cy="607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" imgW="23469600" imgH="17983200" progId="Equation.3">
                  <p:embed/>
                </p:oleObj>
              </mc:Choice>
              <mc:Fallback>
                <p:oleObj name="Equation" r:id="rId1" imgW="23469600" imgH="179832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03648" y="4077071"/>
                        <a:ext cx="792088" cy="60715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27584" y="5013176"/>
            <a:ext cx="79928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000" dirty="0" smtClean="0"/>
              <a:t>The fraction is </a:t>
            </a:r>
            <a:r>
              <a:rPr lang="en-MY" sz="2000" b="1" dirty="0" smtClean="0">
                <a:solidFill>
                  <a:srgbClr val="FF0000"/>
                </a:solidFill>
              </a:rPr>
              <a:t>improper</a:t>
            </a:r>
            <a:r>
              <a:rPr lang="en-MY" sz="2000" dirty="0" smtClean="0"/>
              <a:t>, if </a:t>
            </a:r>
            <a:endParaRPr lang="en-MY" sz="2000" dirty="0" smtClean="0"/>
          </a:p>
          <a:p>
            <a:r>
              <a:rPr lang="en-MY" sz="2000" dirty="0" smtClean="0"/>
              <a:t>	</a:t>
            </a:r>
            <a:r>
              <a:rPr lang="en-MY" sz="200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degree of the denominator ≤ degree of the numerator</a:t>
            </a:r>
            <a:endParaRPr lang="en-MY" sz="200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2915816" y="5805264"/>
          <a:ext cx="762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8288000" imgH="18897600" progId="Equation.3">
                  <p:embed/>
                </p:oleObj>
              </mc:Choice>
              <mc:Fallback>
                <p:oleObj name="Equation" r:id="rId3" imgW="18288000" imgH="18897600" progId="Equation.3">
                  <p:embed/>
                  <p:pic>
                    <p:nvPicPr>
                      <p:cNvPr id="0" name="Picture 102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5805264"/>
                        <a:ext cx="7620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1331913" y="5805488"/>
          <a:ext cx="990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5" imgW="23774400" imgH="18897600" progId="Equation.3">
                  <p:embed/>
                </p:oleObj>
              </mc:Choice>
              <mc:Fallback>
                <p:oleObj name="Equation" r:id="rId5" imgW="23774400" imgH="18897600" progId="Equation.3">
                  <p:embed/>
                  <p:pic>
                    <p:nvPicPr>
                      <p:cNvPr id="0" name="Picture 1027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913" y="5805488"/>
                        <a:ext cx="990600" cy="787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827584" y="5949280"/>
            <a:ext cx="5950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MY" dirty="0" err="1" smtClean="0"/>
              <a:t>Eg</a:t>
            </a:r>
            <a:r>
              <a:rPr lang="en-MY" dirty="0" smtClean="0"/>
              <a:t>. </a:t>
            </a:r>
            <a:endParaRPr lang="en-MY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5868144" y="3212976"/>
            <a:ext cx="2592288" cy="72008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Oval 12"/>
          <p:cNvSpPr/>
          <p:nvPr/>
        </p:nvSpPr>
        <p:spPr>
          <a:xfrm>
            <a:off x="3563888" y="4005064"/>
            <a:ext cx="2088232" cy="57606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Oval 11"/>
          <p:cNvSpPr/>
          <p:nvPr/>
        </p:nvSpPr>
        <p:spPr>
          <a:xfrm>
            <a:off x="971600" y="3501008"/>
            <a:ext cx="2736304" cy="504056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" name="Rounded Rectangle 3"/>
          <p:cNvSpPr/>
          <p:nvPr/>
        </p:nvSpPr>
        <p:spPr>
          <a:xfrm>
            <a:off x="3275856" y="1628800"/>
            <a:ext cx="2520280" cy="43204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203848" y="1628800"/>
            <a:ext cx="2880319" cy="44627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sz="23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Partial Fractions</a:t>
            </a:r>
            <a:r>
              <a:rPr lang="en-US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  </a:t>
            </a:r>
            <a:endParaRPr lang="en-US" sz="230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 rot="1809028">
            <a:off x="3072626" y="2371105"/>
            <a:ext cx="360040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Down Arrow 6"/>
          <p:cNvSpPr/>
          <p:nvPr/>
        </p:nvSpPr>
        <p:spPr>
          <a:xfrm>
            <a:off x="4355976" y="2636912"/>
            <a:ext cx="360040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Down Arrow 7"/>
          <p:cNvSpPr/>
          <p:nvPr/>
        </p:nvSpPr>
        <p:spPr>
          <a:xfrm rot="19723430">
            <a:off x="5663484" y="2299357"/>
            <a:ext cx="360040" cy="9767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TextBox 8"/>
          <p:cNvSpPr txBox="1"/>
          <p:nvPr/>
        </p:nvSpPr>
        <p:spPr>
          <a:xfrm>
            <a:off x="1115616" y="3573016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Simple denominators</a:t>
            </a:r>
            <a:endParaRPr lang="en-US" dirty="0" smtClean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9912" y="4077072"/>
            <a:ext cx="1826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Repeated factor</a:t>
            </a:r>
            <a:endParaRPr lang="en-US" dirty="0" smtClean="0">
              <a:ln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0152" y="3356992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with a quadratic factor</a:t>
            </a:r>
            <a:endParaRPr lang="en-US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27650" grpId="0"/>
      <p:bldP spid="5" grpId="0" animBg="1"/>
      <p:bldP spid="7" grpId="0" animBg="1"/>
      <p:bldP spid="8" grpId="0" animBg="1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503214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Partial fraction with simple denominators:</a:t>
            </a:r>
            <a:endParaRPr lang="en-US" sz="2300" b="1" dirty="0"/>
          </a:p>
          <a:p>
            <a:endParaRPr lang="en-US" sz="2300" dirty="0"/>
          </a:p>
          <a:p>
            <a:r>
              <a:rPr lang="en-US" dirty="0" smtClean="0">
                <a:cs typeface="Times New Roman" panose="02020603050405020304" pitchFamily="18" charset="0"/>
              </a:rPr>
              <a:t>An expression in the form                                        can be split into partial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fractions of the form                                           .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err="1" smtClean="0">
                <a:cs typeface="Times New Roman" panose="02020603050405020304" pitchFamily="18" charset="0"/>
              </a:rPr>
              <a:t>Eg</a:t>
            </a:r>
            <a:r>
              <a:rPr lang="en-US" dirty="0" smtClean="0">
                <a:cs typeface="Times New Roman" panose="02020603050405020304" pitchFamily="18" charset="0"/>
              </a:rPr>
              <a:t>. Express                                     in partial fractions.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Let 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419872" y="1556792"/>
          <a:ext cx="1736080" cy="694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48768000" imgH="19507200" progId="Equation.3">
                  <p:embed/>
                </p:oleObj>
              </mc:Choice>
              <mc:Fallback>
                <p:oleObj name="Equation" r:id="rId1" imgW="48768000" imgH="19507200" progId="Equation.3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19872" y="1556792"/>
                        <a:ext cx="1736080" cy="69443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47864" y="2420888"/>
          <a:ext cx="1656184" cy="711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45415200" imgH="19507200" progId="Equation.3">
                  <p:embed/>
                </p:oleObj>
              </mc:Choice>
              <mc:Fallback>
                <p:oleObj name="Equation" r:id="rId3" imgW="45415200" imgH="19507200" progId="Equation.3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7864" y="2420888"/>
                        <a:ext cx="1656184" cy="711381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907704" y="3429000"/>
          <a:ext cx="1656184" cy="725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5" imgW="44500800" imgH="19507200" progId="Equation.3">
                  <p:embed/>
                </p:oleObj>
              </mc:Choice>
              <mc:Fallback>
                <p:oleObj name="Equation" r:id="rId5" imgW="44500800" imgH="19507200" progId="Equation.3">
                  <p:embed/>
                  <p:pic>
                    <p:nvPicPr>
                      <p:cNvPr id="0" name="Picture 205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7704" y="3429000"/>
                        <a:ext cx="1656184" cy="72599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/>
        </p:nvGraphicFramePr>
        <p:xfrm>
          <a:off x="1259632" y="4365104"/>
          <a:ext cx="34480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7" imgW="92659200" imgH="19507200" progId="Equation.3">
                  <p:embed/>
                </p:oleObj>
              </mc:Choice>
              <mc:Fallback>
                <p:oleObj name="Equation" r:id="rId7" imgW="92659200" imgH="19507200" progId="Equation.3">
                  <p:embed/>
                  <p:pic>
                    <p:nvPicPr>
                      <p:cNvPr id="0" name="Picture 2052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59632" y="4365104"/>
                        <a:ext cx="3448050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497" name="Object 1"/>
          <p:cNvGraphicFramePr>
            <a:graphicFrameLocks noChangeAspect="1"/>
          </p:cNvGraphicFramePr>
          <p:nvPr/>
        </p:nvGraphicFramePr>
        <p:xfrm>
          <a:off x="827584" y="1702963"/>
          <a:ext cx="3096344" cy="65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1" imgW="92659200" imgH="19507200" progId="Equation.3">
                  <p:embed/>
                </p:oleObj>
              </mc:Choice>
              <mc:Fallback>
                <p:oleObj name="Equation" r:id="rId1" imgW="92659200" imgH="19507200" progId="Equation.3">
                  <p:embed/>
                  <p:pic>
                    <p:nvPicPr>
                      <p:cNvPr id="0" name="Picture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27584" y="1702963"/>
                        <a:ext cx="3096344" cy="6529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8" name="Object 2"/>
          <p:cNvGraphicFramePr>
            <a:graphicFrameLocks noChangeAspect="1"/>
          </p:cNvGraphicFramePr>
          <p:nvPr/>
        </p:nvGraphicFramePr>
        <p:xfrm>
          <a:off x="827584" y="2636912"/>
          <a:ext cx="3816424" cy="657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13385600" imgH="19507200" progId="Equation.3">
                  <p:embed/>
                </p:oleObj>
              </mc:Choice>
              <mc:Fallback>
                <p:oleObj name="Equation" r:id="rId3" imgW="113385600" imgH="19507200" progId="Equation.3">
                  <p:embed/>
                  <p:pic>
                    <p:nvPicPr>
                      <p:cNvPr id="0" name="Picture 3074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2636912"/>
                        <a:ext cx="3816424" cy="65760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1547664" y="3645024"/>
          <a:ext cx="32448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5" imgW="87172800" imgH="8534400" progId="Equation.3">
                  <p:embed/>
                </p:oleObj>
              </mc:Choice>
              <mc:Fallback>
                <p:oleObj name="Equation" r:id="rId5" imgW="87172800" imgH="8534400" progId="Equation.3">
                  <p:embed/>
                  <p:pic>
                    <p:nvPicPr>
                      <p:cNvPr id="0" name="Picture 307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3645024"/>
                        <a:ext cx="3244850" cy="317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27584" y="4221088"/>
            <a:ext cx="307007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cs typeface="Times New Roman" panose="02020603050405020304" pitchFamily="18" charset="0"/>
              </a:rPr>
              <a:t>Let x=2,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Let x= 0,</a:t>
            </a:r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So, the partial fractions are  </a:t>
            </a:r>
            <a:endParaRPr lang="en-MY" dirty="0"/>
          </a:p>
        </p:txBody>
      </p: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2333625" y="4192588"/>
          <a:ext cx="23939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7" imgW="64312800" imgH="10058400" progId="Equation.3">
                  <p:embed/>
                </p:oleObj>
              </mc:Choice>
              <mc:Fallback>
                <p:oleObj name="Equation" r:id="rId7" imgW="64312800" imgH="10058400" progId="Equation.3">
                  <p:embed/>
                  <p:pic>
                    <p:nvPicPr>
                      <p:cNvPr id="0" name="Picture 3076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3625" y="4192588"/>
                        <a:ext cx="2393950" cy="374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2123728" y="4725144"/>
          <a:ext cx="3052763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9" imgW="81991200" imgH="10058400" progId="Equation.3">
                  <p:embed/>
                </p:oleObj>
              </mc:Choice>
              <mc:Fallback>
                <p:oleObj name="Equation" r:id="rId9" imgW="81991200" imgH="10058400" progId="Equation.3">
                  <p:embed/>
                  <p:pic>
                    <p:nvPicPr>
                      <p:cNvPr id="0" name="Picture 3077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23728" y="4725144"/>
                        <a:ext cx="3052763" cy="3730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3923928" y="5373216"/>
          <a:ext cx="3097212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1" imgW="92659200" imgH="19507200" progId="Equation.3">
                  <p:embed/>
                </p:oleObj>
              </mc:Choice>
              <mc:Fallback>
                <p:oleObj name="Equation" r:id="rId11" imgW="92659200" imgH="19507200" progId="Equation.3">
                  <p:embed/>
                  <p:pic>
                    <p:nvPicPr>
                      <p:cNvPr id="0" name="Picture 307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23928" y="5373216"/>
                        <a:ext cx="3097212" cy="6524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253915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Try:</a:t>
            </a:r>
            <a:endParaRPr lang="en-US" sz="2300" b="1" dirty="0"/>
          </a:p>
          <a:p>
            <a:endParaRPr lang="en-US" sz="2300" dirty="0"/>
          </a:p>
          <a:p>
            <a:pPr>
              <a:buFont typeface="Symbol" panose="05050102010706020507" pitchFamily="18" charset="2"/>
              <a:buChar char=""/>
            </a:pPr>
            <a:endParaRPr lang="en-US" dirty="0">
              <a:cs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AutoNum type="arabicPeriod"/>
            </a:pPr>
            <a:r>
              <a:rPr lang="en-US" dirty="0" smtClean="0"/>
              <a:t>Split                            into partial fractions.</a:t>
            </a:r>
            <a:endParaRPr lang="en-US" dirty="0" smtClean="0"/>
          </a:p>
          <a:p>
            <a:pPr marL="342900" indent="-342900">
              <a:buFont typeface="Symbol" panose="05050102010706020507" pitchFamily="18" charset="2"/>
              <a:buAutoNum type="arabicPeriod"/>
            </a:pPr>
            <a:endParaRPr lang="en-US" dirty="0" smtClean="0"/>
          </a:p>
          <a:p>
            <a:pPr marL="342900" indent="-342900">
              <a:buFont typeface="Symbol" panose="05050102010706020507" pitchFamily="18" charset="2"/>
              <a:buAutoNum type="arabicPeriod"/>
            </a:pPr>
            <a:endParaRPr lang="en-US" dirty="0" smtClean="0"/>
          </a:p>
          <a:p>
            <a:pPr marL="342900" indent="-342900">
              <a:buFont typeface="Symbol" panose="05050102010706020507" pitchFamily="18" charset="2"/>
              <a:buAutoNum type="arabicPeriod"/>
            </a:pPr>
            <a:r>
              <a:rPr lang="en-US" dirty="0" smtClean="0"/>
              <a:t>Split                                                     into partial fractions.</a:t>
            </a:r>
            <a:endParaRPr lang="en-US" dirty="0" smtClean="0"/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63687" y="1700808"/>
          <a:ext cx="1117955" cy="732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1" imgW="27432000" imgH="17983200" progId="Equation.3">
                  <p:embed/>
                </p:oleObj>
              </mc:Choice>
              <mc:Fallback>
                <p:oleObj name="Equation" r:id="rId1" imgW="27432000" imgH="17983200" progId="Equation.3">
                  <p:embed/>
                  <p:pic>
                    <p:nvPicPr>
                      <p:cNvPr id="0" name="Picture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687" y="1700808"/>
                        <a:ext cx="1117955" cy="73288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63688" y="2564904"/>
          <a:ext cx="2448272" cy="7461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3" imgW="64008000" imgH="19507200" progId="Equation.3">
                  <p:embed/>
                </p:oleObj>
              </mc:Choice>
              <mc:Fallback>
                <p:oleObj name="Equation" r:id="rId3" imgW="64008000" imgH="19507200" progId="Equation.3">
                  <p:embed/>
                  <p:pic>
                    <p:nvPicPr>
                      <p:cNvPr id="0" name="Picture 4098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2564904"/>
                        <a:ext cx="2448272" cy="7461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292387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Try:</a:t>
            </a:r>
            <a:endParaRPr lang="en-US" sz="2300" b="1" dirty="0"/>
          </a:p>
          <a:p>
            <a:endParaRPr lang="en-US" sz="2300" dirty="0" smtClean="0"/>
          </a:p>
          <a:p>
            <a:r>
              <a:rPr lang="en-US" sz="2300" dirty="0" smtClean="0"/>
              <a:t>Answers</a:t>
            </a:r>
            <a:endParaRPr lang="en-US" sz="2300" dirty="0" smtClean="0"/>
          </a:p>
          <a:p>
            <a:endParaRPr lang="en-US" sz="2300" dirty="0" smtClean="0"/>
          </a:p>
          <a:p>
            <a:r>
              <a:rPr lang="en-US" sz="2300" dirty="0" smtClean="0"/>
              <a:t>1</a:t>
            </a:r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r>
              <a:rPr lang="en-US" sz="2300" dirty="0" smtClean="0"/>
              <a:t>2</a:t>
            </a:r>
            <a:endParaRPr lang="en-MY" sz="23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03648" y="2204864"/>
          <a:ext cx="26685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1" imgW="65532000" imgH="17983200" progId="Equation.3">
                  <p:embed/>
                </p:oleObj>
              </mc:Choice>
              <mc:Fallback>
                <p:oleObj name="Equation" r:id="rId1" imgW="65532000" imgH="17983200" progId="Equation.3">
                  <p:embed/>
                  <p:pic>
                    <p:nvPicPr>
                      <p:cNvPr id="0" name="Picture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403648" y="2204864"/>
                        <a:ext cx="2668588" cy="7334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03648" y="3284984"/>
          <a:ext cx="51165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33807200" imgH="19507200" progId="Equation.3">
                  <p:embed/>
                </p:oleObj>
              </mc:Choice>
              <mc:Fallback>
                <p:oleObj name="Equation" r:id="rId3" imgW="133807200" imgH="19507200" progId="Equation.3">
                  <p:embed/>
                  <p:pic>
                    <p:nvPicPr>
                      <p:cNvPr id="0" name="Picture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3648" y="3284984"/>
                        <a:ext cx="5116513" cy="746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51244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b="1" dirty="0" smtClean="0"/>
              <a:t>Partial fraction with a repeated factor:</a:t>
            </a:r>
            <a:endParaRPr lang="en-US" sz="2300" b="1" dirty="0" smtClean="0"/>
          </a:p>
          <a:p>
            <a:endParaRPr lang="en-US" sz="2300" b="1" dirty="0" smtClean="0"/>
          </a:p>
          <a:p>
            <a:r>
              <a:rPr lang="en-US" sz="2400" dirty="0" smtClean="0">
                <a:cs typeface="Times New Roman" panose="02020603050405020304" pitchFamily="18" charset="0"/>
              </a:rPr>
              <a:t>An expression in the form                               can be split 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r>
              <a:rPr lang="en-US" sz="2400" dirty="0" smtClean="0">
                <a:cs typeface="Times New Roman" panose="02020603050405020304" pitchFamily="18" charset="0"/>
              </a:rPr>
              <a:t>into partial fractions of the form </a:t>
            </a:r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endParaRPr lang="en-US" sz="2400" dirty="0" smtClean="0"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cs typeface="Times New Roman" panose="02020603050405020304" pitchFamily="18" charset="0"/>
              </a:rPr>
              <a:t>Eg</a:t>
            </a:r>
            <a:r>
              <a:rPr lang="en-US" sz="2400" dirty="0" smtClean="0">
                <a:cs typeface="Times New Roman" panose="02020603050405020304" pitchFamily="18" charset="0"/>
              </a:rPr>
              <a:t>.                                                 </a:t>
            </a: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4067944" y="1556792"/>
          <a:ext cx="185578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1" imgW="52120800" imgH="20421600" progId="Equation.3">
                  <p:embed/>
                </p:oleObj>
              </mc:Choice>
              <mc:Fallback>
                <p:oleObj name="Equation" r:id="rId1" imgW="52120800" imgH="20421600" progId="Equation.3">
                  <p:embed/>
                  <p:pic>
                    <p:nvPicPr>
                      <p:cNvPr id="0" name="Picture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067944" y="1556792"/>
                        <a:ext cx="1855787" cy="727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771800" y="3429000"/>
          <a:ext cx="28781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78943200" imgH="19507200" progId="Equation.3">
                  <p:embed/>
                </p:oleObj>
              </mc:Choice>
              <mc:Fallback>
                <p:oleObj name="Equation" r:id="rId3" imgW="78943200" imgH="19507200" progId="Equation.3">
                  <p:embed/>
                  <p:pic>
                    <p:nvPicPr>
                      <p:cNvPr id="0" name="Picture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1800" y="3429000"/>
                        <a:ext cx="2878138" cy="711200"/>
                      </a:xfrm>
                      <a:prstGeom prst="rect">
                        <a:avLst/>
                      </a:prstGeom>
                      <a:solidFill>
                        <a:srgbClr val="FF990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331640" y="4797152"/>
          <a:ext cx="347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83515200" imgH="20421600" progId="Equation.3">
                  <p:embed/>
                </p:oleObj>
              </mc:Choice>
              <mc:Fallback>
                <p:oleObj name="Equation" r:id="rId5" imgW="83515200" imgH="20421600" progId="Equation.3">
                  <p:embed/>
                  <p:pic>
                    <p:nvPicPr>
                      <p:cNvPr id="0" name="Picture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4797152"/>
                        <a:ext cx="3479800" cy="850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684213" y="981075"/>
            <a:ext cx="7416800" cy="17851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sz="2300" dirty="0" smtClean="0"/>
              <a:t>Express                          in partial fractions.</a:t>
            </a:r>
            <a:endParaRPr lang="en-US" sz="2300" dirty="0" smtClean="0"/>
          </a:p>
          <a:p>
            <a:endParaRPr lang="en-US" sz="2300" i="1" dirty="0" smtClean="0">
              <a:cs typeface="Times New Roman" panose="02020603050405020304" pitchFamily="18" charset="0"/>
            </a:endParaRPr>
          </a:p>
          <a:p>
            <a:r>
              <a:rPr lang="en-US" sz="2300" i="1" dirty="0" smtClean="0">
                <a:solidFill>
                  <a:srgbClr val="0000FF"/>
                </a:solidFill>
                <a:cs typeface="Times New Roman" panose="02020603050405020304" pitchFamily="18" charset="0"/>
              </a:rPr>
              <a:t>Solution:</a:t>
            </a:r>
            <a:endParaRPr lang="en-US" i="1" dirty="0" smtClean="0">
              <a:solidFill>
                <a:srgbClr val="0000FF"/>
              </a:solidFill>
              <a:cs typeface="Times New Roman" panose="02020603050405020304" pitchFamily="18" charset="0"/>
            </a:endParaRPr>
          </a:p>
          <a:p>
            <a:r>
              <a:rPr lang="en-US" dirty="0" smtClean="0">
                <a:cs typeface="Times New Roman" panose="02020603050405020304" pitchFamily="18" charset="0"/>
              </a:rPr>
              <a:t>  </a:t>
            </a:r>
            <a:endParaRPr lang="en-US" dirty="0">
              <a:cs typeface="Times New Roman" panose="02020603050405020304" pitchFamily="18" charset="0"/>
            </a:endParaRPr>
          </a:p>
          <a:p>
            <a:pPr>
              <a:buFont typeface="Symbol" panose="05050102010706020507" pitchFamily="18" charset="2"/>
              <a:buNone/>
            </a:pPr>
            <a:endParaRPr lang="en-MY" sz="23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907704" y="908720"/>
          <a:ext cx="133591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1" imgW="34442400" imgH="20421600" progId="Equation.3">
                  <p:embed/>
                </p:oleObj>
              </mc:Choice>
              <mc:Fallback>
                <p:oleObj name="Equation" r:id="rId1" imgW="34442400" imgH="20421600" progId="Equation.3">
                  <p:embed/>
                  <p:pic>
                    <p:nvPicPr>
                      <p:cNvPr id="0" name="Picture 716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907704" y="908720"/>
                        <a:ext cx="1335910" cy="7920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755576" y="2132856"/>
          <a:ext cx="2880320" cy="694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3" imgW="84734400" imgH="20421600" progId="Equation.3">
                  <p:embed/>
                </p:oleObj>
              </mc:Choice>
              <mc:Fallback>
                <p:oleObj name="Equation" r:id="rId3" imgW="84734400" imgH="20421600" progId="Equation.3">
                  <p:embed/>
                  <p:pic>
                    <p:nvPicPr>
                      <p:cNvPr id="0" name="Picture 716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2132856"/>
                        <a:ext cx="2880320" cy="69417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755576" y="2924944"/>
          <a:ext cx="4104456" cy="110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21920000" imgH="32918400" progId="Equation.3">
                  <p:embed/>
                </p:oleObj>
              </mc:Choice>
              <mc:Fallback>
                <p:oleObj name="Equation" r:id="rId5" imgW="121920000" imgH="32918400" progId="Equation.3">
                  <p:embed/>
                  <p:pic>
                    <p:nvPicPr>
                      <p:cNvPr id="0" name="Picture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576" y="2924944"/>
                        <a:ext cx="4104456" cy="1104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4221088"/>
            <a:ext cx="1512168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dirty="0" smtClean="0"/>
              <a:t>Let x=3,</a:t>
            </a:r>
            <a:endParaRPr lang="en-US" sz="2100" dirty="0" smtClean="0"/>
          </a:p>
          <a:p>
            <a:r>
              <a:rPr lang="en-US" sz="2100" dirty="0" smtClean="0"/>
              <a:t>      x=0,     </a:t>
            </a:r>
            <a:endParaRPr lang="en-US" sz="2100" dirty="0" smtClean="0"/>
          </a:p>
          <a:p>
            <a:r>
              <a:rPr lang="en-US" sz="2100" dirty="0" smtClean="0"/>
              <a:t>      x= 1, </a:t>
            </a:r>
            <a:r>
              <a:rPr lang="en-US" dirty="0" smtClean="0"/>
              <a:t>   </a:t>
            </a:r>
            <a:endParaRPr lang="en-MY" dirty="0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19672" y="4221088"/>
          <a:ext cx="2016224" cy="345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56997600" imgH="9753600" progId="Equation.3">
                  <p:embed/>
                </p:oleObj>
              </mc:Choice>
              <mc:Fallback>
                <p:oleObj name="Equation" r:id="rId7" imgW="56997600" imgH="9753600" progId="Equation.3">
                  <p:embed/>
                  <p:pic>
                    <p:nvPicPr>
                      <p:cNvPr id="0" name="Picture 7171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19672" y="4221088"/>
                        <a:ext cx="2016224" cy="34502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691680" y="4581128"/>
          <a:ext cx="1800200" cy="330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53035200" imgH="9753600" progId="Equation.3">
                  <p:embed/>
                </p:oleObj>
              </mc:Choice>
              <mc:Fallback>
                <p:oleObj name="Equation" r:id="rId9" imgW="53035200" imgH="9753600" progId="Equation.3">
                  <p:embed/>
                  <p:pic>
                    <p:nvPicPr>
                      <p:cNvPr id="0" name="Picture 717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91680" y="4581128"/>
                        <a:ext cx="1800200" cy="3309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619672" y="4941168"/>
          <a:ext cx="381793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1" imgW="106680000" imgH="10058400" progId="Equation.3">
                  <p:embed/>
                </p:oleObj>
              </mc:Choice>
              <mc:Fallback>
                <p:oleObj name="Equation" r:id="rId11" imgW="106680000" imgH="10058400" progId="Equation.3">
                  <p:embed/>
                  <p:pic>
                    <p:nvPicPr>
                      <p:cNvPr id="0" name="Picture 7173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19672" y="4941168"/>
                        <a:ext cx="3817937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699792" y="5589240"/>
          <a:ext cx="347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3" imgW="83515200" imgH="20421600" progId="Equation.3">
                  <p:embed/>
                </p:oleObj>
              </mc:Choice>
              <mc:Fallback>
                <p:oleObj name="Equation" r:id="rId13" imgW="83515200" imgH="20421600" progId="Equation.3">
                  <p:embed/>
                  <p:pic>
                    <p:nvPicPr>
                      <p:cNvPr id="0" name="Picture 7174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99792" y="5589240"/>
                        <a:ext cx="3479800" cy="850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1986</Words>
  <Application>WPS Presentation</Application>
  <PresentationFormat>On-screen Show (4:3)</PresentationFormat>
  <Paragraphs>194</Paragraphs>
  <Slides>17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44</vt:i4>
      </vt:variant>
      <vt:variant>
        <vt:lpstr>幻灯片标题</vt:lpstr>
      </vt:variant>
      <vt:variant>
        <vt:i4>17</vt:i4>
      </vt:variant>
    </vt:vector>
  </HeadingPairs>
  <TitlesOfParts>
    <vt:vector size="73" baseType="lpstr">
      <vt:lpstr>Arial</vt:lpstr>
      <vt:lpstr>SimSun</vt:lpstr>
      <vt:lpstr>Wingdings</vt:lpstr>
      <vt:lpstr>Comic Sans MS</vt:lpstr>
      <vt:lpstr>Calibri</vt:lpstr>
      <vt:lpstr>Times New Roman</vt:lpstr>
      <vt:lpstr>Symbol</vt:lpstr>
      <vt:lpstr>Microsoft YaHei</vt:lpstr>
      <vt:lpstr/>
      <vt:lpstr>Arial Unicode MS</vt:lpstr>
      <vt:lpstr>Segoe Print</vt:lpstr>
      <vt:lpstr>Office Theme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kegzset</dc:creator>
  <cp:lastModifiedBy>HP</cp:lastModifiedBy>
  <cp:revision>73</cp:revision>
  <dcterms:created xsi:type="dcterms:W3CDTF">2011-05-25T03:30:00Z</dcterms:created>
  <dcterms:modified xsi:type="dcterms:W3CDTF">2018-07-21T23:55:59Z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