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19.emf"/><Relationship Id="rId4" Type="http://schemas.openxmlformats.org/officeDocument/2006/relationships/image" Target="../media/image18.emf"/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A882EAA-2E07-453D-B14D-C3BEF92EB702}" type="datetimeFigureOut">
              <a:rPr lang="en-MY" smtClean="0"/>
            </a:fld>
            <a:endParaRPr lang="en-MY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DCB6AE9B-F4B2-4199-912E-EB9F183944E2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emf"/><Relationship Id="rId3" Type="http://schemas.openxmlformats.org/officeDocument/2006/relationships/package" Target="../embeddings/Document10.docx"/><Relationship Id="rId2" Type="http://schemas.openxmlformats.org/officeDocument/2006/relationships/image" Target="../media/image13.emf"/><Relationship Id="rId1" Type="http://schemas.openxmlformats.org/officeDocument/2006/relationships/package" Target="../embeddings/Document9.docx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package" Target="../embeddings/Document15.docx"/><Relationship Id="rId8" Type="http://schemas.openxmlformats.org/officeDocument/2006/relationships/image" Target="../media/image18.emf"/><Relationship Id="rId7" Type="http://schemas.openxmlformats.org/officeDocument/2006/relationships/package" Target="../embeddings/Document14.docx"/><Relationship Id="rId6" Type="http://schemas.openxmlformats.org/officeDocument/2006/relationships/image" Target="../media/image17.emf"/><Relationship Id="rId5" Type="http://schemas.openxmlformats.org/officeDocument/2006/relationships/package" Target="../embeddings/Document13.docx"/><Relationship Id="rId4" Type="http://schemas.openxmlformats.org/officeDocument/2006/relationships/image" Target="../media/image16.emf"/><Relationship Id="rId3" Type="http://schemas.openxmlformats.org/officeDocument/2006/relationships/package" Target="../embeddings/Document12.docx"/><Relationship Id="rId2" Type="http://schemas.openxmlformats.org/officeDocument/2006/relationships/image" Target="../media/image15.e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9.emf"/><Relationship Id="rId1" Type="http://schemas.openxmlformats.org/officeDocument/2006/relationships/package" Target="../embeddings/Document11.docx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emf"/><Relationship Id="rId1" Type="http://schemas.openxmlformats.org/officeDocument/2006/relationships/package" Target="../embeddings/Document16.docx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package" Target="../embeddings/Document19.docx"/><Relationship Id="rId4" Type="http://schemas.openxmlformats.org/officeDocument/2006/relationships/image" Target="../media/image22.emf"/><Relationship Id="rId3" Type="http://schemas.openxmlformats.org/officeDocument/2006/relationships/package" Target="../embeddings/Document18.docx"/><Relationship Id="rId2" Type="http://schemas.openxmlformats.org/officeDocument/2006/relationships/image" Target="../media/image21.emf"/><Relationship Id="rId1" Type="http://schemas.openxmlformats.org/officeDocument/2006/relationships/package" Target="../embeddings/Document17.docx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wmf"/><Relationship Id="rId1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emf"/><Relationship Id="rId3" Type="http://schemas.openxmlformats.org/officeDocument/2006/relationships/package" Target="../embeddings/Document21.docx"/><Relationship Id="rId2" Type="http://schemas.openxmlformats.org/officeDocument/2006/relationships/image" Target="../media/image25.emf"/><Relationship Id="rId1" Type="http://schemas.openxmlformats.org/officeDocument/2006/relationships/package" Target="../embeddings/Document20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.emf"/><Relationship Id="rId1" Type="http://schemas.openxmlformats.org/officeDocument/2006/relationships/package" Target="../embeddings/Document1.docx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3" Type="http://schemas.openxmlformats.org/officeDocument/2006/relationships/package" Target="../embeddings/Document3.docx"/><Relationship Id="rId2" Type="http://schemas.openxmlformats.org/officeDocument/2006/relationships/image" Target="../media/image4.emf"/><Relationship Id="rId1" Type="http://schemas.openxmlformats.org/officeDocument/2006/relationships/package" Target="../embeddings/Document2.docx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Relationship Id="rId3" Type="http://schemas.openxmlformats.org/officeDocument/2006/relationships/package" Target="../embeddings/Document5.docx"/><Relationship Id="rId2" Type="http://schemas.openxmlformats.org/officeDocument/2006/relationships/image" Target="../media/image7.emf"/><Relationship Id="rId1" Type="http://schemas.openxmlformats.org/officeDocument/2006/relationships/package" Target="../embeddings/Document4.docx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package" Target="../embeddings/Document8.docx"/><Relationship Id="rId4" Type="http://schemas.openxmlformats.org/officeDocument/2006/relationships/image" Target="../media/image11.emf"/><Relationship Id="rId3" Type="http://schemas.openxmlformats.org/officeDocument/2006/relationships/package" Target="../embeddings/Document7.docx"/><Relationship Id="rId2" Type="http://schemas.openxmlformats.org/officeDocument/2006/relationships/image" Target="../media/image10.emf"/><Relationship Id="rId1" Type="http://schemas.openxmlformats.org/officeDocument/2006/relationships/package" Target="../embeddings/Document6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LOGARITHMS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6</a:t>
            </a:r>
            <a:r>
              <a:rPr lang="en-US" dirty="0" smtClean="0"/>
              <a:t>: Without using a calculator, evaluate the following.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 </a:t>
            </a:r>
            <a:endParaRPr lang="en-MY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-2052736" y="2884939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2052736" y="2884939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-2052888" y="3958162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052888" y="3958162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/>
          <a:lstStyle/>
          <a:p>
            <a:r>
              <a:rPr lang="en-US" dirty="0" smtClean="0"/>
              <a:t>The Rules of Logarithm (cont)</a:t>
            </a:r>
            <a:endParaRPr lang="en-MY" dirty="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-2434134" y="2118886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2434134" y="2118886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-2434134" y="2808357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434134" y="2808357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-2707238" y="3557389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5" imgW="5728970" imgH="316865" progId="Word.Document.12">
                  <p:embed/>
                </p:oleObj>
              </mc:Choice>
              <mc:Fallback>
                <p:oleObj name="Document" r:id="rId5" imgW="5728970" imgH="316865" progId="Word.Document.12">
                  <p:embed/>
                  <p:pic>
                    <p:nvPicPr>
                      <p:cNvPr id="0" name="Picture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2707238" y="3557389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-3066331" y="4314681"/>
          <a:ext cx="10734675" cy="1006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cument" r:id="rId7" imgW="5728970" imgH="501650" progId="Word.Document.12">
                  <p:embed/>
                </p:oleObj>
              </mc:Choice>
              <mc:Fallback>
                <p:oleObj name="Document" r:id="rId7" imgW="5728970" imgH="501650" progId="Word.Document.12">
                  <p:embed/>
                  <p:pic>
                    <p:nvPicPr>
                      <p:cNvPr id="0" name="Picture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-3066331" y="4314681"/>
                        <a:ext cx="10734675" cy="100630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-3066713" y="5483944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Document" r:id="rId9" imgW="5728970" imgH="316865" progId="Word.Document.12">
                  <p:embed/>
                </p:oleObj>
              </mc:Choice>
              <mc:Fallback>
                <p:oleObj name="Document" r:id="rId9" imgW="5728970" imgH="316865" progId="Word.Document.12">
                  <p:embed/>
                  <p:pic>
                    <p:nvPicPr>
                      <p:cNvPr id="0" name="Picture 717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-3066713" y="5483944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Logarithm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frequently used bases for log are 10 and the number ‘e’.</a:t>
            </a:r>
            <a:endParaRPr lang="en-US" dirty="0" smtClean="0"/>
          </a:p>
          <a:p>
            <a:r>
              <a:rPr lang="en-US" dirty="0" smtClean="0"/>
              <a:t>Log to </a:t>
            </a:r>
            <a:r>
              <a:rPr lang="en-US" dirty="0" smtClean="0">
                <a:solidFill>
                  <a:srgbClr val="FF0000"/>
                </a:solidFill>
              </a:rPr>
              <a:t>base 10 </a:t>
            </a:r>
            <a:r>
              <a:rPr lang="en-US" dirty="0" smtClean="0"/>
              <a:t>are known as </a:t>
            </a:r>
            <a:r>
              <a:rPr lang="en-US" dirty="0" smtClean="0">
                <a:solidFill>
                  <a:srgbClr val="FF0000"/>
                </a:solidFill>
              </a:rPr>
              <a:t>common log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Log to </a:t>
            </a:r>
            <a:r>
              <a:rPr lang="en-US" dirty="0" smtClean="0">
                <a:solidFill>
                  <a:srgbClr val="FF0000"/>
                </a:solidFill>
              </a:rPr>
              <a:t>base e </a:t>
            </a:r>
            <a:r>
              <a:rPr lang="en-US" dirty="0" smtClean="0"/>
              <a:t>are called </a:t>
            </a:r>
            <a:r>
              <a:rPr lang="en-US" dirty="0" smtClean="0">
                <a:solidFill>
                  <a:srgbClr val="FF0000"/>
                </a:solidFill>
              </a:rPr>
              <a:t>natural logarithm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Use ‘</a:t>
            </a:r>
            <a:r>
              <a:rPr lang="en-US" i="1" dirty="0" err="1" smtClean="0">
                <a:solidFill>
                  <a:srgbClr val="FF0000"/>
                </a:solidFill>
              </a:rPr>
              <a:t>ln</a:t>
            </a:r>
            <a:r>
              <a:rPr lang="en-US" dirty="0" smtClean="0"/>
              <a:t>’ to indicate ‘</a:t>
            </a:r>
            <a:r>
              <a:rPr lang="en-US" dirty="0" smtClean="0">
                <a:solidFill>
                  <a:srgbClr val="FF0000"/>
                </a:solidFill>
              </a:rPr>
              <a:t>log</a:t>
            </a:r>
            <a:r>
              <a:rPr lang="en-US" baseline="-25000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’</a:t>
            </a:r>
            <a:endParaRPr lang="en-US" dirty="0" smtClean="0"/>
          </a:p>
          <a:p>
            <a:r>
              <a:rPr lang="en-US" dirty="0" smtClean="0"/>
              <a:t>The rules of logarithm also apply to natural logarithm </a:t>
            </a:r>
            <a:r>
              <a:rPr lang="en-US" dirty="0" err="1" smtClean="0"/>
              <a:t>i.e</a:t>
            </a:r>
            <a:endParaRPr lang="en-MY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-34479" y="5168096"/>
          <a:ext cx="10756900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Document" r:id="rId1" imgW="5728970" imgH="852170" progId="Word.Document.12">
                  <p:embed/>
                </p:oleObj>
              </mc:Choice>
              <mc:Fallback>
                <p:oleObj name="Document" r:id="rId1" imgW="5728970" imgH="852170" progId="Word.Document.12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34479" y="5168096"/>
                        <a:ext cx="10756900" cy="1597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7</a:t>
            </a:r>
            <a:r>
              <a:rPr lang="en-US" dirty="0" smtClean="0"/>
              <a:t>: Use the properties of logarithm to simplify the following expressions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 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 </a:t>
            </a:r>
            <a:endParaRPr lang="en-MY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-3276872" y="2767137"/>
          <a:ext cx="10756900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Document" r:id="rId1" imgW="5728970" imgH="469265" progId="Word.Document.12">
                  <p:embed/>
                </p:oleObj>
              </mc:Choice>
              <mc:Fallback>
                <p:oleObj name="Document" r:id="rId1" imgW="5728970" imgH="469265" progId="Word.Document.12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3276872" y="2767137"/>
                        <a:ext cx="10756900" cy="877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-3046878" y="3831193"/>
          <a:ext cx="1077436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Document" r:id="rId3" imgW="5728970" imgH="471170" progId="Word.Document.12">
                  <p:embed/>
                </p:oleObj>
              </mc:Choice>
              <mc:Fallback>
                <p:oleObj name="Document" r:id="rId3" imgW="5728970" imgH="471170" progId="Word.Document.12">
                  <p:embed/>
                  <p:pic>
                    <p:nvPicPr>
                      <p:cNvPr id="0" name="Picture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3046878" y="3831193"/>
                        <a:ext cx="10774362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-3394218" y="4992226"/>
          <a:ext cx="1075055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Document" r:id="rId5" imgW="5728970" imgH="466090" progId="Word.Document.12">
                  <p:embed/>
                </p:oleObj>
              </mc:Choice>
              <mc:Fallback>
                <p:oleObj name="Document" r:id="rId5" imgW="5728970" imgH="466090" progId="Word.Document.12">
                  <p:embed/>
                  <p:pic>
                    <p:nvPicPr>
                      <p:cNvPr id="0" name="Picture 921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394218" y="4992226"/>
                        <a:ext cx="10750550" cy="874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of Base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605144"/>
          </a:xfrm>
        </p:spPr>
        <p:txBody>
          <a:bodyPr/>
          <a:lstStyle/>
          <a:p>
            <a:r>
              <a:rPr lang="en-US" dirty="0" smtClean="0"/>
              <a:t>A logarithm of </a:t>
            </a:r>
            <a:r>
              <a:rPr lang="en-US" i="1" dirty="0" smtClean="0"/>
              <a:t>x</a:t>
            </a:r>
            <a:r>
              <a:rPr lang="en-US" dirty="0" smtClean="0"/>
              <a:t> with base </a:t>
            </a:r>
            <a:r>
              <a:rPr lang="en-US" i="1" dirty="0" smtClean="0"/>
              <a:t>a</a:t>
            </a:r>
            <a:r>
              <a:rPr lang="en-US" dirty="0" smtClean="0"/>
              <a:t> can be changed to base </a:t>
            </a:r>
            <a:r>
              <a:rPr lang="en-US" i="1" dirty="0" smtClean="0"/>
              <a:t>b</a:t>
            </a:r>
            <a:r>
              <a:rPr lang="en-US" dirty="0" smtClean="0"/>
              <a:t> and the formula is given as follows: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76643" y="3647956"/>
          <a:ext cx="2376264" cy="915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1" imgW="45415200" imgH="19812000" progId="Equation.3">
                  <p:embed/>
                </p:oleObj>
              </mc:Choice>
              <mc:Fallback>
                <p:oleObj name="Equation" r:id="rId1" imgW="45415200" imgH="19812000" progId="Equation.3">
                  <p:embed/>
                  <p:pic>
                    <p:nvPicPr>
                      <p:cNvPr id="0" name="Picture 1024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76643" y="3647956"/>
                        <a:ext cx="2376264" cy="915356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equations involving indices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</a:t>
            </a:r>
            <a:r>
              <a:rPr lang="en-MY" altLang="en-US" dirty="0" smtClean="0">
                <a:solidFill>
                  <a:srgbClr val="0070C0"/>
                </a:solidFill>
              </a:rPr>
              <a:t>8</a:t>
            </a:r>
            <a:r>
              <a:rPr lang="en-US" dirty="0" smtClean="0"/>
              <a:t>: Given that 2.14</a:t>
            </a:r>
            <a:r>
              <a:rPr lang="en-US" baseline="30000" dirty="0" smtClean="0"/>
              <a:t>2</a:t>
            </a:r>
            <a:r>
              <a:rPr lang="en-US" i="1" baseline="30000" dirty="0" smtClean="0"/>
              <a:t>x</a:t>
            </a:r>
            <a:r>
              <a:rPr lang="en-US" baseline="30000" dirty="0" smtClean="0"/>
              <a:t> </a:t>
            </a:r>
            <a:r>
              <a:rPr lang="en-US" dirty="0" smtClean="0"/>
              <a:t>= 4.78, find the values of </a:t>
            </a:r>
            <a:r>
              <a:rPr lang="en-US" i="1" dirty="0" smtClean="0"/>
              <a:t>x</a:t>
            </a:r>
            <a:r>
              <a:rPr lang="en-US" dirty="0" smtClean="0"/>
              <a:t>, correct to four decimal places.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</a:t>
            </a:r>
            <a:r>
              <a:rPr lang="en-MY" altLang="en-US" dirty="0" smtClean="0"/>
              <a:t>9</a:t>
            </a:r>
            <a:r>
              <a:rPr lang="en-US" dirty="0" smtClean="0"/>
              <a:t>: Solve 0.49</a:t>
            </a:r>
            <a:r>
              <a:rPr lang="en-US" i="1" baseline="30000" dirty="0" smtClean="0"/>
              <a:t>x</a:t>
            </a:r>
            <a:r>
              <a:rPr lang="en-US" baseline="30000" dirty="0" smtClean="0"/>
              <a:t>+1 </a:t>
            </a:r>
            <a:r>
              <a:rPr lang="en-US" dirty="0" smtClean="0"/>
              <a:t>= 0.62</a:t>
            </a:r>
            <a:r>
              <a:rPr lang="en-US" i="1" baseline="30000" dirty="0" smtClean="0"/>
              <a:t>x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logarithm equations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r>
              <a:rPr lang="en-MY" altLang="en-US" dirty="0" smtClean="0"/>
              <a:t>0</a:t>
            </a:r>
            <a:r>
              <a:rPr lang="en-US" dirty="0" smtClean="0"/>
              <a:t>: Given that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find the values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1</a:t>
            </a:r>
            <a:r>
              <a:rPr lang="en-MY" altLang="en-US" dirty="0" smtClean="0"/>
              <a:t>1</a:t>
            </a:r>
            <a:r>
              <a:rPr lang="en-US" dirty="0" smtClean="0"/>
              <a:t>:  </a:t>
            </a:r>
            <a:r>
              <a:rPr lang="en-MY" dirty="0" smtClean="0"/>
              <a:t>Solve </a:t>
            </a:r>
            <a:endParaRPr lang="en-MY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-828600" y="2492896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112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828600" y="2492896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-612576" y="4509120"/>
          <a:ext cx="10731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Document" r:id="rId3" imgW="5728970" imgH="334010" progId="Word.Document.12">
                  <p:embed/>
                </p:oleObj>
              </mc:Choice>
              <mc:Fallback>
                <p:oleObj name="Document" r:id="rId3" imgW="5728970" imgH="334010" progId="Word.Document.12">
                  <p:embed/>
                  <p:pic>
                    <p:nvPicPr>
                      <p:cNvPr id="0" name="Picture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12576" y="4509120"/>
                        <a:ext cx="10731500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logarithm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4525963"/>
          </a:xfrm>
        </p:spPr>
        <p:txBody>
          <a:bodyPr/>
          <a:lstStyle/>
          <a:p>
            <a:r>
              <a:rPr lang="en-US" dirty="0" smtClean="0"/>
              <a:t>If a number y can be written in the form of </a:t>
            </a:r>
            <a:r>
              <a:rPr lang="en-US" i="1" dirty="0" smtClean="0"/>
              <a:t>a</a:t>
            </a:r>
            <a:r>
              <a:rPr lang="en-US" i="1" baseline="30000" dirty="0" smtClean="0"/>
              <a:t>x</a:t>
            </a:r>
            <a:r>
              <a:rPr lang="en-US" dirty="0" smtClean="0"/>
              <a:t>, the index </a:t>
            </a:r>
            <a:r>
              <a:rPr lang="en-US" i="1" dirty="0" smtClean="0"/>
              <a:t>x</a:t>
            </a:r>
            <a:r>
              <a:rPr lang="en-US" dirty="0" smtClean="0"/>
              <a:t> is called the logarithm of y to the base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In other word, if 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i="1" baseline="30000" dirty="0" smtClean="0"/>
              <a:t>x</a:t>
            </a:r>
            <a:r>
              <a:rPr lang="en-US" dirty="0" smtClean="0"/>
              <a:t>, then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i="1" dirty="0" err="1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x </a:t>
            </a:r>
            <a:r>
              <a:rPr lang="en-US" dirty="0" smtClean="0"/>
              <a:t>where</a:t>
            </a:r>
            <a:r>
              <a:rPr lang="en-US" i="1" dirty="0" smtClean="0"/>
              <a:t> y </a:t>
            </a:r>
            <a:r>
              <a:rPr lang="en-US" dirty="0" smtClean="0"/>
              <a:t>and</a:t>
            </a:r>
            <a:r>
              <a:rPr lang="en-US" i="1" dirty="0" smtClean="0"/>
              <a:t> a </a:t>
            </a:r>
            <a:r>
              <a:rPr lang="en-US" dirty="0" smtClean="0"/>
              <a:t>are positive numbers</a:t>
            </a:r>
            <a:r>
              <a:rPr lang="en-US" i="1" dirty="0" smtClean="0"/>
              <a:t>.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Example 1</a:t>
            </a:r>
            <a:r>
              <a:rPr lang="en-US" dirty="0" smtClean="0"/>
              <a:t>: Write the exponent 3</a:t>
            </a:r>
            <a:r>
              <a:rPr lang="en-US" baseline="30000" dirty="0" smtClean="0"/>
              <a:t>x</a:t>
            </a:r>
            <a:r>
              <a:rPr lang="en-US" dirty="0" smtClean="0"/>
              <a:t> = 16 into the logarithm form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Example 2</a:t>
            </a:r>
            <a:r>
              <a:rPr lang="en-US" dirty="0" smtClean="0"/>
              <a:t>: Write the exponent y</a:t>
            </a:r>
            <a:r>
              <a:rPr lang="en-US" baseline="30000" dirty="0" smtClean="0"/>
              <a:t>-5</a:t>
            </a:r>
            <a:r>
              <a:rPr lang="en-US" dirty="0" smtClean="0"/>
              <a:t> = 4.6 into the logarithm form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3</a:t>
            </a:r>
            <a:r>
              <a:rPr lang="en-US" dirty="0" smtClean="0"/>
              <a:t>: Find the value of x in each of the following equations</a:t>
            </a:r>
            <a:endParaRPr lang="en-US" dirty="0" smtClean="0"/>
          </a:p>
          <a:p>
            <a:r>
              <a:rPr lang="en-US" dirty="0" smtClean="0"/>
              <a:t> (a) log</a:t>
            </a:r>
            <a:r>
              <a:rPr lang="en-US" baseline="-25000" dirty="0" smtClean="0"/>
              <a:t>3</a:t>
            </a:r>
            <a:r>
              <a:rPr lang="en-US" dirty="0" smtClean="0"/>
              <a:t>x = 4</a:t>
            </a:r>
            <a:endParaRPr lang="en-US" dirty="0" smtClean="0"/>
          </a:p>
          <a:p>
            <a:r>
              <a:rPr lang="en-US" dirty="0" smtClean="0"/>
              <a:t> (b) log</a:t>
            </a:r>
            <a:r>
              <a:rPr lang="en-US" baseline="-25000" dirty="0" smtClean="0"/>
              <a:t>2</a:t>
            </a:r>
            <a:r>
              <a:rPr lang="en-US" dirty="0" smtClean="0"/>
              <a:t>x = -5</a:t>
            </a:r>
            <a:endParaRPr lang="en-US" dirty="0" smtClean="0"/>
          </a:p>
          <a:p>
            <a:r>
              <a:rPr lang="en-US" dirty="0" smtClean="0"/>
              <a:t> (c) log</a:t>
            </a:r>
            <a:r>
              <a:rPr lang="en-US" baseline="-25000" dirty="0" smtClean="0"/>
              <a:t>10</a:t>
            </a:r>
            <a:r>
              <a:rPr lang="en-US" dirty="0" smtClean="0"/>
              <a:t>(x – 4) = 3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Logarithm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definition of logarithm, we can proceed further to obtain the following properties</a:t>
            </a:r>
            <a:endParaRPr lang="en-US" dirty="0" smtClean="0"/>
          </a:p>
          <a:p>
            <a:r>
              <a:rPr lang="en-US" dirty="0" smtClean="0"/>
              <a:t> (a) log</a:t>
            </a:r>
            <a:r>
              <a:rPr lang="en-US" i="1" baseline="-25000" dirty="0" smtClean="0"/>
              <a:t>a</a:t>
            </a:r>
            <a:r>
              <a:rPr lang="en-US" dirty="0" smtClean="0"/>
              <a:t>1 = 0</a:t>
            </a:r>
            <a:endParaRPr lang="en-US" dirty="0" smtClean="0"/>
          </a:p>
          <a:p>
            <a:r>
              <a:rPr lang="en-US" dirty="0" smtClean="0"/>
              <a:t> (b)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i="1" baseline="-25000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1</a:t>
            </a:r>
            <a:endParaRPr lang="en-US" dirty="0" smtClean="0"/>
          </a:p>
          <a:p>
            <a:r>
              <a:rPr lang="en-US" dirty="0" smtClean="0"/>
              <a:t> (c)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i="1" baseline="-25000" dirty="0" smtClean="0"/>
              <a:t> </a:t>
            </a:r>
            <a:r>
              <a:rPr lang="en-US" i="1" dirty="0" smtClean="0"/>
              <a:t>a</a:t>
            </a:r>
            <a:r>
              <a:rPr lang="en-US" baseline="30000" dirty="0" smtClean="0"/>
              <a:t>n </a:t>
            </a:r>
            <a:r>
              <a:rPr lang="en-US" dirty="0" smtClean="0"/>
              <a:t>= 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4: Without using the calculator, evaluate the following.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1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2.5</a:t>
            </a:r>
            <a:r>
              <a:rPr lang="en-US" dirty="0" smtClean="0"/>
              <a:t>(5/2)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2 </a:t>
            </a:r>
            <a:r>
              <a:rPr lang="en-US" dirty="0" smtClean="0"/>
              <a:t>2</a:t>
            </a:r>
            <a:r>
              <a:rPr lang="en-US" baseline="30000" dirty="0" smtClean="0"/>
              <a:t>5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3</a:t>
            </a:r>
            <a:r>
              <a:rPr lang="en-US" dirty="0" smtClean="0"/>
              <a:t>81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4</a:t>
            </a:r>
            <a:r>
              <a:rPr lang="en-US" dirty="0" smtClean="0"/>
              <a:t>0.25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log</a:t>
            </a:r>
            <a:r>
              <a:rPr lang="en-US" baseline="-25000" dirty="0" smtClean="0"/>
              <a:t>8 </a:t>
            </a:r>
            <a:r>
              <a:rPr lang="en-US" dirty="0" smtClean="0"/>
              <a:t>2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Logarithm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5860"/>
            <a:ext cx="8229600" cy="4525963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Proof: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       Let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= m and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 = n.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        So</a:t>
            </a:r>
            <a:r>
              <a:rPr lang="en-US" i="1" dirty="0" smtClean="0"/>
              <a:t>, x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baseline="30000" dirty="0" smtClean="0"/>
              <a:t>m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baseline="30000" dirty="0" smtClean="0"/>
              <a:t>n</a:t>
            </a:r>
            <a:r>
              <a:rPr lang="en-US" dirty="0" smtClean="0"/>
              <a:t>.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	Thus,              </a:t>
            </a:r>
            <a:r>
              <a:rPr lang="en-US" i="1" dirty="0" err="1" smtClean="0"/>
              <a:t>xy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i="1" baseline="30000" dirty="0" smtClean="0"/>
              <a:t>m</a:t>
            </a:r>
            <a:r>
              <a:rPr lang="en-US" i="1" dirty="0" smtClean="0">
                <a:sym typeface="Symbol" panose="05050102010706020507"/>
              </a:rPr>
              <a:t> a</a:t>
            </a:r>
            <a:r>
              <a:rPr lang="en-US" i="1" baseline="30000" dirty="0" smtClean="0">
                <a:sym typeface="Symbol" panose="05050102010706020507"/>
              </a:rPr>
              <a:t>n</a:t>
            </a:r>
            <a:r>
              <a:rPr lang="en-US" i="1" dirty="0" smtClean="0">
                <a:sym typeface="Symbol" panose="05050102010706020507"/>
              </a:rPr>
              <a:t> </a:t>
            </a:r>
            <a:r>
              <a:rPr lang="en-US" dirty="0" smtClean="0">
                <a:sym typeface="Symbol" panose="05050102010706020507"/>
              </a:rPr>
              <a:t>= </a:t>
            </a:r>
            <a:r>
              <a:rPr lang="en-US" i="1" dirty="0" smtClean="0">
                <a:sym typeface="Symbol" panose="05050102010706020507"/>
              </a:rPr>
              <a:t>a</a:t>
            </a:r>
            <a:r>
              <a:rPr lang="en-US" i="1" baseline="30000" dirty="0" smtClean="0">
                <a:sym typeface="Symbol" panose="05050102010706020507"/>
              </a:rPr>
              <a:t>(</a:t>
            </a:r>
            <a:r>
              <a:rPr lang="en-US" i="1" baseline="30000" dirty="0" err="1" smtClean="0">
                <a:sym typeface="Symbol" panose="05050102010706020507"/>
              </a:rPr>
              <a:t>m+n</a:t>
            </a:r>
            <a:r>
              <a:rPr lang="en-US" i="1" baseline="30000" dirty="0" smtClean="0">
                <a:sym typeface="Symbol" panose="05050102010706020507"/>
              </a:rPr>
              <a:t>)</a:t>
            </a:r>
            <a:endParaRPr lang="en-US" i="1" dirty="0" smtClean="0">
              <a:sym typeface="Symbol" panose="05050102010706020507"/>
            </a:endParaRPr>
          </a:p>
          <a:p>
            <a:pPr marL="571500" indent="-571500">
              <a:buNone/>
            </a:pPr>
            <a:r>
              <a:rPr lang="en-US" dirty="0" smtClean="0">
                <a:sym typeface="Symbol" panose="05050102010706020507"/>
              </a:rPr>
              <a:t>	Applying the definition of a logarithm gives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None/>
            </a:pPr>
            <a:r>
              <a:rPr lang="en-US" dirty="0" smtClean="0">
                <a:sym typeface="Symbol" panose="05050102010706020507"/>
              </a:rPr>
              <a:t>	</a:t>
            </a:r>
            <a:endParaRPr lang="en-MY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-493196" y="5351120"/>
          <a:ext cx="107791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1" imgW="5728970" imgH="332105" progId="Word.Document.12">
                  <p:embed/>
                </p:oleObj>
              </mc:Choice>
              <mc:Fallback>
                <p:oleObj name="Document" r:id="rId1" imgW="5728970" imgH="332105" progId="Word.Document.12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493196" y="5351120"/>
                        <a:ext cx="10779125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71799" y="1527830"/>
          <a:ext cx="424847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74066400" imgH="9448800" progId="Equation.3">
                  <p:embed/>
                </p:oleObj>
              </mc:Choice>
              <mc:Fallback>
                <p:oleObj name="Equation" r:id="rId3" imgW="74066400" imgH="9448800" progId="Equation.3">
                  <p:embed/>
                  <p:pic>
                    <p:nvPicPr>
                      <p:cNvPr id="0" name="Picture 204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1799" y="1527830"/>
                        <a:ext cx="4248473" cy="504056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 startAt="2"/>
            </a:pPr>
            <a:r>
              <a:rPr lang="en-US" dirty="0" smtClean="0"/>
              <a:t> </a:t>
            </a: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Proof: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Let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= m and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 = n.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So, 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baseline="30000" dirty="0" smtClean="0"/>
              <a:t>m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baseline="30000" dirty="0" smtClean="0"/>
              <a:t>n</a:t>
            </a:r>
            <a:r>
              <a:rPr lang="en-US" dirty="0" smtClean="0"/>
              <a:t>.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Thus, </a:t>
            </a:r>
            <a:endParaRPr lang="en-US" i="1" dirty="0" smtClean="0">
              <a:sym typeface="Symbol" panose="05050102010706020507"/>
            </a:endParaRPr>
          </a:p>
          <a:p>
            <a:pPr marL="571500" indent="-571500">
              <a:buNone/>
            </a:pPr>
            <a:r>
              <a:rPr lang="en-US" dirty="0" smtClean="0">
                <a:sym typeface="Symbol" panose="05050102010706020507"/>
              </a:rPr>
              <a:t>Applying the definition of a logarithm gives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None/>
            </a:pPr>
            <a:endParaRPr lang="en-MY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-334010" y="5792470"/>
          <a:ext cx="103282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cument" r:id="rId1" imgW="5728970" imgH="473710" progId="Word.Document.12">
                  <p:embed/>
                </p:oleObj>
              </mc:Choice>
              <mc:Fallback>
                <p:oleObj name="Document" r:id="rId1" imgW="5728970" imgH="473710" progId="Word.Document.12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334010" y="5792470"/>
                        <a:ext cx="10328275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-621848" y="4541634"/>
          <a:ext cx="993104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5728970" imgH="504190" progId="Word.Document.12">
                  <p:embed/>
                </p:oleObj>
              </mc:Choice>
              <mc:Fallback>
                <p:oleObj name="Document" r:id="rId3" imgW="5728970" imgH="504190" progId="Word.Document.12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21848" y="4541634"/>
                        <a:ext cx="9931043" cy="9361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699792" y="1916832"/>
          <a:ext cx="3600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78333600" imgH="20726400" progId="Equation.3">
                  <p:embed/>
                </p:oleObj>
              </mc:Choice>
              <mc:Fallback>
                <p:oleObj name="Equation" r:id="rId5" imgW="78333600" imgH="20726400" progId="Equation.3">
                  <p:embed/>
                  <p:pic>
                    <p:nvPicPr>
                      <p:cNvPr id="0" name="Picture 307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9792" y="1916832"/>
                        <a:ext cx="3600400" cy="863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 startAt="3"/>
            </a:pPr>
            <a:r>
              <a:rPr lang="en-US" dirty="0" smtClean="0"/>
              <a:t> </a:t>
            </a: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Proof: 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Let </a:t>
            </a:r>
            <a:r>
              <a:rPr lang="en-US" dirty="0" err="1" smtClean="0"/>
              <a:t>log</a:t>
            </a:r>
            <a:r>
              <a:rPr lang="en-US" i="1" baseline="-25000" dirty="0" err="1" smtClean="0"/>
              <a:t>a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= m with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baseline="30000" dirty="0" smtClean="0"/>
              <a:t>m</a:t>
            </a:r>
            <a:r>
              <a:rPr lang="en-US" dirty="0" smtClean="0"/>
              <a:t>.</a:t>
            </a:r>
            <a:endParaRPr lang="en-US" dirty="0" smtClean="0"/>
          </a:p>
          <a:p>
            <a:pPr marL="571500" indent="-571500">
              <a:buNone/>
            </a:pPr>
            <a:r>
              <a:rPr lang="en-US" dirty="0" smtClean="0"/>
              <a:t>Raising each side to the power </a:t>
            </a:r>
            <a:r>
              <a:rPr lang="en-US" i="1" dirty="0" smtClean="0"/>
              <a:t>r</a:t>
            </a:r>
            <a:r>
              <a:rPr lang="en-US" dirty="0" smtClean="0"/>
              <a:t> gives </a:t>
            </a:r>
            <a:endParaRPr lang="en-US" dirty="0" smtClean="0"/>
          </a:p>
          <a:p>
            <a:pPr marL="571500" indent="-571500">
              <a:buNone/>
            </a:pPr>
            <a:endParaRPr lang="en-US" i="1" dirty="0" smtClean="0">
              <a:sym typeface="Symbol" panose="05050102010706020507"/>
            </a:endParaRPr>
          </a:p>
          <a:p>
            <a:pPr marL="571500" indent="-571500">
              <a:buNone/>
            </a:pPr>
            <a:r>
              <a:rPr lang="en-US" dirty="0" smtClean="0">
                <a:sym typeface="Symbol" panose="05050102010706020507"/>
              </a:rPr>
              <a:t>Applying the definition of a logarithm gives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None/>
            </a:pPr>
            <a:endParaRPr lang="en-MY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-828600" y="5877272"/>
          <a:ext cx="106997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828600" y="5877272"/>
                        <a:ext cx="10699750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-828600" y="4581128"/>
          <a:ext cx="107457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828600" y="4581128"/>
                        <a:ext cx="10745788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064967" y="2007564"/>
          <a:ext cx="3091209" cy="62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50901600" imgH="10363200" progId="Equation.3">
                  <p:embed/>
                </p:oleObj>
              </mc:Choice>
              <mc:Fallback>
                <p:oleObj name="Equation" r:id="rId5" imgW="50901600" imgH="10363200" progId="Equation.3">
                  <p:embed/>
                  <p:pic>
                    <p:nvPicPr>
                      <p:cNvPr id="0" name="Picture 409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64967" y="2007564"/>
                        <a:ext cx="3091209" cy="62934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Logarithm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5</a:t>
            </a:r>
            <a:r>
              <a:rPr lang="en-US" dirty="0" smtClean="0"/>
              <a:t>: Simplify the following as a single logarithm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</a:t>
            </a:r>
            <a:endParaRPr lang="en-US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-2300782" y="5070889"/>
          <a:ext cx="10637838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Document" r:id="rId1" imgW="5728970" imgH="466090" progId="Word.Document.12">
                  <p:embed/>
                </p:oleObj>
              </mc:Choice>
              <mc:Fallback>
                <p:oleObj name="Document" r:id="rId1" imgW="5728970" imgH="466090" progId="Word.Document.12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2300782" y="5070889"/>
                        <a:ext cx="10637838" cy="874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-2817519" y="2859291"/>
          <a:ext cx="10693724" cy="590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817519" y="2859291"/>
                        <a:ext cx="10693724" cy="5907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-2412776" y="4052188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ocument" r:id="rId5" imgW="5728970" imgH="316865" progId="Word.Document.12">
                  <p:embed/>
                </p:oleObj>
              </mc:Choice>
              <mc:Fallback>
                <p:oleObj name="Document" r:id="rId5" imgW="5728970" imgH="316865" progId="Word.Document.12">
                  <p:embed/>
                  <p:pic>
                    <p:nvPicPr>
                      <p:cNvPr id="0" name="Picture 512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2412776" y="4052188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2176</Words>
  <Application>WPS Presentation</Application>
  <PresentationFormat>On-screen Show (4:3)</PresentationFormat>
  <Paragraphs>123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25</vt:i4>
      </vt:variant>
      <vt:variant>
        <vt:lpstr>幻灯片标题</vt:lpstr>
      </vt:variant>
      <vt:variant>
        <vt:i4>16</vt:i4>
      </vt:variant>
    </vt:vector>
  </HeadingPairs>
  <TitlesOfParts>
    <vt:vector size="55" baseType="lpstr">
      <vt:lpstr>Arial</vt:lpstr>
      <vt:lpstr>SimSun</vt:lpstr>
      <vt:lpstr>Wingdings</vt:lpstr>
      <vt:lpstr>Wingdings 2</vt:lpstr>
      <vt:lpstr>Symbol</vt:lpstr>
      <vt:lpstr>Cambria Math</vt:lpstr>
      <vt:lpstr>Constantia</vt:lpstr>
      <vt:lpstr>Calibri</vt:lpstr>
      <vt:lpstr>Microsoft YaHei</vt:lpstr>
      <vt:lpstr/>
      <vt:lpstr>Arial Unicode MS</vt:lpstr>
      <vt:lpstr>Wingdings</vt:lpstr>
      <vt:lpstr>Segoe Print</vt:lpstr>
      <vt:lpstr>Default Design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Equation.3</vt:lpstr>
      <vt:lpstr>Equation.3</vt:lpstr>
      <vt:lpstr>Equation.3</vt:lpstr>
      <vt:lpstr>Equation.3</vt:lpstr>
      <vt:lpstr>CHAPTER SEVEN LOGARITHMS</vt:lpstr>
      <vt:lpstr>Definition of a logarithm</vt:lpstr>
      <vt:lpstr>Definition of a logarithm (cont)</vt:lpstr>
      <vt:lpstr>Properties of Logarithm</vt:lpstr>
      <vt:lpstr>Properties of Logarithm (cont)</vt:lpstr>
      <vt:lpstr>The Rules of Logarithm</vt:lpstr>
      <vt:lpstr>The Rules of Logarithm (cont)</vt:lpstr>
      <vt:lpstr>The Rules of Logarithm (cont)</vt:lpstr>
      <vt:lpstr>The Rules of Logarithm (cont)</vt:lpstr>
      <vt:lpstr>The Rules of Logarithm (cont)</vt:lpstr>
      <vt:lpstr>The Rules of Logarithm (cont)</vt:lpstr>
      <vt:lpstr>Natural Logarithm</vt:lpstr>
      <vt:lpstr>Natural Logarithm (cont)</vt:lpstr>
      <vt:lpstr>Change of Base</vt:lpstr>
      <vt:lpstr>Solving equations involving indices</vt:lpstr>
      <vt:lpstr>Solve logarithm equations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seven: logarithms</dc:title>
  <dc:creator>kegzgpl</dc:creator>
  <cp:lastModifiedBy>HP</cp:lastModifiedBy>
  <cp:revision>56</cp:revision>
  <dcterms:created xsi:type="dcterms:W3CDTF">2011-06-01T07:58:00Z</dcterms:created>
  <dcterms:modified xsi:type="dcterms:W3CDTF">2018-07-21T23:40:17Z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