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7E30E75-914A-4683-B174-02AFA262409B}" type="datetimeFigureOut">
              <a:rPr lang="en-MY" smtClean="0"/>
            </a:fld>
            <a:endParaRPr lang="en-MY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MY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C324FDF4-B752-47F3-A3F0-AF09ADE7C416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1" Type="http://schemas.openxmlformats.org/officeDocument/2006/relationships/package" Target="../embeddings/Document3.docx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1" Type="http://schemas.openxmlformats.org/officeDocument/2006/relationships/package" Target="../embeddings/Document1.docx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emf"/><Relationship Id="rId1" Type="http://schemas.openxmlformats.org/officeDocument/2006/relationships/package" Target="../embeddings/Document2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 smtClean="0"/>
            </a:br>
            <a:r>
              <a:rPr lang="en-US" dirty="0" smtClean="0"/>
              <a:t>INEQUALITIES</a:t>
            </a:r>
            <a:endParaRPr lang="en-M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Autofit/>
          </a:bodyPr>
          <a:lstStyle/>
          <a:p>
            <a:r>
              <a:rPr lang="en-US" sz="4000" dirty="0" smtClean="0"/>
              <a:t>Solving Absolute Values Inequalities</a:t>
            </a:r>
            <a:endParaRPr lang="en-MY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lang="en-US" dirty="0" smtClean="0"/>
              <a:t>The absolute value of a real number x can be thought of as the distance from 0 to x on a real number line.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|2| = 2 and |-2|= 2</a:t>
            </a:r>
            <a:endParaRPr lang="en-US" dirty="0" smtClean="0"/>
          </a:p>
          <a:p>
            <a:r>
              <a:rPr lang="en-US" dirty="0" smtClean="0">
                <a:sym typeface="Symbol" panose="05050102010706020507"/>
              </a:rPr>
              <a:t></a:t>
            </a:r>
            <a:r>
              <a:rPr lang="en-US" dirty="0" smtClean="0"/>
              <a:t>Absolute value, denoted as |x|, is defined as follows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MY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39752" y="2996952"/>
            <a:ext cx="4248472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4175956" y="303295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39952" y="30689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MY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696983" y="299695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24128" y="29969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MY" dirty="0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771800" y="299695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99792" y="29969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-x</a:t>
            </a:r>
            <a:endParaRPr lang="en-MY" dirty="0"/>
          </a:p>
        </p:txBody>
      </p:sp>
      <p:sp>
        <p:nvSpPr>
          <p:cNvPr id="16" name="TextBox 15"/>
          <p:cNvSpPr txBox="1"/>
          <p:nvPr/>
        </p:nvSpPr>
        <p:spPr>
          <a:xfrm>
            <a:off x="4860032" y="24928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|x|</a:t>
            </a:r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347864" y="24928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|-x|</a:t>
            </a:r>
            <a:endParaRPr lang="en-MY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843808" y="2880876"/>
            <a:ext cx="144016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322925" y="2880876"/>
            <a:ext cx="144016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-972616" y="5013176"/>
          <a:ext cx="107457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Document" r:id="rId1" imgW="5728970" imgH="475615" progId="Word.Document.12">
                  <p:embed/>
                </p:oleObj>
              </mc:Choice>
              <mc:Fallback>
                <p:oleObj name="Document" r:id="rId1" imgW="5728970" imgH="475615" progId="Word.Document.12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972616" y="5013176"/>
                        <a:ext cx="10745787" cy="889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Solving Absolute Values Inequalities</a:t>
            </a:r>
            <a:endParaRPr lang="en-MY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statement such as </a:t>
            </a:r>
            <a:r>
              <a:rPr lang="en-US" dirty="0" smtClean="0">
                <a:sym typeface="Symbol" panose="05050102010706020507"/>
              </a:rPr>
              <a:t>x &lt; 2, it means that x must lie between 2 and -2. We can write this as </a:t>
            </a:r>
            <a:endParaRPr lang="en-US" dirty="0" smtClean="0">
              <a:sym typeface="Symbol" panose="05050102010706020507"/>
            </a:endParaRPr>
          </a:p>
          <a:p>
            <a:pPr>
              <a:buNone/>
            </a:pPr>
            <a:r>
              <a:rPr lang="en-US" dirty="0" smtClean="0">
                <a:sym typeface="Symbol" panose="05050102010706020507"/>
              </a:rPr>
              <a:t>                   |x|&lt; 2  -2 &lt; x &lt; 2</a:t>
            </a:r>
            <a:endParaRPr lang="en-US" dirty="0" smtClean="0">
              <a:sym typeface="Symbol" panose="05050102010706020507"/>
            </a:endParaRPr>
          </a:p>
          <a:p>
            <a:pPr>
              <a:buFont typeface="Wingdings 2" pitchFamily="18" charset="2"/>
              <a:buChar char=""/>
            </a:pPr>
            <a:r>
              <a:rPr lang="en-US" dirty="0" smtClean="0"/>
              <a:t>Similarly, |x - 4|&lt; 2 represents all points whose distance from point 4 is less than 2.</a:t>
            </a:r>
            <a:endParaRPr lang="en-US" dirty="0" smtClean="0"/>
          </a:p>
          <a:p>
            <a:pPr>
              <a:buFont typeface="Wingdings 2" pitchFamily="18" charset="2"/>
              <a:buChar char=""/>
            </a:pPr>
            <a:endParaRPr lang="en-US" dirty="0" smtClean="0"/>
          </a:p>
          <a:p>
            <a:pPr>
              <a:buFont typeface="Wingdings 2" pitchFamily="18" charset="2"/>
              <a:buChar char=""/>
            </a:pPr>
            <a:endParaRPr lang="en-US" dirty="0" smtClean="0"/>
          </a:p>
          <a:p>
            <a:pPr>
              <a:buFont typeface="Wingdings 2" pitchFamily="18" charset="2"/>
              <a:buChar char=""/>
            </a:pPr>
            <a:r>
              <a:rPr lang="en-US" dirty="0" smtClean="0"/>
              <a:t>|x - 4|&lt; 2</a:t>
            </a:r>
            <a:r>
              <a:rPr lang="en-US" dirty="0" smtClean="0">
                <a:sym typeface="Symbol" panose="05050102010706020507"/>
              </a:rPr>
              <a:t> -2 &lt; x – 4 &lt; 2  2 &lt; x &lt; 6</a:t>
            </a:r>
            <a:endParaRPr lang="en-US" dirty="0" smtClean="0">
              <a:sym typeface="Symbol" panose="05050102010706020507"/>
            </a:endParaRPr>
          </a:p>
          <a:p>
            <a:pPr>
              <a:buFont typeface="Wingdings 2" pitchFamily="18" charset="2"/>
              <a:buChar char=""/>
            </a:pPr>
            <a:r>
              <a:rPr lang="en-US" dirty="0" smtClean="0">
                <a:sym typeface="Symbol" panose="05050102010706020507"/>
              </a:rPr>
              <a:t>The points lie in the interval 2 &lt; x &lt; 6</a:t>
            </a:r>
            <a:endParaRPr lang="en-MY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339752" y="4869160"/>
            <a:ext cx="4248472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4175956" y="49051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39952" y="49411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MY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5696983" y="486916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52120" y="47971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MY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771800" y="486916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27784" y="48598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-x</a:t>
            </a:r>
            <a:endParaRPr lang="en-MY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843808" y="4753084"/>
            <a:ext cx="144016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322925" y="4753084"/>
            <a:ext cx="144016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44008" y="42930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 2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3275856" y="42930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&lt; 2</a:t>
            </a:r>
            <a:endParaRPr lang="en-MY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Solving Absolute Values Inequalities</a:t>
            </a:r>
            <a:endParaRPr lang="en-MY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|x| &gt; 5, this means the distance from 0 to x is greater than 5.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also indicates than  the point x can be greater than 5 or less than -5.</a:t>
            </a:r>
            <a:endParaRPr lang="en-US" dirty="0" smtClean="0"/>
          </a:p>
          <a:p>
            <a:r>
              <a:rPr lang="en-US" dirty="0" smtClean="0">
                <a:sym typeface="Symbol" panose="05050102010706020507"/>
              </a:rPr>
              <a:t>|x| &gt; 5  x &gt; 5 or x &lt; -5</a:t>
            </a:r>
            <a:endParaRPr lang="en-MY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195736" y="3257044"/>
            <a:ext cx="4248472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5400000">
            <a:off x="3793882" y="3054990"/>
            <a:ext cx="692140" cy="0"/>
          </a:xfrm>
          <a:prstGeom prst="line">
            <a:avLst/>
          </a:prstGeom>
          <a:ln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5552967" y="325704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08104" y="318503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MY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627784" y="325704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95936" y="328498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2483768" y="321297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-5</a:t>
            </a:r>
            <a:endParaRPr lang="en-MY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139952" y="2996952"/>
            <a:ext cx="2376264" cy="1588"/>
          </a:xfrm>
          <a:prstGeom prst="straightConnector1">
            <a:avLst/>
          </a:prstGeom>
          <a:ln w="158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16216" y="278092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MY" dirty="0"/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2123728" y="2996952"/>
            <a:ext cx="2016224" cy="1588"/>
          </a:xfrm>
          <a:prstGeom prst="straightConnector1">
            <a:avLst/>
          </a:prstGeom>
          <a:ln w="158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35696" y="278092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-x</a:t>
            </a:r>
            <a:endParaRPr lang="en-MY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Solving Absolute Values Inequalities</a:t>
            </a:r>
            <a:endParaRPr lang="en-MY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Properties :</a:t>
            </a:r>
            <a:endParaRPr lang="en-US" b="1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|x| = a if and only if x = ± 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|x| &lt; a if and only if –a &lt; x &lt; 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|x| </a:t>
            </a:r>
            <a:r>
              <a:rPr lang="en-US" dirty="0" smtClean="0">
                <a:sym typeface="Symbol" panose="05050102010706020507"/>
              </a:rPr>
              <a:t> </a:t>
            </a:r>
            <a:r>
              <a:rPr lang="en-US" dirty="0" smtClean="0"/>
              <a:t>a if and only if –a </a:t>
            </a:r>
            <a:r>
              <a:rPr lang="en-US" dirty="0" smtClean="0">
                <a:sym typeface="Symbol" panose="05050102010706020507"/>
              </a:rPr>
              <a:t></a:t>
            </a:r>
            <a:r>
              <a:rPr lang="en-US" dirty="0" smtClean="0"/>
              <a:t> x </a:t>
            </a:r>
            <a:r>
              <a:rPr lang="en-US" dirty="0" smtClean="0">
                <a:sym typeface="Symbol" panose="05050102010706020507"/>
              </a:rPr>
              <a:t> </a:t>
            </a:r>
            <a:r>
              <a:rPr lang="en-US" dirty="0" smtClean="0"/>
              <a:t>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|x| </a:t>
            </a:r>
            <a:r>
              <a:rPr lang="en-US" dirty="0" smtClean="0">
                <a:sym typeface="Symbol" panose="05050102010706020507"/>
              </a:rPr>
              <a:t></a:t>
            </a:r>
            <a:r>
              <a:rPr lang="en-US" dirty="0" smtClean="0"/>
              <a:t> a if and only if x </a:t>
            </a:r>
            <a:r>
              <a:rPr lang="en-US" dirty="0" smtClean="0">
                <a:sym typeface="Symbol" panose="05050102010706020507"/>
              </a:rPr>
              <a:t> a or x  - a</a:t>
            </a:r>
            <a:endParaRPr lang="en-US" dirty="0" smtClean="0">
              <a:sym typeface="Symbol" panose="05050102010706020507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|x| </a:t>
            </a:r>
            <a:r>
              <a:rPr lang="en-US" dirty="0" smtClean="0">
                <a:sym typeface="Symbol" panose="05050102010706020507"/>
              </a:rPr>
              <a:t>&gt; </a:t>
            </a:r>
            <a:r>
              <a:rPr lang="en-US" dirty="0" smtClean="0"/>
              <a:t>a if and only if x &gt; </a:t>
            </a:r>
            <a:r>
              <a:rPr lang="en-US" dirty="0" smtClean="0">
                <a:sym typeface="Symbol" panose="05050102010706020507"/>
              </a:rPr>
              <a:t>a or x &lt; - 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MY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en-US" dirty="0" smtClean="0"/>
              <a:t>Exercises: Solve the following inequalities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|x| </a:t>
            </a:r>
            <a:r>
              <a:rPr lang="en-US" dirty="0" smtClean="0">
                <a:sym typeface="Symbol" panose="05050102010706020507"/>
              </a:rPr>
              <a:t> 3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|x| </a:t>
            </a:r>
            <a:r>
              <a:rPr lang="en-US" dirty="0" smtClean="0">
                <a:sym typeface="Symbol" panose="05050102010706020507"/>
              </a:rPr>
              <a:t>&gt; 6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|x - 4| </a:t>
            </a:r>
            <a:r>
              <a:rPr lang="en-US" dirty="0" smtClean="0">
                <a:sym typeface="Symbol" panose="05050102010706020507"/>
              </a:rPr>
              <a:t> 3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|x - 2| </a:t>
            </a:r>
            <a:r>
              <a:rPr lang="en-US" dirty="0" smtClean="0">
                <a:sym typeface="Symbol" panose="05050102010706020507"/>
              </a:rPr>
              <a:t> 5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|3 - x| </a:t>
            </a:r>
            <a:r>
              <a:rPr lang="en-US" dirty="0" smtClean="0">
                <a:sym typeface="Symbol" panose="05050102010706020507"/>
              </a:rPr>
              <a:t>&gt; 1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|2 - x| </a:t>
            </a:r>
            <a:r>
              <a:rPr lang="en-US" dirty="0" smtClean="0">
                <a:sym typeface="Symbol" panose="05050102010706020507"/>
              </a:rPr>
              <a:t> 3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|x + 1| </a:t>
            </a:r>
            <a:r>
              <a:rPr lang="en-US" dirty="0" smtClean="0">
                <a:sym typeface="Symbol" panose="05050102010706020507"/>
              </a:rPr>
              <a:t> 0</a:t>
            </a: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endParaRPr lang="en-US" dirty="0" smtClean="0">
              <a:sym typeface="Symbol" panose="05050102010706020507"/>
            </a:endParaRPr>
          </a:p>
          <a:p>
            <a:pPr marL="571500" indent="-571500">
              <a:buFont typeface="+mj-lt"/>
              <a:buAutoNum type="romanLcPeriod"/>
            </a:pPr>
            <a:endParaRPr lang="en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inequality is similar to an equation except that the statement is that two expressions have a relationship other than equality, such as &lt;, </a:t>
            </a:r>
            <a:r>
              <a:rPr lang="en-US" dirty="0" smtClean="0">
                <a:sym typeface="Symbol" panose="05050102010706020507"/>
              </a:rPr>
              <a:t>, &gt; or .</a:t>
            </a:r>
            <a:endParaRPr lang="en-US" dirty="0" smtClean="0">
              <a:sym typeface="Symbol" panose="05050102010706020507"/>
            </a:endParaRPr>
          </a:p>
          <a:p>
            <a:endParaRPr lang="en-MY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inequalities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Rule 1</a:t>
            </a:r>
            <a:r>
              <a:rPr lang="en-US" dirty="0" smtClean="0"/>
              <a:t>: An equal quantity may be added to (or subtracted from) both sides of an inequality without changing the inequality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Example: Solve x – 3 &gt; 5</a:t>
            </a:r>
            <a:endParaRPr lang="en-US" dirty="0" smtClean="0"/>
          </a:p>
          <a:p>
            <a:r>
              <a:rPr lang="en-US" dirty="0" smtClean="0"/>
              <a:t>Solution: </a:t>
            </a:r>
            <a:endParaRPr lang="en-US" dirty="0" smtClean="0"/>
          </a:p>
          <a:p>
            <a:r>
              <a:rPr lang="en-US" dirty="0" smtClean="0"/>
              <a:t>              x – 3 </a:t>
            </a:r>
            <a:r>
              <a:rPr lang="en-US" dirty="0" smtClean="0">
                <a:solidFill>
                  <a:srgbClr val="FF0000"/>
                </a:solidFill>
              </a:rPr>
              <a:t>+ 3</a:t>
            </a:r>
            <a:r>
              <a:rPr lang="en-US" dirty="0" smtClean="0"/>
              <a:t> &gt; 5 </a:t>
            </a:r>
            <a:r>
              <a:rPr lang="en-US" dirty="0" smtClean="0">
                <a:solidFill>
                  <a:srgbClr val="FF0000"/>
                </a:solidFill>
              </a:rPr>
              <a:t>+ 3 </a:t>
            </a:r>
            <a:r>
              <a:rPr lang="en-US" dirty="0" smtClean="0"/>
              <a:t> (</a:t>
            </a:r>
            <a:r>
              <a:rPr lang="en-US" sz="2000" dirty="0" smtClean="0"/>
              <a:t>add 3 to both sides</a:t>
            </a:r>
            <a:r>
              <a:rPr lang="en-US" dirty="0" smtClean="0"/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Thus, the solution is x &gt; 8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inequalities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Rule 2</a:t>
            </a:r>
            <a:r>
              <a:rPr lang="en-US" dirty="0" smtClean="0"/>
              <a:t>: An equal positive quantity may multiply (or divide) both sides of an inequality without changing the in equality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Example: Solve 2x – 1 &gt; 7</a:t>
            </a:r>
            <a:endParaRPr lang="en-US" dirty="0" smtClean="0"/>
          </a:p>
          <a:p>
            <a:r>
              <a:rPr lang="en-US" dirty="0" smtClean="0"/>
              <a:t>Solution:  2x – 1 </a:t>
            </a:r>
            <a:r>
              <a:rPr lang="en-US" dirty="0" smtClean="0">
                <a:solidFill>
                  <a:srgbClr val="FF0000"/>
                </a:solidFill>
              </a:rPr>
              <a:t>+ 1</a:t>
            </a:r>
            <a:r>
              <a:rPr lang="en-US" dirty="0" smtClean="0"/>
              <a:t> &gt; 7 </a:t>
            </a:r>
            <a:r>
              <a:rPr lang="en-US" dirty="0" smtClean="0">
                <a:solidFill>
                  <a:srgbClr val="FF0000"/>
                </a:solidFill>
              </a:rPr>
              <a:t>+ 1 </a:t>
            </a:r>
            <a:r>
              <a:rPr lang="en-US" dirty="0" smtClean="0"/>
              <a:t>(</a:t>
            </a:r>
            <a:r>
              <a:rPr lang="en-US" sz="2000" dirty="0" smtClean="0"/>
              <a:t>add 1 to both sides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                </a:t>
            </a:r>
            <a:r>
              <a:rPr lang="en-US" dirty="0" smtClean="0">
                <a:sym typeface="Symbol" panose="05050102010706020507"/>
              </a:rPr>
              <a:t> 2x &gt; 8</a:t>
            </a:r>
            <a:endParaRPr lang="en-US" dirty="0" smtClean="0">
              <a:sym typeface="Symbol" panose="05050102010706020507"/>
            </a:endParaRPr>
          </a:p>
          <a:p>
            <a:r>
              <a:rPr lang="en-US" dirty="0" smtClean="0">
                <a:sym typeface="Symbol" panose="05050102010706020507"/>
              </a:rPr>
              <a:t>                                    (</a:t>
            </a:r>
            <a:r>
              <a:rPr lang="en-US" sz="2000" dirty="0" smtClean="0">
                <a:sym typeface="Symbol" panose="05050102010706020507"/>
              </a:rPr>
              <a:t>divide both sides by 2</a:t>
            </a:r>
            <a:r>
              <a:rPr lang="en-US" dirty="0" smtClean="0">
                <a:sym typeface="Symbol" panose="05050102010706020507"/>
              </a:rPr>
              <a:t>)</a:t>
            </a:r>
            <a:endParaRPr lang="en-US" dirty="0" smtClean="0">
              <a:sym typeface="Symbol" panose="05050102010706020507"/>
            </a:endParaRPr>
          </a:p>
          <a:p>
            <a:r>
              <a:rPr lang="en-US" dirty="0" smtClean="0">
                <a:sym typeface="Symbol" panose="05050102010706020507"/>
              </a:rPr>
              <a:t>                 x &gt; 4  (</a:t>
            </a:r>
            <a:r>
              <a:rPr lang="en-US" sz="2000" dirty="0" smtClean="0">
                <a:sym typeface="Symbol" panose="05050102010706020507"/>
              </a:rPr>
              <a:t>the inequality remain the same</a:t>
            </a:r>
            <a:r>
              <a:rPr lang="en-US" dirty="0" smtClean="0">
                <a:sym typeface="Symbol" panose="05050102010706020507"/>
              </a:rPr>
              <a:t>)</a:t>
            </a:r>
            <a:endParaRPr lang="en-US" dirty="0" smtClean="0">
              <a:sym typeface="Symbol" panose="05050102010706020507"/>
            </a:endParaRPr>
          </a:p>
          <a:p>
            <a:endParaRPr lang="en-MY" dirty="0" smtClean="0"/>
          </a:p>
          <a:p>
            <a:endParaRPr lang="en-MY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2196752" y="5013176"/>
          <a:ext cx="10750550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cument" r:id="rId1" imgW="5728970" imgH="466090" progId="Word.Document.12">
                  <p:embed/>
                </p:oleObj>
              </mc:Choice>
              <mc:Fallback>
                <p:oleObj name="Document" r:id="rId1" imgW="5728970" imgH="466090" progId="Word.Document.12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2196752" y="5013176"/>
                        <a:ext cx="10750550" cy="874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inequalities (cont)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Rule 3</a:t>
            </a:r>
            <a:r>
              <a:rPr lang="en-US" dirty="0" smtClean="0"/>
              <a:t>: If both sides of an inequality are multiplied (or divided) by </a:t>
            </a:r>
            <a:r>
              <a:rPr lang="en-US" dirty="0" smtClean="0">
                <a:solidFill>
                  <a:srgbClr val="FF0000"/>
                </a:solidFill>
              </a:rPr>
              <a:t>a negative quantity </a:t>
            </a:r>
            <a:r>
              <a:rPr lang="en-US" dirty="0" smtClean="0"/>
              <a:t>then the inequality is </a:t>
            </a:r>
            <a:r>
              <a:rPr lang="en-US" dirty="0" smtClean="0">
                <a:solidFill>
                  <a:srgbClr val="FF0000"/>
                </a:solidFill>
              </a:rPr>
              <a:t>reversed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Example: Solve 3 – 2x &gt; -5</a:t>
            </a:r>
            <a:endParaRPr lang="en-US" dirty="0" smtClean="0"/>
          </a:p>
          <a:p>
            <a:r>
              <a:rPr lang="en-US" dirty="0" smtClean="0"/>
              <a:t>Solution:   3 </a:t>
            </a:r>
            <a:r>
              <a:rPr lang="en-US" dirty="0" smtClean="0">
                <a:solidFill>
                  <a:srgbClr val="FF0000"/>
                </a:solidFill>
              </a:rPr>
              <a:t>– 3</a:t>
            </a:r>
            <a:r>
              <a:rPr lang="en-US" dirty="0" smtClean="0"/>
              <a:t> – 2x &gt; -5 </a:t>
            </a:r>
            <a:r>
              <a:rPr lang="en-US" dirty="0" smtClean="0">
                <a:solidFill>
                  <a:srgbClr val="FF0000"/>
                </a:solidFill>
              </a:rPr>
              <a:t>– 3 </a:t>
            </a:r>
            <a:r>
              <a:rPr lang="en-US" dirty="0" smtClean="0"/>
              <a:t>(</a:t>
            </a:r>
            <a:r>
              <a:rPr lang="en-US" sz="2000" dirty="0" smtClean="0"/>
              <a:t>subtract 3 from both sides</a:t>
            </a:r>
            <a:r>
              <a:rPr lang="en-US" dirty="0" smtClean="0"/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           </a:t>
            </a:r>
            <a:r>
              <a:rPr lang="en-US" dirty="0" smtClean="0">
                <a:sym typeface="Symbol" panose="05050102010706020507"/>
              </a:rPr>
              <a:t>   -2x &lt; -8 </a:t>
            </a:r>
            <a:endParaRPr lang="en-US" dirty="0" smtClean="0">
              <a:sym typeface="Symbol" panose="05050102010706020507"/>
            </a:endParaRPr>
          </a:p>
          <a:p>
            <a:r>
              <a:rPr lang="en-US" dirty="0" smtClean="0">
                <a:sym typeface="Symbol" panose="05050102010706020507"/>
              </a:rPr>
              <a:t>                              (</a:t>
            </a:r>
            <a:r>
              <a:rPr lang="en-US" sz="2000" dirty="0" smtClean="0">
                <a:sym typeface="Symbol" panose="05050102010706020507"/>
              </a:rPr>
              <a:t>divide both sides by -2</a:t>
            </a:r>
            <a:r>
              <a:rPr lang="en-US" dirty="0" smtClean="0">
                <a:sym typeface="Symbol" panose="05050102010706020507"/>
              </a:rPr>
              <a:t>)</a:t>
            </a:r>
            <a:endParaRPr lang="en-US" dirty="0" smtClean="0">
              <a:sym typeface="Symbol" panose="05050102010706020507"/>
            </a:endParaRPr>
          </a:p>
          <a:p>
            <a:r>
              <a:rPr lang="en-US" dirty="0" smtClean="0">
                <a:sym typeface="Symbol" panose="05050102010706020507"/>
              </a:rPr>
              <a:t>                                  (</a:t>
            </a:r>
            <a:r>
              <a:rPr lang="en-US" sz="2000" dirty="0" smtClean="0">
                <a:sym typeface="Symbol" panose="05050102010706020507"/>
              </a:rPr>
              <a:t>Apply rule 3, the inequality reversed</a:t>
            </a:r>
            <a:r>
              <a:rPr lang="en-US" dirty="0" smtClean="0">
                <a:sym typeface="Symbol" panose="05050102010706020507"/>
              </a:rPr>
              <a:t>) </a:t>
            </a:r>
            <a:endParaRPr lang="en-US" dirty="0" smtClean="0">
              <a:sym typeface="Symbol" panose="05050102010706020507"/>
            </a:endParaRPr>
          </a:p>
          <a:p>
            <a:r>
              <a:rPr lang="en-US" dirty="0" smtClean="0">
                <a:sym typeface="Symbol" panose="05050102010706020507"/>
              </a:rPr>
              <a:t>               x &gt; 4</a:t>
            </a:r>
            <a:endParaRPr lang="en-MY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-2556792" y="4653136"/>
          <a:ext cx="1075055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Document" r:id="rId1" imgW="5728970" imgH="466090" progId="Word.Document.12">
                  <p:embed/>
                </p:oleObj>
              </mc:Choice>
              <mc:Fallback>
                <p:oleObj name="Document" r:id="rId1" imgW="5728970" imgH="466090" progId="Word.Document.12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2556792" y="4653136"/>
                        <a:ext cx="10750550" cy="874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linear inequalities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Solve the following inequalities.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7x – 6 &gt; 3 + 2x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2 – 6x </a:t>
            </a:r>
            <a:r>
              <a:rPr lang="en-US" dirty="0" smtClean="0">
                <a:sym typeface="Symbol" panose="05050102010706020507"/>
              </a:rPr>
              <a:t> 4x + 3</a:t>
            </a:r>
            <a:endParaRPr lang="en-US" dirty="0" smtClean="0">
              <a:sym typeface="Symbol" panose="05050102010706020507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sym typeface="Symbol" panose="05050102010706020507"/>
              </a:rPr>
              <a:t>3x  &lt; 9x + 4</a:t>
            </a:r>
            <a:endParaRPr lang="en-US" dirty="0" smtClean="0">
              <a:sym typeface="Symbol" panose="05050102010706020507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sym typeface="Symbol" panose="05050102010706020507"/>
              </a:rPr>
              <a:t>4  3x – 2 &lt; 13</a:t>
            </a:r>
            <a:endParaRPr lang="en-US" dirty="0" smtClean="0">
              <a:sym typeface="Symbol" panose="05050102010706020507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sym typeface="Symbol" panose="05050102010706020507"/>
              </a:rPr>
              <a:t>x – 10 &lt; 2x – 2 &lt; x</a:t>
            </a:r>
            <a:endParaRPr lang="en-M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Quadratic Inequalities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Quadratic inequalities need to handle with care.</a:t>
            </a:r>
            <a:endParaRPr lang="en-US" dirty="0" smtClean="0"/>
          </a:p>
          <a:p>
            <a:r>
              <a:rPr lang="en-US" dirty="0" smtClean="0"/>
              <a:t>Example 2: Solve x</a:t>
            </a:r>
            <a:r>
              <a:rPr lang="en-US" baseline="30000" dirty="0" smtClean="0"/>
              <a:t>2</a:t>
            </a:r>
            <a:r>
              <a:rPr lang="en-US" dirty="0" smtClean="0"/>
              <a:t> – x – 12 &gt; 0</a:t>
            </a:r>
            <a:endParaRPr lang="en-US" dirty="0" smtClean="0"/>
          </a:p>
          <a:p>
            <a:r>
              <a:rPr lang="en-US" dirty="0" smtClean="0"/>
              <a:t>Step 1  : </a:t>
            </a:r>
            <a:r>
              <a:rPr lang="en-US" dirty="0" smtClean="0">
                <a:solidFill>
                  <a:srgbClr val="0033CC"/>
                </a:solidFill>
              </a:rPr>
              <a:t>Factorize</a:t>
            </a:r>
            <a:r>
              <a:rPr lang="en-US" dirty="0" smtClean="0"/>
              <a:t> the quadratic expression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smtClean="0">
                <a:sym typeface="Symbol" panose="05050102010706020507"/>
              </a:rPr>
              <a:t>  (x + 3) (x – 4) &gt; 0</a:t>
            </a:r>
            <a:endParaRPr lang="en-US" dirty="0" smtClean="0">
              <a:sym typeface="Symbol" panose="05050102010706020507"/>
            </a:endParaRPr>
          </a:p>
          <a:p>
            <a:pPr>
              <a:buSzPct val="100000"/>
              <a:buFont typeface="Wingdings 2" pitchFamily="18" charset="2"/>
              <a:buChar char=""/>
            </a:pPr>
            <a:r>
              <a:rPr lang="en-US" dirty="0" smtClean="0"/>
              <a:t> Step 2:  The </a:t>
            </a:r>
            <a:r>
              <a:rPr lang="en-US" dirty="0" smtClean="0">
                <a:solidFill>
                  <a:srgbClr val="0033CC"/>
                </a:solidFill>
              </a:rPr>
              <a:t>critical points </a:t>
            </a:r>
            <a:r>
              <a:rPr lang="en-US" dirty="0" smtClean="0"/>
              <a:t>are:  4  and  3. </a:t>
            </a:r>
            <a:endParaRPr lang="en-US" dirty="0" smtClean="0"/>
          </a:p>
          <a:p>
            <a:pPr>
              <a:buSzPct val="100000"/>
              <a:buFont typeface="Wingdings 2" pitchFamily="18" charset="2"/>
              <a:buChar char=""/>
            </a:pPr>
            <a:r>
              <a:rPr lang="en-US" dirty="0" smtClean="0"/>
              <a:t>Step 3 :  Sketch a </a:t>
            </a:r>
            <a:r>
              <a:rPr lang="en-US" dirty="0" smtClean="0">
                <a:solidFill>
                  <a:srgbClr val="0033CC"/>
                </a:solidFill>
              </a:rPr>
              <a:t>sign change diagram</a:t>
            </a:r>
            <a:endParaRPr lang="en-MY" dirty="0">
              <a:solidFill>
                <a:srgbClr val="0033CC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555776" y="6021288"/>
            <a:ext cx="115212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103948" y="5985284"/>
            <a:ext cx="122413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87624" y="544522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(x + 3)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1187624" y="5877272"/>
            <a:ext cx="81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 – 4)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0" y="62373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MY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59632" y="5877272"/>
            <a:ext cx="53285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59632" y="6309320"/>
            <a:ext cx="5328592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15816" y="62280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-3</a:t>
            </a:r>
            <a:endParaRPr lang="en-MY" dirty="0"/>
          </a:p>
        </p:txBody>
      </p:sp>
      <p:sp>
        <p:nvSpPr>
          <p:cNvPr id="20" name="Oval 19"/>
          <p:cNvSpPr/>
          <p:nvPr/>
        </p:nvSpPr>
        <p:spPr>
          <a:xfrm>
            <a:off x="4688076" y="6274679"/>
            <a:ext cx="72008" cy="720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Oval 20"/>
          <p:cNvSpPr/>
          <p:nvPr/>
        </p:nvSpPr>
        <p:spPr>
          <a:xfrm>
            <a:off x="3098789" y="6270363"/>
            <a:ext cx="72008" cy="720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TextBox 22"/>
          <p:cNvSpPr txBox="1"/>
          <p:nvPr/>
        </p:nvSpPr>
        <p:spPr>
          <a:xfrm>
            <a:off x="5004048" y="587727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MY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004048" y="5373216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MY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707904" y="5445224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MY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015065" y="6269250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MY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411760" y="6269250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+</a:t>
            </a:r>
            <a:endParaRPr lang="en-MY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707904" y="58772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</a:t>
            </a:r>
            <a:endParaRPr lang="en-MY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707904" y="6279703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</a:t>
            </a:r>
            <a:endParaRPr lang="en-MY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450717" y="585523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</a:t>
            </a:r>
            <a:endParaRPr lang="en-MY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483768" y="537321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-</a:t>
            </a:r>
            <a:endParaRPr lang="en-MY" sz="2400" b="1" dirty="0"/>
          </a:p>
        </p:txBody>
      </p:sp>
      <p:sp>
        <p:nvSpPr>
          <p:cNvPr id="32" name="Oval 31"/>
          <p:cNvSpPr/>
          <p:nvPr/>
        </p:nvSpPr>
        <p:spPr>
          <a:xfrm>
            <a:off x="5004048" y="6309320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3" name="Oval 32"/>
          <p:cNvSpPr/>
          <p:nvPr/>
        </p:nvSpPr>
        <p:spPr>
          <a:xfrm>
            <a:off x="2394837" y="6320337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TextBox 33"/>
          <p:cNvSpPr txBox="1"/>
          <p:nvPr/>
        </p:nvSpPr>
        <p:spPr>
          <a:xfrm>
            <a:off x="6588224" y="5951021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Symbol" panose="05050102010706020507"/>
              <a:buChar char="\"/>
            </a:pPr>
            <a:r>
              <a:rPr lang="en-MY" dirty="0" smtClean="0">
                <a:sym typeface="Symbol" panose="05050102010706020507"/>
              </a:rPr>
              <a:t>The solution is </a:t>
            </a:r>
            <a:endParaRPr lang="en-MY" dirty="0" smtClean="0">
              <a:sym typeface="Symbol" panose="05050102010706020507"/>
            </a:endParaRPr>
          </a:p>
          <a:p>
            <a:r>
              <a:rPr lang="en-US" dirty="0">
                <a:sym typeface="Symbol" panose="05050102010706020507"/>
              </a:rPr>
              <a:t> </a:t>
            </a:r>
            <a:r>
              <a:rPr lang="en-US" dirty="0" smtClean="0">
                <a:sym typeface="Symbol" panose="05050102010706020507"/>
              </a:rPr>
              <a:t>   x &lt; -3 or  x &gt; 4</a:t>
            </a:r>
            <a:endParaRPr lang="en-M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en-US" dirty="0" smtClean="0"/>
              <a:t>Example 3:  Solve 2x</a:t>
            </a:r>
            <a:r>
              <a:rPr lang="en-US" baseline="30000" dirty="0" smtClean="0"/>
              <a:t>2 </a:t>
            </a:r>
            <a:r>
              <a:rPr lang="en-US" dirty="0" smtClean="0">
                <a:sym typeface="Symbol" panose="05050102010706020507"/>
              </a:rPr>
              <a:t></a:t>
            </a:r>
            <a:r>
              <a:rPr lang="en-US" dirty="0" smtClean="0"/>
              <a:t> 9x + 5.</a:t>
            </a:r>
            <a:endParaRPr lang="en-US" dirty="0" smtClean="0"/>
          </a:p>
          <a:p>
            <a:r>
              <a:rPr lang="en-US" sz="2400" dirty="0" smtClean="0"/>
              <a:t>Step 1: Rearrange the inequality so that the expressions are on the left side and zero on the right side.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                           2x</a:t>
            </a:r>
            <a:r>
              <a:rPr lang="en-US" sz="2400" baseline="30000" dirty="0" smtClean="0"/>
              <a:t>2 </a:t>
            </a:r>
            <a:r>
              <a:rPr lang="en-US" sz="2400" dirty="0" smtClean="0"/>
              <a:t>– 9x - 5 </a:t>
            </a:r>
            <a:r>
              <a:rPr lang="en-US" sz="2400" dirty="0" smtClean="0">
                <a:sym typeface="Symbol" panose="05050102010706020507"/>
              </a:rPr>
              <a:t></a:t>
            </a:r>
            <a:r>
              <a:rPr lang="en-US" sz="2400" dirty="0" smtClean="0"/>
              <a:t> 0</a:t>
            </a:r>
            <a:endParaRPr lang="en-US" sz="2400" dirty="0" smtClean="0"/>
          </a:p>
          <a:p>
            <a:pPr>
              <a:buFont typeface="Wingdings 2" pitchFamily="18" charset="2"/>
              <a:buChar char=""/>
            </a:pPr>
            <a:r>
              <a:rPr lang="en-US" sz="2400" dirty="0" smtClean="0"/>
              <a:t>Step 2: Factorize the quadratic expression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                         (2x + 1) (x – 5) </a:t>
            </a:r>
            <a:r>
              <a:rPr lang="en-US" sz="2400" dirty="0" smtClean="0">
                <a:sym typeface="Symbol" panose="05050102010706020507"/>
              </a:rPr>
              <a:t></a:t>
            </a:r>
            <a:r>
              <a:rPr lang="en-US" sz="2400" dirty="0" smtClean="0"/>
              <a:t> 0</a:t>
            </a:r>
            <a:endParaRPr lang="en-US" sz="2400" dirty="0" smtClean="0"/>
          </a:p>
          <a:p>
            <a:pPr>
              <a:buFont typeface="Wingdings 2" pitchFamily="18" charset="2"/>
              <a:buChar char=""/>
            </a:pPr>
            <a:r>
              <a:rPr lang="en-US" sz="2400" dirty="0" smtClean="0"/>
              <a:t>Step 3. The critical points are:  5 and -1/2 </a:t>
            </a:r>
            <a:endParaRPr lang="en-US" sz="2400" dirty="0" smtClean="0"/>
          </a:p>
          <a:p>
            <a:pPr>
              <a:buFont typeface="Wingdings 2" pitchFamily="18" charset="2"/>
              <a:buChar char=""/>
            </a:pPr>
            <a:r>
              <a:rPr lang="en-US" sz="2400" dirty="0" smtClean="0"/>
              <a:t>Step 4: Draw the sign change diagram</a:t>
            </a:r>
            <a:endParaRPr lang="en-US" sz="2400" dirty="0" smtClean="0"/>
          </a:p>
          <a:p>
            <a:pPr>
              <a:buNone/>
            </a:pPr>
            <a:endParaRPr lang="en-MY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51720" y="5805264"/>
            <a:ext cx="43204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843808" y="5733256"/>
            <a:ext cx="5760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245011" y="5744273"/>
            <a:ext cx="5760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43808" y="57959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-1/2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4366993" y="5762921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MY" dirty="0"/>
          </a:p>
        </p:txBody>
      </p:sp>
      <p:sp>
        <p:nvSpPr>
          <p:cNvPr id="14" name="Oval 13"/>
          <p:cNvSpPr/>
          <p:nvPr/>
        </p:nvSpPr>
        <p:spPr>
          <a:xfrm>
            <a:off x="4499992" y="576119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Oval 14"/>
          <p:cNvSpPr/>
          <p:nvPr/>
        </p:nvSpPr>
        <p:spPr>
          <a:xfrm>
            <a:off x="3109806" y="577732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TextBox 15"/>
          <p:cNvSpPr txBox="1"/>
          <p:nvPr/>
        </p:nvSpPr>
        <p:spPr>
          <a:xfrm>
            <a:off x="4980776" y="530120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+</a:t>
            </a:r>
            <a:endParaRPr lang="en-MY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483768" y="530120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+</a:t>
            </a:r>
            <a:endParaRPr lang="en-MY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07904" y="528204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-</a:t>
            </a:r>
            <a:endParaRPr lang="en-MY" sz="2800" b="1" dirty="0"/>
          </a:p>
        </p:txBody>
      </p:sp>
      <p:sp>
        <p:nvSpPr>
          <p:cNvPr id="20" name="Oval 19"/>
          <p:cNvSpPr/>
          <p:nvPr/>
        </p:nvSpPr>
        <p:spPr>
          <a:xfrm>
            <a:off x="3646913" y="5323242"/>
            <a:ext cx="43204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TextBox 20"/>
          <p:cNvSpPr txBox="1"/>
          <p:nvPr/>
        </p:nvSpPr>
        <p:spPr>
          <a:xfrm>
            <a:off x="6444208" y="4725144"/>
            <a:ext cx="25609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solution is </a:t>
            </a:r>
            <a:endParaRPr lang="en-US" dirty="0" smtClean="0"/>
          </a:p>
          <a:p>
            <a:r>
              <a:rPr lang="en-US" dirty="0" smtClean="0"/>
              <a:t>-1/2 </a:t>
            </a:r>
            <a:r>
              <a:rPr lang="en-US" dirty="0" smtClean="0">
                <a:sym typeface="Symbol" panose="05050102010706020507"/>
              </a:rPr>
              <a:t> x  5</a:t>
            </a:r>
            <a:endParaRPr lang="en-MY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r>
              <a:rPr lang="en-US" sz="2000" dirty="0" smtClean="0"/>
              <a:t>Example 4: Solve (2 – x)(x + 3) &gt; 0</a:t>
            </a:r>
            <a:endParaRPr lang="en-US" sz="2000" dirty="0" smtClean="0"/>
          </a:p>
          <a:p>
            <a:r>
              <a:rPr lang="en-US" sz="2000" dirty="0" smtClean="0"/>
              <a:t>Step 1: The critical points are:  2 and - 3</a:t>
            </a:r>
            <a:endParaRPr lang="en-US" sz="2000" dirty="0" smtClean="0"/>
          </a:p>
          <a:p>
            <a:r>
              <a:rPr lang="en-US" sz="2000" dirty="0" smtClean="0"/>
              <a:t>Step 2: Make sure the </a:t>
            </a:r>
            <a:r>
              <a:rPr lang="en-US" sz="2000" b="1" dirty="0" smtClean="0"/>
              <a:t>coefficient of x is positive</a:t>
            </a:r>
            <a:r>
              <a:rPr lang="en-US" sz="2000" dirty="0" smtClean="0"/>
              <a:t>.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          </a:t>
            </a:r>
            <a:r>
              <a:rPr lang="en-US" sz="2000" dirty="0" smtClean="0">
                <a:sym typeface="Symbol" panose="05050102010706020507"/>
              </a:rPr>
              <a:t> (2 – x) = -x + 2 = -(x – 2)</a:t>
            </a:r>
            <a:endParaRPr lang="en-US" sz="2000" dirty="0" smtClean="0">
              <a:sym typeface="Symbol" panose="05050102010706020507"/>
            </a:endParaRPr>
          </a:p>
          <a:p>
            <a:pPr>
              <a:buNone/>
            </a:pPr>
            <a:r>
              <a:rPr lang="en-US" sz="2000" dirty="0" smtClean="0">
                <a:sym typeface="Symbol" panose="05050102010706020507"/>
              </a:rPr>
              <a:t>	Hence   (2 – x)(x + 3) &gt;0</a:t>
            </a:r>
            <a:endParaRPr lang="en-US" sz="2000" dirty="0" smtClean="0">
              <a:sym typeface="Symbol" panose="05050102010706020507"/>
            </a:endParaRPr>
          </a:p>
          <a:p>
            <a:pPr>
              <a:buNone/>
            </a:pPr>
            <a:r>
              <a:rPr lang="en-US" sz="2000" dirty="0" smtClean="0">
                <a:sym typeface="Symbol" panose="05050102010706020507"/>
              </a:rPr>
              <a:t>                -(x – 2)(x + 3) &gt; 0</a:t>
            </a:r>
            <a:endParaRPr lang="en-US" sz="2000" dirty="0" smtClean="0">
              <a:sym typeface="Symbol" panose="05050102010706020507"/>
            </a:endParaRPr>
          </a:p>
          <a:p>
            <a:pPr>
              <a:buNone/>
            </a:pPr>
            <a:r>
              <a:rPr lang="en-US" sz="2000" dirty="0" smtClean="0">
                <a:sym typeface="Symbol" panose="05050102010706020507"/>
              </a:rPr>
              <a:t>	 Multiple both sides with -1,  </a:t>
            </a:r>
            <a:r>
              <a:rPr lang="en-US" sz="2000" dirty="0" smtClean="0">
                <a:solidFill>
                  <a:srgbClr val="FF0000"/>
                </a:solidFill>
                <a:sym typeface="Symbol" panose="05050102010706020507"/>
              </a:rPr>
              <a:t>-1  </a:t>
            </a:r>
            <a:r>
              <a:rPr lang="en-US" sz="2000" dirty="0" smtClean="0">
                <a:sym typeface="Symbol" panose="05050102010706020507"/>
              </a:rPr>
              <a:t>-(x – 2)(x + 3) &lt; </a:t>
            </a:r>
            <a:r>
              <a:rPr lang="en-US" sz="2000" dirty="0" smtClean="0">
                <a:solidFill>
                  <a:srgbClr val="FF0000"/>
                </a:solidFill>
                <a:sym typeface="Symbol" panose="05050102010706020507"/>
              </a:rPr>
              <a:t>-1  </a:t>
            </a:r>
            <a:r>
              <a:rPr lang="en-US" sz="2000" dirty="0" smtClean="0">
                <a:sym typeface="Symbol" panose="05050102010706020507"/>
              </a:rPr>
              <a:t>0</a:t>
            </a:r>
            <a:endParaRPr lang="en-US" sz="2000" dirty="0" smtClean="0">
              <a:sym typeface="Symbol" panose="05050102010706020507"/>
            </a:endParaRPr>
          </a:p>
          <a:p>
            <a:pPr>
              <a:buNone/>
            </a:pPr>
            <a:r>
              <a:rPr lang="en-US" sz="2000" dirty="0" smtClean="0"/>
              <a:t>                                                 </a:t>
            </a:r>
            <a:r>
              <a:rPr lang="en-US" sz="2000" dirty="0" smtClean="0">
                <a:sym typeface="Symbol" panose="05050102010706020507"/>
              </a:rPr>
              <a:t> (x – 2) (x + 3) &lt; 0</a:t>
            </a:r>
            <a:endParaRPr lang="en-US" sz="2000" dirty="0" smtClean="0">
              <a:sym typeface="Symbol" panose="05050102010706020507"/>
            </a:endParaRPr>
          </a:p>
          <a:p>
            <a:pPr>
              <a:buFont typeface="Wingdings 2" pitchFamily="18" charset="2"/>
              <a:buChar char=""/>
            </a:pPr>
            <a:r>
              <a:rPr lang="en-US" sz="2000" dirty="0" smtClean="0">
                <a:sym typeface="Symbol" panose="05050102010706020507"/>
              </a:rPr>
              <a:t>Step 4: Draw a sign change diagram</a:t>
            </a:r>
            <a:endParaRPr lang="en-US" sz="2000" dirty="0" smtClean="0"/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5796136" y="2204864"/>
            <a:ext cx="1512168" cy="73866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 that the inequality is reversed</a:t>
            </a:r>
            <a:endParaRPr lang="en-MY" sz="1400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6012954" y="3140174"/>
            <a:ext cx="432048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123728" y="5661248"/>
            <a:ext cx="352839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2663788" y="5565048"/>
            <a:ext cx="6480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4064991" y="5564253"/>
            <a:ext cx="6480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50917" y="560025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2771800" y="555618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-3</a:t>
            </a:r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4644008" y="515719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+</a:t>
            </a:r>
            <a:endParaRPr lang="en-MY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489224" y="519958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+</a:t>
            </a:r>
            <a:endParaRPr lang="en-MY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63888" y="5157192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-</a:t>
            </a:r>
            <a:endParaRPr lang="en-MY" sz="2800" b="1" dirty="0"/>
          </a:p>
        </p:txBody>
      </p:sp>
      <p:sp>
        <p:nvSpPr>
          <p:cNvPr id="17" name="Oval 16"/>
          <p:cNvSpPr/>
          <p:nvPr/>
        </p:nvSpPr>
        <p:spPr>
          <a:xfrm>
            <a:off x="3491880" y="5229200"/>
            <a:ext cx="43204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Oval 18"/>
          <p:cNvSpPr/>
          <p:nvPr/>
        </p:nvSpPr>
        <p:spPr>
          <a:xfrm>
            <a:off x="4361882" y="5622291"/>
            <a:ext cx="72008" cy="720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Oval 19"/>
          <p:cNvSpPr/>
          <p:nvPr/>
        </p:nvSpPr>
        <p:spPr>
          <a:xfrm>
            <a:off x="2954773" y="5634103"/>
            <a:ext cx="72008" cy="720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TextBox 20"/>
          <p:cNvSpPr txBox="1"/>
          <p:nvPr/>
        </p:nvSpPr>
        <p:spPr>
          <a:xfrm>
            <a:off x="5868144" y="479715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solution is </a:t>
            </a:r>
            <a:endParaRPr lang="en-US" dirty="0" smtClean="0"/>
          </a:p>
          <a:p>
            <a:r>
              <a:rPr lang="en-US" dirty="0" smtClean="0"/>
              <a:t>-3 &lt; x &lt; 2</a:t>
            </a:r>
            <a:endParaRPr lang="en-MY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3656</Words>
  <Application>WPS Presentation</Application>
  <PresentationFormat>On-screen Show (4:3)</PresentationFormat>
  <Paragraphs>219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14</vt:i4>
      </vt:variant>
    </vt:vector>
  </HeadingPairs>
  <TitlesOfParts>
    <vt:vector size="29" baseType="lpstr">
      <vt:lpstr>Arial</vt:lpstr>
      <vt:lpstr>SimSun</vt:lpstr>
      <vt:lpstr>Wingdings</vt:lpstr>
      <vt:lpstr>Symbol</vt:lpstr>
      <vt:lpstr>Wingdings 2</vt:lpstr>
      <vt:lpstr>Microsoft YaHei</vt:lpstr>
      <vt:lpstr/>
      <vt:lpstr>Arial Unicode MS</vt:lpstr>
      <vt:lpstr>Calibri</vt:lpstr>
      <vt:lpstr>Wingdings</vt:lpstr>
      <vt:lpstr>Segoe Print</vt:lpstr>
      <vt:lpstr>Default Design</vt:lpstr>
      <vt:lpstr>Word.Document.12</vt:lpstr>
      <vt:lpstr>Word.Document.12</vt:lpstr>
      <vt:lpstr>Word.Document.12</vt:lpstr>
      <vt:lpstr> INEQUALITIES</vt:lpstr>
      <vt:lpstr>Introduction</vt:lpstr>
      <vt:lpstr>Rules for inequalities</vt:lpstr>
      <vt:lpstr>Rules for inequalities (cont)</vt:lpstr>
      <vt:lpstr>Rules for inequalities (cont)</vt:lpstr>
      <vt:lpstr>Solving linear inequalities</vt:lpstr>
      <vt:lpstr>Solving Quadratic Inequalities</vt:lpstr>
      <vt:lpstr>PowerPoint 演示文稿</vt:lpstr>
      <vt:lpstr>PowerPoint 演示文稿</vt:lpstr>
      <vt:lpstr>Solving Absolute Values Inequalities</vt:lpstr>
      <vt:lpstr>Solving Absolute Values Inequalities</vt:lpstr>
      <vt:lpstr>Solving Absolute Values Inequalities</vt:lpstr>
      <vt:lpstr>Solving Absolute Values Inequalities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Eight INEQUALITIES</dc:title>
  <dc:creator>kegzgpl</dc:creator>
  <cp:lastModifiedBy>HP</cp:lastModifiedBy>
  <cp:revision>43</cp:revision>
  <dcterms:created xsi:type="dcterms:W3CDTF">2011-06-02T07:29:00Z</dcterms:created>
  <dcterms:modified xsi:type="dcterms:W3CDTF">2018-07-21T23:18:45Z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