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6" r:id="rId3"/>
    <p:sldId id="257" r:id="rId4"/>
    <p:sldId id="282" r:id="rId5"/>
    <p:sldId id="283" r:id="rId6"/>
    <p:sldId id="284" r:id="rId7"/>
    <p:sldId id="285" r:id="rId8"/>
    <p:sldId id="258" r:id="rId9"/>
    <p:sldId id="259" r:id="rId10"/>
    <p:sldId id="260" r:id="rId11"/>
    <p:sldId id="261" r:id="rId12"/>
    <p:sldId id="262" r:id="rId13"/>
    <p:sldId id="279" r:id="rId14"/>
    <p:sldId id="280" r:id="rId15"/>
    <p:sldId id="281" r:id="rId16"/>
    <p:sldId id="263" r:id="rId17"/>
    <p:sldId id="264" r:id="rId18"/>
    <p:sldId id="265" r:id="rId19"/>
    <p:sldId id="266" r:id="rId20"/>
    <p:sldId id="267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92" autoAdjust="0"/>
    <p:restoredTop sz="94660"/>
  </p:normalViewPr>
  <p:slideViewPr>
    <p:cSldViewPr>
      <p:cViewPr varScale="1">
        <p:scale>
          <a:sx n="86" d="100"/>
          <a:sy n="86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600CC1-3E7E-4683-8581-405D34EACAA3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3CC8-28D3-4BA6-86A9-E8B451EFA5A4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2FE763-7A9D-4354-B680-1BADC202B4E4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B6A57-8262-4495-A6AC-24BB8FA2299F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4E88E-F36B-4298-828F-4B592ADE26C8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A5BB68-7826-4DB3-8061-71FA7353BA06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88FD3-006B-416F-B5F8-7BF8A657145E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36065-6633-4439-8B02-0F74B1162846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DD0934-C6E2-4F5B-A30B-A1F627F68112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ECDAF-5AA7-4877-95D5-C09569D4B148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024C-6AAB-463E-8F3B-35F859408CB1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80D59-6C56-4873-93FB-42B52639777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20AB6A57-8262-4495-A6AC-24BB8FA2299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0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7.wmf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2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7.wmf"/><Relationship Id="rId1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8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wmf"/><Relationship Id="rId1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1.wmf"/><Relationship Id="rId1" Type="http://schemas.openxmlformats.org/officeDocument/2006/relationships/oleObject" Target="../embeddings/oleObject16.bin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0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3.wmf"/><Relationship Id="rId1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1.bin"/><Relationship Id="rId3" Type="http://schemas.openxmlformats.org/officeDocument/2006/relationships/oleObject" Target="../embeddings/oleObject20.bin"/><Relationship Id="rId2" Type="http://schemas.openxmlformats.org/officeDocument/2006/relationships/image" Target="../media/image17.wmf"/><Relationship Id="rId1" Type="http://schemas.openxmlformats.org/officeDocument/2006/relationships/oleObject" Target="../embeddings/oleObject19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4.wmf"/><Relationship Id="rId1" Type="http://schemas.openxmlformats.org/officeDocument/2006/relationships/oleObject" Target="../embeddings/oleObject2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050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55576" y="1556792"/>
            <a:ext cx="7772400" cy="3168352"/>
          </a:xfrm>
        </p:spPr>
        <p:txBody>
          <a:bodyPr/>
          <a:p>
            <a:pPr eaLnBrk="1" hangingPunct="1"/>
            <a:r>
              <a:rPr lang="en-MY" altLang="en-US" sz="4400" dirty="0" smtClean="0"/>
              <a:t>Differential Equations</a:t>
            </a:r>
            <a:endParaRPr lang="en-MY" altLang="en-US" sz="44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33400"/>
            <a:ext cx="8229600" cy="5597525"/>
          </a:xfrm>
        </p:spPr>
        <p:txBody>
          <a:bodyPr/>
          <a:lstStyle/>
          <a:p>
            <a:pPr eaLnBrk="1" hangingPunct="1"/>
            <a:r>
              <a:rPr lang="en-US" b="1" u="sng" smtClean="0"/>
              <a:t>Method </a:t>
            </a:r>
            <a:r>
              <a:rPr lang="en-US" altLang="zh-CN" b="1" u="sng" smtClean="0"/>
              <a:t>3</a:t>
            </a:r>
            <a:r>
              <a:rPr lang="en-US" b="1" u="sng" smtClean="0"/>
              <a:t>: Linear Equations – use integrating factor</a:t>
            </a:r>
            <a:endParaRPr lang="en-US" b="1" u="sng" smtClean="0"/>
          </a:p>
          <a:p>
            <a:pPr eaLnBrk="1" hangingPunct="1"/>
            <a:r>
              <a:rPr lang="en-US" smtClean="0"/>
              <a:t>1st order linear DE in the form of 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To solve any such equation, we multiply both sides by an integrating factor (I(x)) which is always                 .</a:t>
            </a: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>
                <a:sym typeface="Symbol" panose="05050102010706020507" pitchFamily="18" charset="2"/>
              </a:rPr>
              <a:t></a:t>
            </a:r>
            <a:endParaRPr lang="en-US" smtClean="0">
              <a:sym typeface="Symbol" panose="05050102010706020507" pitchFamily="18" charset="2"/>
            </a:endParaRPr>
          </a:p>
          <a:p>
            <a:pPr eaLnBrk="1" hangingPunct="1"/>
            <a:endParaRPr lang="en-US" smtClean="0">
              <a:sym typeface="Symbol" panose="05050102010706020507" pitchFamily="18" charset="2"/>
            </a:endParaRPr>
          </a:p>
          <a:p>
            <a:pPr eaLnBrk="1" hangingPunct="1"/>
            <a:r>
              <a:rPr lang="en-US" smtClean="0">
                <a:sym typeface="Symbol" panose="05050102010706020507" pitchFamily="18" charset="2"/>
              </a:rPr>
              <a:t></a:t>
            </a:r>
            <a:endParaRPr lang="en-US" smtClean="0">
              <a:sym typeface="Symbol" panose="05050102010706020507" pitchFamily="18" charset="2"/>
            </a:endParaRPr>
          </a:p>
        </p:txBody>
      </p:sp>
      <p:sp>
        <p:nvSpPr>
          <p:cNvPr id="410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3200400" y="1371600"/>
          <a:ext cx="2613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1" imgW="28956000" imgH="9448800" progId="Equation.3">
                  <p:embed/>
                </p:oleObj>
              </mc:Choice>
              <mc:Fallback>
                <p:oleObj name="Equation" r:id="rId1" imgW="28956000" imgH="94488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4001"/>
                      </a:blip>
                      <a:stretch>
                        <a:fillRect/>
                      </a:stretch>
                    </p:blipFill>
                    <p:spPr>
                      <a:xfrm>
                        <a:off x="3200400" y="1371600"/>
                        <a:ext cx="2613025" cy="685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5638800" y="2209800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3" imgW="10972800" imgH="6400800" progId="Equation.3">
                  <p:embed/>
                </p:oleObj>
              </mc:Choice>
              <mc:Fallback>
                <p:oleObj name="Equation" r:id="rId3" imgW="10972800" imgH="6400800" progId="Equation.3">
                  <p:embed/>
                  <p:pic>
                    <p:nvPicPr>
                      <p:cNvPr id="0" name="Object 6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5638800" y="2209800"/>
                        <a:ext cx="1066800" cy="622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1295400" y="3048000"/>
          <a:ext cx="571500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Equation" r:id="rId5" imgW="60045600" imgH="9448800" progId="Equation.3">
                  <p:embed/>
                </p:oleObj>
              </mc:Choice>
              <mc:Fallback>
                <p:oleObj name="Equation" r:id="rId5" imgW="60045600" imgH="9448800" progId="Equation.3">
                  <p:embed/>
                  <p:pic>
                    <p:nvPicPr>
                      <p:cNvPr id="0" name="Object 8"/>
                      <p:cNvPicPr>
                        <a:picLocks noChangeAspect="1"/>
                      </p:cNvPicPr>
                      <p:nvPr/>
                    </p:nvPicPr>
                    <p:blipFill>
                      <a:blip r:embed="rId6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1295400" y="3048000"/>
                        <a:ext cx="5715000" cy="849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4101" name="Object 10"/>
          <p:cNvGraphicFramePr>
            <a:graphicFrameLocks noChangeAspect="1"/>
          </p:cNvGraphicFramePr>
          <p:nvPr/>
        </p:nvGraphicFramePr>
        <p:xfrm>
          <a:off x="1524000" y="3962400"/>
          <a:ext cx="358140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Equation" r:id="rId7" imgW="40843200" imgH="14325600" progId="Equation.3">
                  <p:embed/>
                </p:oleObj>
              </mc:Choice>
              <mc:Fallback>
                <p:oleObj name="Equation" r:id="rId7" imgW="40843200" imgH="14325600" progId="Equation.3">
                  <p:embed/>
                  <p:pic>
                    <p:nvPicPr>
                      <p:cNvPr id="0" name="Object 10"/>
                      <p:cNvPicPr>
                        <a:picLocks noChangeAspect="1"/>
                      </p:cNvPicPr>
                      <p:nvPr/>
                    </p:nvPicPr>
                    <p:blipFill>
                      <a:blip r:embed="rId8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1524000" y="3962400"/>
                        <a:ext cx="3581400" cy="1123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457200"/>
            <a:ext cx="8229600" cy="5673725"/>
          </a:xfrm>
        </p:spPr>
        <p:txBody>
          <a:bodyPr/>
          <a:lstStyle/>
          <a:p>
            <a:pPr eaLnBrk="1" hangingPunct="1"/>
            <a:r>
              <a:rPr lang="en-US" smtClean="0"/>
              <a:t>Thus,                                                           </a:t>
            </a: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mtClean="0"/>
              <a:t>	where I(x) =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Example: Solve y’ + 2xy = 4x.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Example: Solve y’ + tan</a:t>
            </a:r>
            <a:r>
              <a:rPr lang="en-US" i="1" smtClean="0"/>
              <a:t>x</a:t>
            </a:r>
            <a:r>
              <a:rPr lang="en-US" smtClean="0"/>
              <a:t> y = 2 sec</a:t>
            </a:r>
            <a:r>
              <a:rPr lang="en-US" i="1" smtClean="0"/>
              <a:t>x</a:t>
            </a:r>
            <a:endParaRPr lang="en-US" i="1" smtClean="0"/>
          </a:p>
          <a:p>
            <a:pPr eaLnBrk="1" hangingPunct="1"/>
            <a:endParaRPr lang="en-US" smtClean="0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524000" y="381000"/>
          <a:ext cx="3581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1" imgW="36576000" imgH="6705600" progId="Equation.3">
                  <p:embed/>
                </p:oleObj>
              </mc:Choice>
              <mc:Fallback>
                <p:oleObj name="Equation" r:id="rId1" imgW="36576000" imgH="67056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1524000" y="381000"/>
                        <a:ext cx="3581400" cy="520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2514600" y="914400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3" imgW="10972800" imgH="6400800" progId="Equation.3">
                  <p:embed/>
                </p:oleObj>
              </mc:Choice>
              <mc:Fallback>
                <p:oleObj name="Equation" r:id="rId3" imgW="10972800" imgH="6400800" progId="Equation.3">
                  <p:embed/>
                  <p:pic>
                    <p:nvPicPr>
                      <p:cNvPr id="0" name="Object 6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biLevel thresh="50000"/>
                        <a:grayscl/>
                        <a:lum bright="-89999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2514600" y="914400"/>
                        <a:ext cx="1066800" cy="622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457200"/>
            <a:ext cx="7772400" cy="5562600"/>
          </a:xfrm>
        </p:spPr>
        <p:txBody>
          <a:bodyPr/>
          <a:lstStyle/>
          <a:p>
            <a:r>
              <a:rPr lang="en-US" b="1" u="sng" smtClean="0"/>
              <a:t>Method 4: Exact Differential Equation</a:t>
            </a:r>
            <a:endParaRPr lang="en-US" b="1" u="sng" smtClean="0"/>
          </a:p>
          <a:p>
            <a:r>
              <a:rPr lang="en-US" smtClean="0"/>
              <a:t>Def: The expression M(x, y)dx + N(x, y)dy is called </a:t>
            </a:r>
            <a:r>
              <a:rPr lang="en-US" b="1" u="sng" smtClean="0"/>
              <a:t>an exact differential form</a:t>
            </a:r>
            <a:r>
              <a:rPr lang="en-US" smtClean="0"/>
              <a:t> in a domain D in the xy plane if there exists a function F(x, y), called the potential function, such that dF(x, y) = M(x, y)dx + N(x, y)dy for all (x, y) in D.</a:t>
            </a:r>
            <a:endParaRPr lang="en-US" smtClean="0"/>
          </a:p>
          <a:p>
            <a:r>
              <a:rPr lang="en-US" smtClean="0"/>
              <a:t>Note that dF(x, y) is the total derivative, can be expressed as </a:t>
            </a:r>
            <a:endParaRPr lang="en-US" smtClean="0"/>
          </a:p>
          <a:p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r>
              <a:rPr lang="en-US" smtClean="0"/>
              <a:t>Def: If M(x, y)dx + N(x, y)dy is an exact differential form, then the equation M(x, y)dx + N(x, y)dy = 0 is called an </a:t>
            </a:r>
            <a:r>
              <a:rPr lang="en-US" b="1" u="sng" smtClean="0"/>
              <a:t>exact differential equation</a:t>
            </a:r>
            <a:endParaRPr lang="en-US" b="1" u="sng" smtClean="0"/>
          </a:p>
        </p:txBody>
      </p:sp>
      <p:sp>
        <p:nvSpPr>
          <p:cNvPr id="256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pic>
        <p:nvPicPr>
          <p:cNvPr id="25607" name="Picture 5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3581400"/>
            <a:ext cx="3048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457200"/>
            <a:ext cx="7772400" cy="5562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u="sng" smtClean="0"/>
              <a:t>Theorem</a:t>
            </a:r>
            <a:r>
              <a:rPr lang="en-US" smtClean="0"/>
              <a:t>: Let M(x, y), N(x, y),      ,       continuous functions in a domain D. The first order differential equation </a:t>
            </a:r>
            <a:endParaRPr lang="en-US" smtClean="0"/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en-US" smtClean="0"/>
              <a:t>		M(x, y)dx + N(x, y)dy = 0</a:t>
            </a:r>
            <a:endParaRPr lang="en-US" smtClean="0"/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en-US" smtClean="0"/>
              <a:t>	is an exact differential equation if and only if </a:t>
            </a:r>
            <a:endParaRPr lang="en-US" smtClean="0"/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en-US" smtClean="0"/>
              <a:t>	</a:t>
            </a:r>
            <a:endParaRPr lang="en-US" smtClean="0"/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en-US" smtClean="0"/>
              <a:t>	for all (x, y) in D.</a:t>
            </a:r>
            <a:endParaRPr lang="en-MY" smtClean="0"/>
          </a:p>
          <a:p>
            <a:endParaRPr lang="en-MY" smtClean="0"/>
          </a:p>
        </p:txBody>
      </p:sp>
      <p:pic>
        <p:nvPicPr>
          <p:cNvPr id="26628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16345" y="479425"/>
            <a:ext cx="30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14515" y="479425"/>
            <a:ext cx="304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pic>
        <p:nvPicPr>
          <p:cNvPr id="2663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81095" y="4012565"/>
            <a:ext cx="11430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82562"/>
          </a:xfrm>
        </p:spPr>
        <p:txBody>
          <a:bodyPr/>
          <a:lstStyle/>
          <a:p>
            <a:endParaRPr lang="en-MY" smtClean="0"/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533400"/>
            <a:ext cx="7772400" cy="5486400"/>
          </a:xfrm>
        </p:spPr>
        <p:txBody>
          <a:bodyPr/>
          <a:lstStyle/>
          <a:p>
            <a:r>
              <a:rPr lang="en-US" smtClean="0"/>
              <a:t>Example: Given the differential equation </a:t>
            </a: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			3x(xy -2) +(x</a:t>
            </a:r>
            <a:r>
              <a:rPr lang="en-US" baseline="30000" smtClean="0"/>
              <a:t>3</a:t>
            </a:r>
            <a:r>
              <a:rPr lang="en-US" smtClean="0"/>
              <a:t> + 2y)dy = 0,</a:t>
            </a: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	determine whether it is an exact equation. If so, find the general solution.</a:t>
            </a:r>
            <a:endParaRPr lang="en-US" smtClean="0"/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en-US" smtClean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smtClean="0"/>
              <a:t>Example: Determine whether cos </a:t>
            </a:r>
            <a:r>
              <a:rPr lang="en-US" i="1" smtClean="0"/>
              <a:t>x</a:t>
            </a:r>
            <a:r>
              <a:rPr lang="en-US" smtClean="0"/>
              <a:t> </a:t>
            </a:r>
            <a:r>
              <a:rPr lang="en-US" i="1" smtClean="0"/>
              <a:t>y</a:t>
            </a:r>
            <a:r>
              <a:rPr lang="en-US" smtClean="0"/>
              <a:t>’ – </a:t>
            </a:r>
            <a:r>
              <a:rPr lang="en-US" i="1" smtClean="0"/>
              <a:t>y </a:t>
            </a:r>
            <a:r>
              <a:rPr lang="en-US" smtClean="0"/>
              <a:t>sin </a:t>
            </a:r>
            <a:r>
              <a:rPr lang="en-US" i="1" smtClean="0"/>
              <a:t>x</a:t>
            </a:r>
            <a:r>
              <a:rPr lang="en-US" smtClean="0"/>
              <a:t> + 1 = 0 is an exact equation. If so, find the general solution.</a:t>
            </a:r>
            <a:endParaRPr lang="en-MY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Second Order Linear ODE</a:t>
            </a:r>
            <a:endParaRPr lang="en-US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Most practical problems in engineering give rise to second order differential equations of the form   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where a, b and c are constant coefficients and f(x) is a given function of x.</a:t>
            </a:r>
            <a:endParaRPr lang="en-US" smtClean="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2438400" y="2590800"/>
          <a:ext cx="39322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1" imgW="37795200" imgH="10058400" progId="Equation.3">
                  <p:embed/>
                </p:oleObj>
              </mc:Choice>
              <mc:Fallback>
                <p:oleObj name="Equation" r:id="rId1" imgW="37795200" imgH="100584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2438400" y="2590800"/>
                        <a:ext cx="3932238" cy="914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/>
            <a:r>
              <a:rPr lang="en-US" smtClean="0"/>
              <a:t>Homogeneous Case i.e. f(x) = 0</a:t>
            </a:r>
            <a:endParaRPr lang="en-US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eaLnBrk="1" hangingPunct="1"/>
            <a:r>
              <a:rPr lang="en-US" smtClean="0"/>
              <a:t>Consider the case where f(x)=0, that is equation of the form 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y</a:t>
            </a:r>
            <a:r>
              <a:rPr lang="en-US" baseline="-25000" smtClean="0"/>
              <a:t>1</a:t>
            </a:r>
            <a:r>
              <a:rPr lang="en-US" smtClean="0"/>
              <a:t> and y</a:t>
            </a:r>
            <a:r>
              <a:rPr lang="en-US" baseline="-25000" smtClean="0"/>
              <a:t>2</a:t>
            </a:r>
            <a:r>
              <a:rPr lang="en-US" smtClean="0"/>
              <a:t> satisfy this equation, then any linear combination        y = Ay</a:t>
            </a:r>
            <a:r>
              <a:rPr lang="en-US" baseline="-25000" smtClean="0"/>
              <a:t>1</a:t>
            </a:r>
            <a:r>
              <a:rPr lang="en-US" smtClean="0"/>
              <a:t> + By</a:t>
            </a:r>
            <a:r>
              <a:rPr lang="en-US" baseline="-25000" smtClean="0"/>
              <a:t>2</a:t>
            </a:r>
            <a:r>
              <a:rPr lang="en-US" smtClean="0"/>
              <a:t> also satisfies this equation.</a:t>
            </a:r>
            <a:endParaRPr lang="en-US" smtClean="0"/>
          </a:p>
          <a:p>
            <a:pPr eaLnBrk="1" hangingPunct="1"/>
            <a:r>
              <a:rPr lang="en-US" smtClean="0"/>
              <a:t>If </a:t>
            </a:r>
            <a:r>
              <a:rPr lang="en-US" i="1" smtClean="0"/>
              <a:t>a</a:t>
            </a:r>
            <a:r>
              <a:rPr lang="en-US" smtClean="0"/>
              <a:t> = 0, we get the first order equation of the form                                     where </a:t>
            </a:r>
            <a:r>
              <a:rPr lang="en-US" i="1" smtClean="0"/>
              <a:t>k</a:t>
            </a:r>
            <a:r>
              <a:rPr lang="en-US" smtClean="0"/>
              <a:t>=</a:t>
            </a:r>
            <a:r>
              <a:rPr lang="en-US" i="1" smtClean="0"/>
              <a:t>c</a:t>
            </a:r>
            <a:r>
              <a:rPr lang="en-US" smtClean="0"/>
              <a:t>/</a:t>
            </a:r>
            <a:r>
              <a:rPr lang="en-US" i="1" smtClean="0"/>
              <a:t>b</a:t>
            </a:r>
            <a:r>
              <a:rPr lang="en-US" smtClean="0"/>
              <a:t>.</a:t>
            </a:r>
            <a:endParaRPr lang="en-US" smtClean="0"/>
          </a:p>
        </p:txBody>
      </p:sp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2933700" y="2186305"/>
          <a:ext cx="32766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1" imgW="32613600" imgH="10058400" progId="Equation.3">
                  <p:embed/>
                </p:oleObj>
              </mc:Choice>
              <mc:Fallback>
                <p:oleObj name="Equation" r:id="rId1" imgW="32613600" imgH="100584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2933700" y="2186305"/>
                        <a:ext cx="3276600" cy="796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7171" name="Object 6"/>
          <p:cNvGraphicFramePr>
            <a:graphicFrameLocks noChangeAspect="1"/>
          </p:cNvGraphicFramePr>
          <p:nvPr/>
        </p:nvGraphicFramePr>
        <p:xfrm>
          <a:off x="2773680" y="5365115"/>
          <a:ext cx="38100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3" imgW="42062400" imgH="9448800" progId="Equation.3">
                  <p:embed/>
                </p:oleObj>
              </mc:Choice>
              <mc:Fallback>
                <p:oleObj name="Equation" r:id="rId3" imgW="42062400" imgH="9448800" progId="Equation.3">
                  <p:embed/>
                  <p:pic>
                    <p:nvPicPr>
                      <p:cNvPr id="0" name="Object 6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2773680" y="5365115"/>
                        <a:ext cx="3810000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31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33400"/>
            <a:ext cx="8229600" cy="5597525"/>
          </a:xfrm>
        </p:spPr>
        <p:txBody>
          <a:bodyPr/>
          <a:lstStyle/>
          <a:p>
            <a:pPr eaLnBrk="1" hangingPunct="1"/>
            <a:r>
              <a:rPr lang="en-US" smtClean="0"/>
              <a:t>Thus, it has the general solution </a:t>
            </a: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mtClean="0"/>
              <a:t>	                      </a:t>
            </a: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mtClean="0"/>
              <a:t>	where C is an arbitrary constant.</a:t>
            </a:r>
            <a:endParaRPr lang="en-US" smtClean="0"/>
          </a:p>
          <a:p>
            <a:pPr eaLnBrk="1" hangingPunct="1"/>
            <a:r>
              <a:rPr lang="en-US" smtClean="0"/>
              <a:t>If we put the symbol m for –k, the solution is </a:t>
            </a:r>
            <a:r>
              <a:rPr lang="en-US" b="1" i="1" smtClean="0"/>
              <a:t>y</a:t>
            </a:r>
            <a:r>
              <a:rPr lang="en-US" b="1" smtClean="0"/>
              <a:t> = Ce</a:t>
            </a:r>
            <a:r>
              <a:rPr lang="en-US" b="1" baseline="30000" smtClean="0"/>
              <a:t>m</a:t>
            </a:r>
            <a:r>
              <a:rPr lang="en-US" b="1" i="1" baseline="30000" smtClean="0"/>
              <a:t>x</a:t>
            </a:r>
            <a:r>
              <a:rPr lang="en-US" smtClean="0"/>
              <a:t>. It will also be a solution of the 2nd order equation ay”+by’+cy=0 i.e.              aCm</a:t>
            </a:r>
            <a:r>
              <a:rPr lang="en-US" baseline="30000" smtClean="0"/>
              <a:t>2</a:t>
            </a:r>
            <a:r>
              <a:rPr lang="en-US" smtClean="0"/>
              <a:t>e</a:t>
            </a:r>
            <a:r>
              <a:rPr lang="en-US" baseline="30000" smtClean="0"/>
              <a:t>mx</a:t>
            </a:r>
            <a:r>
              <a:rPr lang="en-US" smtClean="0"/>
              <a:t> + bAme</a:t>
            </a:r>
            <a:r>
              <a:rPr lang="en-US" baseline="30000" smtClean="0"/>
              <a:t>mx</a:t>
            </a:r>
            <a:r>
              <a:rPr lang="en-US" smtClean="0"/>
              <a:t> + cAe</a:t>
            </a:r>
            <a:r>
              <a:rPr lang="en-US" baseline="30000" smtClean="0"/>
              <a:t>mx</a:t>
            </a:r>
            <a:r>
              <a:rPr lang="en-US" smtClean="0"/>
              <a:t> = 0 </a:t>
            </a:r>
            <a:endParaRPr lang="en-US" smtClean="0"/>
          </a:p>
          <a:p>
            <a:pPr eaLnBrk="1" hangingPunct="1"/>
            <a:r>
              <a:rPr lang="en-US" smtClean="0"/>
              <a:t>Divide both sides by e</a:t>
            </a:r>
            <a:r>
              <a:rPr lang="en-US" baseline="30000" smtClean="0"/>
              <a:t>mx</a:t>
            </a:r>
            <a:r>
              <a:rPr lang="en-US" smtClean="0"/>
              <a:t> </a:t>
            </a:r>
            <a:r>
              <a:rPr lang="en-US" smtClean="0">
                <a:sym typeface="Symbol" panose="05050102010706020507" pitchFamily="18" charset="2"/>
              </a:rPr>
              <a:t> am</a:t>
            </a:r>
            <a:r>
              <a:rPr lang="en-US" baseline="30000" smtClean="0">
                <a:sym typeface="Symbol" panose="05050102010706020507" pitchFamily="18" charset="2"/>
              </a:rPr>
              <a:t>2</a:t>
            </a:r>
            <a:r>
              <a:rPr lang="en-US" smtClean="0">
                <a:sym typeface="Symbol" panose="05050102010706020507" pitchFamily="18" charset="2"/>
              </a:rPr>
              <a:t>+bm+c=0</a:t>
            </a:r>
            <a:endParaRPr lang="en-US" smtClean="0">
              <a:sym typeface="Symbol" panose="05050102010706020507" pitchFamily="18" charset="2"/>
            </a:endParaRPr>
          </a:p>
          <a:p>
            <a:pPr eaLnBrk="1" hangingPunct="1"/>
            <a:r>
              <a:rPr lang="en-US" smtClean="0">
                <a:sym typeface="Symbol" panose="05050102010706020507" pitchFamily="18" charset="2"/>
              </a:rPr>
              <a:t>This is called </a:t>
            </a:r>
            <a:r>
              <a:rPr lang="en-US" b="1" u="sng" smtClean="0">
                <a:sym typeface="Symbol" panose="05050102010706020507" pitchFamily="18" charset="2"/>
              </a:rPr>
              <a:t>auxiliary equation (AE) or characteristic equation.</a:t>
            </a:r>
            <a:endParaRPr lang="en-US" b="1" u="sng" smtClean="0">
              <a:sym typeface="Symbol" panose="05050102010706020507" pitchFamily="18" charset="2"/>
            </a:endParaRPr>
          </a:p>
          <a:p>
            <a:pPr eaLnBrk="1" hangingPunct="1"/>
            <a:endParaRPr lang="en-US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2590800" y="1295400"/>
          <a:ext cx="1828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1" imgW="14630400" imgH="5486400" progId="Equation.3">
                  <p:embed/>
                </p:oleObj>
              </mc:Choice>
              <mc:Fallback>
                <p:oleObj name="Equation" r:id="rId1" imgW="14630400" imgH="54864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2590800" y="1295400"/>
                        <a:ext cx="1828800" cy="571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31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609600"/>
            <a:ext cx="8229600" cy="5521325"/>
          </a:xfrm>
        </p:spPr>
        <p:txBody>
          <a:bodyPr/>
          <a:lstStyle/>
          <a:p>
            <a:pPr marL="609600" indent="-609600" eaLnBrk="1" hangingPunct="1"/>
            <a:r>
              <a:rPr lang="en-US" smtClean="0"/>
              <a:t>Since the AE is always a quadratic equation, we have three types of solution which depends on the roots.</a:t>
            </a:r>
            <a:endParaRPr lang="en-US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AutoNum type="alphaLcParenR"/>
            </a:pPr>
            <a:r>
              <a:rPr lang="en-US" b="1" i="1" smtClean="0"/>
              <a:t> </a:t>
            </a:r>
            <a:r>
              <a:rPr lang="en-US" i="1" u="sng" smtClean="0"/>
              <a:t>Real and different roots</a:t>
            </a:r>
            <a:endParaRPr lang="en-US" i="1" u="sng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None/>
            </a:pPr>
            <a:r>
              <a:rPr lang="en-US" i="1" smtClean="0"/>
              <a:t>	</a:t>
            </a:r>
            <a:r>
              <a:rPr lang="en-US" smtClean="0"/>
              <a:t>Let m = m</a:t>
            </a:r>
            <a:r>
              <a:rPr lang="en-US" baseline="-25000" smtClean="0"/>
              <a:t>1</a:t>
            </a:r>
            <a:r>
              <a:rPr lang="en-US" smtClean="0"/>
              <a:t> and m = m</a:t>
            </a:r>
            <a:r>
              <a:rPr lang="en-US" baseline="-25000" smtClean="0"/>
              <a:t>2</a:t>
            </a:r>
            <a:r>
              <a:rPr lang="en-US" smtClean="0"/>
              <a:t> be the two roots of the AE</a:t>
            </a:r>
            <a:r>
              <a:rPr lang="en-US" i="1" smtClean="0"/>
              <a:t>.</a:t>
            </a:r>
            <a:r>
              <a:rPr lang="en-US" smtClean="0"/>
              <a:t> Then , the general solution is </a:t>
            </a:r>
            <a:endParaRPr lang="en-US" i="1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AutoNum type="alphaLcParenR" startAt="2"/>
            </a:pPr>
            <a:endParaRPr lang="en-US" i="1" u="sng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AutoNum type="alphaLcParenR" startAt="2"/>
            </a:pPr>
            <a:r>
              <a:rPr lang="en-US" i="1" u="sng" smtClean="0"/>
              <a:t>Real and equal roots </a:t>
            </a:r>
            <a:endParaRPr lang="en-US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None/>
            </a:pPr>
            <a:r>
              <a:rPr lang="en-US" smtClean="0"/>
              <a:t>	Let m = m</a:t>
            </a:r>
            <a:r>
              <a:rPr lang="en-US" baseline="-25000" smtClean="0"/>
              <a:t>1</a:t>
            </a:r>
            <a:r>
              <a:rPr lang="en-US" smtClean="0"/>
              <a:t> = m</a:t>
            </a:r>
            <a:r>
              <a:rPr lang="en-US" baseline="-25000" smtClean="0"/>
              <a:t>2</a:t>
            </a:r>
            <a:r>
              <a:rPr lang="en-US" smtClean="0"/>
              <a:t> is the solution of the AE. Then, the general solution is </a:t>
            </a:r>
            <a:endParaRPr lang="en-US" smtClean="0"/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3505200" y="2667000"/>
          <a:ext cx="350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Equation" r:id="rId1" imgW="26822400" imgH="5486400" progId="Equation.3">
                  <p:embed/>
                </p:oleObj>
              </mc:Choice>
              <mc:Fallback>
                <p:oleObj name="Equation" r:id="rId1" imgW="26822400" imgH="54864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3505200" y="2667000"/>
                        <a:ext cx="3505200" cy="635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9219" name="Object 6"/>
          <p:cNvGraphicFramePr>
            <a:graphicFrameLocks noChangeAspect="1"/>
          </p:cNvGraphicFramePr>
          <p:nvPr/>
        </p:nvGraphicFramePr>
        <p:xfrm>
          <a:off x="3581400" y="4572000"/>
          <a:ext cx="30480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3" imgW="25298400" imgH="5486400" progId="Equation.3">
                  <p:embed/>
                </p:oleObj>
              </mc:Choice>
              <mc:Fallback>
                <p:oleObj name="Equation" r:id="rId3" imgW="25298400" imgH="5486400" progId="Equation.3">
                  <p:embed/>
                  <p:pic>
                    <p:nvPicPr>
                      <p:cNvPr id="0" name="Object 6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3581400" y="4572000"/>
                        <a:ext cx="304800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31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33400"/>
            <a:ext cx="8229600" cy="55975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lphaLcParenR" startAt="3"/>
            </a:pPr>
            <a:r>
              <a:rPr lang="en-US" i="1" u="sng" smtClean="0"/>
              <a:t>Complex roots</a:t>
            </a:r>
            <a:endParaRPr lang="en-US" smtClean="0"/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None/>
            </a:pPr>
            <a:r>
              <a:rPr lang="en-US" smtClean="0"/>
              <a:t>	Let m = </a:t>
            </a:r>
            <a:r>
              <a:rPr lang="en-US" smtClean="0">
                <a:sym typeface="Symbol" panose="05050102010706020507" pitchFamily="18" charset="2"/>
              </a:rPr>
              <a:t></a:t>
            </a:r>
            <a:r>
              <a:rPr lang="en-US" smtClean="0"/>
              <a:t> </a:t>
            </a:r>
            <a:r>
              <a:rPr lang="en-US" smtClean="0">
                <a:sym typeface="Symbol" panose="05050102010706020507" pitchFamily="18" charset="2"/>
              </a:rPr>
              <a:t></a:t>
            </a:r>
            <a:r>
              <a:rPr lang="en-US" smtClean="0"/>
              <a:t> j</a:t>
            </a:r>
            <a:r>
              <a:rPr lang="en-US" smtClean="0">
                <a:sym typeface="Symbol" panose="05050102010706020507" pitchFamily="18" charset="2"/>
              </a:rPr>
              <a:t></a:t>
            </a:r>
            <a:r>
              <a:rPr lang="en-US" smtClean="0"/>
              <a:t>, i.e. m</a:t>
            </a:r>
            <a:r>
              <a:rPr lang="en-US" baseline="-25000" smtClean="0"/>
              <a:t>1</a:t>
            </a:r>
            <a:r>
              <a:rPr lang="en-US" smtClean="0"/>
              <a:t> = </a:t>
            </a:r>
            <a:r>
              <a:rPr lang="en-US" smtClean="0">
                <a:sym typeface="Symbol" panose="05050102010706020507" pitchFamily="18" charset="2"/>
              </a:rPr>
              <a:t></a:t>
            </a:r>
            <a:r>
              <a:rPr lang="en-US" smtClean="0"/>
              <a:t> + j</a:t>
            </a:r>
            <a:r>
              <a:rPr lang="en-US" smtClean="0">
                <a:sym typeface="Symbol" panose="05050102010706020507" pitchFamily="18" charset="2"/>
              </a:rPr>
              <a:t></a:t>
            </a:r>
            <a:r>
              <a:rPr lang="en-US" smtClean="0"/>
              <a:t> and m</a:t>
            </a:r>
            <a:r>
              <a:rPr lang="en-US" baseline="-25000" smtClean="0"/>
              <a:t>2</a:t>
            </a:r>
            <a:r>
              <a:rPr lang="en-US" smtClean="0"/>
              <a:t> = </a:t>
            </a:r>
            <a:r>
              <a:rPr lang="en-US" smtClean="0">
                <a:sym typeface="Symbol" panose="05050102010706020507" pitchFamily="18" charset="2"/>
              </a:rPr>
              <a:t></a:t>
            </a:r>
            <a:r>
              <a:rPr lang="en-US" smtClean="0"/>
              <a:t> - j</a:t>
            </a:r>
            <a:r>
              <a:rPr lang="en-US" smtClean="0">
                <a:sym typeface="Symbol" panose="05050102010706020507" pitchFamily="18" charset="2"/>
              </a:rPr>
              <a:t></a:t>
            </a:r>
            <a:r>
              <a:rPr lang="en-US" smtClean="0"/>
              <a:t> be the solution of the AE. Then, the general solution is  </a:t>
            </a:r>
            <a:endParaRPr lang="en-US" smtClean="0"/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None/>
            </a:pPr>
            <a:endParaRPr lang="en-US" smtClean="0"/>
          </a:p>
          <a:p>
            <a:pPr marL="609600" indent="-609600" eaLnBrk="1" hangingPunct="1">
              <a:lnSpc>
                <a:spcPct val="90000"/>
              </a:lnSpc>
            </a:pPr>
            <a:endParaRPr lang="en-US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mtClean="0"/>
              <a:t>Example: Solve y”-12y’+36y=0</a:t>
            </a:r>
            <a:endParaRPr lang="en-US" smtClean="0"/>
          </a:p>
          <a:p>
            <a:pPr marL="609600" indent="-609600" eaLnBrk="1" hangingPunct="1">
              <a:lnSpc>
                <a:spcPct val="90000"/>
              </a:lnSpc>
            </a:pPr>
            <a:endParaRPr lang="en-US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mtClean="0"/>
              <a:t>Example: Solve y”+2y’-3y=0</a:t>
            </a:r>
            <a:endParaRPr lang="en-US" smtClean="0"/>
          </a:p>
          <a:p>
            <a:pPr marL="609600" indent="-609600" eaLnBrk="1" hangingPunct="1">
              <a:lnSpc>
                <a:spcPct val="90000"/>
              </a:lnSpc>
            </a:pPr>
            <a:endParaRPr lang="en-US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mtClean="0"/>
              <a:t>Example: Solve y”-9y=0</a:t>
            </a:r>
            <a:endParaRPr lang="en-US" smtClean="0"/>
          </a:p>
          <a:p>
            <a:pPr marL="609600" indent="-609600" eaLnBrk="1" hangingPunct="1">
              <a:lnSpc>
                <a:spcPct val="90000"/>
              </a:lnSpc>
            </a:pPr>
            <a:endParaRPr lang="en-US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mtClean="0"/>
              <a:t>Example: Solve y”+7y=0</a:t>
            </a:r>
            <a:endParaRPr lang="en-US" smtClean="0"/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lphaLcParenR" startAt="3"/>
            </a:pPr>
            <a:endParaRPr lang="en-US" u="sng" smtClean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1905000" y="1828800"/>
          <a:ext cx="52578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1" imgW="41452800" imgH="5486400" progId="Equation.3">
                  <p:embed/>
                </p:oleObj>
              </mc:Choice>
              <mc:Fallback>
                <p:oleObj name="Equation" r:id="rId1" imgW="41452800" imgH="54864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1905000" y="1828800"/>
                        <a:ext cx="5257800" cy="6175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/>
            <a:r>
              <a:rPr lang="en-US" sz="3600" smtClean="0"/>
              <a:t>Definition</a:t>
            </a:r>
            <a:endParaRPr lang="en-US" sz="3600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 differential equation is a relationship between an independent variable, </a:t>
            </a:r>
            <a:r>
              <a:rPr lang="en-US" sz="2800" i="1" smtClean="0"/>
              <a:t>x</a:t>
            </a:r>
            <a:r>
              <a:rPr lang="en-US" sz="2800" smtClean="0"/>
              <a:t>, a dependent variable, y and one or more differential coefficients of y with respect to x.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For e.g.                              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zh-CN" altLang="en-US" sz="2800" smtClean="0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2085975" y="4491355"/>
          <a:ext cx="22098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1" imgW="28041600" imgH="9448800" progId="Equation.3">
                  <p:embed/>
                </p:oleObj>
              </mc:Choice>
              <mc:Fallback>
                <p:oleObj name="Equation" r:id="rId1" imgW="28041600" imgH="94488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2085975" y="4491355"/>
                        <a:ext cx="2209800" cy="714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4737735" y="4443730"/>
          <a:ext cx="22685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3" imgW="34442400" imgH="10058400" progId="Equation.3">
                  <p:embed/>
                </p:oleObj>
              </mc:Choice>
              <mc:Fallback>
                <p:oleObj name="Equation" r:id="rId3" imgW="34442400" imgH="10058400" progId="Equation.3">
                  <p:embed/>
                  <p:pic>
                    <p:nvPicPr>
                      <p:cNvPr id="0" name="Object 6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4737735" y="4443730"/>
                        <a:ext cx="2268538" cy="762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Non-homogeneous Case</a:t>
            </a:r>
            <a:endParaRPr lang="en-US" dirty="0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686800" cy="4911725"/>
          </a:xfrm>
        </p:spPr>
        <p:txBody>
          <a:bodyPr/>
          <a:lstStyle/>
          <a:p>
            <a:pPr marL="609600" indent="-609600" eaLnBrk="1" hangingPunct="1"/>
            <a:r>
              <a:rPr lang="en-US" sz="2800" smtClean="0"/>
              <a:t>The solution of DE of</a:t>
            </a:r>
            <a:endParaRPr lang="en-US" sz="2800" smtClean="0"/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sz="2800" smtClean="0"/>
              <a:t>	are found by the following steps.</a:t>
            </a:r>
            <a:endParaRPr lang="en-US" sz="2800" smtClean="0"/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en-US" sz="2800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sz="2800" smtClean="0"/>
              <a:t>Solve                                     and the solution is called the complementary function, y</a:t>
            </a:r>
            <a:r>
              <a:rPr lang="en-US" sz="2800" baseline="-25000" smtClean="0"/>
              <a:t>C</a:t>
            </a:r>
            <a:r>
              <a:rPr lang="en-US" sz="2800" smtClean="0"/>
              <a:t>.</a:t>
            </a:r>
            <a:endParaRPr lang="en-US" sz="2800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sz="2800" smtClean="0"/>
              <a:t>Find a particular solution y</a:t>
            </a:r>
            <a:r>
              <a:rPr lang="en-US" sz="2800" baseline="-25000" smtClean="0"/>
              <a:t>p</a:t>
            </a:r>
            <a:r>
              <a:rPr lang="en-US" sz="2800" smtClean="0"/>
              <a:t> for</a:t>
            </a:r>
            <a:endParaRPr lang="en-US" sz="2800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None/>
            </a:pPr>
            <a:r>
              <a:rPr lang="en-US" sz="2800" smtClean="0"/>
              <a:t>	(Particular integral of DE)</a:t>
            </a:r>
            <a:endParaRPr lang="en-US" sz="2800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AutoNum type="arabicPeriod" startAt="3"/>
            </a:pPr>
            <a:r>
              <a:rPr lang="en-US" sz="2800" smtClean="0"/>
              <a:t>The general solution of the non-homogeneous DE is  </a:t>
            </a:r>
            <a:endParaRPr lang="en-US" sz="2800" smtClean="0"/>
          </a:p>
          <a:p>
            <a:pPr marL="609600" indent="-609600" eaLnBrk="1" hangingPunct="1">
              <a:buSzTx/>
              <a:buFont typeface="Wingdings 2" pitchFamily="18" charset="2"/>
              <a:buNone/>
            </a:pPr>
            <a:r>
              <a:rPr lang="en-US" sz="2800" smtClean="0"/>
              <a:t>				y = y</a:t>
            </a:r>
            <a:r>
              <a:rPr lang="en-US" sz="2800" baseline="-25000" smtClean="0"/>
              <a:t>C </a:t>
            </a:r>
            <a:r>
              <a:rPr lang="en-US" sz="2800" smtClean="0"/>
              <a:t>+ y</a:t>
            </a:r>
            <a:r>
              <a:rPr lang="en-US" sz="2800" baseline="-25000" smtClean="0"/>
              <a:t>p</a:t>
            </a:r>
            <a:endParaRPr lang="en-US" sz="2800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None/>
            </a:pPr>
            <a:endParaRPr lang="en-US" sz="2800" smtClean="0"/>
          </a:p>
          <a:p>
            <a:pPr marL="609600" indent="-609600" eaLnBrk="1" hangingPunct="1">
              <a:buSzTx/>
              <a:buFont typeface="Wingdings" panose="05000000000000000000" pitchFamily="2" charset="2"/>
              <a:buNone/>
            </a:pPr>
            <a:endParaRPr lang="en-US" sz="2800" smtClean="0"/>
          </a:p>
        </p:txBody>
      </p:sp>
      <p:graphicFrame>
        <p:nvGraphicFramePr>
          <p:cNvPr id="11266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5257800" y="3559175"/>
          <a:ext cx="3429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Equation" r:id="rId1" imgW="37795200" imgH="10058400" progId="Equation.3">
                  <p:embed/>
                </p:oleObj>
              </mc:Choice>
              <mc:Fallback>
                <p:oleObj name="Equation" r:id="rId1" imgW="37795200" imgH="10058400" progId="Equation.3">
                  <p:embed/>
                  <p:pic>
                    <p:nvPicPr>
                      <p:cNvPr id="0" name="Object 8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5257800" y="3559175"/>
                        <a:ext cx="3429000" cy="762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4114800" y="990600"/>
          <a:ext cx="31242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3" imgW="37795200" imgH="10058400" progId="Equation.3">
                  <p:embed/>
                </p:oleObj>
              </mc:Choice>
              <mc:Fallback>
                <p:oleObj name="Equation" r:id="rId3" imgW="37795200" imgH="100584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4114800" y="990600"/>
                        <a:ext cx="3124200" cy="796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11268" name="Object 6"/>
          <p:cNvGraphicFramePr>
            <a:graphicFrameLocks noChangeAspect="1"/>
          </p:cNvGraphicFramePr>
          <p:nvPr/>
        </p:nvGraphicFramePr>
        <p:xfrm>
          <a:off x="1905000" y="2600325"/>
          <a:ext cx="2847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Equation" r:id="rId4" imgW="32613600" imgH="10058400" progId="Equation.3">
                  <p:embed/>
                </p:oleObj>
              </mc:Choice>
              <mc:Fallback>
                <p:oleObj name="Equation" r:id="rId4" imgW="32613600" imgH="10058400" progId="Equation.3">
                  <p:embed/>
                  <p:pic>
                    <p:nvPicPr>
                      <p:cNvPr id="0" name="Object 6"/>
                      <p:cNvPicPr>
                        <a:picLocks noChangeAspect="1"/>
                      </p:cNvPicPr>
                      <p:nvPr/>
                    </p:nvPicPr>
                    <p:blipFill>
                      <a:blip r:embed="rId5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1905000" y="2600325"/>
                        <a:ext cx="2847975" cy="685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/>
            <a:r>
              <a:rPr lang="en-US" sz="2800" smtClean="0"/>
              <a:t>Finding Particular Integral – the Method of Undetermined Coefficients</a:t>
            </a:r>
            <a:endParaRPr lang="en-US" sz="28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pPr marL="609600" indent="-609600" eaLnBrk="1" hangingPunct="1"/>
            <a:r>
              <a:rPr lang="en-US" smtClean="0"/>
              <a:t>If f(x) = k, assume as P.I. is y = C.</a:t>
            </a:r>
            <a:endParaRPr lang="en-US" smtClean="0"/>
          </a:p>
          <a:p>
            <a:pPr marL="609600" indent="-609600" eaLnBrk="1" hangingPunct="1"/>
            <a:r>
              <a:rPr lang="en-US" smtClean="0"/>
              <a:t>If f(x) = kx, assume as P.I. is y = Cx + D.</a:t>
            </a:r>
            <a:endParaRPr lang="en-US" smtClean="0"/>
          </a:p>
          <a:p>
            <a:pPr marL="609600" indent="-609600" eaLnBrk="1" hangingPunct="1"/>
            <a:r>
              <a:rPr lang="en-US" smtClean="0"/>
              <a:t>If f(x) = kx</a:t>
            </a:r>
            <a:r>
              <a:rPr lang="en-US" baseline="30000" smtClean="0"/>
              <a:t>2</a:t>
            </a:r>
            <a:r>
              <a:rPr lang="en-US" smtClean="0"/>
              <a:t>, assume as P.I. is y = Cx</a:t>
            </a:r>
            <a:r>
              <a:rPr lang="en-US" baseline="30000" smtClean="0"/>
              <a:t>2</a:t>
            </a:r>
            <a:r>
              <a:rPr lang="en-US" smtClean="0"/>
              <a:t> + Dx + E.</a:t>
            </a:r>
            <a:endParaRPr lang="en-US" smtClean="0"/>
          </a:p>
          <a:p>
            <a:pPr marL="609600" indent="-609600" eaLnBrk="1" hangingPunct="1"/>
            <a:r>
              <a:rPr lang="en-US" smtClean="0"/>
              <a:t>If f(x) = k sin x or k cos x, assume as P.I. is y = C cos x + D sin x.</a:t>
            </a:r>
            <a:endParaRPr lang="en-US" smtClean="0"/>
          </a:p>
          <a:p>
            <a:pPr marL="609600" indent="-609600" eaLnBrk="1" hangingPunct="1"/>
            <a:r>
              <a:rPr lang="en-US" smtClean="0"/>
              <a:t>If f(x) = e</a:t>
            </a:r>
            <a:r>
              <a:rPr lang="en-US" baseline="30000" smtClean="0"/>
              <a:t>mx</a:t>
            </a:r>
            <a:r>
              <a:rPr lang="en-US" smtClean="0"/>
              <a:t>, assume as P.I. is y = Ce</a:t>
            </a:r>
            <a:r>
              <a:rPr lang="en-US" baseline="30000" smtClean="0"/>
              <a:t>mx</a:t>
            </a:r>
            <a:r>
              <a:rPr lang="en-US" smtClean="0"/>
              <a:t>.</a:t>
            </a:r>
            <a:endParaRPr lang="en-US" smtClean="0"/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Common term found in P.I. and C. F.</a:t>
            </a:r>
            <a:endParaRPr lang="en-US" sz="36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Since the C.F. makes the L.H.S of ay”+by’+cy to be equal to 0 , it is pointless to use a P.I., a term already contained in the C.F. If this occurs, multiply the assume P.I. by </a:t>
            </a:r>
            <a:r>
              <a:rPr lang="en-US" i="1" smtClean="0"/>
              <a:t>x</a:t>
            </a:r>
            <a:r>
              <a:rPr lang="en-US" smtClean="0"/>
              <a:t> and proceed as before. If this too is already included the C.F., multiply by a further </a:t>
            </a:r>
            <a:r>
              <a:rPr lang="en-US" i="1" smtClean="0"/>
              <a:t>x</a:t>
            </a:r>
            <a:r>
              <a:rPr lang="en-US" smtClean="0"/>
              <a:t> and proceed as usual.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SimSun" panose="02010600030101010101" pitchFamily="2" charset="-122"/>
              </a:rPr>
              <a:t> Some Application </a:t>
            </a:r>
            <a:r>
              <a:rPr lang="en-US" altLang="zh-CN" dirty="0" smtClean="0">
                <a:ea typeface="SimSun" panose="02010600030101010101" pitchFamily="2" charset="-122"/>
              </a:rPr>
              <a:t>Problems</a:t>
            </a:r>
            <a:endParaRPr lang="en-US" altLang="zh-CN" dirty="0" smtClean="0">
              <a:ea typeface="SimSun" panose="02010600030101010101" pitchFamily="2" charset="-122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60400" indent="-660400" eaLnBrk="1" hangingPunct="1">
              <a:buSzTx/>
              <a:buFont typeface="Wingdings" panose="05000000000000000000" pitchFamily="2" charset="2"/>
              <a:buAutoNum type="alphaUcPeriod"/>
            </a:pPr>
            <a:r>
              <a:rPr lang="en-US" sz="2800" smtClean="0"/>
              <a:t>A particle moving a straight line has displacement </a:t>
            </a:r>
            <a:r>
              <a:rPr lang="en-US" sz="2800" i="1" smtClean="0"/>
              <a:t>x</a:t>
            </a:r>
            <a:r>
              <a:rPr lang="en-US" sz="2800" smtClean="0"/>
              <a:t>, velocity </a:t>
            </a:r>
            <a:r>
              <a:rPr lang="en-US" sz="2800" i="1" smtClean="0"/>
              <a:t>v</a:t>
            </a:r>
            <a:r>
              <a:rPr lang="en-US" sz="2800" smtClean="0"/>
              <a:t> and acceleration </a:t>
            </a:r>
            <a:r>
              <a:rPr lang="en-US" sz="2800" i="1" smtClean="0"/>
              <a:t>a</a:t>
            </a:r>
            <a:r>
              <a:rPr lang="en-US" sz="2800" smtClean="0"/>
              <a:t> at time </a:t>
            </a:r>
            <a:r>
              <a:rPr lang="en-US" sz="2800" i="1" smtClean="0"/>
              <a:t>t</a:t>
            </a:r>
            <a:r>
              <a:rPr lang="en-US" sz="2800" smtClean="0"/>
              <a:t>, where </a:t>
            </a:r>
            <a:r>
              <a:rPr lang="en-US" sz="2800" i="1" smtClean="0"/>
              <a:t>a</a:t>
            </a:r>
            <a:r>
              <a:rPr lang="en-US" sz="2800" smtClean="0"/>
              <a:t> = d</a:t>
            </a:r>
            <a:r>
              <a:rPr lang="en-US" sz="2800" i="1" smtClean="0"/>
              <a:t>v</a:t>
            </a:r>
            <a:r>
              <a:rPr lang="en-US" sz="2800" smtClean="0"/>
              <a:t>/d</a:t>
            </a:r>
            <a:r>
              <a:rPr lang="en-US" sz="2800" i="1" smtClean="0"/>
              <a:t>t</a:t>
            </a:r>
            <a:r>
              <a:rPr lang="en-US" sz="2800" smtClean="0"/>
              <a:t> = </a:t>
            </a:r>
            <a:r>
              <a:rPr lang="en-US" sz="2800" i="1" smtClean="0"/>
              <a:t>v</a:t>
            </a:r>
            <a:r>
              <a:rPr lang="en-US" sz="2800" smtClean="0"/>
              <a:t> d</a:t>
            </a:r>
            <a:r>
              <a:rPr lang="en-US" sz="2800" i="1" smtClean="0"/>
              <a:t>v</a:t>
            </a:r>
            <a:r>
              <a:rPr lang="en-US" sz="2800" smtClean="0"/>
              <a:t>/d</a:t>
            </a:r>
            <a:r>
              <a:rPr lang="en-US" sz="2800" i="1" smtClean="0"/>
              <a:t>x</a:t>
            </a:r>
            <a:r>
              <a:rPr lang="en-US" sz="2800" smtClean="0"/>
              <a:t>. These formula can be used to find </a:t>
            </a:r>
            <a:r>
              <a:rPr lang="en-US" sz="2800" i="1" smtClean="0"/>
              <a:t>v</a:t>
            </a:r>
            <a:r>
              <a:rPr lang="en-US" sz="2800" smtClean="0"/>
              <a:t> given </a:t>
            </a:r>
            <a:r>
              <a:rPr lang="en-US" sz="2800" i="1" smtClean="0"/>
              <a:t>a</a:t>
            </a:r>
            <a:r>
              <a:rPr lang="en-US" sz="2800" smtClean="0"/>
              <a:t>. The former is used when </a:t>
            </a:r>
            <a:r>
              <a:rPr lang="en-US" sz="2800" i="1" smtClean="0"/>
              <a:t>v</a:t>
            </a:r>
            <a:r>
              <a:rPr lang="en-US" sz="2800" smtClean="0"/>
              <a:t> is required in terms of </a:t>
            </a:r>
            <a:r>
              <a:rPr lang="en-US" sz="2800" i="1" smtClean="0"/>
              <a:t>t</a:t>
            </a:r>
            <a:r>
              <a:rPr lang="en-US" sz="2800" smtClean="0"/>
              <a:t>, the latter for </a:t>
            </a:r>
            <a:r>
              <a:rPr lang="en-US" sz="2800" i="1" smtClean="0"/>
              <a:t>v</a:t>
            </a:r>
            <a:r>
              <a:rPr lang="en-US" sz="2800" smtClean="0"/>
              <a:t> in terms of </a:t>
            </a:r>
            <a:r>
              <a:rPr lang="en-US" sz="2800" i="1" smtClean="0"/>
              <a:t>x</a:t>
            </a:r>
            <a:r>
              <a:rPr lang="en-US" sz="2800" smtClean="0"/>
              <a:t>.</a:t>
            </a:r>
            <a:endParaRPr lang="en-US" sz="2800" smtClean="0"/>
          </a:p>
          <a:p>
            <a:pPr marL="660400" indent="-660400" eaLnBrk="1" hangingPunct="1">
              <a:buSzTx/>
              <a:buFont typeface="Wingdings" panose="05000000000000000000" pitchFamily="2" charset="2"/>
              <a:buAutoNum type="romanLcPeriod"/>
            </a:pPr>
            <a:r>
              <a:rPr lang="en-US" sz="2800" smtClean="0"/>
              <a:t>A particle moves with retardation proportional to its velocity i.e. </a:t>
            </a:r>
            <a:r>
              <a:rPr lang="en-US" sz="2800" i="1" smtClean="0"/>
              <a:t>a</a:t>
            </a:r>
            <a:r>
              <a:rPr lang="en-US" sz="2800" smtClean="0"/>
              <a:t> = k</a:t>
            </a:r>
            <a:r>
              <a:rPr lang="en-US" sz="2800" i="1" smtClean="0"/>
              <a:t>v</a:t>
            </a:r>
            <a:r>
              <a:rPr lang="en-US" sz="2800" smtClean="0"/>
              <a:t> and has initial velocity v</a:t>
            </a:r>
            <a:r>
              <a:rPr lang="en-US" sz="2800" baseline="-25000" smtClean="0"/>
              <a:t>0</a:t>
            </a:r>
            <a:r>
              <a:rPr lang="en-US" sz="2800" smtClean="0"/>
              <a:t> and initial displacement 0. Find the velocity in term of time; and in term of displacement.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3187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609600"/>
            <a:ext cx="8229600" cy="5521325"/>
          </a:xfrm>
        </p:spPr>
        <p:txBody>
          <a:bodyPr/>
          <a:lstStyle/>
          <a:p>
            <a:pPr marL="660400" indent="-660400" eaLnBrk="1" hangingPunct="1">
              <a:buSzTx/>
              <a:buFont typeface="Wingdings" panose="05000000000000000000" pitchFamily="2" charset="2"/>
              <a:buAutoNum type="alphaUcPeriod" startAt="2"/>
            </a:pPr>
            <a:r>
              <a:rPr lang="en-US" smtClean="0"/>
              <a:t>A charged oil drop of mass </a:t>
            </a:r>
            <a:r>
              <a:rPr lang="en-US" i="1" smtClean="0"/>
              <a:t>m</a:t>
            </a:r>
            <a:r>
              <a:rPr lang="en-US" smtClean="0"/>
              <a:t>, falling with velocity </a:t>
            </a:r>
            <a:r>
              <a:rPr lang="en-US" i="1" smtClean="0"/>
              <a:t>v</a:t>
            </a:r>
            <a:r>
              <a:rPr lang="en-US" smtClean="0"/>
              <a:t>, experiences a weight force </a:t>
            </a:r>
            <a:r>
              <a:rPr lang="en-US" i="1" smtClean="0"/>
              <a:t>mg</a:t>
            </a:r>
            <a:r>
              <a:rPr lang="en-US" smtClean="0"/>
              <a:t> downwards, a drag force k</a:t>
            </a:r>
            <a:r>
              <a:rPr lang="en-US" i="1" smtClean="0"/>
              <a:t>v</a:t>
            </a:r>
            <a:r>
              <a:rPr lang="en-US" smtClean="0"/>
              <a:t> upwards and an electric force </a:t>
            </a:r>
            <a:r>
              <a:rPr lang="en-US" i="1" smtClean="0"/>
              <a:t>E</a:t>
            </a:r>
            <a:r>
              <a:rPr lang="en-US" smtClean="0"/>
              <a:t>sin</a:t>
            </a:r>
            <a:r>
              <a:rPr lang="en-US" smtClean="0">
                <a:sym typeface="Symbol" panose="05050102010706020507" pitchFamily="18" charset="2"/>
              </a:rPr>
              <a:t></a:t>
            </a:r>
            <a:r>
              <a:rPr lang="en-US" i="1" smtClean="0">
                <a:sym typeface="Symbol" panose="05050102010706020507" pitchFamily="18" charset="2"/>
              </a:rPr>
              <a:t>t</a:t>
            </a:r>
            <a:r>
              <a:rPr lang="en-US" smtClean="0">
                <a:sym typeface="Symbol" panose="05050102010706020507" pitchFamily="18" charset="2"/>
              </a:rPr>
              <a:t> upwards, where </a:t>
            </a:r>
            <a:r>
              <a:rPr lang="en-US" i="1" smtClean="0">
                <a:sym typeface="Symbol" panose="05050102010706020507" pitchFamily="18" charset="2"/>
              </a:rPr>
              <a:t>g</a:t>
            </a:r>
            <a:r>
              <a:rPr lang="en-US" smtClean="0">
                <a:sym typeface="Symbol" panose="05050102010706020507" pitchFamily="18" charset="2"/>
              </a:rPr>
              <a:t>, k, </a:t>
            </a:r>
            <a:r>
              <a:rPr lang="en-US" i="1" smtClean="0">
                <a:sym typeface="Symbol" panose="05050102010706020507" pitchFamily="18" charset="2"/>
              </a:rPr>
              <a:t>E</a:t>
            </a:r>
            <a:r>
              <a:rPr lang="en-US" smtClean="0">
                <a:sym typeface="Symbol" panose="05050102010706020507" pitchFamily="18" charset="2"/>
              </a:rPr>
              <a:t> and </a:t>
            </a:r>
            <a:r>
              <a:rPr lang="en-US" i="1" smtClean="0">
                <a:sym typeface="Symbol" panose="05050102010706020507" pitchFamily="18" charset="2"/>
              </a:rPr>
              <a:t></a:t>
            </a:r>
            <a:r>
              <a:rPr lang="en-US" smtClean="0">
                <a:sym typeface="Symbol" panose="05050102010706020507" pitchFamily="18" charset="2"/>
              </a:rPr>
              <a:t> are constant and t is the time.</a:t>
            </a:r>
            <a:endParaRPr lang="en-US" smtClean="0">
              <a:sym typeface="Symbol" panose="05050102010706020507" pitchFamily="18" charset="2"/>
            </a:endParaRPr>
          </a:p>
          <a:p>
            <a:pPr marL="660400" indent="-660400" eaLnBrk="1" hangingPunct="1">
              <a:buSzTx/>
              <a:buFont typeface="Wingdings" panose="05000000000000000000" pitchFamily="2" charset="2"/>
              <a:buAutoNum type="romanLcPeriod"/>
            </a:pPr>
            <a:r>
              <a:rPr lang="en-US" smtClean="0">
                <a:sym typeface="Symbol" panose="05050102010706020507" pitchFamily="18" charset="2"/>
              </a:rPr>
              <a:t>Using Newton’s 2</a:t>
            </a:r>
            <a:r>
              <a:rPr lang="en-US" baseline="30000" smtClean="0">
                <a:sym typeface="Symbol" panose="05050102010706020507" pitchFamily="18" charset="2"/>
              </a:rPr>
              <a:t>nd</a:t>
            </a:r>
            <a:r>
              <a:rPr lang="en-US" smtClean="0">
                <a:sym typeface="Symbol" panose="05050102010706020507" pitchFamily="18" charset="2"/>
              </a:rPr>
              <a:t> law (i.e </a:t>
            </a:r>
            <a:r>
              <a:rPr lang="en-US" i="1" smtClean="0">
                <a:sym typeface="Symbol" panose="05050102010706020507" pitchFamily="18" charset="2"/>
              </a:rPr>
              <a:t>F</a:t>
            </a:r>
            <a:r>
              <a:rPr lang="en-US" smtClean="0">
                <a:sym typeface="Symbol" panose="05050102010706020507" pitchFamily="18" charset="2"/>
              </a:rPr>
              <a:t> = </a:t>
            </a:r>
            <a:r>
              <a:rPr lang="en-US" i="1" smtClean="0">
                <a:sym typeface="Symbol" panose="05050102010706020507" pitchFamily="18" charset="2"/>
              </a:rPr>
              <a:t>m</a:t>
            </a:r>
            <a:r>
              <a:rPr lang="en-US" smtClean="0">
                <a:sym typeface="Symbol" panose="05050102010706020507" pitchFamily="18" charset="2"/>
              </a:rPr>
              <a:t> d</a:t>
            </a:r>
            <a:r>
              <a:rPr lang="en-US" i="1" smtClean="0">
                <a:sym typeface="Symbol" panose="05050102010706020507" pitchFamily="18" charset="2"/>
              </a:rPr>
              <a:t>v</a:t>
            </a:r>
            <a:r>
              <a:rPr lang="en-US" smtClean="0">
                <a:sym typeface="Symbol" panose="05050102010706020507" pitchFamily="18" charset="2"/>
              </a:rPr>
              <a:t>/d</a:t>
            </a:r>
            <a:r>
              <a:rPr lang="en-US" i="1" smtClean="0">
                <a:sym typeface="Symbol" panose="05050102010706020507" pitchFamily="18" charset="2"/>
              </a:rPr>
              <a:t>t</a:t>
            </a:r>
            <a:r>
              <a:rPr lang="en-US" smtClean="0">
                <a:sym typeface="Symbol" panose="05050102010706020507" pitchFamily="18" charset="2"/>
              </a:rPr>
              <a:t> where </a:t>
            </a:r>
            <a:r>
              <a:rPr lang="en-US" i="1" smtClean="0">
                <a:sym typeface="Symbol" panose="05050102010706020507" pitchFamily="18" charset="2"/>
              </a:rPr>
              <a:t>F</a:t>
            </a:r>
            <a:r>
              <a:rPr lang="en-US" smtClean="0">
                <a:sym typeface="Symbol" panose="05050102010706020507" pitchFamily="18" charset="2"/>
              </a:rPr>
              <a:t> is the resultant force) derive a differential equation for </a:t>
            </a:r>
            <a:r>
              <a:rPr lang="en-US" i="1" smtClean="0">
                <a:sym typeface="Symbol" panose="05050102010706020507" pitchFamily="18" charset="2"/>
              </a:rPr>
              <a:t>v</a:t>
            </a:r>
            <a:r>
              <a:rPr lang="en-US" smtClean="0">
                <a:sym typeface="Symbol" panose="05050102010706020507" pitchFamily="18" charset="2"/>
              </a:rPr>
              <a:t>.</a:t>
            </a:r>
            <a:endParaRPr lang="en-US" smtClean="0">
              <a:sym typeface="Symbol" panose="05050102010706020507" pitchFamily="18" charset="2"/>
            </a:endParaRPr>
          </a:p>
          <a:p>
            <a:pPr marL="660400" indent="-660400" eaLnBrk="1" hangingPunct="1">
              <a:buSzTx/>
              <a:buFont typeface="Wingdings" panose="05000000000000000000" pitchFamily="2" charset="2"/>
              <a:buAutoNum type="romanLcPeriod"/>
            </a:pPr>
            <a:r>
              <a:rPr lang="en-US" smtClean="0">
                <a:sym typeface="Symbol" panose="05050102010706020507" pitchFamily="18" charset="2"/>
              </a:rPr>
              <a:t>Solve the DE to find v in terms of </a:t>
            </a:r>
            <a:r>
              <a:rPr lang="en-US" i="1" smtClean="0">
                <a:sym typeface="Symbol" panose="05050102010706020507" pitchFamily="18" charset="2"/>
              </a:rPr>
              <a:t>g</a:t>
            </a:r>
            <a:r>
              <a:rPr lang="en-US" smtClean="0">
                <a:sym typeface="Symbol" panose="05050102010706020507" pitchFamily="18" charset="2"/>
              </a:rPr>
              <a:t>, k, </a:t>
            </a:r>
            <a:r>
              <a:rPr lang="en-US" i="1" smtClean="0">
                <a:sym typeface="Symbol" panose="05050102010706020507" pitchFamily="18" charset="2"/>
              </a:rPr>
              <a:t>E,</a:t>
            </a:r>
            <a:r>
              <a:rPr lang="en-US" smtClean="0">
                <a:sym typeface="Symbol" panose="05050102010706020507" pitchFamily="18" charset="2"/>
              </a:rPr>
              <a:t> </a:t>
            </a:r>
            <a:r>
              <a:rPr lang="en-US" i="1" smtClean="0">
                <a:sym typeface="Symbol" panose="05050102010706020507" pitchFamily="18" charset="2"/>
              </a:rPr>
              <a:t> </a:t>
            </a:r>
            <a:r>
              <a:rPr lang="en-US" smtClean="0">
                <a:sym typeface="Symbol" panose="05050102010706020507" pitchFamily="18" charset="2"/>
              </a:rPr>
              <a:t>and </a:t>
            </a:r>
            <a:r>
              <a:rPr lang="en-US" i="1" smtClean="0">
                <a:sym typeface="Symbol" panose="05050102010706020507" pitchFamily="18" charset="2"/>
              </a:rPr>
              <a:t>t</a:t>
            </a:r>
            <a:r>
              <a:rPr lang="en-US" smtClean="0">
                <a:sym typeface="Symbol" panose="05050102010706020507" pitchFamily="18" charset="2"/>
              </a:rPr>
              <a:t>.</a:t>
            </a:r>
            <a:endParaRPr lang="en-US" smtClean="0"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3187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457200"/>
            <a:ext cx="8229600" cy="5673725"/>
          </a:xfrm>
        </p:spPr>
        <p:txBody>
          <a:bodyPr/>
          <a:lstStyle/>
          <a:p>
            <a:pPr marL="609600" indent="-609600" eaLnBrk="1" hangingPunct="1">
              <a:buSzTx/>
              <a:buFont typeface="Wingdings" panose="05000000000000000000" pitchFamily="2" charset="2"/>
              <a:buAutoNum type="alphaUcPeriod" startAt="3"/>
            </a:pPr>
            <a:r>
              <a:rPr lang="en-US" smtClean="0"/>
              <a:t>The equation of motion of a mass on the end of a vertical spring is y” + 4y =0, where y is the displacement of the mass from the static equilibrium position. Given that the initially (i.e. at time t = 0), the displacement , y is 3 and the velocity, y’ is 8. Find the solution to the equation in the form y = C cos(</a:t>
            </a:r>
            <a:r>
              <a:rPr lang="en-US" smtClean="0">
                <a:sym typeface="Symbol" panose="05050102010706020507" pitchFamily="18" charset="2"/>
              </a:rPr>
              <a:t>t + ).</a:t>
            </a:r>
            <a:endParaRPr lang="en-US" smtClean="0"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74320"/>
            <a:ext cx="8229600" cy="56737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lphaUcPeriod" startAt="4"/>
            </a:pPr>
            <a:r>
              <a:rPr lang="en-US" sz="2800" smtClean="0"/>
              <a:t>Given an electric circuit with a resistance (</a:t>
            </a:r>
            <a:r>
              <a:rPr lang="en-US" sz="2800" i="1" smtClean="0"/>
              <a:t>R</a:t>
            </a:r>
            <a:r>
              <a:rPr lang="en-US" sz="2800" smtClean="0"/>
              <a:t>) of 2 ohms, an inductance (</a:t>
            </a:r>
            <a:r>
              <a:rPr lang="en-US" sz="2800" i="1" smtClean="0"/>
              <a:t>L</a:t>
            </a:r>
            <a:r>
              <a:rPr lang="en-US" sz="2800" smtClean="0"/>
              <a:t>) of 1 henry, and a capacitance (</a:t>
            </a:r>
            <a:r>
              <a:rPr lang="en-US" sz="2800" i="1" smtClean="0"/>
              <a:t>C</a:t>
            </a:r>
            <a:r>
              <a:rPr lang="en-US" sz="2800" smtClean="0"/>
              <a:t>) of 0.2 farad, and electromotive force (</a:t>
            </a:r>
            <a:r>
              <a:rPr lang="en-US" sz="2800" i="1" smtClean="0"/>
              <a:t>V</a:t>
            </a:r>
            <a:r>
              <a:rPr lang="en-US" sz="2800" smtClean="0"/>
              <a:t>) of 17 sin2</a:t>
            </a:r>
            <a:r>
              <a:rPr lang="en-US" sz="2800" i="1" smtClean="0"/>
              <a:t>t</a:t>
            </a:r>
            <a:r>
              <a:rPr lang="en-US" sz="2800" smtClean="0"/>
              <a:t> volts (where t is the time in seconds), find the current (</a:t>
            </a:r>
            <a:r>
              <a:rPr lang="en-US" sz="2800" i="1" smtClean="0"/>
              <a:t>i</a:t>
            </a:r>
            <a:r>
              <a:rPr lang="en-US" sz="2800" smtClean="0"/>
              <a:t>, in ampere), the transient current (i.e. that part of the solution which approaches zero as </a:t>
            </a:r>
            <a:r>
              <a:rPr lang="en-US" sz="2800" i="1" smtClean="0"/>
              <a:t>t</a:t>
            </a:r>
            <a:r>
              <a:rPr lang="en-US" sz="2800" smtClean="0">
                <a:cs typeface="Times New Roman" panose="02020603050405020304" pitchFamily="18" charset="0"/>
                <a:sym typeface="Symbol" panose="05050102010706020507" pitchFamily="18" charset="2"/>
              </a:rPr>
              <a:t>) and the steady current (i.e. that part of the solution which does not approaches zero as </a:t>
            </a:r>
            <a:r>
              <a:rPr lang="en-US" sz="2800" i="1" smtClean="0">
                <a:cs typeface="Times New Roman" panose="02020603050405020304" pitchFamily="18" charset="0"/>
                <a:sym typeface="Symbol" panose="05050102010706020507" pitchFamily="18" charset="2"/>
              </a:rPr>
              <a:t>t </a:t>
            </a:r>
            <a:r>
              <a:rPr lang="en-US" sz="2800" smtClean="0">
                <a:cs typeface="Times New Roman" panose="02020603050405020304" pitchFamily="18" charset="0"/>
                <a:sym typeface="Symbol" panose="05050102010706020507" pitchFamily="18" charset="2"/>
              </a:rPr>
              <a:t>), given that </a:t>
            </a:r>
            <a:r>
              <a:rPr lang="en-US" sz="2800" i="1" smtClean="0"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800" smtClean="0">
                <a:cs typeface="Times New Roman" panose="02020603050405020304" pitchFamily="18" charset="0"/>
                <a:sym typeface="Symbol" panose="05050102010706020507" pitchFamily="18" charset="2"/>
              </a:rPr>
              <a:t> satisfies the differential equation</a:t>
            </a:r>
            <a:endParaRPr lang="en-US" sz="2800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None/>
            </a:pPr>
            <a:endParaRPr lang="en-US" sz="2800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None/>
            </a:pPr>
            <a:endParaRPr lang="en-US" sz="2800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None/>
            </a:pPr>
            <a:endParaRPr lang="en-US" sz="2800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None/>
            </a:pPr>
            <a:r>
              <a:rPr lang="en-US" sz="2800" smtClean="0">
                <a:cs typeface="Times New Roman" panose="02020603050405020304" pitchFamily="18" charset="0"/>
                <a:sym typeface="Symbol" panose="05050102010706020507" pitchFamily="18" charset="2"/>
              </a:rPr>
              <a:t>      and that </a:t>
            </a:r>
            <a:r>
              <a:rPr lang="en-US" sz="2800" i="1" smtClean="0"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800" smtClean="0">
                <a:cs typeface="Times New Roman" panose="02020603050405020304" pitchFamily="18" charset="0"/>
                <a:sym typeface="Symbol" panose="05050102010706020507" pitchFamily="18" charset="2"/>
              </a:rPr>
              <a:t> = 0 and di/dt = 0 when t =0.</a:t>
            </a:r>
            <a:endParaRPr lang="en-US" sz="2800" smtClean="0"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2162810" y="5227320"/>
          <a:ext cx="5105400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Equation" r:id="rId1" imgW="37795200" imgH="10058400" progId="Equation.3">
                  <p:embed/>
                </p:oleObj>
              </mc:Choice>
              <mc:Fallback>
                <p:oleObj name="Equation" r:id="rId1" imgW="37795200" imgH="100584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/>
                      </a:blip>
                      <a:stretch>
                        <a:fillRect/>
                      </a:stretch>
                    </p:blipFill>
                    <p:spPr>
                      <a:xfrm>
                        <a:off x="2162810" y="5227320"/>
                        <a:ext cx="5105400" cy="10271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Classification of DE</a:t>
            </a:r>
            <a:endParaRPr lang="en-MY" smtClean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u="sng" smtClean="0"/>
              <a:t>Ordinary and Partial Differential Equations</a:t>
            </a:r>
            <a:endParaRPr lang="en-US" b="1" u="sng" smtClean="0"/>
          </a:p>
          <a:p>
            <a:r>
              <a:rPr lang="en-US" smtClean="0"/>
              <a:t>ODE is </a:t>
            </a:r>
            <a:r>
              <a:rPr lang="en-MY" smtClean="0"/>
              <a:t>an equation involving ordinary derivatives of one or more dependent variables with respect to a </a:t>
            </a:r>
            <a:r>
              <a:rPr lang="en-MY" b="1" u="sng" smtClean="0"/>
              <a:t>single</a:t>
            </a:r>
            <a:r>
              <a:rPr lang="en-MY" smtClean="0"/>
              <a:t> independent variable.</a:t>
            </a:r>
            <a:endParaRPr lang="en-MY" smtClean="0"/>
          </a:p>
          <a:p>
            <a:r>
              <a:rPr lang="en-US" smtClean="0"/>
              <a:t>PDE </a:t>
            </a:r>
            <a:r>
              <a:rPr lang="en-MY" smtClean="0"/>
              <a:t> is an equation involving partial derivatives of  one or more dependent variables with respect </a:t>
            </a:r>
            <a:r>
              <a:rPr lang="en-MY" b="1" u="sng" smtClean="0"/>
              <a:t>to more than one </a:t>
            </a:r>
            <a:r>
              <a:rPr lang="en-MY" smtClean="0"/>
              <a:t>independent variables.</a:t>
            </a:r>
            <a:endParaRPr lang="en-US" smtClean="0"/>
          </a:p>
          <a:p>
            <a:endParaRPr lang="en-US" smtClean="0"/>
          </a:p>
          <a:p>
            <a:endParaRPr lang="en-US" sz="2400" smtClean="0"/>
          </a:p>
          <a:p>
            <a:endParaRPr lang="en-MY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Classification of DE (cont)</a:t>
            </a:r>
            <a:endParaRPr lang="en-MY" smtClean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u="sng" dirty="0" smtClean="0"/>
              <a:t>The Order and Degree of a DE</a:t>
            </a:r>
            <a:endParaRPr lang="en-US" b="1" u="sng" dirty="0" smtClean="0"/>
          </a:p>
          <a:p>
            <a:r>
              <a:rPr lang="en-US" dirty="0" smtClean="0"/>
              <a:t>The order of a DE is the order of the highest derivative.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degree of a DE is the degree of the highest ordered derivative in the equation.</a:t>
            </a:r>
            <a:endParaRPr lang="en-US" altLang="zh-CN" dirty="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dirty="0" smtClean="0"/>
              <a:t>	For e.g. y</a:t>
            </a:r>
            <a:r>
              <a:rPr lang="en-US" altLang="zh-CN" baseline="30000" dirty="0" smtClean="0"/>
              <a:t>(4)</a:t>
            </a:r>
            <a:r>
              <a:rPr lang="en-US" altLang="zh-CN" dirty="0" smtClean="0"/>
              <a:t> + 6y</a:t>
            </a:r>
            <a:r>
              <a:rPr lang="en-US" altLang="zh-CN" baseline="30000" dirty="0" smtClean="0"/>
              <a:t>2</a:t>
            </a:r>
            <a:r>
              <a:rPr lang="en-US" altLang="zh-CN" dirty="0" smtClean="0"/>
              <a:t> = 1 + x</a:t>
            </a:r>
            <a:r>
              <a:rPr lang="en-US" altLang="zh-CN" baseline="30000" dirty="0" smtClean="0"/>
              <a:t>2 </a:t>
            </a:r>
            <a:r>
              <a:rPr lang="en-US" altLang="zh-CN" dirty="0" smtClean="0"/>
              <a:t>is the 4</a:t>
            </a:r>
            <a:r>
              <a:rPr lang="en-US" altLang="zh-CN" baseline="30000" dirty="0" smtClean="0"/>
              <a:t>th</a:t>
            </a:r>
            <a:r>
              <a:rPr lang="en-US" altLang="zh-CN" dirty="0" smtClean="0"/>
              <a:t> order and 2</a:t>
            </a:r>
            <a:r>
              <a:rPr lang="en-US" altLang="zh-CN" baseline="30000" dirty="0" smtClean="0"/>
              <a:t>nd</a:t>
            </a:r>
            <a:r>
              <a:rPr lang="en-US" altLang="zh-CN" dirty="0" smtClean="0"/>
              <a:t> degree DE</a:t>
            </a:r>
            <a:endParaRPr lang="en-US" altLang="zh-CN" dirty="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zh-CN" altLang="en-US" sz="2800" u="sng" dirty="0" smtClean="0"/>
          </a:p>
          <a:p>
            <a:endParaRPr lang="en-MY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Classification of DE (cont)</a:t>
            </a:r>
            <a:endParaRPr lang="en-MY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b="1" u="sng" dirty="0" smtClean="0"/>
              <a:t>Linear and Non Linear DE</a:t>
            </a:r>
            <a:endParaRPr lang="en-MY" b="1" u="sng" dirty="0" smtClean="0"/>
          </a:p>
          <a:p>
            <a:pPr>
              <a:defRPr/>
            </a:pPr>
            <a:r>
              <a:rPr lang="en-MY" dirty="0" smtClean="0"/>
              <a:t>Linear DE is an equation of order n is said to be linear if </a:t>
            </a:r>
            <a:endParaRPr lang="en-MY" dirty="0" smtClean="0"/>
          </a:p>
          <a:p>
            <a:pPr marL="514350" indent="-514350">
              <a:buFont typeface="+mj-lt"/>
              <a:buAutoNum type="alphaUcPeriod"/>
              <a:defRPr/>
            </a:pPr>
            <a:r>
              <a:rPr lang="en-MY" dirty="0" smtClean="0"/>
              <a:t>the dependent variable and its derivatives occur to the  first degree only, </a:t>
            </a:r>
            <a:endParaRPr lang="en-MY" dirty="0" smtClean="0"/>
          </a:p>
          <a:p>
            <a:pPr marL="514350" indent="-514350">
              <a:buFont typeface="+mj-lt"/>
              <a:buAutoNum type="alphaUcPeriod"/>
              <a:defRPr/>
            </a:pPr>
            <a:r>
              <a:rPr lang="en-MY" dirty="0" smtClean="0"/>
              <a:t>no products of dependent variable or any of its derivatives are present and </a:t>
            </a:r>
            <a:endParaRPr lang="en-MY" dirty="0" smtClean="0"/>
          </a:p>
          <a:p>
            <a:pPr marL="514350" indent="-514350">
              <a:buFont typeface="+mj-lt"/>
              <a:buAutoNum type="alphaUcPeriod"/>
              <a:defRPr/>
            </a:pPr>
            <a:r>
              <a:rPr lang="en-MY" dirty="0" smtClean="0"/>
              <a:t>no transcendental functions of  dependent variable and or its derivatives occur.</a:t>
            </a:r>
            <a:endParaRPr lang="en-MY" dirty="0" smtClean="0"/>
          </a:p>
          <a:p>
            <a:pPr>
              <a:defRPr/>
            </a:pPr>
            <a:r>
              <a:rPr lang="en-MY" dirty="0" smtClean="0"/>
              <a:t> An Ordinary Differential Equation is said to be </a:t>
            </a:r>
            <a:r>
              <a:rPr lang="en-MY" b="1" dirty="0" smtClean="0"/>
              <a:t>non-linear </a:t>
            </a:r>
            <a:r>
              <a:rPr lang="en-MY" dirty="0" smtClean="0"/>
              <a:t>if  condition [A] – [C] are violated.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Classification of DE (cont)</a:t>
            </a:r>
            <a:endParaRPr lang="en-MY" smtClean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u="sng" smtClean="0"/>
              <a:t>Homogeneous and nonhomogeneous equations</a:t>
            </a:r>
            <a:endParaRPr lang="en-US" b="1" smtClean="0"/>
          </a:p>
          <a:p>
            <a:r>
              <a:rPr lang="en-US" smtClean="0"/>
              <a:t>It can only apply to linear DE</a:t>
            </a:r>
            <a:endParaRPr lang="en-US" smtClean="0"/>
          </a:p>
          <a:p>
            <a:r>
              <a:rPr lang="en-US" smtClean="0"/>
              <a:t>In a standard way, a DE is arranged so that all terms containing the dependent variable occur on the left-hand side (LHS), and those terms that involve only the independent variable and constant terms occur on the right-hand side (RHS).</a:t>
            </a:r>
            <a:endParaRPr lang="en-US" smtClean="0"/>
          </a:p>
          <a:p>
            <a:r>
              <a:rPr lang="en-US" smtClean="0"/>
              <a:t>If the RHS of a linear DE is equal to zero, then the linear DE is an homogeneous DE.</a:t>
            </a:r>
            <a:endParaRPr lang="en-US" smtClean="0"/>
          </a:p>
          <a:p>
            <a:r>
              <a:rPr lang="en-US" smtClean="0"/>
              <a:t>If the RHS of a linear DE is not equal to zero, then the linear DE is a nonhomogeneous  DE</a:t>
            </a:r>
            <a:endParaRPr lang="en-US" smtClean="0"/>
          </a:p>
          <a:p>
            <a:endParaRPr lang="en-US" smtClean="0"/>
          </a:p>
          <a:p>
            <a:endParaRPr lang="en-MY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Solution of DE</a:t>
            </a:r>
            <a:endParaRPr 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solution of a DE is </a:t>
            </a:r>
            <a:r>
              <a:rPr lang="en-MY" smtClean="0"/>
              <a:t>is the relation involving only the variables and arbitrary constants, free of any derivatives or differentials that satisfies the given differential equation.</a:t>
            </a:r>
            <a:endParaRPr lang="en-US" smtClean="0"/>
          </a:p>
          <a:p>
            <a:pPr eaLnBrk="1" hangingPunct="1"/>
            <a:r>
              <a:rPr lang="en-US" smtClean="0"/>
              <a:t>For e.g. Show that y = sin2x satisfies the DE y”+3y’+4y=6cos 2x.</a:t>
            </a: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First Order DE</a:t>
            </a:r>
            <a:endParaRPr lang="en-US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b="1" u="sng" smtClean="0"/>
              <a:t>Method 1: Direct Integration/Elementary DE</a:t>
            </a:r>
            <a:endParaRPr lang="en-US" b="1" u="sng" smtClean="0"/>
          </a:p>
          <a:p>
            <a:pPr eaLnBrk="1" hangingPunct="1"/>
            <a:r>
              <a:rPr lang="en-US" smtClean="0"/>
              <a:t>The simplest form of a first order DE i.e.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This can be solved in principle by integrating f(x) with respect to x.</a:t>
            </a:r>
            <a:endParaRPr lang="en-US" smtClean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352800" y="2327275"/>
          <a:ext cx="16002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1" imgW="16154400" imgH="9448800" progId="Equation.3">
                  <p:embed/>
                </p:oleObj>
              </mc:Choice>
              <mc:Fallback>
                <p:oleObj name="Equation" r:id="rId1" imgW="16154400" imgH="94488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3352800" y="2327275"/>
                        <a:ext cx="1600200" cy="866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33400"/>
            <a:ext cx="8229600" cy="5597525"/>
          </a:xfrm>
        </p:spPr>
        <p:txBody>
          <a:bodyPr/>
          <a:lstStyle/>
          <a:p>
            <a:pPr eaLnBrk="1" hangingPunct="1"/>
            <a:r>
              <a:rPr lang="en-US" b="1" u="sng" smtClean="0"/>
              <a:t>Method 2: By separating the variables</a:t>
            </a:r>
            <a:endParaRPr lang="en-US" b="1" u="sng" smtClean="0"/>
          </a:p>
          <a:p>
            <a:pPr eaLnBrk="1" hangingPunct="1"/>
            <a:r>
              <a:rPr lang="en-US" smtClean="0"/>
              <a:t>Consider equations of the form  </a:t>
            </a: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mtClean="0"/>
              <a:t>    and of the form               </a:t>
            </a: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mtClean="0"/>
              <a:t>	                                         or</a:t>
            </a: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mtClean="0"/>
              <a:t>	i.e. equations in which the right hand side can be expressed as products or quotients of functions of </a:t>
            </a:r>
            <a:r>
              <a:rPr lang="en-US" i="1" smtClean="0"/>
              <a:t>x</a:t>
            </a:r>
            <a:r>
              <a:rPr lang="en-US" smtClean="0"/>
              <a:t> or of </a:t>
            </a:r>
            <a:r>
              <a:rPr lang="en-US" i="1" smtClean="0"/>
              <a:t>y</a:t>
            </a:r>
            <a:r>
              <a:rPr lang="en-US" smtClean="0"/>
              <a:t>. </a:t>
            </a:r>
            <a:endParaRPr lang="en-US" smtClean="0"/>
          </a:p>
          <a:p>
            <a:pPr eaLnBrk="1" hangingPunct="1"/>
            <a:r>
              <a:rPr lang="en-US" smtClean="0"/>
              <a:t>Example: Find the general solution of the DE </a:t>
            </a:r>
            <a:endParaRPr lang="en-US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			3</a:t>
            </a:r>
            <a:r>
              <a:rPr lang="en-US" i="1" smtClean="0"/>
              <a:t>y</a:t>
            </a:r>
            <a:r>
              <a:rPr lang="en-US" baseline="30000" smtClean="0"/>
              <a:t>2</a:t>
            </a:r>
            <a:r>
              <a:rPr lang="en-US" i="1" smtClean="0"/>
              <a:t>y</a:t>
            </a:r>
            <a:r>
              <a:rPr lang="en-US" smtClean="0"/>
              <a:t>’ = 2</a:t>
            </a:r>
            <a:r>
              <a:rPr lang="en-US" i="1" smtClean="0"/>
              <a:t>x</a:t>
            </a:r>
            <a:r>
              <a:rPr lang="en-US" smtClean="0"/>
              <a:t> – 1.</a:t>
            </a:r>
            <a:endParaRPr lang="en-US" smtClean="0"/>
          </a:p>
          <a:p>
            <a:pPr eaLnBrk="1" hangingPunct="1"/>
            <a:r>
              <a:rPr lang="en-US" smtClean="0"/>
              <a:t>Example: x(x – 1)y’ = y(y + 1), with the initial condition y(2)=2.</a:t>
            </a:r>
            <a:endParaRPr lang="en-US" smtClean="0"/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smtClean="0"/>
          </a:p>
        </p:txBody>
      </p:sp>
      <p:sp>
        <p:nvSpPr>
          <p:cNvPr id="307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3074" name="Object 10"/>
          <p:cNvGraphicFramePr>
            <a:graphicFrameLocks noChangeAspect="1"/>
          </p:cNvGraphicFramePr>
          <p:nvPr/>
        </p:nvGraphicFramePr>
        <p:xfrm>
          <a:off x="4876800" y="1905000"/>
          <a:ext cx="22685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1" imgW="25298400" imgH="9448800" progId="Equation.3">
                  <p:embed/>
                </p:oleObj>
              </mc:Choice>
              <mc:Fallback>
                <p:oleObj name="Equation" r:id="rId1" imgW="25298400" imgH="9448800" progId="Equation.3">
                  <p:embed/>
                  <p:pic>
                    <p:nvPicPr>
                      <p:cNvPr id="0" name="Object 10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4876800" y="1905000"/>
                        <a:ext cx="2268538" cy="762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Rectangle 13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MY"/>
          </a:p>
        </p:txBody>
      </p:sp>
      <p:graphicFrame>
        <p:nvGraphicFramePr>
          <p:cNvPr id="3075" name="Object 12"/>
          <p:cNvGraphicFramePr>
            <a:graphicFrameLocks noChangeAspect="1"/>
          </p:cNvGraphicFramePr>
          <p:nvPr/>
        </p:nvGraphicFramePr>
        <p:xfrm>
          <a:off x="1600200" y="1981200"/>
          <a:ext cx="1676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3" imgW="16764000" imgH="10058400" progId="Equation.3">
                  <p:embed/>
                </p:oleObj>
              </mc:Choice>
              <mc:Fallback>
                <p:oleObj name="Equation" r:id="rId3" imgW="16764000" imgH="10058400" progId="Equation.3">
                  <p:embed/>
                  <p:pic>
                    <p:nvPicPr>
                      <p:cNvPr id="0" name="Object 12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biLevel thresh="50000"/>
                        <a:grayscl/>
                        <a:lum bright="-100000" contrast="-70000"/>
                      </a:blip>
                      <a:stretch>
                        <a:fillRect/>
                      </a:stretch>
                    </p:blipFill>
                    <p:spPr>
                      <a:xfrm>
                        <a:off x="1600200" y="1981200"/>
                        <a:ext cx="1676400" cy="762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7920</Words>
  <Application>WPS Presentation</Application>
  <PresentationFormat>On-screen Show (4:3)</PresentationFormat>
  <Paragraphs>196</Paragraphs>
  <Slides>26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22</vt:i4>
      </vt:variant>
      <vt:variant>
        <vt:lpstr>幻灯片标题</vt:lpstr>
      </vt:variant>
      <vt:variant>
        <vt:i4>26</vt:i4>
      </vt:variant>
    </vt:vector>
  </HeadingPairs>
  <TitlesOfParts>
    <vt:vector size="60" baseType="lpstr">
      <vt:lpstr>Arial</vt:lpstr>
      <vt:lpstr>SimSun</vt:lpstr>
      <vt:lpstr>Wingdings</vt:lpstr>
      <vt:lpstr>Times New Roman</vt:lpstr>
      <vt:lpstr>Wingdings 2</vt:lpstr>
      <vt:lpstr>Symbol</vt:lpstr>
      <vt:lpstr>Microsoft YaHei</vt:lpstr>
      <vt:lpstr/>
      <vt:lpstr>Arial Unicode MS</vt:lpstr>
      <vt:lpstr>Calibri</vt:lpstr>
      <vt:lpstr>Wingdings</vt:lpstr>
      <vt:lpstr>Default Design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Algebra and Indices  </vt:lpstr>
      <vt:lpstr>Definition</vt:lpstr>
      <vt:lpstr>The Classification of DE</vt:lpstr>
      <vt:lpstr>The Classification of DE (cont)</vt:lpstr>
      <vt:lpstr>The Classification of DE (cont)</vt:lpstr>
      <vt:lpstr>The Classification of DE (cont)</vt:lpstr>
      <vt:lpstr>Solution of DE</vt:lpstr>
      <vt:lpstr>First Order 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Second Order Linear ODE</vt:lpstr>
      <vt:lpstr>Homogeneous Case i.e. f(x) = 0</vt:lpstr>
      <vt:lpstr>PowerPoint 演示文稿</vt:lpstr>
      <vt:lpstr>PowerPoint 演示文稿</vt:lpstr>
      <vt:lpstr>PowerPoint 演示文稿</vt:lpstr>
      <vt:lpstr>Non-homogeneous Case</vt:lpstr>
      <vt:lpstr>Finding Particular Integral – the Method of Undetermined Coefficients</vt:lpstr>
      <vt:lpstr>Common term found in P.I. and C. F.</vt:lpstr>
      <vt:lpstr> Some Application Problems</vt:lpstr>
      <vt:lpstr>PowerPoint 演示文稿</vt:lpstr>
      <vt:lpstr>PowerPoint 演示文稿</vt:lpstr>
      <vt:lpstr>PowerPoint 演示文稿</vt:lpstr>
    </vt:vector>
  </TitlesOfParts>
  <Company>Sarawak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Differential Equations</dc:title>
  <dc:creator>Betsy Lee</dc:creator>
  <cp:lastModifiedBy>HP</cp:lastModifiedBy>
  <cp:revision>87</cp:revision>
  <dcterms:created xsi:type="dcterms:W3CDTF">2008-08-11T01:54:00Z</dcterms:created>
  <dcterms:modified xsi:type="dcterms:W3CDTF">2018-07-21T23:15:47Z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