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3"/>
    <p:sldId id="257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8.emf"/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4E38-3027-4E2B-8CF7-293C5AD3A952}" type="slidenum">
              <a:rPr lang="en-MY" smtClean="0"/>
            </a:fld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4E38-3027-4E2B-8CF7-293C5AD3A952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4E38-3027-4E2B-8CF7-293C5AD3A952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4E38-3027-4E2B-8CF7-293C5AD3A952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4E38-3027-4E2B-8CF7-293C5AD3A952}" type="slidenum">
              <a:rPr lang="en-MY" smtClean="0"/>
            </a:fld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4E38-3027-4E2B-8CF7-293C5AD3A952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4E38-3027-4E2B-8CF7-293C5AD3A952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4E38-3027-4E2B-8CF7-293C5AD3A952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4E38-3027-4E2B-8CF7-293C5AD3A952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4E38-3027-4E2B-8CF7-293C5AD3A952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F424E38-3027-4E2B-8CF7-293C5AD3A952}" type="slidenum">
              <a:rPr lang="en-MY" smtClean="0"/>
            </a:fld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F271C1-80C4-4BDF-AEF9-8B0D98F10048}" type="datetimeFigureOut">
              <a:rPr lang="en-MY" smtClean="0"/>
            </a:fld>
            <a:endParaRPr lang="en-MY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424E38-3027-4E2B-8CF7-293C5AD3A952}" type="slidenum">
              <a:rPr lang="en-MY" smtClean="0"/>
            </a:fld>
            <a:endParaRPr lang="en-MY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emf"/><Relationship Id="rId1" Type="http://schemas.openxmlformats.org/officeDocument/2006/relationships/package" Target="../embeddings/Document1.doc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8.emf"/><Relationship Id="rId7" Type="http://schemas.openxmlformats.org/officeDocument/2006/relationships/package" Target="../embeddings/Document5.docx"/><Relationship Id="rId6" Type="http://schemas.openxmlformats.org/officeDocument/2006/relationships/image" Target="../media/image7.emf"/><Relationship Id="rId5" Type="http://schemas.openxmlformats.org/officeDocument/2006/relationships/package" Target="../embeddings/Document4.docx"/><Relationship Id="rId4" Type="http://schemas.openxmlformats.org/officeDocument/2006/relationships/image" Target="../media/image6.emf"/><Relationship Id="rId3" Type="http://schemas.openxmlformats.org/officeDocument/2006/relationships/package" Target="../embeddings/Document3.docx"/><Relationship Id="rId2" Type="http://schemas.openxmlformats.org/officeDocument/2006/relationships/image" Target="../media/image5.emf"/><Relationship Id="rId10" Type="http://schemas.openxmlformats.org/officeDocument/2006/relationships/vmlDrawing" Target="../drawings/vmlDrawing2.vml"/><Relationship Id="rId1" Type="http://schemas.openxmlformats.org/officeDocument/2006/relationships/package" Target="../embeddings/Document2.docx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emf"/><Relationship Id="rId1" Type="http://schemas.openxmlformats.org/officeDocument/2006/relationships/package" Target="../embeddings/Document6.doc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1.emf"/><Relationship Id="rId3" Type="http://schemas.openxmlformats.org/officeDocument/2006/relationships/package" Target="../embeddings/Document8.docx"/><Relationship Id="rId2" Type="http://schemas.openxmlformats.org/officeDocument/2006/relationships/image" Target="../media/image10.emf"/><Relationship Id="rId1" Type="http://schemas.openxmlformats.org/officeDocument/2006/relationships/package" Target="../embeddings/Document7.docx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55576" y="1556792"/>
            <a:ext cx="7772400" cy="3168352"/>
          </a:xfrm>
        </p:spPr>
        <p:txBody>
          <a:bodyPr/>
          <a:lstStyle/>
          <a:p>
            <a:pPr eaLnBrk="1" hangingPunct="1"/>
            <a:r>
              <a:rPr lang="en-MY" altLang="en-US" sz="4400" b="0" dirty="0" smtClean="0">
                <a:solidFill>
                  <a:schemeClr val="bg1"/>
                </a:solidFill>
              </a:rPr>
              <a:t>Algebra and Indices</a:t>
            </a:r>
            <a:br>
              <a:rPr lang="en-US" sz="4400" b="0" dirty="0" smtClean="0">
                <a:solidFill>
                  <a:schemeClr val="bg1"/>
                </a:solidFill>
              </a:rPr>
            </a:br>
            <a:br>
              <a:rPr lang="en-US" sz="4400" dirty="0" smtClean="0"/>
            </a:br>
            <a:endParaRPr lang="en-US" sz="44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binomial is an algebra expression containing 2 terms. For example, (x + y) is a binomial.</a:t>
            </a:r>
            <a:endParaRPr lang="en-US" dirty="0" smtClean="0"/>
          </a:p>
          <a:p>
            <a:r>
              <a:rPr lang="en-US" dirty="0" smtClean="0"/>
              <a:t>We know that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 higher powers, the expansion gets very tedious. Hence, the binomial theorem gives us the expansion for </a:t>
            </a:r>
            <a:r>
              <a:rPr lang="en-US" b="1" dirty="0" smtClean="0"/>
              <a:t>any positive integer power </a:t>
            </a:r>
            <a:r>
              <a:rPr lang="en-US" dirty="0" smtClean="0"/>
              <a:t>of (x + y)</a:t>
            </a:r>
            <a:endParaRPr lang="en-US" dirty="0" smtClean="0"/>
          </a:p>
          <a:p>
            <a:endParaRPr lang="en-US" dirty="0" smtClean="0"/>
          </a:p>
          <a:p>
            <a:endParaRPr lang="en-MY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468560" y="3140968"/>
          <a:ext cx="10753725" cy="203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Document" r:id="rId1" imgW="5728970" imgH="1082040" progId="Word.Document.12">
                  <p:embed/>
                </p:oleObj>
              </mc:Choice>
              <mc:Fallback>
                <p:oleObj name="Document" r:id="rId1" imgW="5728970" imgH="1082040" progId="Word.Document.12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468560" y="3140968"/>
                        <a:ext cx="10753725" cy="20335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Pascal Triangle</a:t>
            </a:r>
            <a:endParaRPr lang="en-MY" dirty="0"/>
          </a:p>
        </p:txBody>
      </p:sp>
      <p:pic>
        <p:nvPicPr>
          <p:cNvPr id="20482" name="Picture 2" descr="http://3.bp.blogspot.com/_5RAO7k_azLU/Se426XWp-YI/AAAAAAAAAEE/BAMION8Yl2g/s400/pascal_tri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691680" y="2060848"/>
            <a:ext cx="5662168" cy="3312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Theorem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any </a:t>
            </a:r>
            <a:r>
              <a:rPr lang="en-US" dirty="0" smtClean="0">
                <a:solidFill>
                  <a:srgbClr val="FF0000"/>
                </a:solidFill>
              </a:rPr>
              <a:t>positive integer </a:t>
            </a:r>
            <a:r>
              <a:rPr lang="en-US" dirty="0" smtClean="0"/>
              <a:t>n,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summation notation,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(r + 1)</a:t>
            </a:r>
            <a:r>
              <a:rPr lang="en-US" baseline="30000" dirty="0" err="1" smtClean="0"/>
              <a:t>th</a:t>
            </a:r>
            <a:r>
              <a:rPr lang="en-US" dirty="0" smtClean="0"/>
              <a:t> term is</a:t>
            </a:r>
            <a:endParaRPr lang="en-MY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-865188" y="2495550"/>
          <a:ext cx="10701338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Document" r:id="rId1" imgW="5728970" imgH="991870" progId="Word.Document.12">
                  <p:embed/>
                </p:oleObj>
              </mc:Choice>
              <mc:Fallback>
                <p:oleObj name="Document" r:id="rId1" imgW="5728970" imgH="991870" progId="Word.Document.12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865188" y="2495550"/>
                        <a:ext cx="10701338" cy="1866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-252536" y="3789040"/>
          <a:ext cx="10742612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Document" r:id="rId3" imgW="5728970" imgH="501650" progId="Word.Document.12">
                  <p:embed/>
                </p:oleObj>
              </mc:Choice>
              <mc:Fallback>
                <p:oleObj name="Document" r:id="rId3" imgW="5728970" imgH="501650" progId="Word.Document.12">
                  <p:embed/>
                  <p:pic>
                    <p:nvPicPr>
                      <p:cNvPr id="0" name="Picture 2050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252536" y="3789040"/>
                        <a:ext cx="10742612" cy="939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67544" y="4581128"/>
          <a:ext cx="10768012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Document" r:id="rId5" imgW="5728970" imgH="610870" progId="Word.Document.12">
                  <p:embed/>
                </p:oleObj>
              </mc:Choice>
              <mc:Fallback>
                <p:oleObj name="Document" r:id="rId5" imgW="5728970" imgH="610870" progId="Word.Document.12">
                  <p:embed/>
                  <p:pic>
                    <p:nvPicPr>
                      <p:cNvPr id="0" name="Picture 2051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7544" y="4581128"/>
                        <a:ext cx="10768012" cy="11477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-427436" y="5733256"/>
          <a:ext cx="10760076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Document" r:id="rId7" imgW="5728970" imgH="403860" progId="Word.Document.12">
                  <p:embed/>
                </p:oleObj>
              </mc:Choice>
              <mc:Fallback>
                <p:oleObj name="Document" r:id="rId7" imgW="5728970" imgH="403860" progId="Word.Document.12">
                  <p:embed/>
                  <p:pic>
                    <p:nvPicPr>
                      <p:cNvPr id="0" name="Picture 2053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-427436" y="5733256"/>
                        <a:ext cx="10760076" cy="755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Theorem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useful special case of the Binomial theorem is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</a:rPr>
              <a:t>any positive integer </a:t>
            </a:r>
            <a:r>
              <a:rPr lang="en-US" dirty="0" smtClean="0"/>
              <a:t>n. </a:t>
            </a:r>
            <a:endParaRPr lang="en-US" dirty="0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-901700" y="2560638"/>
          <a:ext cx="10607675" cy="301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Document" r:id="rId1" imgW="5737225" imgH="1633855" progId="Word.Document.12">
                  <p:embed/>
                </p:oleObj>
              </mc:Choice>
              <mc:Fallback>
                <p:oleObj name="Document" r:id="rId1" imgW="5737225" imgH="1633855" progId="Word.Document.12">
                  <p:embed/>
                  <p:pic>
                    <p:nvPicPr>
                      <p:cNvPr id="0" name="Picture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901700" y="2560638"/>
                        <a:ext cx="10607675" cy="3017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Theorem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Example 1</a:t>
            </a:r>
            <a:r>
              <a:rPr lang="en-US" dirty="0" smtClean="0"/>
              <a:t>: use the Binomial theorem to expand the following expressions.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(x + y)</a:t>
            </a:r>
            <a:r>
              <a:rPr lang="en-US" baseline="30000" dirty="0" smtClean="0"/>
              <a:t>5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(1 – x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r>
              <a:rPr lang="en-US" baseline="30000" dirty="0" smtClean="0"/>
              <a:t>4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(1 – 1/x)</a:t>
            </a:r>
            <a:r>
              <a:rPr lang="en-US" baseline="30000" dirty="0" smtClean="0"/>
              <a:t>10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(2 – 3x)</a:t>
            </a:r>
            <a:r>
              <a:rPr lang="en-US" baseline="30000" dirty="0" smtClean="0"/>
              <a:t>8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MY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Series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formula of (1 + x)</a:t>
            </a:r>
            <a:r>
              <a:rPr lang="en-US" baseline="30000" dirty="0" smtClean="0"/>
              <a:t>n</a:t>
            </a:r>
            <a:r>
              <a:rPr lang="en-US" dirty="0" smtClean="0"/>
              <a:t> can be extended to all </a:t>
            </a:r>
            <a:r>
              <a:rPr lang="en-US" dirty="0" smtClean="0">
                <a:solidFill>
                  <a:srgbClr val="FF0000"/>
                </a:solidFill>
              </a:rPr>
              <a:t>real powers</a:t>
            </a:r>
            <a:r>
              <a:rPr lang="en-US" dirty="0" smtClean="0"/>
              <a:t>, i.e.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expansion is valid for any real number n if |x|&lt; 1.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</a:rPr>
              <a:t>Important notes</a:t>
            </a:r>
            <a:r>
              <a:rPr lang="en-US" dirty="0" smtClean="0"/>
              <a:t>: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Binomial theorem deals with a </a:t>
            </a:r>
            <a:r>
              <a:rPr lang="en-US" dirty="0" smtClean="0">
                <a:solidFill>
                  <a:srgbClr val="FF0000"/>
                </a:solidFill>
              </a:rPr>
              <a:t>finite expansion,</a:t>
            </a:r>
            <a:r>
              <a:rPr lang="en-US" dirty="0" smtClean="0"/>
              <a:t> 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 i.e. </a:t>
            </a:r>
            <a:r>
              <a:rPr lang="en-US" dirty="0" smtClean="0">
                <a:solidFill>
                  <a:srgbClr val="FF0000"/>
                </a:solidFill>
              </a:rPr>
              <a:t>n is a positive integer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00B0F0"/>
                </a:solidFill>
              </a:rPr>
              <a:t>B.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/>
              <a:t>It cannot use the       button for the binomial series. It  applies only to power of positive integer.</a:t>
            </a:r>
            <a:endParaRPr lang="en-MY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-756592" y="2708920"/>
          <a:ext cx="10701338" cy="1872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Document" r:id="rId1" imgW="5737225" imgH="996950" progId="Word.Document.12">
                  <p:embed/>
                </p:oleObj>
              </mc:Choice>
              <mc:Fallback>
                <p:oleObj name="Document" r:id="rId1" imgW="5737225" imgH="996950" progId="Word.Document.12">
                  <p:embed/>
                  <p:pic>
                    <p:nvPicPr>
                      <p:cNvPr id="0" name="Picture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756592" y="2708920"/>
                        <a:ext cx="10701338" cy="187220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-1764704" y="5373216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Document" r:id="rId3" imgW="5728970" imgH="316865" progId="Word.Document.12">
                  <p:embed/>
                </p:oleObj>
              </mc:Choice>
              <mc:Fallback>
                <p:oleObj name="Document" r:id="rId3" imgW="5728970" imgH="316865" progId="Word.Document.12">
                  <p:embed/>
                  <p:pic>
                    <p:nvPicPr>
                      <p:cNvPr id="0" name="Picture 409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764704" y="5373216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Series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Example 2</a:t>
            </a:r>
            <a:r>
              <a:rPr lang="en-US" dirty="0" smtClean="0"/>
              <a:t>: Use the binomial series formula to find the first four terms of the following expansion.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(1 + x)</a:t>
            </a:r>
            <a:r>
              <a:rPr lang="en-US" baseline="30000" dirty="0" smtClean="0"/>
              <a:t>1/2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(4 + x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r>
              <a:rPr lang="en-US" baseline="30000" dirty="0" smtClean="0"/>
              <a:t>1/2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(1 – 2x)</a:t>
            </a:r>
            <a:r>
              <a:rPr lang="en-US" baseline="30000" dirty="0" smtClean="0"/>
              <a:t>-1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(2 – x)</a:t>
            </a:r>
            <a:r>
              <a:rPr lang="en-US" baseline="30000" dirty="0" smtClean="0"/>
              <a:t>-2</a:t>
            </a:r>
            <a:endParaRPr lang="en-MY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1120</Words>
  <Application>WPS Presentation</Application>
  <PresentationFormat>On-screen Show (4:3)</PresentationFormat>
  <Paragraphs>68</Paragraphs>
  <Slides>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</vt:i4>
      </vt:variant>
      <vt:variant>
        <vt:lpstr>幻灯片标题</vt:lpstr>
      </vt:variant>
      <vt:variant>
        <vt:i4>8</vt:i4>
      </vt:variant>
    </vt:vector>
  </HeadingPairs>
  <TitlesOfParts>
    <vt:vector size="27" baseType="lpstr">
      <vt:lpstr>Arial</vt:lpstr>
      <vt:lpstr>SimSun</vt:lpstr>
      <vt:lpstr>Wingdings</vt:lpstr>
      <vt:lpstr>Wingdings 2</vt:lpstr>
      <vt:lpstr>Calibri</vt:lpstr>
      <vt:lpstr>Microsoft YaHei</vt:lpstr>
      <vt:lpstr/>
      <vt:lpstr>Arial Unicode MS</vt:lpstr>
      <vt:lpstr>Constantia</vt:lpstr>
      <vt:lpstr>Wingdings</vt:lpstr>
      <vt:lpstr>Flow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Algebra and Indices  </vt:lpstr>
      <vt:lpstr>Introduction</vt:lpstr>
      <vt:lpstr>Pascal Triangle</vt:lpstr>
      <vt:lpstr>Binomial Theorem</vt:lpstr>
      <vt:lpstr>Binomial Theorem (cont)</vt:lpstr>
      <vt:lpstr>Binomial Theorem (cont)</vt:lpstr>
      <vt:lpstr>Binomial Series</vt:lpstr>
      <vt:lpstr>Binomial Series (cont)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</dc:title>
  <dc:creator>kegzgpl</dc:creator>
  <cp:lastModifiedBy>HP</cp:lastModifiedBy>
  <cp:revision>19</cp:revision>
  <dcterms:created xsi:type="dcterms:W3CDTF">2011-06-13T02:33:00Z</dcterms:created>
  <dcterms:modified xsi:type="dcterms:W3CDTF">2018-07-21T23:17:27Z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1033-10.2.0.6080</vt:lpwstr>
  </property>
</Properties>
</file>