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314" r:id="rId4"/>
    <p:sldId id="299" r:id="rId5"/>
    <p:sldId id="257" r:id="rId6"/>
    <p:sldId id="264" r:id="rId7"/>
    <p:sldId id="258" r:id="rId8"/>
    <p:sldId id="260" r:id="rId9"/>
    <p:sldId id="315" r:id="rId10"/>
    <p:sldId id="316" r:id="rId11"/>
    <p:sldId id="261" r:id="rId12"/>
    <p:sldId id="265" r:id="rId13"/>
    <p:sldId id="266" r:id="rId14"/>
    <p:sldId id="267" r:id="rId15"/>
    <p:sldId id="26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03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0020D-FEF4-4D2F-97BB-E21D7B85B1AB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62BA7-D0F8-4F6F-B1F7-9697C3801844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EFC40-218F-481C-BEE8-EB0FD41ABC59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7C62F-ECCC-40AC-9D35-42501BEA5757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5ABF3-6305-4B84-BDAB-66DAE70F4C7C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F5311-4586-47F5-B703-406DC23DF8DB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FB4FD-9685-4D8E-AAB9-C50B72657AEC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5C83-8C96-4CF7-8720-79815DE42406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9AAB-000F-4C34-9BBE-F23FAE93A53D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B6426-053D-449E-B8C2-0C9E5588737E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6491A-DD5F-410A-8A51-A22E0297B5FB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F28A3-ACC7-4D17-B669-FC9875594656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6E79-5597-46C5-AAA4-D27914F38194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s-ES" smtClean="0"/>
              <a:t>Haga clic para cambiar el estilo de título	</a:t>
            </a:r>
            <a:endParaRPr lang="es-E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s-E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4A4016-01BC-4152-B0A0-EBC248D42FDE}" type="slidenum">
              <a:rPr lang="es-ES">
                <a:solidFill>
                  <a:srgbClr val="000000"/>
                </a:solidFill>
              </a:rPr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20.wmf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25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24.wmf"/><Relationship Id="rId1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7.GIF"/><Relationship Id="rId1" Type="http://schemas.openxmlformats.org/officeDocument/2006/relationships/image" Target="../media/image26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8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0.GIF"/><Relationship Id="rId1" Type="http://schemas.openxmlformats.org/officeDocument/2006/relationships/image" Target="../media/image2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1.G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5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0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7.w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7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55576" y="1556792"/>
            <a:ext cx="7772400" cy="3168352"/>
          </a:xfrm>
        </p:spPr>
        <p:txBody>
          <a:bodyPr/>
          <a:lstStyle/>
          <a:p>
            <a:pPr eaLnBrk="1" hangingPunct="1"/>
            <a:r>
              <a:rPr lang="en-MY" altLang="en-US" dirty="0" smtClean="0"/>
              <a:t>Algebra and Indices</a:t>
            </a:r>
            <a:br>
              <a:rPr lang="en-US" dirty="0" smtClean="0"/>
            </a:b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8568952" cy="5760640"/>
          </a:xfrm>
          <a:ln>
            <a:noFill/>
          </a:ln>
        </p:spPr>
        <p:txBody>
          <a:bodyPr>
            <a:normAutofit/>
          </a:bodyPr>
          <a:lstStyle/>
          <a:p>
            <a:pPr marL="457200" indent="-457200" algn="l">
              <a:buAutoNum type="arabicPeriod" startAt="6"/>
            </a:pPr>
            <a:r>
              <a:rPr lang="en-MY" sz="2200" dirty="0" smtClean="0">
                <a:solidFill>
                  <a:schemeClr val="tx1"/>
                </a:solidFill>
              </a:rPr>
              <a:t>Multiply </a:t>
            </a:r>
            <a:r>
              <a:rPr lang="en-MY" sz="2200" dirty="0">
                <a:solidFill>
                  <a:schemeClr val="tx1"/>
                </a:solidFill>
              </a:rPr>
              <a:t>Fractions:		</a:t>
            </a:r>
            <a:r>
              <a:rPr lang="en-MY" sz="2200" dirty="0" smtClean="0">
                <a:solidFill>
                  <a:schemeClr val="tx1"/>
                </a:solidFill>
              </a:rPr>
              <a:t>    .</a:t>
            </a:r>
            <a:endParaRPr lang="en-MY" sz="2200" dirty="0" smtClean="0">
              <a:solidFill>
                <a:schemeClr val="tx1"/>
              </a:solidFill>
            </a:endParaRPr>
          </a:p>
          <a:p>
            <a:pPr marL="457200" indent="-457200" algn="l"/>
            <a:endParaRPr lang="en-MY" sz="22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 startAt="7"/>
            </a:pPr>
            <a:r>
              <a:rPr lang="en-MY" sz="2200" dirty="0" smtClean="0">
                <a:solidFill>
                  <a:schemeClr val="tx1"/>
                </a:solidFill>
              </a:rPr>
              <a:t>Divide </a:t>
            </a:r>
            <a:r>
              <a:rPr lang="en-MY" sz="2200" dirty="0">
                <a:solidFill>
                  <a:schemeClr val="tx1"/>
                </a:solidFill>
              </a:rPr>
              <a:t>Fractions:		</a:t>
            </a:r>
            <a:r>
              <a:rPr lang="en-MY" sz="2200" dirty="0" smtClean="0">
                <a:solidFill>
                  <a:schemeClr val="tx1"/>
                </a:solidFill>
              </a:rPr>
              <a:t>                       ,  </a:t>
            </a:r>
            <a:r>
              <a:rPr lang="en-MY" sz="2200" i="1" dirty="0">
                <a:solidFill>
                  <a:schemeClr val="tx1"/>
                </a:solidFill>
              </a:rPr>
              <a:t>c</a:t>
            </a:r>
            <a:r>
              <a:rPr lang="en-MY" sz="2200" dirty="0">
                <a:solidFill>
                  <a:schemeClr val="tx1"/>
                </a:solidFill>
              </a:rPr>
              <a:t> ≠ 0</a:t>
            </a:r>
            <a:r>
              <a:rPr lang="en-MY" sz="2200" dirty="0" smtClean="0">
                <a:solidFill>
                  <a:schemeClr val="tx1"/>
                </a:solidFill>
              </a:rPr>
              <a:t>.</a:t>
            </a:r>
            <a:endParaRPr lang="en-MY" sz="22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 startAt="7"/>
            </a:pPr>
            <a:endParaRPr lang="en-US" sz="22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 startAt="7"/>
            </a:pPr>
            <a:endParaRPr lang="en-US" sz="2200" dirty="0" smtClean="0">
              <a:solidFill>
                <a:schemeClr val="tx1"/>
              </a:solidFill>
            </a:endParaRPr>
          </a:p>
          <a:p>
            <a:pPr algn="l"/>
            <a:r>
              <a:rPr lang="en-MY" sz="3000" b="1" dirty="0" smtClean="0">
                <a:solidFill>
                  <a:schemeClr val="tx1"/>
                </a:solidFill>
              </a:rPr>
              <a:t>1.6</a:t>
            </a:r>
            <a:r>
              <a:rPr lang="en-MY" sz="3000" b="1" dirty="0">
                <a:solidFill>
                  <a:schemeClr val="tx1"/>
                </a:solidFill>
              </a:rPr>
              <a:t>	Indices</a:t>
            </a:r>
            <a:endParaRPr lang="en-MY" sz="3000" dirty="0">
              <a:solidFill>
                <a:schemeClr val="tx1"/>
              </a:solidFill>
            </a:endParaRPr>
          </a:p>
          <a:p>
            <a:pPr algn="l"/>
            <a:r>
              <a:rPr lang="en-MY" sz="2400" dirty="0">
                <a:solidFill>
                  <a:schemeClr val="tx1"/>
                </a:solidFill>
              </a:rPr>
              <a:t>5</a:t>
            </a:r>
            <a:r>
              <a:rPr lang="en-MY" sz="2400" baseline="30000" dirty="0">
                <a:solidFill>
                  <a:schemeClr val="tx1"/>
                </a:solidFill>
              </a:rPr>
              <a:t>2</a:t>
            </a:r>
            <a:r>
              <a:rPr lang="en-MY" sz="2400" dirty="0">
                <a:solidFill>
                  <a:schemeClr val="tx1"/>
                </a:solidFill>
              </a:rPr>
              <a:t> (‘5 </a:t>
            </a:r>
            <a:r>
              <a:rPr lang="en-MY" sz="2400" dirty="0" smtClean="0">
                <a:solidFill>
                  <a:schemeClr val="tx1"/>
                </a:solidFill>
              </a:rPr>
              <a:t>squared</a:t>
            </a:r>
            <a:r>
              <a:rPr lang="en-MY" sz="2400" dirty="0">
                <a:solidFill>
                  <a:schemeClr val="tx1"/>
                </a:solidFill>
              </a:rPr>
              <a:t>’ or ‘5 to the power of 2’) and 4</a:t>
            </a:r>
            <a:r>
              <a:rPr lang="en-MY" sz="2400" baseline="30000" dirty="0">
                <a:solidFill>
                  <a:schemeClr val="tx1"/>
                </a:solidFill>
              </a:rPr>
              <a:t>3</a:t>
            </a:r>
            <a:r>
              <a:rPr lang="en-MY" sz="2400" dirty="0">
                <a:solidFill>
                  <a:schemeClr val="tx1"/>
                </a:solidFill>
              </a:rPr>
              <a:t> (‘4 cubed’ or ‘4 to the power of 3’) are example of numbers in index form.</a:t>
            </a:r>
            <a:endParaRPr lang="en-MY" sz="2400" dirty="0">
              <a:solidFill>
                <a:schemeClr val="tx1"/>
              </a:solidFill>
            </a:endParaRPr>
          </a:p>
          <a:p>
            <a:pPr algn="l"/>
            <a:r>
              <a:rPr lang="en-MY" sz="2400" dirty="0">
                <a:solidFill>
                  <a:schemeClr val="tx1"/>
                </a:solidFill>
              </a:rPr>
              <a:t>5</a:t>
            </a:r>
            <a:r>
              <a:rPr lang="en-MY" sz="2400" baseline="30000" dirty="0">
                <a:solidFill>
                  <a:schemeClr val="tx1"/>
                </a:solidFill>
              </a:rPr>
              <a:t>4</a:t>
            </a:r>
            <a:r>
              <a:rPr lang="en-MY" sz="2400" dirty="0">
                <a:solidFill>
                  <a:schemeClr val="tx1"/>
                </a:solidFill>
              </a:rPr>
              <a:t> = 5×5×5×5,	  3</a:t>
            </a:r>
            <a:r>
              <a:rPr lang="en-MY" sz="2400" baseline="30000" dirty="0">
                <a:solidFill>
                  <a:schemeClr val="tx1"/>
                </a:solidFill>
              </a:rPr>
              <a:t>1</a:t>
            </a:r>
            <a:r>
              <a:rPr lang="en-MY" sz="2400" dirty="0">
                <a:solidFill>
                  <a:schemeClr val="tx1"/>
                </a:solidFill>
              </a:rPr>
              <a:t> = 3,  3</a:t>
            </a:r>
            <a:r>
              <a:rPr lang="en-MY" sz="2400" baseline="30000" dirty="0">
                <a:solidFill>
                  <a:schemeClr val="tx1"/>
                </a:solidFill>
              </a:rPr>
              <a:t>2</a:t>
            </a:r>
            <a:r>
              <a:rPr lang="en-MY" sz="2400" dirty="0">
                <a:solidFill>
                  <a:schemeClr val="tx1"/>
                </a:solidFill>
              </a:rPr>
              <a:t> = 3×3,  4</a:t>
            </a:r>
            <a:r>
              <a:rPr lang="en-MY" sz="2400" baseline="30000" dirty="0">
                <a:solidFill>
                  <a:schemeClr val="tx1"/>
                </a:solidFill>
              </a:rPr>
              <a:t>3</a:t>
            </a:r>
            <a:r>
              <a:rPr lang="en-MY" sz="2400" dirty="0">
                <a:solidFill>
                  <a:schemeClr val="tx1"/>
                </a:solidFill>
              </a:rPr>
              <a:t> = 4×4×4  etc.</a:t>
            </a:r>
            <a:endParaRPr lang="en-MY" sz="2400" dirty="0">
              <a:solidFill>
                <a:schemeClr val="tx1"/>
              </a:solidFill>
            </a:endParaRPr>
          </a:p>
          <a:p>
            <a:pPr algn="l"/>
            <a:r>
              <a:rPr lang="en-MY" sz="2400" dirty="0">
                <a:solidFill>
                  <a:schemeClr val="tx1"/>
                </a:solidFill>
              </a:rPr>
              <a:t>The </a:t>
            </a:r>
            <a:r>
              <a:rPr lang="en-MY" sz="2400" baseline="30000" dirty="0">
                <a:solidFill>
                  <a:schemeClr val="tx1"/>
                </a:solidFill>
              </a:rPr>
              <a:t>2, 3</a:t>
            </a:r>
            <a:r>
              <a:rPr lang="en-MY" sz="2400" dirty="0">
                <a:solidFill>
                  <a:schemeClr val="tx1"/>
                </a:solidFill>
              </a:rPr>
              <a:t> and </a:t>
            </a:r>
            <a:r>
              <a:rPr lang="en-MY" sz="2400" baseline="30000" dirty="0">
                <a:solidFill>
                  <a:schemeClr val="tx1"/>
                </a:solidFill>
              </a:rPr>
              <a:t>4</a:t>
            </a:r>
            <a:r>
              <a:rPr lang="en-MY" sz="2400" dirty="0">
                <a:solidFill>
                  <a:schemeClr val="tx1"/>
                </a:solidFill>
              </a:rPr>
              <a:t> are known as indices. Indices are useful (for example they allow us to represent numbers in standard form) and have a number of properties.</a:t>
            </a:r>
            <a:endParaRPr lang="en-MY" sz="2400" dirty="0">
              <a:solidFill>
                <a:schemeClr val="tx1"/>
              </a:solidFill>
            </a:endParaRPr>
          </a:p>
          <a:p>
            <a:pPr marL="457200" indent="-457200" algn="l"/>
            <a:endParaRPr lang="en-MY" sz="2200" dirty="0" smtClean="0">
              <a:solidFill>
                <a:schemeClr val="tx1"/>
              </a:solidFill>
            </a:endParaRPr>
          </a:p>
          <a:p>
            <a:pPr algn="l"/>
            <a:endParaRPr lang="en-MY" sz="2200" dirty="0">
              <a:solidFill>
                <a:schemeClr val="tx1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979564"/>
            <a:ext cx="1368152" cy="695130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1772816"/>
            <a:ext cx="2304256" cy="70002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95536" y="6021288"/>
            <a:ext cx="165618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b="1" dirty="0">
                <a:solidFill>
                  <a:schemeClr val="tx1"/>
                </a:solidFill>
              </a:rPr>
              <a:t>1.7	Laws of Indices: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sz="2400" b="1" dirty="0">
                <a:solidFill>
                  <a:srgbClr val="0000FF"/>
                </a:solidFill>
              </a:rPr>
              <a:t>Multiplication</a:t>
            </a:r>
            <a:r>
              <a:rPr lang="en-MY" sz="2400" dirty="0">
                <a:solidFill>
                  <a:schemeClr val="tx1"/>
                </a:solidFill>
              </a:rPr>
              <a:t>:	</a:t>
            </a:r>
            <a:r>
              <a:rPr lang="en-MY" sz="2500" i="1" dirty="0">
                <a:solidFill>
                  <a:schemeClr val="tx1"/>
                </a:solidFill>
              </a:rPr>
              <a:t>a</a:t>
            </a:r>
            <a:r>
              <a:rPr lang="en-MY" sz="2500" i="1" baseline="30000" dirty="0">
                <a:solidFill>
                  <a:schemeClr val="tx1"/>
                </a:solidFill>
              </a:rPr>
              <a:t>n</a:t>
            </a:r>
            <a:r>
              <a:rPr lang="en-MY" sz="2500" i="1" dirty="0">
                <a:solidFill>
                  <a:schemeClr val="tx1"/>
                </a:solidFill>
              </a:rPr>
              <a:t> </a:t>
            </a:r>
            <a:r>
              <a:rPr lang="en-MY" sz="2500" dirty="0">
                <a:solidFill>
                  <a:schemeClr val="tx1"/>
                </a:solidFill>
              </a:rPr>
              <a:t>× </a:t>
            </a:r>
            <a:r>
              <a:rPr lang="en-MY" sz="2500" i="1" dirty="0">
                <a:solidFill>
                  <a:schemeClr val="tx1"/>
                </a:solidFill>
              </a:rPr>
              <a:t>a</a:t>
            </a:r>
            <a:r>
              <a:rPr lang="en-MY" sz="2500" i="1" baseline="30000" dirty="0">
                <a:solidFill>
                  <a:schemeClr val="tx1"/>
                </a:solidFill>
              </a:rPr>
              <a:t>m</a:t>
            </a:r>
            <a:r>
              <a:rPr lang="en-MY" sz="2500" i="1" dirty="0">
                <a:solidFill>
                  <a:schemeClr val="tx1"/>
                </a:solidFill>
              </a:rPr>
              <a:t>  = </a:t>
            </a:r>
            <a:r>
              <a:rPr lang="en-MY" sz="2500" i="1" dirty="0" err="1">
                <a:solidFill>
                  <a:schemeClr val="tx1"/>
                </a:solidFill>
              </a:rPr>
              <a:t>a</a:t>
            </a:r>
            <a:r>
              <a:rPr lang="en-MY" sz="2500" i="1" baseline="30000" dirty="0" err="1">
                <a:solidFill>
                  <a:schemeClr val="tx1"/>
                </a:solidFill>
              </a:rPr>
              <a:t>n+m</a:t>
            </a:r>
            <a:r>
              <a:rPr lang="en-MY" sz="2500" dirty="0">
                <a:solidFill>
                  <a:schemeClr val="tx1"/>
                </a:solidFill>
              </a:rPr>
              <a:t>.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2500" dirty="0" err="1">
                <a:solidFill>
                  <a:schemeClr val="tx1"/>
                </a:solidFill>
              </a:rPr>
              <a:t>Eg</a:t>
            </a:r>
            <a:r>
              <a:rPr lang="en-MY" sz="2500" dirty="0">
                <a:solidFill>
                  <a:schemeClr val="tx1"/>
                </a:solidFill>
              </a:rPr>
              <a:t>.	 </a:t>
            </a:r>
            <a:r>
              <a:rPr lang="en-MY" sz="2500" i="1" dirty="0">
                <a:solidFill>
                  <a:schemeClr val="tx1"/>
                </a:solidFill>
              </a:rPr>
              <a:t>x</a:t>
            </a:r>
            <a:r>
              <a:rPr lang="en-MY" sz="2500" baseline="30000" dirty="0">
                <a:solidFill>
                  <a:schemeClr val="tx1"/>
                </a:solidFill>
              </a:rPr>
              <a:t>2</a:t>
            </a:r>
            <a:r>
              <a:rPr lang="en-MY" sz="2500" dirty="0">
                <a:solidFill>
                  <a:schemeClr val="tx1"/>
                </a:solidFill>
              </a:rPr>
              <a:t> × </a:t>
            </a:r>
            <a:r>
              <a:rPr lang="en-MY" sz="2500" i="1" dirty="0">
                <a:solidFill>
                  <a:schemeClr val="tx1"/>
                </a:solidFill>
              </a:rPr>
              <a:t>x</a:t>
            </a:r>
            <a:r>
              <a:rPr lang="en-MY" sz="2500" baseline="30000" dirty="0">
                <a:solidFill>
                  <a:schemeClr val="tx1"/>
                </a:solidFill>
              </a:rPr>
              <a:t>5</a:t>
            </a:r>
            <a:r>
              <a:rPr lang="en-MY" sz="2500" dirty="0">
                <a:solidFill>
                  <a:schemeClr val="tx1"/>
                </a:solidFill>
              </a:rPr>
              <a:t>  = </a:t>
            </a:r>
            <a:r>
              <a:rPr lang="en-MY" sz="2500" i="1" dirty="0">
                <a:solidFill>
                  <a:schemeClr val="tx1"/>
                </a:solidFill>
              </a:rPr>
              <a:t>x</a:t>
            </a:r>
            <a:r>
              <a:rPr lang="en-MY" sz="2500" baseline="30000" dirty="0">
                <a:solidFill>
                  <a:schemeClr val="tx1"/>
                </a:solidFill>
              </a:rPr>
              <a:t>7</a:t>
            </a:r>
            <a:r>
              <a:rPr lang="en-MY" sz="2500" dirty="0">
                <a:solidFill>
                  <a:schemeClr val="tx1"/>
                </a:solidFill>
              </a:rPr>
              <a:t>,	</a:t>
            </a:r>
            <a:r>
              <a:rPr lang="en-MY" sz="2500" dirty="0" smtClean="0">
                <a:solidFill>
                  <a:schemeClr val="tx1"/>
                </a:solidFill>
              </a:rPr>
              <a:t>5</a:t>
            </a:r>
            <a:r>
              <a:rPr lang="en-MY" sz="2500" baseline="30000" dirty="0" smtClean="0">
                <a:solidFill>
                  <a:schemeClr val="tx1"/>
                </a:solidFill>
              </a:rPr>
              <a:t>6</a:t>
            </a:r>
            <a:r>
              <a:rPr lang="en-MY" sz="2500" dirty="0" smtClean="0">
                <a:solidFill>
                  <a:schemeClr val="tx1"/>
                </a:solidFill>
              </a:rPr>
              <a:t> </a:t>
            </a:r>
            <a:r>
              <a:rPr lang="en-MY" sz="2500" dirty="0">
                <a:solidFill>
                  <a:schemeClr val="tx1"/>
                </a:solidFill>
              </a:rPr>
              <a:t>× 5</a:t>
            </a:r>
            <a:r>
              <a:rPr lang="en-MY" sz="2500" baseline="30000" dirty="0">
                <a:solidFill>
                  <a:schemeClr val="tx1"/>
                </a:solidFill>
              </a:rPr>
              <a:t>-4</a:t>
            </a:r>
            <a:r>
              <a:rPr lang="en-MY" sz="2500" dirty="0">
                <a:solidFill>
                  <a:schemeClr val="tx1"/>
                </a:solidFill>
              </a:rPr>
              <a:t>  = 5</a:t>
            </a:r>
            <a:r>
              <a:rPr lang="en-MY" sz="2500" baseline="30000" dirty="0">
                <a:solidFill>
                  <a:schemeClr val="tx1"/>
                </a:solidFill>
              </a:rPr>
              <a:t>2</a:t>
            </a:r>
            <a:r>
              <a:rPr lang="en-MY" sz="2500" dirty="0">
                <a:solidFill>
                  <a:schemeClr val="tx1"/>
                </a:solidFill>
              </a:rPr>
              <a:t>  (because 6 + (-4)=6-4=2)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US" sz="2300" dirty="0" smtClean="0">
                <a:solidFill>
                  <a:schemeClr val="tx1"/>
                </a:solidFill>
              </a:rPr>
              <a:t>                                 </a:t>
            </a:r>
            <a:r>
              <a:rPr lang="en-MY" sz="2400" dirty="0" smtClean="0">
                <a:solidFill>
                  <a:schemeClr val="tx1"/>
                </a:solidFill>
              </a:rPr>
              <a:t> </a:t>
            </a:r>
            <a:r>
              <a:rPr lang="en-MY" sz="2400" i="1" dirty="0" smtClean="0">
                <a:solidFill>
                  <a:schemeClr val="tx1"/>
                </a:solidFill>
              </a:rPr>
              <a:t>x</a:t>
            </a:r>
            <a:r>
              <a:rPr lang="en-MY" sz="2400" baseline="30000" dirty="0" smtClean="0">
                <a:solidFill>
                  <a:schemeClr val="tx1"/>
                </a:solidFill>
              </a:rPr>
              <a:t>2</a:t>
            </a:r>
            <a:r>
              <a:rPr lang="en-MY" sz="2400" dirty="0" smtClean="0">
                <a:solidFill>
                  <a:schemeClr val="tx1"/>
                </a:solidFill>
              </a:rPr>
              <a:t> + </a:t>
            </a:r>
            <a:r>
              <a:rPr lang="en-MY" sz="2400" i="1" dirty="0" smtClean="0">
                <a:solidFill>
                  <a:schemeClr val="tx1"/>
                </a:solidFill>
              </a:rPr>
              <a:t>x</a:t>
            </a:r>
            <a:r>
              <a:rPr lang="en-MY" sz="2400" baseline="30000" dirty="0" smtClean="0">
                <a:solidFill>
                  <a:schemeClr val="tx1"/>
                </a:solidFill>
              </a:rPr>
              <a:t>5</a:t>
            </a:r>
            <a:r>
              <a:rPr lang="en-MY" sz="2400" dirty="0" smtClean="0">
                <a:solidFill>
                  <a:schemeClr val="tx1"/>
                </a:solidFill>
              </a:rPr>
              <a:t> =</a:t>
            </a:r>
            <a:r>
              <a:rPr lang="en-MY" sz="2400" i="1" dirty="0" smtClean="0">
                <a:solidFill>
                  <a:schemeClr val="tx1"/>
                </a:solidFill>
              </a:rPr>
              <a:t> x</a:t>
            </a:r>
            <a:r>
              <a:rPr lang="en-MY" sz="2400" baseline="30000" dirty="0" smtClean="0">
                <a:solidFill>
                  <a:schemeClr val="tx1"/>
                </a:solidFill>
              </a:rPr>
              <a:t>7 </a:t>
            </a:r>
            <a:r>
              <a:rPr lang="en-MY" sz="2400" dirty="0" smtClean="0">
                <a:solidFill>
                  <a:schemeClr val="tx1"/>
                </a:solidFill>
              </a:rPr>
              <a:t>  (</a:t>
            </a:r>
            <a:r>
              <a:rPr lang="en-MY" sz="2400" dirty="0" smtClean="0">
                <a:solidFill>
                  <a:srgbClr val="FF0000"/>
                </a:solidFill>
              </a:rPr>
              <a:t>???</a:t>
            </a:r>
            <a:r>
              <a:rPr lang="en-MY" sz="2400" dirty="0" smtClean="0">
                <a:solidFill>
                  <a:schemeClr val="tx1"/>
                </a:solidFill>
              </a:rPr>
              <a:t>)</a:t>
            </a:r>
            <a:endParaRPr lang="en-MY" sz="2400" dirty="0" smtClean="0">
              <a:solidFill>
                <a:schemeClr val="tx1"/>
              </a:solidFill>
            </a:endParaRPr>
          </a:p>
          <a:p>
            <a:pPr algn="l"/>
            <a:endParaRPr lang="en-MY" sz="2500" b="1" dirty="0" smtClean="0">
              <a:solidFill>
                <a:schemeClr val="tx1"/>
              </a:solidFill>
            </a:endParaRPr>
          </a:p>
          <a:p>
            <a:pPr algn="l"/>
            <a:r>
              <a:rPr lang="en-MY" sz="2500" b="1" dirty="0" smtClean="0">
                <a:solidFill>
                  <a:srgbClr val="0000FF"/>
                </a:solidFill>
              </a:rPr>
              <a:t>Division</a:t>
            </a:r>
            <a:r>
              <a:rPr lang="en-MY" dirty="0">
                <a:solidFill>
                  <a:schemeClr val="tx1"/>
                </a:solidFill>
              </a:rPr>
              <a:t>:	</a:t>
            </a:r>
            <a:r>
              <a:rPr lang="en-MY" sz="2500" i="1" dirty="0">
                <a:solidFill>
                  <a:schemeClr val="tx1"/>
                </a:solidFill>
              </a:rPr>
              <a:t>a</a:t>
            </a:r>
            <a:r>
              <a:rPr lang="en-MY" sz="2500" i="1" baseline="30000" dirty="0">
                <a:solidFill>
                  <a:schemeClr val="tx1"/>
                </a:solidFill>
              </a:rPr>
              <a:t>n</a:t>
            </a:r>
            <a:r>
              <a:rPr lang="en-MY" sz="2500" i="1" dirty="0">
                <a:solidFill>
                  <a:schemeClr val="tx1"/>
                </a:solidFill>
              </a:rPr>
              <a:t> </a:t>
            </a:r>
            <a:r>
              <a:rPr lang="en-MY" sz="2500" dirty="0" smtClean="0">
                <a:solidFill>
                  <a:schemeClr val="tx1"/>
                </a:solidFill>
              </a:rPr>
              <a:t>÷ </a:t>
            </a:r>
            <a:r>
              <a:rPr lang="en-MY" sz="2500" i="1" dirty="0">
                <a:solidFill>
                  <a:schemeClr val="tx1"/>
                </a:solidFill>
              </a:rPr>
              <a:t>a</a:t>
            </a:r>
            <a:r>
              <a:rPr lang="en-MY" sz="2500" i="1" baseline="30000" dirty="0">
                <a:solidFill>
                  <a:schemeClr val="tx1"/>
                </a:solidFill>
              </a:rPr>
              <a:t>m</a:t>
            </a:r>
            <a:r>
              <a:rPr lang="en-MY" sz="2500" i="1" dirty="0">
                <a:solidFill>
                  <a:schemeClr val="tx1"/>
                </a:solidFill>
              </a:rPr>
              <a:t>  = a</a:t>
            </a:r>
            <a:r>
              <a:rPr lang="en-MY" sz="2500" i="1" baseline="30000" dirty="0">
                <a:solidFill>
                  <a:schemeClr val="tx1"/>
                </a:solidFill>
              </a:rPr>
              <a:t>n</a:t>
            </a:r>
            <a:r>
              <a:rPr lang="en-MY" sz="2500" i="1" dirty="0">
                <a:solidFill>
                  <a:schemeClr val="tx1"/>
                </a:solidFill>
              </a:rPr>
              <a:t>/a</a:t>
            </a:r>
            <a:r>
              <a:rPr lang="en-MY" sz="2500" i="1" baseline="30000" dirty="0">
                <a:solidFill>
                  <a:schemeClr val="tx1"/>
                </a:solidFill>
              </a:rPr>
              <a:t>m</a:t>
            </a:r>
            <a:r>
              <a:rPr lang="en-MY" sz="2500" i="1" dirty="0">
                <a:solidFill>
                  <a:schemeClr val="tx1"/>
                </a:solidFill>
              </a:rPr>
              <a:t>  =  a</a:t>
            </a:r>
            <a:r>
              <a:rPr lang="en-MY" sz="2500" i="1" baseline="30000" dirty="0">
                <a:solidFill>
                  <a:schemeClr val="tx1"/>
                </a:solidFill>
              </a:rPr>
              <a:t>n-m</a:t>
            </a:r>
            <a:r>
              <a:rPr lang="en-MY" sz="2500" dirty="0">
                <a:solidFill>
                  <a:schemeClr val="tx1"/>
                </a:solidFill>
              </a:rPr>
              <a:t>.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2500" dirty="0" err="1">
                <a:solidFill>
                  <a:schemeClr val="tx1"/>
                </a:solidFill>
              </a:rPr>
              <a:t>Eg</a:t>
            </a:r>
            <a:r>
              <a:rPr lang="en-MY" sz="2500" dirty="0">
                <a:solidFill>
                  <a:schemeClr val="tx1"/>
                </a:solidFill>
              </a:rPr>
              <a:t>.	</a:t>
            </a:r>
            <a:r>
              <a:rPr lang="en-MY" sz="2500" i="1" dirty="0">
                <a:solidFill>
                  <a:schemeClr val="tx1"/>
                </a:solidFill>
              </a:rPr>
              <a:t>x</a:t>
            </a:r>
            <a:r>
              <a:rPr lang="en-MY" sz="2500" baseline="30000" dirty="0">
                <a:solidFill>
                  <a:schemeClr val="tx1"/>
                </a:solidFill>
              </a:rPr>
              <a:t>3</a:t>
            </a:r>
            <a:r>
              <a:rPr lang="en-MY" sz="2500" dirty="0">
                <a:solidFill>
                  <a:schemeClr val="tx1"/>
                </a:solidFill>
              </a:rPr>
              <a:t>/</a:t>
            </a:r>
            <a:r>
              <a:rPr lang="en-MY" sz="2500" i="1" dirty="0">
                <a:solidFill>
                  <a:schemeClr val="tx1"/>
                </a:solidFill>
              </a:rPr>
              <a:t>x</a:t>
            </a:r>
            <a:r>
              <a:rPr lang="en-MY" sz="2500" i="1" baseline="30000" dirty="0">
                <a:solidFill>
                  <a:schemeClr val="tx1"/>
                </a:solidFill>
              </a:rPr>
              <a:t>5</a:t>
            </a:r>
            <a:r>
              <a:rPr lang="en-MY" sz="2500" i="1" dirty="0">
                <a:solidFill>
                  <a:schemeClr val="tx1"/>
                </a:solidFill>
              </a:rPr>
              <a:t> = x </a:t>
            </a:r>
            <a:r>
              <a:rPr lang="en-MY" sz="2500" i="1" baseline="30000" dirty="0">
                <a:solidFill>
                  <a:schemeClr val="tx1"/>
                </a:solidFill>
              </a:rPr>
              <a:t>-</a:t>
            </a:r>
            <a:r>
              <a:rPr lang="en-MY" sz="2500" i="1" baseline="30000" dirty="0" smtClean="0">
                <a:solidFill>
                  <a:schemeClr val="tx1"/>
                </a:solidFill>
              </a:rPr>
              <a:t>2</a:t>
            </a:r>
            <a:r>
              <a:rPr lang="en-MY" sz="2500" dirty="0" smtClean="0">
                <a:solidFill>
                  <a:schemeClr val="tx1"/>
                </a:solidFill>
              </a:rPr>
              <a:t> ,</a:t>
            </a:r>
            <a:r>
              <a:rPr lang="en-MY" sz="2500" dirty="0">
                <a:solidFill>
                  <a:schemeClr val="tx1"/>
                </a:solidFill>
              </a:rPr>
              <a:t>	8</a:t>
            </a:r>
            <a:r>
              <a:rPr lang="en-MY" sz="2500" baseline="30000" dirty="0">
                <a:solidFill>
                  <a:schemeClr val="tx1"/>
                </a:solidFill>
              </a:rPr>
              <a:t>3</a:t>
            </a:r>
            <a:r>
              <a:rPr lang="en-MY" sz="2500" dirty="0">
                <a:solidFill>
                  <a:schemeClr val="tx1"/>
                </a:solidFill>
              </a:rPr>
              <a:t> ÷ 8</a:t>
            </a:r>
            <a:r>
              <a:rPr lang="en-MY" sz="2500" baseline="30000" dirty="0">
                <a:solidFill>
                  <a:schemeClr val="tx1"/>
                </a:solidFill>
              </a:rPr>
              <a:t>-2</a:t>
            </a:r>
            <a:r>
              <a:rPr lang="en-MY" sz="2500" dirty="0">
                <a:solidFill>
                  <a:schemeClr val="tx1"/>
                </a:solidFill>
              </a:rPr>
              <a:t> = 8</a:t>
            </a:r>
            <a:r>
              <a:rPr lang="en-MY" sz="2500" baseline="30000" dirty="0">
                <a:solidFill>
                  <a:schemeClr val="tx1"/>
                </a:solidFill>
              </a:rPr>
              <a:t>3-(-2)</a:t>
            </a:r>
            <a:r>
              <a:rPr lang="en-MY" sz="2500" dirty="0">
                <a:solidFill>
                  <a:schemeClr val="tx1"/>
                </a:solidFill>
              </a:rPr>
              <a:t> = 8</a:t>
            </a:r>
            <a:r>
              <a:rPr lang="en-MY" sz="2500" baseline="30000" dirty="0">
                <a:solidFill>
                  <a:schemeClr val="tx1"/>
                </a:solidFill>
              </a:rPr>
              <a:t>5</a:t>
            </a:r>
            <a:r>
              <a:rPr lang="en-MY" sz="2500" dirty="0" smtClean="0">
                <a:solidFill>
                  <a:schemeClr val="tx1"/>
                </a:solidFill>
              </a:rPr>
              <a:t>.</a:t>
            </a:r>
            <a:endParaRPr lang="en-MY" sz="2500" dirty="0" smtClean="0">
              <a:solidFill>
                <a:schemeClr val="tx1"/>
              </a:solidFill>
            </a:endParaRPr>
          </a:p>
          <a:p>
            <a:pPr algn="l"/>
            <a:r>
              <a:rPr lang="en-US" sz="2500" dirty="0" smtClean="0">
                <a:solidFill>
                  <a:schemeClr val="tx1"/>
                </a:solidFill>
              </a:rPr>
              <a:t>                               </a:t>
            </a:r>
            <a:r>
              <a:rPr lang="en-MY" sz="2500" dirty="0" smtClean="0">
                <a:solidFill>
                  <a:schemeClr val="tx1"/>
                </a:solidFill>
              </a:rPr>
              <a:t>8</a:t>
            </a:r>
            <a:r>
              <a:rPr lang="en-MY" sz="2500" baseline="30000" dirty="0" smtClean="0">
                <a:solidFill>
                  <a:schemeClr val="tx1"/>
                </a:solidFill>
              </a:rPr>
              <a:t>3</a:t>
            </a:r>
            <a:r>
              <a:rPr lang="en-MY" sz="2500" dirty="0" smtClean="0">
                <a:solidFill>
                  <a:schemeClr val="tx1"/>
                </a:solidFill>
              </a:rPr>
              <a:t> - 8</a:t>
            </a:r>
            <a:r>
              <a:rPr lang="en-MY" sz="2500" baseline="30000" dirty="0" smtClean="0">
                <a:solidFill>
                  <a:schemeClr val="tx1"/>
                </a:solidFill>
              </a:rPr>
              <a:t>-2</a:t>
            </a:r>
            <a:r>
              <a:rPr lang="en-MY" sz="2500" dirty="0" smtClean="0">
                <a:solidFill>
                  <a:schemeClr val="tx1"/>
                </a:solidFill>
              </a:rPr>
              <a:t> = 8</a:t>
            </a:r>
            <a:r>
              <a:rPr lang="en-MY" sz="2500" baseline="30000" dirty="0" smtClean="0">
                <a:solidFill>
                  <a:schemeClr val="tx1"/>
                </a:solidFill>
              </a:rPr>
              <a:t>3-(-2)</a:t>
            </a:r>
            <a:r>
              <a:rPr lang="en-MY" sz="2500" dirty="0" smtClean="0">
                <a:solidFill>
                  <a:schemeClr val="tx1"/>
                </a:solidFill>
              </a:rPr>
              <a:t> = 8</a:t>
            </a:r>
            <a:r>
              <a:rPr lang="en-MY" sz="2500" baseline="30000" dirty="0" smtClean="0">
                <a:solidFill>
                  <a:schemeClr val="tx1"/>
                </a:solidFill>
              </a:rPr>
              <a:t>5 </a:t>
            </a:r>
            <a:r>
              <a:rPr lang="en-MY" sz="2500" dirty="0" smtClean="0">
                <a:solidFill>
                  <a:schemeClr val="tx1"/>
                </a:solidFill>
              </a:rPr>
              <a:t> (</a:t>
            </a:r>
            <a:r>
              <a:rPr lang="en-MY" sz="2500" dirty="0" smtClean="0">
                <a:solidFill>
                  <a:srgbClr val="FF0000"/>
                </a:solidFill>
              </a:rPr>
              <a:t>???</a:t>
            </a:r>
            <a:r>
              <a:rPr lang="en-MY" sz="2500" dirty="0" smtClean="0">
                <a:solidFill>
                  <a:schemeClr val="tx1"/>
                </a:solidFill>
              </a:rPr>
              <a:t>)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2500" b="1" dirty="0">
                <a:solidFill>
                  <a:srgbClr val="0000FF"/>
                </a:solidFill>
              </a:rPr>
              <a:t>Brackets</a:t>
            </a:r>
            <a:r>
              <a:rPr lang="en-MY" sz="2500" b="1" dirty="0">
                <a:solidFill>
                  <a:schemeClr val="tx1"/>
                </a:solidFill>
              </a:rPr>
              <a:t>:</a:t>
            </a:r>
            <a:r>
              <a:rPr lang="en-MY" dirty="0">
                <a:solidFill>
                  <a:schemeClr val="tx1"/>
                </a:solidFill>
              </a:rPr>
              <a:t>		</a:t>
            </a:r>
            <a:r>
              <a:rPr lang="en-MY" sz="2500" dirty="0">
                <a:solidFill>
                  <a:schemeClr val="tx1"/>
                </a:solidFill>
              </a:rPr>
              <a:t>(</a:t>
            </a:r>
            <a:r>
              <a:rPr lang="en-MY" sz="2500" i="1" dirty="0">
                <a:solidFill>
                  <a:schemeClr val="tx1"/>
                </a:solidFill>
              </a:rPr>
              <a:t>a</a:t>
            </a:r>
            <a:r>
              <a:rPr lang="en-MY" sz="2500" i="1" baseline="30000" dirty="0">
                <a:solidFill>
                  <a:schemeClr val="tx1"/>
                </a:solidFill>
              </a:rPr>
              <a:t>n</a:t>
            </a:r>
            <a:r>
              <a:rPr lang="en-MY" sz="2500" dirty="0">
                <a:solidFill>
                  <a:schemeClr val="tx1"/>
                </a:solidFill>
              </a:rPr>
              <a:t>)</a:t>
            </a:r>
            <a:r>
              <a:rPr lang="en-MY" sz="2500" i="1" baseline="30000" dirty="0">
                <a:solidFill>
                  <a:schemeClr val="tx1"/>
                </a:solidFill>
              </a:rPr>
              <a:t>m</a:t>
            </a:r>
            <a:r>
              <a:rPr lang="en-MY" sz="2500" dirty="0">
                <a:solidFill>
                  <a:schemeClr val="tx1"/>
                </a:solidFill>
              </a:rPr>
              <a:t> = </a:t>
            </a:r>
            <a:r>
              <a:rPr lang="en-MY" sz="2500" i="1" dirty="0" err="1">
                <a:solidFill>
                  <a:schemeClr val="tx1"/>
                </a:solidFill>
              </a:rPr>
              <a:t>a</a:t>
            </a:r>
            <a:r>
              <a:rPr lang="en-MY" sz="2500" i="1" baseline="30000" dirty="0" err="1">
                <a:solidFill>
                  <a:schemeClr val="tx1"/>
                </a:solidFill>
              </a:rPr>
              <a:t>nm</a:t>
            </a:r>
            <a:r>
              <a:rPr lang="en-MY" sz="2500" dirty="0">
                <a:solidFill>
                  <a:schemeClr val="tx1"/>
                </a:solidFill>
              </a:rPr>
              <a:t>.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2500" dirty="0" err="1">
                <a:solidFill>
                  <a:schemeClr val="tx1"/>
                </a:solidFill>
              </a:rPr>
              <a:t>Eg</a:t>
            </a:r>
            <a:r>
              <a:rPr lang="en-MY" sz="2500" dirty="0">
                <a:solidFill>
                  <a:schemeClr val="tx1"/>
                </a:solidFill>
              </a:rPr>
              <a:t>.	(</a:t>
            </a:r>
            <a:r>
              <a:rPr lang="en-MY" sz="2500" i="1" dirty="0">
                <a:solidFill>
                  <a:schemeClr val="tx1"/>
                </a:solidFill>
              </a:rPr>
              <a:t>x</a:t>
            </a:r>
            <a:r>
              <a:rPr lang="en-MY" sz="2500" baseline="30000" dirty="0">
                <a:solidFill>
                  <a:schemeClr val="tx1"/>
                </a:solidFill>
              </a:rPr>
              <a:t>3</a:t>
            </a:r>
            <a:r>
              <a:rPr lang="en-MY" sz="2500" dirty="0">
                <a:solidFill>
                  <a:schemeClr val="tx1"/>
                </a:solidFill>
              </a:rPr>
              <a:t>)</a:t>
            </a:r>
            <a:r>
              <a:rPr lang="en-MY" sz="2500" baseline="30000" dirty="0">
                <a:solidFill>
                  <a:schemeClr val="tx1"/>
                </a:solidFill>
              </a:rPr>
              <a:t>2</a:t>
            </a:r>
            <a:r>
              <a:rPr lang="en-MY" sz="2500" dirty="0">
                <a:solidFill>
                  <a:schemeClr val="tx1"/>
                </a:solidFill>
              </a:rPr>
              <a:t> = </a:t>
            </a:r>
            <a:r>
              <a:rPr lang="en-MY" sz="2500" i="1" dirty="0">
                <a:solidFill>
                  <a:schemeClr val="tx1"/>
                </a:solidFill>
              </a:rPr>
              <a:t>x</a:t>
            </a:r>
            <a:r>
              <a:rPr lang="en-MY" sz="2500" baseline="30000" dirty="0">
                <a:solidFill>
                  <a:schemeClr val="tx1"/>
                </a:solidFill>
              </a:rPr>
              <a:t>6</a:t>
            </a:r>
            <a:r>
              <a:rPr lang="en-MY" sz="2500" dirty="0" smtClean="0">
                <a:solidFill>
                  <a:schemeClr val="tx1"/>
                </a:solidFill>
              </a:rPr>
              <a:t>,</a:t>
            </a:r>
            <a:r>
              <a:rPr lang="en-MY" sz="2500" dirty="0">
                <a:solidFill>
                  <a:schemeClr val="tx1"/>
                </a:solidFill>
              </a:rPr>
              <a:t>	(4</a:t>
            </a:r>
            <a:r>
              <a:rPr lang="en-MY" sz="2500" baseline="30000" dirty="0">
                <a:solidFill>
                  <a:schemeClr val="tx1"/>
                </a:solidFill>
              </a:rPr>
              <a:t>2</a:t>
            </a:r>
            <a:r>
              <a:rPr lang="en-MY" sz="2500" dirty="0">
                <a:solidFill>
                  <a:schemeClr val="tx1"/>
                </a:solidFill>
              </a:rPr>
              <a:t>)</a:t>
            </a:r>
            <a:r>
              <a:rPr lang="en-MY" sz="2500" baseline="30000" dirty="0">
                <a:solidFill>
                  <a:schemeClr val="tx1"/>
                </a:solidFill>
              </a:rPr>
              <a:t>4</a:t>
            </a:r>
            <a:r>
              <a:rPr lang="en-MY" sz="2500" dirty="0">
                <a:solidFill>
                  <a:schemeClr val="tx1"/>
                </a:solidFill>
              </a:rPr>
              <a:t> = </a:t>
            </a:r>
            <a:r>
              <a:rPr lang="en-MY" sz="2500" dirty="0" smtClean="0">
                <a:solidFill>
                  <a:schemeClr val="tx1"/>
                </a:solidFill>
              </a:rPr>
              <a:t>4</a:t>
            </a:r>
            <a:r>
              <a:rPr lang="en-MY" sz="2500" baseline="30000" dirty="0" smtClean="0">
                <a:solidFill>
                  <a:schemeClr val="tx1"/>
                </a:solidFill>
              </a:rPr>
              <a:t>8</a:t>
            </a:r>
            <a:endParaRPr lang="en-MY" sz="2500" baseline="30000" dirty="0" smtClean="0">
              <a:solidFill>
                <a:schemeClr val="tx1"/>
              </a:solidFill>
            </a:endParaRPr>
          </a:p>
          <a:p>
            <a:pPr algn="l"/>
            <a:r>
              <a:rPr lang="en-US" sz="2500" baseline="30000" dirty="0" smtClean="0">
                <a:solidFill>
                  <a:schemeClr val="tx1"/>
                </a:solidFill>
              </a:rPr>
              <a:t>                                              </a:t>
            </a:r>
            <a:r>
              <a:rPr lang="en-MY" sz="2500" dirty="0" smtClean="0">
                <a:solidFill>
                  <a:schemeClr val="tx1"/>
                </a:solidFill>
              </a:rPr>
              <a:t>(4</a:t>
            </a:r>
            <a:r>
              <a:rPr lang="en-MY" sz="2500" baseline="30000" dirty="0" smtClean="0">
                <a:solidFill>
                  <a:schemeClr val="tx1"/>
                </a:solidFill>
              </a:rPr>
              <a:t>2</a:t>
            </a:r>
            <a:r>
              <a:rPr lang="en-MY" sz="2500" dirty="0" smtClean="0">
                <a:solidFill>
                  <a:schemeClr val="tx1"/>
                </a:solidFill>
              </a:rPr>
              <a:t>)</a:t>
            </a:r>
            <a:r>
              <a:rPr lang="en-MY" sz="2500" baseline="30000" dirty="0" smtClean="0">
                <a:solidFill>
                  <a:schemeClr val="tx1"/>
                </a:solidFill>
              </a:rPr>
              <a:t>4</a:t>
            </a:r>
            <a:r>
              <a:rPr lang="en-MY" sz="2500" dirty="0" smtClean="0">
                <a:solidFill>
                  <a:schemeClr val="tx1"/>
                </a:solidFill>
              </a:rPr>
              <a:t> = 4</a:t>
            </a:r>
            <a:r>
              <a:rPr lang="en-MY" sz="2500" baseline="30000" dirty="0" smtClean="0">
                <a:solidFill>
                  <a:schemeClr val="tx1"/>
                </a:solidFill>
              </a:rPr>
              <a:t>2+4</a:t>
            </a:r>
            <a:r>
              <a:rPr lang="en-MY" sz="2500" dirty="0" smtClean="0">
                <a:solidFill>
                  <a:schemeClr val="tx1"/>
                </a:solidFill>
              </a:rPr>
              <a:t> = 4</a:t>
            </a:r>
            <a:r>
              <a:rPr lang="en-MY" sz="2500" baseline="30000" dirty="0" smtClean="0">
                <a:solidFill>
                  <a:schemeClr val="tx1"/>
                </a:solidFill>
              </a:rPr>
              <a:t>6</a:t>
            </a:r>
            <a:r>
              <a:rPr lang="en-MY" sz="2500" dirty="0" smtClean="0">
                <a:solidFill>
                  <a:schemeClr val="tx1"/>
                </a:solidFill>
              </a:rPr>
              <a:t> (</a:t>
            </a:r>
            <a:r>
              <a:rPr lang="en-MY" sz="2500" dirty="0" smtClean="0">
                <a:solidFill>
                  <a:srgbClr val="FF0000"/>
                </a:solidFill>
              </a:rPr>
              <a:t>???</a:t>
            </a:r>
            <a:r>
              <a:rPr lang="en-MY" sz="2500" dirty="0" smtClean="0">
                <a:solidFill>
                  <a:schemeClr val="tx1"/>
                </a:solidFill>
              </a:rPr>
              <a:t>)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5536" y="4509120"/>
            <a:ext cx="165618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ounded Rectangle 5"/>
          <p:cNvSpPr/>
          <p:nvPr/>
        </p:nvSpPr>
        <p:spPr>
          <a:xfrm>
            <a:off x="395536" y="2636912"/>
            <a:ext cx="165618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1596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Common Error</a:t>
            </a:r>
            <a:r>
              <a:rPr lang="en-US" i="1" dirty="0" smtClean="0"/>
              <a:t> 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251520" y="4509120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    Common Error</a:t>
            </a:r>
            <a:r>
              <a:rPr lang="en-US" i="1" dirty="0" smtClean="0"/>
              <a:t> 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23528" y="6021288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    Common Error</a:t>
            </a:r>
            <a:r>
              <a:rPr lang="en-US" i="1" dirty="0" smtClean="0"/>
              <a:t> </a:t>
            </a:r>
            <a:endParaRPr lang="en-MY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 fontScale="62500" lnSpcReduction="20000"/>
          </a:bodyPr>
          <a:lstStyle/>
          <a:p>
            <a:pPr algn="l"/>
            <a:r>
              <a:rPr lang="en-MY" sz="4000" b="1" dirty="0">
                <a:solidFill>
                  <a:schemeClr val="tx1"/>
                </a:solidFill>
              </a:rPr>
              <a:t>1.8	Further Index Properties</a:t>
            </a:r>
            <a:endParaRPr lang="en-MY" sz="4000" dirty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Anything </a:t>
            </a:r>
            <a:r>
              <a:rPr lang="en-MY" dirty="0">
                <a:solidFill>
                  <a:schemeClr val="tx1"/>
                </a:solidFill>
              </a:rPr>
              <a:t>to power 0 is equal to 1, i.e.,	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i="1" dirty="0">
                <a:solidFill>
                  <a:srgbClr val="FF0000"/>
                </a:solidFill>
              </a:rPr>
              <a:t>a</a:t>
            </a:r>
            <a:r>
              <a:rPr lang="en-MY" baseline="30000" dirty="0">
                <a:solidFill>
                  <a:srgbClr val="FF0000"/>
                </a:solidFill>
              </a:rPr>
              <a:t>0</a:t>
            </a:r>
            <a:r>
              <a:rPr lang="en-MY" dirty="0">
                <a:solidFill>
                  <a:srgbClr val="FF0000"/>
                </a:solidFill>
              </a:rPr>
              <a:t> = 1</a:t>
            </a:r>
            <a:r>
              <a:rPr lang="en-MY" dirty="0" smtClean="0">
                <a:solidFill>
                  <a:schemeClr val="tx1"/>
                </a:solidFill>
              </a:rPr>
              <a:t>.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sz="3700" b="1" dirty="0">
                <a:solidFill>
                  <a:srgbClr val="0000FF"/>
                </a:solidFill>
              </a:rPr>
              <a:t>Negative Indices</a:t>
            </a:r>
            <a:r>
              <a:rPr lang="en-MY" dirty="0">
                <a:solidFill>
                  <a:schemeClr val="tx1"/>
                </a:solidFill>
              </a:rPr>
              <a:t>:</a:t>
            </a:r>
            <a:r>
              <a:rPr lang="en-MY" dirty="0">
                <a:solidFill>
                  <a:srgbClr val="FF0000"/>
                </a:solidFill>
              </a:rPr>
              <a:t>	</a:t>
            </a:r>
            <a:endParaRPr lang="en-MY" dirty="0" smtClean="0">
              <a:solidFill>
                <a:srgbClr val="FF0000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 err="1" smtClean="0">
                <a:solidFill>
                  <a:schemeClr val="tx1"/>
                </a:solidFill>
              </a:rPr>
              <a:t>Eg</a:t>
            </a:r>
            <a:r>
              <a:rPr lang="en-MY" dirty="0" smtClean="0">
                <a:solidFill>
                  <a:schemeClr val="tx1"/>
                </a:solidFill>
              </a:rPr>
              <a:t>.	</a:t>
            </a:r>
            <a:r>
              <a:rPr lang="en-MY" i="1" dirty="0" smtClean="0">
                <a:solidFill>
                  <a:schemeClr val="tx1"/>
                </a:solidFill>
              </a:rPr>
              <a:t>              </a:t>
            </a:r>
            <a:r>
              <a:rPr lang="en-MY" dirty="0" smtClean="0">
                <a:solidFill>
                  <a:schemeClr val="tx1"/>
                </a:solidFill>
              </a:rPr>
              <a:t>    ,	                           ,		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sz="4000" b="1" dirty="0" smtClean="0">
              <a:solidFill>
                <a:schemeClr val="tx1"/>
              </a:solidFill>
            </a:endParaRPr>
          </a:p>
          <a:p>
            <a:pPr algn="l"/>
            <a:r>
              <a:rPr lang="en-MY" sz="4000" b="1" dirty="0" smtClean="0">
                <a:solidFill>
                  <a:schemeClr val="tx1"/>
                </a:solidFill>
              </a:rPr>
              <a:t>1.9</a:t>
            </a:r>
            <a:r>
              <a:rPr lang="en-MY" b="1" dirty="0">
                <a:solidFill>
                  <a:schemeClr val="tx1"/>
                </a:solidFill>
              </a:rPr>
              <a:t>	</a:t>
            </a:r>
            <a:r>
              <a:rPr lang="en-MY" sz="4000" b="1" dirty="0">
                <a:solidFill>
                  <a:schemeClr val="tx1"/>
                </a:solidFill>
              </a:rPr>
              <a:t>Fractional Powers</a:t>
            </a:r>
            <a:r>
              <a:rPr lang="en-MY" dirty="0">
                <a:solidFill>
                  <a:schemeClr val="tx1"/>
                </a:solidFill>
              </a:rPr>
              <a:t>: 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i="1" dirty="0" smtClean="0">
                <a:solidFill>
                  <a:schemeClr val="tx1"/>
                </a:solidFill>
              </a:rPr>
              <a:t>x</a:t>
            </a:r>
            <a:r>
              <a:rPr lang="en-MY" baseline="30000" dirty="0" smtClean="0">
                <a:solidFill>
                  <a:schemeClr val="tx1"/>
                </a:solidFill>
              </a:rPr>
              <a:t>1/n</a:t>
            </a:r>
            <a:r>
              <a:rPr lang="en-MY" dirty="0" smtClean="0">
                <a:solidFill>
                  <a:schemeClr val="tx1"/>
                </a:solidFill>
              </a:rPr>
              <a:t> </a:t>
            </a:r>
            <a:r>
              <a:rPr lang="en-MY" dirty="0">
                <a:solidFill>
                  <a:schemeClr val="tx1"/>
                </a:solidFill>
              </a:rPr>
              <a:t>means take the </a:t>
            </a:r>
            <a:r>
              <a:rPr lang="en-MY" i="1" dirty="0">
                <a:solidFill>
                  <a:srgbClr val="FF0000"/>
                </a:solidFill>
              </a:rPr>
              <a:t>n-</a:t>
            </a:r>
            <a:r>
              <a:rPr lang="en-MY" dirty="0" err="1">
                <a:solidFill>
                  <a:srgbClr val="FF0000"/>
                </a:solidFill>
              </a:rPr>
              <a:t>th</a:t>
            </a:r>
            <a:r>
              <a:rPr lang="en-MY" dirty="0">
                <a:solidFill>
                  <a:srgbClr val="FF0000"/>
                </a:solidFill>
              </a:rPr>
              <a:t> root </a:t>
            </a:r>
            <a:r>
              <a:rPr lang="en-MY" dirty="0">
                <a:solidFill>
                  <a:schemeClr val="tx1"/>
                </a:solidFill>
              </a:rPr>
              <a:t>of </a:t>
            </a:r>
            <a:r>
              <a:rPr lang="en-MY" i="1" dirty="0">
                <a:solidFill>
                  <a:schemeClr val="tx1"/>
                </a:solidFill>
              </a:rPr>
              <a:t>x</a:t>
            </a:r>
            <a:r>
              <a:rPr lang="en-MY" dirty="0">
                <a:solidFill>
                  <a:schemeClr val="tx1"/>
                </a:solidFill>
              </a:rPr>
              <a:t>. 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err="1" smtClean="0">
                <a:solidFill>
                  <a:schemeClr val="tx1"/>
                </a:solidFill>
              </a:rPr>
              <a:t>Eg</a:t>
            </a:r>
            <a:r>
              <a:rPr lang="en-MY" dirty="0" smtClean="0">
                <a:solidFill>
                  <a:schemeClr val="tx1"/>
                </a:solidFill>
              </a:rPr>
              <a:t>.    4</a:t>
            </a:r>
            <a:r>
              <a:rPr lang="en-MY" baseline="30000" dirty="0" smtClean="0">
                <a:solidFill>
                  <a:schemeClr val="tx1"/>
                </a:solidFill>
              </a:rPr>
              <a:t>1/2</a:t>
            </a:r>
            <a:r>
              <a:rPr lang="en-MY" dirty="0" smtClean="0">
                <a:solidFill>
                  <a:schemeClr val="tx1"/>
                </a:solidFill>
              </a:rPr>
              <a:t> =         , </a:t>
            </a:r>
            <a:r>
              <a:rPr lang="en-MY" i="1" dirty="0" smtClean="0">
                <a:solidFill>
                  <a:schemeClr val="tx1"/>
                </a:solidFill>
              </a:rPr>
              <a:t>         </a:t>
            </a:r>
            <a:r>
              <a:rPr lang="en-MY" dirty="0" smtClean="0">
                <a:solidFill>
                  <a:schemeClr val="tx1"/>
                </a:solidFill>
              </a:rPr>
              <a:t>64</a:t>
            </a:r>
            <a:r>
              <a:rPr lang="en-MY" baseline="30000" dirty="0" smtClean="0">
                <a:solidFill>
                  <a:schemeClr val="tx1"/>
                </a:solidFill>
              </a:rPr>
              <a:t>1/3</a:t>
            </a:r>
            <a:r>
              <a:rPr lang="en-MY" dirty="0" smtClean="0">
                <a:solidFill>
                  <a:schemeClr val="tx1"/>
                </a:solidFill>
              </a:rPr>
              <a:t> = 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We </a:t>
            </a:r>
            <a:r>
              <a:rPr lang="en-MY" dirty="0">
                <a:solidFill>
                  <a:schemeClr val="tx1"/>
                </a:solidFill>
              </a:rPr>
              <a:t>can use the rule (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i="1" baseline="30000" dirty="0">
                <a:solidFill>
                  <a:schemeClr val="tx1"/>
                </a:solidFill>
              </a:rPr>
              <a:t>n</a:t>
            </a:r>
            <a:r>
              <a:rPr lang="en-MY" dirty="0">
                <a:solidFill>
                  <a:schemeClr val="tx1"/>
                </a:solidFill>
              </a:rPr>
              <a:t>)</a:t>
            </a:r>
            <a:r>
              <a:rPr lang="en-MY" i="1" baseline="30000" dirty="0">
                <a:solidFill>
                  <a:schemeClr val="tx1"/>
                </a:solidFill>
              </a:rPr>
              <a:t>m</a:t>
            </a:r>
            <a:r>
              <a:rPr lang="en-MY" dirty="0">
                <a:solidFill>
                  <a:schemeClr val="tx1"/>
                </a:solidFill>
              </a:rPr>
              <a:t> = </a:t>
            </a:r>
            <a:r>
              <a:rPr lang="en-MY" i="1" dirty="0" err="1">
                <a:solidFill>
                  <a:schemeClr val="tx1"/>
                </a:solidFill>
              </a:rPr>
              <a:t>a</a:t>
            </a:r>
            <a:r>
              <a:rPr lang="en-MY" i="1" baseline="30000" dirty="0" err="1">
                <a:solidFill>
                  <a:schemeClr val="tx1"/>
                </a:solidFill>
              </a:rPr>
              <a:t>n×m</a:t>
            </a:r>
            <a:r>
              <a:rPr lang="en-MY" dirty="0">
                <a:solidFill>
                  <a:schemeClr val="tx1"/>
                </a:solidFill>
              </a:rPr>
              <a:t> to simplify complicated index expressions.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 err="1">
                <a:solidFill>
                  <a:schemeClr val="tx1"/>
                </a:solidFill>
              </a:rPr>
              <a:t>Eg</a:t>
            </a:r>
            <a:r>
              <a:rPr lang="en-MY" dirty="0">
                <a:solidFill>
                  <a:schemeClr val="tx1"/>
                </a:solidFill>
              </a:rPr>
              <a:t>.	(1/8)</a:t>
            </a:r>
            <a:r>
              <a:rPr lang="en-MY" baseline="30000" dirty="0">
                <a:solidFill>
                  <a:schemeClr val="tx1"/>
                </a:solidFill>
              </a:rPr>
              <a:t>-1/3</a:t>
            </a:r>
            <a:r>
              <a:rPr lang="en-MY" dirty="0">
                <a:solidFill>
                  <a:schemeClr val="tx1"/>
                </a:solidFill>
              </a:rPr>
              <a:t> =[(1/8)</a:t>
            </a:r>
            <a:r>
              <a:rPr lang="en-MY" baseline="30000" dirty="0">
                <a:solidFill>
                  <a:schemeClr val="tx1"/>
                </a:solidFill>
              </a:rPr>
              <a:t>-1</a:t>
            </a:r>
            <a:r>
              <a:rPr lang="en-MY" dirty="0">
                <a:solidFill>
                  <a:schemeClr val="tx1"/>
                </a:solidFill>
              </a:rPr>
              <a:t>]</a:t>
            </a:r>
            <a:r>
              <a:rPr lang="en-MY" baseline="30000" dirty="0">
                <a:solidFill>
                  <a:schemeClr val="tx1"/>
                </a:solidFill>
              </a:rPr>
              <a:t>1/3</a:t>
            </a:r>
            <a:r>
              <a:rPr lang="en-MY" dirty="0">
                <a:solidFill>
                  <a:schemeClr val="tx1"/>
                </a:solidFill>
              </a:rPr>
              <a:t> =[8]</a:t>
            </a:r>
            <a:r>
              <a:rPr lang="en-MY" baseline="30000" dirty="0">
                <a:solidFill>
                  <a:schemeClr val="tx1"/>
                </a:solidFill>
              </a:rPr>
              <a:t>1/3</a:t>
            </a:r>
            <a:r>
              <a:rPr lang="en-MY" dirty="0">
                <a:solidFill>
                  <a:schemeClr val="tx1"/>
                </a:solidFill>
              </a:rPr>
              <a:t> =[2</a:t>
            </a:r>
            <a:r>
              <a:rPr lang="en-MY" baseline="30000" dirty="0">
                <a:solidFill>
                  <a:schemeClr val="tx1"/>
                </a:solidFill>
              </a:rPr>
              <a:t>3</a:t>
            </a:r>
            <a:r>
              <a:rPr lang="en-MY" dirty="0">
                <a:solidFill>
                  <a:schemeClr val="tx1"/>
                </a:solidFill>
              </a:rPr>
              <a:t>]</a:t>
            </a:r>
            <a:r>
              <a:rPr lang="en-MY" baseline="30000" dirty="0">
                <a:solidFill>
                  <a:schemeClr val="tx1"/>
                </a:solidFill>
              </a:rPr>
              <a:t>1/3</a:t>
            </a:r>
            <a:r>
              <a:rPr lang="en-MY" dirty="0">
                <a:solidFill>
                  <a:schemeClr val="tx1"/>
                </a:solidFill>
              </a:rPr>
              <a:t> = 2.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b="1" dirty="0">
                <a:solidFill>
                  <a:schemeClr val="tx1"/>
                </a:solidFill>
              </a:rPr>
              <a:t> 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99792" y="1844824"/>
          <a:ext cx="1081087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1" imgW="27432000" imgH="17983200" progId="Equation.3">
                  <p:embed/>
                </p:oleObj>
              </mc:Choice>
              <mc:Fallback>
                <p:oleObj name="Equation" r:id="rId1" imgW="27432000" imgH="17983200" progId="Equation.3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99792" y="1844824"/>
                        <a:ext cx="1081087" cy="708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475656" y="4941168"/>
          <a:ext cx="419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10058400" imgH="8229600" progId="Equation.3">
                  <p:embed/>
                </p:oleObj>
              </mc:Choice>
              <mc:Fallback>
                <p:oleObj name="Equation" r:id="rId3" imgW="10058400" imgH="8229600" progId="Equation.3">
                  <p:embed/>
                  <p:pic>
                    <p:nvPicPr>
                      <p:cNvPr id="0" name="Picture 409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5656" y="4941168"/>
                        <a:ext cx="419100" cy="342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347864" y="4941168"/>
          <a:ext cx="58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14020800" imgH="8534400" progId="Equation.3">
                  <p:embed/>
                </p:oleObj>
              </mc:Choice>
              <mc:Fallback>
                <p:oleObj name="Equation" r:id="rId5" imgW="14020800" imgH="8534400" progId="Equation.3">
                  <p:embed/>
                  <p:pic>
                    <p:nvPicPr>
                      <p:cNvPr id="0" name="Picture 409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47864" y="4941168"/>
                        <a:ext cx="5842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987824" y="2492896"/>
          <a:ext cx="1562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37490400" imgH="17983200" progId="Equation.3">
                  <p:embed/>
                </p:oleObj>
              </mc:Choice>
              <mc:Fallback>
                <p:oleObj name="Equation" r:id="rId7" imgW="37490400" imgH="17983200" progId="Equation.3">
                  <p:embed/>
                  <p:pic>
                    <p:nvPicPr>
                      <p:cNvPr id="0" name="Picture 409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87824" y="2492896"/>
                        <a:ext cx="15621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292080" y="2420888"/>
          <a:ext cx="2880320" cy="73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72542400" imgH="20726400" progId="Equation.3">
                  <p:embed/>
                </p:oleObj>
              </mc:Choice>
              <mc:Fallback>
                <p:oleObj name="Equation" r:id="rId9" imgW="72542400" imgH="20726400" progId="Equation.3">
                  <p:embed/>
                  <p:pic>
                    <p:nvPicPr>
                      <p:cNvPr id="0" name="Picture 410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92080" y="2420888"/>
                        <a:ext cx="2880320" cy="7349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187624" y="2492896"/>
          <a:ext cx="9525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22860000" imgH="17983200" progId="Equation.3">
                  <p:embed/>
                </p:oleObj>
              </mc:Choice>
              <mc:Fallback>
                <p:oleObj name="Equation" r:id="rId11" imgW="22860000" imgH="17983200" progId="Equation.3">
                  <p:embed/>
                  <p:pic>
                    <p:nvPicPr>
                      <p:cNvPr id="0" name="Picture 4101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87624" y="2492896"/>
                        <a:ext cx="9525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b="1" dirty="0">
                <a:solidFill>
                  <a:schemeClr val="tx1"/>
                </a:solidFill>
              </a:rPr>
              <a:t>Exercises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1.</a:t>
            </a:r>
            <a:r>
              <a:rPr lang="en-MY" sz="3000" dirty="0">
                <a:solidFill>
                  <a:schemeClr val="tx1"/>
                </a:solidFill>
              </a:rPr>
              <a:t>	Simplify:</a:t>
            </a:r>
            <a:endParaRPr lang="en-MY" sz="3000" dirty="0">
              <a:solidFill>
                <a:schemeClr val="tx1"/>
              </a:solidFill>
            </a:endParaRPr>
          </a:p>
          <a:p>
            <a:pPr algn="l"/>
            <a:r>
              <a:rPr lang="en-MY" sz="3000" dirty="0" smtClean="0">
                <a:solidFill>
                  <a:schemeClr val="tx1"/>
                </a:solidFill>
              </a:rPr>
              <a:t>(</a:t>
            </a:r>
            <a:r>
              <a:rPr lang="en-MY" sz="3000" dirty="0" err="1">
                <a:solidFill>
                  <a:schemeClr val="tx1"/>
                </a:solidFill>
              </a:rPr>
              <a:t>i</a:t>
            </a:r>
            <a:r>
              <a:rPr lang="en-MY" sz="3000" dirty="0">
                <a:solidFill>
                  <a:schemeClr val="tx1"/>
                </a:solidFill>
              </a:rPr>
              <a:t>)	(x</a:t>
            </a:r>
            <a:r>
              <a:rPr lang="en-MY" sz="3000" baseline="30000" dirty="0">
                <a:solidFill>
                  <a:schemeClr val="tx1"/>
                </a:solidFill>
              </a:rPr>
              <a:t>3</a:t>
            </a:r>
            <a:r>
              <a:rPr lang="en-MY" sz="3000" dirty="0">
                <a:solidFill>
                  <a:schemeClr val="tx1"/>
                </a:solidFill>
              </a:rPr>
              <a:t>y</a:t>
            </a:r>
            <a:r>
              <a:rPr lang="en-MY" sz="3000" baseline="30000" dirty="0">
                <a:solidFill>
                  <a:schemeClr val="tx1"/>
                </a:solidFill>
              </a:rPr>
              <a:t>5</a:t>
            </a:r>
            <a:r>
              <a:rPr lang="en-MY" sz="3000" dirty="0">
                <a:solidFill>
                  <a:schemeClr val="tx1"/>
                </a:solidFill>
              </a:rPr>
              <a:t>)</a:t>
            </a:r>
            <a:r>
              <a:rPr lang="en-MY" sz="3000" baseline="30000" dirty="0">
                <a:solidFill>
                  <a:schemeClr val="tx1"/>
                </a:solidFill>
              </a:rPr>
              <a:t>4</a:t>
            </a:r>
            <a:r>
              <a:rPr lang="en-MY" sz="3000" dirty="0">
                <a:solidFill>
                  <a:schemeClr val="tx1"/>
                </a:solidFill>
              </a:rPr>
              <a:t>		</a:t>
            </a:r>
            <a:endParaRPr lang="en-MY" sz="3000" dirty="0" smtClean="0">
              <a:solidFill>
                <a:schemeClr val="tx1"/>
              </a:solidFill>
            </a:endParaRPr>
          </a:p>
          <a:p>
            <a:pPr marL="571500" indent="-571500" algn="l">
              <a:buAutoNum type="romanLcParenBoth" startAt="2"/>
            </a:pPr>
            <a:r>
              <a:rPr lang="en-MY" sz="3000" dirty="0" smtClean="0">
                <a:solidFill>
                  <a:schemeClr val="tx1"/>
                </a:solidFill>
              </a:rPr>
              <a:t>x</a:t>
            </a:r>
            <a:r>
              <a:rPr lang="en-MY" sz="3000" baseline="30000" dirty="0" smtClean="0">
                <a:solidFill>
                  <a:schemeClr val="tx1"/>
                </a:solidFill>
              </a:rPr>
              <a:t>2</a:t>
            </a:r>
            <a:r>
              <a:rPr lang="en-MY" sz="3000" dirty="0" smtClean="0">
                <a:solidFill>
                  <a:schemeClr val="tx1"/>
                </a:solidFill>
              </a:rPr>
              <a:t>y</a:t>
            </a:r>
            <a:r>
              <a:rPr lang="en-MY" sz="3000" baseline="30000" dirty="0" smtClean="0">
                <a:solidFill>
                  <a:schemeClr val="tx1"/>
                </a:solidFill>
              </a:rPr>
              <a:t>7</a:t>
            </a:r>
            <a:r>
              <a:rPr lang="en-MY" sz="3000" dirty="0" smtClean="0">
                <a:solidFill>
                  <a:schemeClr val="tx1"/>
                </a:solidFill>
              </a:rPr>
              <a:t>÷x</a:t>
            </a:r>
            <a:r>
              <a:rPr lang="en-MY" sz="3000" baseline="30000" dirty="0" smtClean="0">
                <a:solidFill>
                  <a:schemeClr val="tx1"/>
                </a:solidFill>
              </a:rPr>
              <a:t>3</a:t>
            </a:r>
            <a:r>
              <a:rPr lang="en-MY" sz="3000" dirty="0" smtClean="0">
                <a:solidFill>
                  <a:schemeClr val="tx1"/>
                </a:solidFill>
              </a:rPr>
              <a:t>y</a:t>
            </a:r>
            <a:r>
              <a:rPr lang="en-MY" sz="3000" baseline="30000" dirty="0" smtClean="0">
                <a:solidFill>
                  <a:schemeClr val="tx1"/>
                </a:solidFill>
              </a:rPr>
              <a:t>4</a:t>
            </a:r>
            <a:r>
              <a:rPr lang="en-MY" sz="3000" dirty="0">
                <a:solidFill>
                  <a:schemeClr val="tx1"/>
                </a:solidFill>
              </a:rPr>
              <a:t>	</a:t>
            </a:r>
            <a:endParaRPr lang="en-MY" sz="3000" dirty="0" smtClean="0">
              <a:solidFill>
                <a:schemeClr val="tx1"/>
              </a:solidFill>
            </a:endParaRPr>
          </a:p>
          <a:p>
            <a:pPr marL="571500" indent="-571500" algn="l"/>
            <a:r>
              <a:rPr lang="en-MY" sz="3000" dirty="0" smtClean="0">
                <a:solidFill>
                  <a:schemeClr val="tx1"/>
                </a:solidFill>
              </a:rPr>
              <a:t>(</a:t>
            </a:r>
            <a:r>
              <a:rPr lang="en-MY" sz="3000" dirty="0">
                <a:solidFill>
                  <a:schemeClr val="tx1"/>
                </a:solidFill>
              </a:rPr>
              <a:t>iii)	x</a:t>
            </a:r>
            <a:r>
              <a:rPr lang="en-MY" sz="3000" baseline="30000" dirty="0">
                <a:solidFill>
                  <a:schemeClr val="tx1"/>
                </a:solidFill>
              </a:rPr>
              <a:t>3</a:t>
            </a:r>
            <a:r>
              <a:rPr lang="en-MY" sz="3000" dirty="0">
                <a:solidFill>
                  <a:schemeClr val="tx1"/>
                </a:solidFill>
              </a:rPr>
              <a:t>/y</a:t>
            </a:r>
            <a:r>
              <a:rPr lang="en-MY" sz="3000" baseline="30000" dirty="0">
                <a:solidFill>
                  <a:schemeClr val="tx1"/>
                </a:solidFill>
              </a:rPr>
              <a:t>2</a:t>
            </a:r>
            <a:r>
              <a:rPr lang="en-MY" sz="3000" dirty="0">
                <a:solidFill>
                  <a:schemeClr val="tx1"/>
                </a:solidFill>
              </a:rPr>
              <a:t> ÷ x</a:t>
            </a:r>
            <a:r>
              <a:rPr lang="en-MY" sz="3000" baseline="30000" dirty="0">
                <a:solidFill>
                  <a:schemeClr val="tx1"/>
                </a:solidFill>
              </a:rPr>
              <a:t>6</a:t>
            </a:r>
            <a:r>
              <a:rPr lang="en-MY" sz="3000" dirty="0">
                <a:solidFill>
                  <a:schemeClr val="tx1"/>
                </a:solidFill>
              </a:rPr>
              <a:t>/y</a:t>
            </a:r>
            <a:r>
              <a:rPr lang="en-MY" sz="3000" baseline="30000" dirty="0">
                <a:solidFill>
                  <a:schemeClr val="tx1"/>
                </a:solidFill>
              </a:rPr>
              <a:t>5</a:t>
            </a:r>
            <a:endParaRPr lang="en-MY" sz="3000" dirty="0">
              <a:solidFill>
                <a:schemeClr val="tx1"/>
              </a:solidFill>
            </a:endParaRPr>
          </a:p>
          <a:p>
            <a:pPr marL="571500" indent="-571500" algn="l">
              <a:buAutoNum type="romanLcParenBoth" startAt="4"/>
            </a:pPr>
            <a:r>
              <a:rPr lang="en-MY" sz="3000" dirty="0" smtClean="0">
                <a:solidFill>
                  <a:schemeClr val="tx1"/>
                </a:solidFill>
              </a:rPr>
              <a:t>(</a:t>
            </a:r>
            <a:r>
              <a:rPr lang="en-MY" sz="3000" dirty="0">
                <a:solidFill>
                  <a:schemeClr val="tx1"/>
                </a:solidFill>
              </a:rPr>
              <a:t>x</a:t>
            </a:r>
            <a:r>
              <a:rPr lang="en-MY" sz="3000" baseline="30000" dirty="0">
                <a:solidFill>
                  <a:schemeClr val="tx1"/>
                </a:solidFill>
              </a:rPr>
              <a:t>5/9</a:t>
            </a:r>
            <a:r>
              <a:rPr lang="en-MY" sz="3000" dirty="0">
                <a:solidFill>
                  <a:schemeClr val="tx1"/>
                </a:solidFill>
              </a:rPr>
              <a:t>y</a:t>
            </a:r>
            <a:r>
              <a:rPr lang="en-MY" sz="3000" baseline="30000" dirty="0">
                <a:solidFill>
                  <a:schemeClr val="tx1"/>
                </a:solidFill>
              </a:rPr>
              <a:t>4/3</a:t>
            </a:r>
            <a:r>
              <a:rPr lang="en-MY" sz="3000" dirty="0">
                <a:solidFill>
                  <a:schemeClr val="tx1"/>
                </a:solidFill>
              </a:rPr>
              <a:t>)</a:t>
            </a:r>
            <a:r>
              <a:rPr lang="en-MY" sz="3000" baseline="30000" dirty="0">
                <a:solidFill>
                  <a:schemeClr val="tx1"/>
                </a:solidFill>
              </a:rPr>
              <a:t>18</a:t>
            </a:r>
            <a:r>
              <a:rPr lang="en-MY" sz="3000" dirty="0">
                <a:solidFill>
                  <a:schemeClr val="tx1"/>
                </a:solidFill>
              </a:rPr>
              <a:t>	</a:t>
            </a:r>
            <a:endParaRPr lang="en-MY" sz="3000" dirty="0" smtClean="0">
              <a:solidFill>
                <a:schemeClr val="tx1"/>
              </a:solidFill>
            </a:endParaRPr>
          </a:p>
          <a:p>
            <a:pPr marL="571500" indent="-571500" algn="l">
              <a:buAutoNum type="romanLcParenBoth" startAt="4"/>
            </a:pPr>
            <a:r>
              <a:rPr lang="en-MY" sz="3000" dirty="0" smtClean="0">
                <a:solidFill>
                  <a:schemeClr val="tx1"/>
                </a:solidFill>
              </a:rPr>
              <a:t>(</a:t>
            </a:r>
            <a:r>
              <a:rPr lang="en-MY" sz="3000" dirty="0">
                <a:solidFill>
                  <a:schemeClr val="tx1"/>
                </a:solidFill>
              </a:rPr>
              <a:t>x</a:t>
            </a:r>
            <a:r>
              <a:rPr lang="en-MY" sz="3000" baseline="30000" dirty="0">
                <a:solidFill>
                  <a:schemeClr val="tx1"/>
                </a:solidFill>
              </a:rPr>
              <a:t>1/5</a:t>
            </a:r>
            <a:r>
              <a:rPr lang="en-MY" sz="3000" dirty="0">
                <a:solidFill>
                  <a:schemeClr val="tx1"/>
                </a:solidFill>
              </a:rPr>
              <a:t>y</a:t>
            </a:r>
            <a:r>
              <a:rPr lang="en-MY" sz="3000" baseline="30000" dirty="0">
                <a:solidFill>
                  <a:schemeClr val="tx1"/>
                </a:solidFill>
              </a:rPr>
              <a:t>6/5</a:t>
            </a:r>
            <a:r>
              <a:rPr lang="en-MY" sz="3000" dirty="0">
                <a:solidFill>
                  <a:schemeClr val="tx1"/>
                </a:solidFill>
              </a:rPr>
              <a:t> ÷ z</a:t>
            </a:r>
            <a:r>
              <a:rPr lang="en-MY" sz="3000" baseline="30000" dirty="0">
                <a:solidFill>
                  <a:schemeClr val="tx1"/>
                </a:solidFill>
              </a:rPr>
              <a:t>2/5</a:t>
            </a:r>
            <a:r>
              <a:rPr lang="en-MY" sz="3000" dirty="0">
                <a:solidFill>
                  <a:schemeClr val="tx1"/>
                </a:solidFill>
              </a:rPr>
              <a:t>)</a:t>
            </a:r>
            <a:r>
              <a:rPr lang="en-MY" sz="3000" baseline="30000" dirty="0">
                <a:solidFill>
                  <a:schemeClr val="tx1"/>
                </a:solidFill>
              </a:rPr>
              <a:t>5</a:t>
            </a:r>
            <a:r>
              <a:rPr lang="en-MY" dirty="0">
                <a:solidFill>
                  <a:schemeClr val="tx1"/>
                </a:solidFill>
              </a:rPr>
              <a:t>	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	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n-MY" b="1" dirty="0">
                <a:solidFill>
                  <a:schemeClr val="tx1"/>
                </a:solidFill>
              </a:rPr>
              <a:t>2.	Factorisation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b="1" dirty="0">
                <a:solidFill>
                  <a:schemeClr val="tx1"/>
                </a:solidFill>
              </a:rPr>
              <a:t>2.1	Factors of a Number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 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If a number can be expressed as a </a:t>
            </a:r>
            <a:r>
              <a:rPr lang="en-MY" dirty="0">
                <a:solidFill>
                  <a:srgbClr val="0000FF"/>
                </a:solidFill>
              </a:rPr>
              <a:t>product</a:t>
            </a:r>
            <a:r>
              <a:rPr lang="en-MY" dirty="0">
                <a:solidFill>
                  <a:schemeClr val="tx1"/>
                </a:solidFill>
              </a:rPr>
              <a:t> of two whole numbers, then the whole numbers are called </a:t>
            </a:r>
            <a:r>
              <a:rPr lang="en-MY" b="1" dirty="0">
                <a:solidFill>
                  <a:srgbClr val="0000FF"/>
                </a:solidFill>
              </a:rPr>
              <a:t>factors</a:t>
            </a:r>
            <a:r>
              <a:rPr lang="en-MY" b="1" dirty="0">
                <a:solidFill>
                  <a:schemeClr val="tx1"/>
                </a:solidFill>
              </a:rPr>
              <a:t> </a:t>
            </a:r>
            <a:r>
              <a:rPr lang="en-MY" dirty="0">
                <a:solidFill>
                  <a:schemeClr val="tx1"/>
                </a:solidFill>
              </a:rPr>
              <a:t>of that number.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br>
              <a:rPr lang="en-MY" dirty="0">
                <a:solidFill>
                  <a:schemeClr val="tx1"/>
                </a:solidFill>
              </a:rPr>
            </a:br>
            <a:r>
              <a:rPr lang="en-MY" dirty="0">
                <a:solidFill>
                  <a:schemeClr val="tx1"/>
                </a:solidFill>
              </a:rPr>
              <a:t>So, the factors of 6 are 1, 2, 3 and 6. 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br>
              <a:rPr lang="en-MY" dirty="0">
                <a:solidFill>
                  <a:schemeClr val="tx1"/>
                </a:solidFill>
              </a:rPr>
            </a:br>
            <a:r>
              <a:rPr lang="en-MY" dirty="0">
                <a:solidFill>
                  <a:schemeClr val="tx1"/>
                </a:solidFill>
              </a:rPr>
              <a:t>Example: </a:t>
            </a:r>
            <a:r>
              <a:rPr lang="en-MY" dirty="0" smtClean="0">
                <a:solidFill>
                  <a:schemeClr val="tx1"/>
                </a:solidFill>
              </a:rPr>
              <a:t>Find </a:t>
            </a:r>
            <a:r>
              <a:rPr lang="en-MY" dirty="0">
                <a:solidFill>
                  <a:schemeClr val="tx1"/>
                </a:solidFill>
              </a:rPr>
              <a:t>all factors of 45. 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b="1" i="1" dirty="0" smtClean="0"/>
              <a:t>Solution: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So, the factors of 45 are 1, 3, 5, 9, 15 and 45. 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 </a:t>
            </a:r>
            <a:endParaRPr lang="en-MY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 fontScale="85000" lnSpcReduction="20000"/>
          </a:bodyPr>
          <a:lstStyle/>
          <a:p>
            <a:pPr algn="l"/>
            <a:r>
              <a:rPr lang="en-MY" b="1" dirty="0" smtClean="0">
                <a:solidFill>
                  <a:schemeClr val="tx1"/>
                </a:solidFill>
              </a:rPr>
              <a:t>2.2        Common Factors</a:t>
            </a:r>
            <a:endParaRPr lang="en-MY" b="1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Example: Find the common factor of 10 and 15. </a:t>
            </a:r>
            <a:endParaRPr lang="en-MY" b="1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10 = 2 × 5 = 1 × 10</a:t>
            </a:r>
            <a:br>
              <a:rPr lang="en-MY" dirty="0" smtClean="0">
                <a:solidFill>
                  <a:schemeClr val="tx1"/>
                </a:solidFill>
              </a:rPr>
            </a:br>
            <a:r>
              <a:rPr lang="en-MY" dirty="0" smtClean="0">
                <a:solidFill>
                  <a:schemeClr val="tx1"/>
                </a:solidFill>
              </a:rPr>
              <a:t>Factors of 10: 1, 2, 5 and 10.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15 = 1 × 15 = 3 × 5</a:t>
            </a:r>
            <a:br>
              <a:rPr lang="en-MY" dirty="0" smtClean="0">
                <a:solidFill>
                  <a:schemeClr val="tx1"/>
                </a:solidFill>
              </a:rPr>
            </a:br>
            <a:r>
              <a:rPr lang="en-MY" dirty="0" smtClean="0">
                <a:solidFill>
                  <a:schemeClr val="tx1"/>
                </a:solidFill>
              </a:rPr>
              <a:t>Factors of 15 : 1, 3, 5 and 15.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Clearly, 5 is a</a:t>
            </a:r>
            <a:r>
              <a:rPr lang="en-MY" i="1" dirty="0" smtClean="0">
                <a:solidFill>
                  <a:schemeClr val="tx1"/>
                </a:solidFill>
              </a:rPr>
              <a:t> factor </a:t>
            </a:r>
            <a:r>
              <a:rPr lang="en-MY" dirty="0" smtClean="0">
                <a:solidFill>
                  <a:schemeClr val="tx1"/>
                </a:solidFill>
              </a:rPr>
              <a:t>of both 10 and 15. 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It is said that 5 is a </a:t>
            </a:r>
            <a:r>
              <a:rPr lang="en-MY" b="1" dirty="0" smtClean="0">
                <a:solidFill>
                  <a:srgbClr val="0000FF"/>
                </a:solidFill>
              </a:rPr>
              <a:t>common factor</a:t>
            </a:r>
            <a:r>
              <a:rPr lang="en-MY" dirty="0" smtClean="0">
                <a:solidFill>
                  <a:srgbClr val="0000FF"/>
                </a:solidFill>
              </a:rPr>
              <a:t> </a:t>
            </a:r>
            <a:r>
              <a:rPr lang="en-MY" dirty="0" smtClean="0">
                <a:solidFill>
                  <a:schemeClr val="tx1"/>
                </a:solidFill>
              </a:rPr>
              <a:t>of 10 and 15.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Find a common factor of:</a:t>
            </a:r>
            <a:br>
              <a:rPr lang="en-MY" dirty="0" smtClean="0">
                <a:solidFill>
                  <a:schemeClr val="tx1"/>
                </a:solidFill>
              </a:rPr>
            </a:br>
            <a:r>
              <a:rPr lang="en-MY" dirty="0" smtClean="0">
                <a:solidFill>
                  <a:schemeClr val="tx1"/>
                </a:solidFill>
              </a:rPr>
              <a:t>a.  6 and 8</a:t>
            </a:r>
            <a:br>
              <a:rPr lang="en-MY" dirty="0" smtClean="0">
                <a:solidFill>
                  <a:schemeClr val="tx1"/>
                </a:solidFill>
              </a:rPr>
            </a:br>
            <a:r>
              <a:rPr lang="en-MY" dirty="0" smtClean="0">
                <a:solidFill>
                  <a:schemeClr val="tx1"/>
                </a:solidFill>
              </a:rPr>
              <a:t>b.  14 and 21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/>
              <a:t> </a:t>
            </a:r>
            <a:endParaRPr lang="en-MY" dirty="0" smtClean="0"/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b="1" i="1" dirty="0" smtClean="0"/>
              <a:t>Solution:</a:t>
            </a:r>
            <a:endParaRPr lang="en-MY" b="1" i="1" dirty="0" smtClean="0"/>
          </a:p>
          <a:p>
            <a:pPr algn="l"/>
            <a:r>
              <a:rPr lang="en-MY" b="1" i="1" dirty="0" smtClean="0">
                <a:solidFill>
                  <a:schemeClr val="tx1"/>
                </a:solidFill>
              </a:rPr>
              <a:t>:</a:t>
            </a:r>
            <a:endParaRPr lang="en-MY" b="1" i="1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mathsteacher.com.au/year9/ch08_factors/01_factors/Image1824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536" y="1844824"/>
            <a:ext cx="3384376" cy="1264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thsteacher.com.au/year9/ch08_factors/01_factors/Image182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429000"/>
            <a:ext cx="3024336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sz="3000" b="1" dirty="0">
                <a:solidFill>
                  <a:schemeClr val="tx1"/>
                </a:solidFill>
              </a:rPr>
              <a:t>2.3      Highest Common Factor</a:t>
            </a:r>
            <a:endParaRPr lang="en-MY" sz="3000" b="1" dirty="0">
              <a:solidFill>
                <a:schemeClr val="tx1"/>
              </a:solidFill>
            </a:endParaRPr>
          </a:p>
          <a:p>
            <a:pPr algn="l"/>
            <a:r>
              <a:rPr lang="en-MY" sz="2500" dirty="0">
                <a:solidFill>
                  <a:schemeClr val="tx1"/>
                </a:solidFill>
              </a:rPr>
              <a:t>The </a:t>
            </a:r>
            <a:r>
              <a:rPr lang="en-MY" sz="2500" b="1" dirty="0">
                <a:solidFill>
                  <a:schemeClr val="tx1"/>
                </a:solidFill>
              </a:rPr>
              <a:t>highest common factor </a:t>
            </a:r>
            <a:r>
              <a:rPr lang="en-MY" sz="2500" dirty="0">
                <a:solidFill>
                  <a:schemeClr val="tx1"/>
                </a:solidFill>
              </a:rPr>
              <a:t>(</a:t>
            </a:r>
            <a:r>
              <a:rPr lang="en-MY" sz="2500" b="1" dirty="0">
                <a:solidFill>
                  <a:schemeClr val="tx1"/>
                </a:solidFill>
              </a:rPr>
              <a:t>HCF</a:t>
            </a:r>
            <a:r>
              <a:rPr lang="en-MY" sz="2500" dirty="0">
                <a:solidFill>
                  <a:schemeClr val="tx1"/>
                </a:solidFill>
              </a:rPr>
              <a:t>) of two </a:t>
            </a:r>
            <a:r>
              <a:rPr lang="en-MY" sz="2500" dirty="0" smtClean="0">
                <a:solidFill>
                  <a:schemeClr val="tx1"/>
                </a:solidFill>
              </a:rPr>
              <a:t>numbers</a:t>
            </a:r>
            <a:endParaRPr lang="en-MY" sz="2500" dirty="0" smtClean="0">
              <a:solidFill>
                <a:schemeClr val="tx1"/>
              </a:solidFill>
            </a:endParaRPr>
          </a:p>
          <a:p>
            <a:pPr algn="l"/>
            <a:r>
              <a:rPr lang="en-MY" sz="2500" dirty="0" smtClean="0">
                <a:solidFill>
                  <a:schemeClr val="tx1"/>
                </a:solidFill>
              </a:rPr>
              <a:t>(</a:t>
            </a:r>
            <a:r>
              <a:rPr lang="en-MY" sz="2500" dirty="0">
                <a:solidFill>
                  <a:schemeClr val="tx1"/>
                </a:solidFill>
              </a:rPr>
              <a:t>or expressions) is </a:t>
            </a:r>
            <a:r>
              <a:rPr lang="en-MY" sz="2500" dirty="0">
                <a:solidFill>
                  <a:srgbClr val="0000FF"/>
                </a:solidFill>
              </a:rPr>
              <a:t>the largest number </a:t>
            </a:r>
            <a:r>
              <a:rPr lang="en-MY" sz="2500" dirty="0">
                <a:solidFill>
                  <a:schemeClr val="tx1"/>
                </a:solidFill>
              </a:rPr>
              <a:t>(or expression) that is a </a:t>
            </a:r>
            <a:r>
              <a:rPr lang="en-MY" sz="2500" dirty="0" smtClean="0">
                <a:solidFill>
                  <a:schemeClr val="tx1"/>
                </a:solidFill>
              </a:rPr>
              <a:t>factor of </a:t>
            </a:r>
            <a:r>
              <a:rPr lang="en-MY" sz="2500" dirty="0">
                <a:solidFill>
                  <a:schemeClr val="tx1"/>
                </a:solidFill>
              </a:rPr>
              <a:t>both</a:t>
            </a:r>
            <a:r>
              <a:rPr lang="en-MY" sz="2500" dirty="0" smtClean="0">
                <a:solidFill>
                  <a:schemeClr val="tx1"/>
                </a:solidFill>
              </a:rPr>
              <a:t>.</a:t>
            </a:r>
            <a:endParaRPr lang="en-MY" sz="2500" dirty="0" smtClean="0">
              <a:solidFill>
                <a:schemeClr val="tx1"/>
              </a:solidFill>
            </a:endParaRPr>
          </a:p>
          <a:p>
            <a:pPr algn="l"/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2500" dirty="0">
                <a:solidFill>
                  <a:schemeClr val="tx1"/>
                </a:solidFill>
              </a:rPr>
              <a:t>Consider the </a:t>
            </a:r>
            <a:r>
              <a:rPr lang="en-MY" sz="2500" dirty="0" smtClean="0">
                <a:solidFill>
                  <a:schemeClr val="tx1"/>
                </a:solidFill>
              </a:rPr>
              <a:t>HCF of </a:t>
            </a:r>
            <a:r>
              <a:rPr lang="en-MY" sz="2500" dirty="0">
                <a:solidFill>
                  <a:schemeClr val="tx1"/>
                </a:solidFill>
              </a:rPr>
              <a:t>16 and 24.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2500" dirty="0" smtClean="0">
                <a:solidFill>
                  <a:schemeClr val="tx1"/>
                </a:solidFill>
              </a:rPr>
              <a:t>The common factors are </a:t>
            </a:r>
            <a:r>
              <a:rPr lang="en-MY" sz="2500" dirty="0">
                <a:solidFill>
                  <a:schemeClr val="tx1"/>
                </a:solidFill>
              </a:rPr>
              <a:t>2, 4 and 8.  So, the </a:t>
            </a:r>
            <a:r>
              <a:rPr lang="en-MY" sz="2500" dirty="0" smtClean="0">
                <a:solidFill>
                  <a:schemeClr val="tx1"/>
                </a:solidFill>
              </a:rPr>
              <a:t>HCF is </a:t>
            </a:r>
            <a:r>
              <a:rPr lang="en-MY" sz="2500" dirty="0">
                <a:solidFill>
                  <a:schemeClr val="tx1"/>
                </a:solidFill>
              </a:rPr>
              <a:t>8</a:t>
            </a:r>
            <a:r>
              <a:rPr lang="en-MY" sz="2500" dirty="0" smtClean="0">
                <a:solidFill>
                  <a:schemeClr val="tx1"/>
                </a:solidFill>
              </a:rPr>
              <a:t>.</a:t>
            </a:r>
            <a:endParaRPr lang="en-MY" sz="2500" dirty="0" smtClean="0">
              <a:solidFill>
                <a:schemeClr val="tx1"/>
              </a:solidFill>
            </a:endParaRPr>
          </a:p>
          <a:p>
            <a:pPr algn="l"/>
            <a:endParaRPr lang="en-MY" sz="2500" dirty="0">
              <a:solidFill>
                <a:schemeClr val="tx1"/>
              </a:solidFill>
            </a:endParaRPr>
          </a:p>
          <a:p>
            <a:pPr algn="l"/>
            <a:r>
              <a:rPr lang="en-MY" sz="2500" dirty="0" smtClean="0">
                <a:solidFill>
                  <a:schemeClr val="tx1"/>
                </a:solidFill>
              </a:rPr>
              <a:t>Exe: Find </a:t>
            </a:r>
            <a:r>
              <a:rPr lang="en-MY" sz="2500" dirty="0">
                <a:solidFill>
                  <a:schemeClr val="tx1"/>
                </a:solidFill>
              </a:rPr>
              <a:t>the highest common factor of 60 and 150.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b="1" dirty="0">
                <a:solidFill>
                  <a:schemeClr val="tx1"/>
                </a:solidFill>
              </a:rPr>
              <a:t>2.4	</a:t>
            </a:r>
            <a:r>
              <a:rPr lang="en-MY" sz="2800" b="1" dirty="0">
                <a:solidFill>
                  <a:schemeClr val="tx1"/>
                </a:solidFill>
              </a:rPr>
              <a:t>Highest Common Factor of Algebraic Expressions</a:t>
            </a:r>
            <a:endParaRPr lang="en-MY" sz="2800" dirty="0">
              <a:solidFill>
                <a:schemeClr val="tx1"/>
              </a:solidFill>
            </a:endParaRPr>
          </a:p>
          <a:p>
            <a:pPr algn="l"/>
            <a:r>
              <a:rPr lang="en-MY" sz="2800" dirty="0">
                <a:solidFill>
                  <a:schemeClr val="tx1"/>
                </a:solidFill>
              </a:rPr>
              <a:t> </a:t>
            </a:r>
            <a:r>
              <a:rPr lang="en-MY" sz="2500" dirty="0" smtClean="0">
                <a:solidFill>
                  <a:schemeClr val="tx1"/>
                </a:solidFill>
              </a:rPr>
              <a:t>The HCF of </a:t>
            </a:r>
            <a:r>
              <a:rPr lang="en-MY" sz="2500" dirty="0">
                <a:solidFill>
                  <a:schemeClr val="tx1"/>
                </a:solidFill>
              </a:rPr>
              <a:t>algebraic expressions is obtained in the same way as that of numbers. 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br>
              <a:rPr lang="en-MY" sz="2500" dirty="0">
                <a:solidFill>
                  <a:schemeClr val="tx1"/>
                </a:solidFill>
              </a:rPr>
            </a:br>
            <a:r>
              <a:rPr lang="en-MY" sz="2500" dirty="0">
                <a:solidFill>
                  <a:schemeClr val="tx1"/>
                </a:solidFill>
              </a:rPr>
              <a:t>Example:</a:t>
            </a:r>
            <a:endParaRPr lang="en-MY" sz="2500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mathsteacher.com.au/year9/ch08_factors/02_highest/Image1834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536" y="3789040"/>
            <a:ext cx="5832648" cy="2098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b="1" i="1" dirty="0"/>
              <a:t>Solution:</a:t>
            </a:r>
            <a:endParaRPr lang="en-MY" b="1" i="1" dirty="0"/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mathsteacher.com.au/year9/ch08_factors/02_highest/common19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536" y="1844824"/>
            <a:ext cx="6552728" cy="173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mathsteacher.com.au/year9/ch08_factors/02_highest/common2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861048"/>
            <a:ext cx="6552728" cy="181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715" y="132239"/>
            <a:ext cx="8568952" cy="792087"/>
          </a:xfrm>
        </p:spPr>
        <p:txBody>
          <a:bodyPr>
            <a:normAutofit fontScale="90000"/>
          </a:bodyPr>
          <a:lstStyle/>
          <a:p>
            <a:br>
              <a:rPr lang="en-MY" b="1" dirty="0" smtClean="0"/>
            </a:br>
            <a:r>
              <a:rPr lang="en-MY" b="1" dirty="0" smtClean="0"/>
              <a:t>ALGEBRA</a:t>
            </a:r>
            <a:r>
              <a:rPr lang="en-MY" b="1" dirty="0"/>
              <a:t>: Rules of Algebra and Indices.</a:t>
            </a:r>
            <a:br>
              <a:rPr lang="en-MY" dirty="0"/>
            </a:b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330" y="1089045"/>
            <a:ext cx="8568952" cy="4680520"/>
          </a:xfrm>
          <a:ln>
            <a:noFill/>
          </a:ln>
        </p:spPr>
        <p:txBody>
          <a:bodyPr>
            <a:normAutofit fontScale="70000" lnSpcReduction="20000"/>
          </a:bodyPr>
          <a:lstStyle/>
          <a:p>
            <a:pPr algn="l"/>
            <a:r>
              <a:rPr lang="en-MY" dirty="0">
                <a:solidFill>
                  <a:schemeClr val="tx1"/>
                </a:solidFill>
              </a:rPr>
              <a:t>1.1	</a:t>
            </a:r>
            <a:r>
              <a:rPr lang="en-MY" b="1" dirty="0">
                <a:solidFill>
                  <a:schemeClr val="tx1"/>
                </a:solidFill>
              </a:rPr>
              <a:t>Algebra Properties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Let </a:t>
            </a:r>
            <a:r>
              <a:rPr lang="en-MY" i="1" dirty="0">
                <a:solidFill>
                  <a:schemeClr val="tx1"/>
                </a:solidFill>
              </a:rPr>
              <a:t>a, b, </a:t>
            </a:r>
            <a:r>
              <a:rPr lang="en-MY" dirty="0">
                <a:solidFill>
                  <a:schemeClr val="tx1"/>
                </a:solidFill>
              </a:rPr>
              <a:t>and </a:t>
            </a:r>
            <a:r>
              <a:rPr lang="en-MY" i="1" dirty="0">
                <a:solidFill>
                  <a:schemeClr val="tx1"/>
                </a:solidFill>
              </a:rPr>
              <a:t>c</a:t>
            </a:r>
            <a:r>
              <a:rPr lang="en-MY" dirty="0">
                <a:solidFill>
                  <a:schemeClr val="tx1"/>
                </a:solidFill>
              </a:rPr>
              <a:t> be real numbers, variables, or algebraic expressions.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(a)	</a:t>
            </a:r>
            <a:r>
              <a:rPr lang="en-MY" i="1" dirty="0" smtClean="0">
                <a:solidFill>
                  <a:srgbClr val="0000FF"/>
                </a:solidFill>
              </a:rPr>
              <a:t>Commutative Property of Addition</a:t>
            </a:r>
            <a:r>
              <a:rPr lang="en-MY" dirty="0" smtClean="0">
                <a:solidFill>
                  <a:srgbClr val="0000FF"/>
                </a:solidFill>
              </a:rPr>
              <a:t>:                 </a:t>
            </a:r>
            <a:r>
              <a:rPr lang="en-MY" i="1" dirty="0" smtClean="0">
                <a:solidFill>
                  <a:srgbClr val="FF0000"/>
                </a:solidFill>
              </a:rPr>
              <a:t>a + b = b + a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	Example</a:t>
            </a:r>
            <a:r>
              <a:rPr lang="en-MY" dirty="0">
                <a:solidFill>
                  <a:schemeClr val="tx1"/>
                </a:solidFill>
              </a:rPr>
              <a:t>:	</a:t>
            </a:r>
            <a:r>
              <a:rPr lang="en-MY" dirty="0" smtClean="0">
                <a:solidFill>
                  <a:schemeClr val="tx1"/>
                </a:solidFill>
              </a:rPr>
              <a:t>x </a:t>
            </a:r>
            <a:r>
              <a:rPr lang="en-MY" dirty="0">
                <a:solidFill>
                  <a:schemeClr val="tx1"/>
                </a:solidFill>
              </a:rPr>
              <a:t>+ x</a:t>
            </a:r>
            <a:r>
              <a:rPr lang="en-MY" baseline="30000" dirty="0">
                <a:solidFill>
                  <a:schemeClr val="tx1"/>
                </a:solidFill>
              </a:rPr>
              <a:t>2</a:t>
            </a:r>
            <a:r>
              <a:rPr lang="en-MY" dirty="0">
                <a:solidFill>
                  <a:schemeClr val="tx1"/>
                </a:solidFill>
              </a:rPr>
              <a:t>  =  x</a:t>
            </a:r>
            <a:r>
              <a:rPr lang="en-MY" baseline="30000" dirty="0">
                <a:solidFill>
                  <a:schemeClr val="tx1"/>
                </a:solidFill>
              </a:rPr>
              <a:t>2</a:t>
            </a:r>
            <a:r>
              <a:rPr lang="en-MY" dirty="0">
                <a:solidFill>
                  <a:schemeClr val="tx1"/>
                </a:solidFill>
              </a:rPr>
              <a:t> + </a:t>
            </a:r>
            <a:r>
              <a:rPr lang="en-MY" dirty="0" smtClean="0">
                <a:solidFill>
                  <a:schemeClr val="tx1"/>
                </a:solidFill>
              </a:rPr>
              <a:t>x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rgbClr val="FF0000"/>
                </a:solidFill>
              </a:rPr>
              <a:t>Common Error</a:t>
            </a:r>
            <a:r>
              <a:rPr lang="en-US" i="1" dirty="0" smtClean="0">
                <a:solidFill>
                  <a:schemeClr val="tx1"/>
                </a:solidFill>
              </a:rPr>
              <a:t>   </a:t>
            </a:r>
            <a:r>
              <a:rPr lang="en-MY" dirty="0" smtClean="0">
                <a:solidFill>
                  <a:schemeClr val="tx1"/>
                </a:solidFill>
              </a:rPr>
              <a:t>x + x</a:t>
            </a:r>
            <a:r>
              <a:rPr lang="en-MY" baseline="30000" dirty="0" smtClean="0">
                <a:solidFill>
                  <a:schemeClr val="tx1"/>
                </a:solidFill>
              </a:rPr>
              <a:t>2</a:t>
            </a:r>
            <a:r>
              <a:rPr lang="en-MY" dirty="0" smtClean="0">
                <a:solidFill>
                  <a:schemeClr val="tx1"/>
                </a:solidFill>
              </a:rPr>
              <a:t>  =  x</a:t>
            </a:r>
            <a:r>
              <a:rPr lang="en-MY" baseline="30000" dirty="0" smtClean="0">
                <a:solidFill>
                  <a:schemeClr val="tx1"/>
                </a:solidFill>
              </a:rPr>
              <a:t>3</a:t>
            </a:r>
            <a:r>
              <a:rPr lang="en-MY" dirty="0" smtClean="0">
                <a:solidFill>
                  <a:schemeClr val="tx1"/>
                </a:solidFill>
              </a:rPr>
              <a:t>  (</a:t>
            </a:r>
            <a:r>
              <a:rPr lang="en-MY" sz="3700" dirty="0" smtClean="0">
                <a:solidFill>
                  <a:srgbClr val="FF0000"/>
                </a:solidFill>
              </a:rPr>
              <a:t>???</a:t>
            </a:r>
            <a:r>
              <a:rPr lang="en-MY" dirty="0" smtClean="0">
                <a:solidFill>
                  <a:schemeClr val="tx1"/>
                </a:solidFill>
              </a:rPr>
              <a:t>)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(b)</a:t>
            </a:r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i="1" dirty="0">
                <a:solidFill>
                  <a:srgbClr val="0000FF"/>
                </a:solidFill>
              </a:rPr>
              <a:t>Commutative Property of Multiplication</a:t>
            </a:r>
            <a:r>
              <a:rPr lang="en-MY" dirty="0" smtClean="0">
                <a:solidFill>
                  <a:srgbClr val="0000FF"/>
                </a:solidFill>
              </a:rPr>
              <a:t>: </a:t>
            </a:r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i="1" dirty="0" err="1">
                <a:solidFill>
                  <a:srgbClr val="FF0000"/>
                </a:solidFill>
              </a:rPr>
              <a:t>ab</a:t>
            </a:r>
            <a:r>
              <a:rPr lang="en-MY" i="1" dirty="0">
                <a:solidFill>
                  <a:srgbClr val="FF0000"/>
                </a:solidFill>
              </a:rPr>
              <a:t> = </a:t>
            </a:r>
            <a:r>
              <a:rPr lang="en-MY" i="1" dirty="0" err="1">
                <a:solidFill>
                  <a:srgbClr val="FF0000"/>
                </a:solidFill>
              </a:rPr>
              <a:t>ba</a:t>
            </a:r>
            <a:r>
              <a:rPr lang="en-MY" dirty="0">
                <a:solidFill>
                  <a:srgbClr val="FF0000"/>
                </a:solidFill>
              </a:rPr>
              <a:t>.</a:t>
            </a:r>
            <a:endParaRPr lang="en-MY" dirty="0">
              <a:solidFill>
                <a:srgbClr val="FF0000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	Example:	(3 – x) x</a:t>
            </a:r>
            <a:r>
              <a:rPr lang="en-MY" baseline="30000" dirty="0">
                <a:solidFill>
                  <a:schemeClr val="tx1"/>
                </a:solidFill>
              </a:rPr>
              <a:t>3</a:t>
            </a:r>
            <a:r>
              <a:rPr lang="en-MY" dirty="0">
                <a:solidFill>
                  <a:schemeClr val="tx1"/>
                </a:solidFill>
              </a:rPr>
              <a:t>  =  x</a:t>
            </a:r>
            <a:r>
              <a:rPr lang="en-MY" baseline="30000" dirty="0">
                <a:solidFill>
                  <a:schemeClr val="tx1"/>
                </a:solidFill>
              </a:rPr>
              <a:t>3</a:t>
            </a:r>
            <a:r>
              <a:rPr lang="en-MY" dirty="0">
                <a:solidFill>
                  <a:schemeClr val="tx1"/>
                </a:solidFill>
              </a:rPr>
              <a:t> (3 – x</a:t>
            </a:r>
            <a:r>
              <a:rPr lang="en-MY" dirty="0" smtClean="0">
                <a:solidFill>
                  <a:schemeClr val="tx1"/>
                </a:solidFill>
              </a:rPr>
              <a:t>)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(c)</a:t>
            </a:r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i="1" dirty="0">
                <a:solidFill>
                  <a:srgbClr val="0000FF"/>
                </a:solidFill>
              </a:rPr>
              <a:t>Associative Property of Addition</a:t>
            </a:r>
            <a:r>
              <a:rPr lang="en-MY" dirty="0">
                <a:solidFill>
                  <a:srgbClr val="0000FF"/>
                </a:solidFill>
              </a:rPr>
              <a:t>:</a:t>
            </a:r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dirty="0" smtClean="0">
                <a:solidFill>
                  <a:srgbClr val="FF0000"/>
                </a:solidFill>
              </a:rPr>
              <a:t>(</a:t>
            </a:r>
            <a:r>
              <a:rPr lang="en-MY" i="1" dirty="0">
                <a:solidFill>
                  <a:srgbClr val="FF0000"/>
                </a:solidFill>
              </a:rPr>
              <a:t>a + b</a:t>
            </a:r>
            <a:r>
              <a:rPr lang="en-MY" dirty="0">
                <a:solidFill>
                  <a:srgbClr val="FF0000"/>
                </a:solidFill>
              </a:rPr>
              <a:t>)</a:t>
            </a:r>
            <a:r>
              <a:rPr lang="en-MY" i="1" dirty="0">
                <a:solidFill>
                  <a:srgbClr val="FF0000"/>
                </a:solidFill>
              </a:rPr>
              <a:t> + c  =  a + </a:t>
            </a:r>
            <a:r>
              <a:rPr lang="en-MY" dirty="0">
                <a:solidFill>
                  <a:srgbClr val="FF0000"/>
                </a:solidFill>
              </a:rPr>
              <a:t>(</a:t>
            </a:r>
            <a:r>
              <a:rPr lang="en-MY" i="1" dirty="0">
                <a:solidFill>
                  <a:srgbClr val="FF0000"/>
                </a:solidFill>
              </a:rPr>
              <a:t>b + c</a:t>
            </a:r>
            <a:r>
              <a:rPr lang="en-MY" dirty="0" smtClean="0">
                <a:solidFill>
                  <a:srgbClr val="FF0000"/>
                </a:solidFill>
              </a:rPr>
              <a:t>)</a:t>
            </a:r>
            <a:endParaRPr lang="en-MY" dirty="0">
              <a:solidFill>
                <a:srgbClr val="FF0000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	Example</a:t>
            </a:r>
            <a:r>
              <a:rPr lang="en-MY" dirty="0">
                <a:solidFill>
                  <a:schemeClr val="tx1"/>
                </a:solidFill>
              </a:rPr>
              <a:t>:	(x + 2) + x</a:t>
            </a:r>
            <a:r>
              <a:rPr lang="en-MY" baseline="30000" dirty="0">
                <a:solidFill>
                  <a:schemeClr val="tx1"/>
                </a:solidFill>
              </a:rPr>
              <a:t>2</a:t>
            </a:r>
            <a:r>
              <a:rPr lang="en-MY" dirty="0">
                <a:solidFill>
                  <a:schemeClr val="tx1"/>
                </a:solidFill>
              </a:rPr>
              <a:t>  =  x + (2 + x</a:t>
            </a:r>
            <a:r>
              <a:rPr lang="en-MY" baseline="30000" dirty="0">
                <a:solidFill>
                  <a:schemeClr val="tx1"/>
                </a:solidFill>
              </a:rPr>
              <a:t>2</a:t>
            </a:r>
            <a:r>
              <a:rPr lang="en-MY" dirty="0" smtClean="0">
                <a:solidFill>
                  <a:schemeClr val="tx1"/>
                </a:solidFill>
              </a:rPr>
              <a:t>)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                                       </a:t>
            </a:r>
            <a:r>
              <a:rPr lang="en-MY" dirty="0" smtClean="0">
                <a:solidFill>
                  <a:schemeClr val="tx1"/>
                </a:solidFill>
              </a:rPr>
              <a:t>(3 + 2) + 4</a:t>
            </a:r>
            <a:r>
              <a:rPr lang="en-MY" baseline="30000" dirty="0" smtClean="0">
                <a:solidFill>
                  <a:schemeClr val="tx1"/>
                </a:solidFill>
              </a:rPr>
              <a:t>2</a:t>
            </a:r>
            <a:r>
              <a:rPr lang="en-MY" dirty="0" smtClean="0">
                <a:solidFill>
                  <a:schemeClr val="tx1"/>
                </a:solidFill>
              </a:rPr>
              <a:t>  =  3 + (2 + 4</a:t>
            </a:r>
            <a:r>
              <a:rPr lang="en-MY" baseline="30000" dirty="0" smtClean="0">
                <a:solidFill>
                  <a:schemeClr val="tx1"/>
                </a:solidFill>
              </a:rPr>
              <a:t>2</a:t>
            </a:r>
            <a:r>
              <a:rPr lang="en-MY" dirty="0" smtClean="0">
                <a:solidFill>
                  <a:schemeClr val="tx1"/>
                </a:solidFill>
              </a:rPr>
              <a:t>)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715" y="1039401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sz="3000" b="1" dirty="0">
                <a:solidFill>
                  <a:schemeClr val="tx1"/>
                </a:solidFill>
              </a:rPr>
              <a:t>2.5	Factorisation using the Common Factor </a:t>
            </a:r>
            <a:endParaRPr lang="en-MY" sz="3000" dirty="0">
              <a:solidFill>
                <a:schemeClr val="tx1"/>
              </a:solidFill>
            </a:endParaRPr>
          </a:p>
          <a:p>
            <a:pPr algn="l"/>
            <a:r>
              <a:rPr lang="en-MY" sz="2300" dirty="0">
                <a:solidFill>
                  <a:schemeClr val="tx1"/>
                </a:solidFill>
              </a:rPr>
              <a:t>We know that: </a:t>
            </a:r>
            <a:r>
              <a:rPr lang="en-MY" sz="2300" dirty="0" smtClean="0">
                <a:solidFill>
                  <a:schemeClr val="tx1"/>
                </a:solidFill>
              </a:rPr>
              <a:t>  </a:t>
            </a:r>
            <a:r>
              <a:rPr lang="en-MY" sz="2300" i="1" dirty="0" smtClean="0">
                <a:solidFill>
                  <a:schemeClr val="tx1"/>
                </a:solidFill>
              </a:rPr>
              <a:t>a</a:t>
            </a:r>
            <a:r>
              <a:rPr lang="en-MY" sz="2300" dirty="0" smtClean="0">
                <a:solidFill>
                  <a:schemeClr val="tx1"/>
                </a:solidFill>
              </a:rPr>
              <a:t>(</a:t>
            </a:r>
            <a:r>
              <a:rPr lang="en-MY" sz="2300" i="1" dirty="0" smtClean="0">
                <a:solidFill>
                  <a:schemeClr val="tx1"/>
                </a:solidFill>
              </a:rPr>
              <a:t>b</a:t>
            </a:r>
            <a:r>
              <a:rPr lang="en-MY" sz="2300" dirty="0" smtClean="0">
                <a:solidFill>
                  <a:schemeClr val="tx1"/>
                </a:solidFill>
              </a:rPr>
              <a:t> </a:t>
            </a:r>
            <a:r>
              <a:rPr lang="en-MY" sz="2300" dirty="0">
                <a:solidFill>
                  <a:schemeClr val="tx1"/>
                </a:solidFill>
              </a:rPr>
              <a:t>+ </a:t>
            </a:r>
            <a:r>
              <a:rPr lang="en-MY" sz="2300" i="1" dirty="0">
                <a:solidFill>
                  <a:schemeClr val="tx1"/>
                </a:solidFill>
              </a:rPr>
              <a:t>c</a:t>
            </a:r>
            <a:r>
              <a:rPr lang="en-MY" sz="2300" dirty="0">
                <a:solidFill>
                  <a:schemeClr val="tx1"/>
                </a:solidFill>
              </a:rPr>
              <a:t>) = </a:t>
            </a:r>
            <a:r>
              <a:rPr lang="en-MY" sz="2300" i="1" dirty="0" err="1">
                <a:solidFill>
                  <a:schemeClr val="tx1"/>
                </a:solidFill>
              </a:rPr>
              <a:t>ab</a:t>
            </a:r>
            <a:r>
              <a:rPr lang="en-MY" sz="2300" dirty="0">
                <a:solidFill>
                  <a:schemeClr val="tx1"/>
                </a:solidFill>
              </a:rPr>
              <a:t> + </a:t>
            </a:r>
            <a:r>
              <a:rPr lang="en-MY" sz="2300" i="1" dirty="0">
                <a:solidFill>
                  <a:schemeClr val="tx1"/>
                </a:solidFill>
              </a:rPr>
              <a:t>ac</a:t>
            </a:r>
            <a:endParaRPr lang="en-MY" sz="2300" dirty="0">
              <a:solidFill>
                <a:schemeClr val="tx1"/>
              </a:solidFill>
            </a:endParaRPr>
          </a:p>
          <a:p>
            <a:pPr algn="l"/>
            <a:r>
              <a:rPr lang="en-MY" sz="2300" dirty="0">
                <a:solidFill>
                  <a:schemeClr val="tx1"/>
                </a:solidFill>
              </a:rPr>
              <a:t>The reverse process, </a:t>
            </a:r>
            <a:r>
              <a:rPr lang="en-MY" sz="2300" i="1" dirty="0" err="1">
                <a:solidFill>
                  <a:schemeClr val="tx1"/>
                </a:solidFill>
              </a:rPr>
              <a:t>ab</a:t>
            </a:r>
            <a:r>
              <a:rPr lang="en-MY" sz="2300" dirty="0">
                <a:solidFill>
                  <a:schemeClr val="tx1"/>
                </a:solidFill>
              </a:rPr>
              <a:t> + </a:t>
            </a:r>
            <a:r>
              <a:rPr lang="en-MY" sz="2300" i="1" dirty="0">
                <a:solidFill>
                  <a:schemeClr val="tx1"/>
                </a:solidFill>
              </a:rPr>
              <a:t>ac</a:t>
            </a:r>
            <a:r>
              <a:rPr lang="en-MY" sz="2300" dirty="0">
                <a:solidFill>
                  <a:schemeClr val="tx1"/>
                </a:solidFill>
              </a:rPr>
              <a:t> = </a:t>
            </a:r>
            <a:r>
              <a:rPr lang="en-MY" sz="2300" i="1" dirty="0">
                <a:solidFill>
                  <a:schemeClr val="tx1"/>
                </a:solidFill>
              </a:rPr>
              <a:t>a</a:t>
            </a:r>
            <a:r>
              <a:rPr lang="en-MY" sz="2300" dirty="0">
                <a:solidFill>
                  <a:schemeClr val="tx1"/>
                </a:solidFill>
              </a:rPr>
              <a:t>(</a:t>
            </a:r>
            <a:r>
              <a:rPr lang="en-MY" sz="2300" i="1" dirty="0">
                <a:solidFill>
                  <a:schemeClr val="tx1"/>
                </a:solidFill>
              </a:rPr>
              <a:t>b</a:t>
            </a:r>
            <a:r>
              <a:rPr lang="en-MY" sz="2300" dirty="0">
                <a:solidFill>
                  <a:schemeClr val="tx1"/>
                </a:solidFill>
              </a:rPr>
              <a:t> + </a:t>
            </a:r>
            <a:r>
              <a:rPr lang="en-MY" sz="2300" i="1" dirty="0">
                <a:solidFill>
                  <a:schemeClr val="tx1"/>
                </a:solidFill>
              </a:rPr>
              <a:t>c</a:t>
            </a:r>
            <a:r>
              <a:rPr lang="en-MY" sz="2300" dirty="0">
                <a:solidFill>
                  <a:schemeClr val="tx1"/>
                </a:solidFill>
              </a:rPr>
              <a:t>), is called </a:t>
            </a:r>
            <a:r>
              <a:rPr lang="en-MY" sz="2300" b="1" dirty="0">
                <a:solidFill>
                  <a:schemeClr val="tx1"/>
                </a:solidFill>
              </a:rPr>
              <a:t>taking out the common factor</a:t>
            </a:r>
            <a:r>
              <a:rPr lang="en-MY" sz="2300" dirty="0" smtClean="0">
                <a:solidFill>
                  <a:schemeClr val="tx1"/>
                </a:solidFill>
              </a:rPr>
              <a:t>. </a:t>
            </a:r>
            <a:endParaRPr lang="en-MY" sz="2300" dirty="0">
              <a:solidFill>
                <a:schemeClr val="tx1"/>
              </a:solidFill>
            </a:endParaRPr>
          </a:p>
          <a:p>
            <a:pPr algn="l"/>
            <a:r>
              <a:rPr lang="en-MY" sz="2300" dirty="0">
                <a:solidFill>
                  <a:schemeClr val="tx1"/>
                </a:solidFill>
              </a:rPr>
              <a:t>Consider </a:t>
            </a:r>
            <a:r>
              <a:rPr lang="en-MY" sz="2300" dirty="0" smtClean="0">
                <a:solidFill>
                  <a:schemeClr val="tx1"/>
                </a:solidFill>
              </a:rPr>
              <a:t>the </a:t>
            </a:r>
            <a:r>
              <a:rPr lang="en-MY" sz="2300" dirty="0">
                <a:solidFill>
                  <a:schemeClr val="tx1"/>
                </a:solidFill>
              </a:rPr>
              <a:t>factorisation of the expression 5</a:t>
            </a:r>
            <a:r>
              <a:rPr lang="en-MY" sz="2300" i="1" dirty="0">
                <a:solidFill>
                  <a:schemeClr val="tx1"/>
                </a:solidFill>
              </a:rPr>
              <a:t>x</a:t>
            </a:r>
            <a:r>
              <a:rPr lang="en-MY" sz="2300" dirty="0">
                <a:solidFill>
                  <a:schemeClr val="tx1"/>
                </a:solidFill>
              </a:rPr>
              <a:t> + 15</a:t>
            </a:r>
            <a:r>
              <a:rPr lang="en-MY" sz="2300" dirty="0" smtClean="0">
                <a:solidFill>
                  <a:schemeClr val="tx1"/>
                </a:solidFill>
              </a:rPr>
              <a:t>.</a:t>
            </a:r>
            <a:endParaRPr lang="en-MY" sz="2300" dirty="0" smtClean="0">
              <a:solidFill>
                <a:schemeClr val="tx1"/>
              </a:solidFill>
            </a:endParaRPr>
          </a:p>
          <a:p>
            <a:pPr algn="l"/>
            <a:endParaRPr lang="en-US" sz="2500" dirty="0">
              <a:solidFill>
                <a:schemeClr val="tx1"/>
              </a:solidFill>
            </a:endParaRPr>
          </a:p>
          <a:p>
            <a:pPr algn="l"/>
            <a:endParaRPr lang="en-US" sz="2500" dirty="0" smtClean="0">
              <a:solidFill>
                <a:schemeClr val="tx1"/>
              </a:solidFill>
            </a:endParaRPr>
          </a:p>
          <a:p>
            <a:pPr algn="l"/>
            <a:endParaRPr lang="en-US" sz="2500" dirty="0">
              <a:solidFill>
                <a:schemeClr val="tx1"/>
              </a:solidFill>
            </a:endParaRPr>
          </a:p>
          <a:p>
            <a:pPr algn="l"/>
            <a:endParaRPr lang="en-US" sz="2500" dirty="0" smtClean="0">
              <a:solidFill>
                <a:schemeClr val="tx1"/>
              </a:solidFill>
            </a:endParaRPr>
          </a:p>
          <a:p>
            <a:pPr algn="l"/>
            <a:endParaRPr lang="en-MY" sz="2500" dirty="0" smtClean="0">
              <a:solidFill>
                <a:schemeClr val="tx1"/>
              </a:solidFill>
            </a:endParaRPr>
          </a:p>
          <a:p>
            <a:pPr algn="l"/>
            <a:endParaRPr lang="en-MY" sz="2500" dirty="0">
              <a:solidFill>
                <a:schemeClr val="tx1"/>
              </a:solidFill>
            </a:endParaRPr>
          </a:p>
        </p:txBody>
      </p:sp>
      <p:pic>
        <p:nvPicPr>
          <p:cNvPr id="6" name="Picture 5" descr="http://www.mathsteacher.com.au/year9/ch08_factors/03_common/using24.gif"/>
          <p:cNvPicPr/>
          <p:nvPr/>
        </p:nvPicPr>
        <p:blipFill>
          <a:blip r:embed="rId1" cstate="print">
            <a:lum bright="-26000" contrast="50000"/>
          </a:blip>
          <a:srcRect/>
          <a:stretch>
            <a:fillRect/>
          </a:stretch>
        </p:blipFill>
        <p:spPr bwMode="auto">
          <a:xfrm>
            <a:off x="395536" y="3501008"/>
            <a:ext cx="2664296" cy="199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www.mathsteacher.com.au/year9/ch08_factors/03_common/Image1841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3568" y="1268760"/>
            <a:ext cx="316835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715" y="726346"/>
            <a:ext cx="8568952" cy="5616624"/>
          </a:xfrm>
          <a:ln>
            <a:noFill/>
          </a:ln>
        </p:spPr>
        <p:txBody>
          <a:bodyPr>
            <a:normAutofit lnSpcReduction="10000"/>
          </a:bodyPr>
          <a:lstStyle/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(d)</a:t>
            </a:r>
            <a:r>
              <a:rPr lang="en-MY" sz="2200" dirty="0">
                <a:solidFill>
                  <a:schemeClr val="tx1"/>
                </a:solidFill>
              </a:rPr>
              <a:t>	</a:t>
            </a:r>
            <a:r>
              <a:rPr lang="en-MY" sz="2200" i="1" dirty="0">
                <a:solidFill>
                  <a:srgbClr val="0000FF"/>
                </a:solidFill>
              </a:rPr>
              <a:t>Associative Property of Multiplication</a:t>
            </a:r>
            <a:r>
              <a:rPr lang="en-MY" sz="2200" dirty="0">
                <a:solidFill>
                  <a:srgbClr val="0000FF"/>
                </a:solidFill>
              </a:rPr>
              <a:t>:</a:t>
            </a:r>
            <a:r>
              <a:rPr lang="en-MY" sz="2200" dirty="0">
                <a:solidFill>
                  <a:schemeClr val="tx1"/>
                </a:solidFill>
              </a:rPr>
              <a:t>	</a:t>
            </a:r>
            <a:r>
              <a:rPr lang="en-MY" sz="2200" dirty="0">
                <a:solidFill>
                  <a:srgbClr val="FF0000"/>
                </a:solidFill>
              </a:rPr>
              <a:t>(</a:t>
            </a:r>
            <a:r>
              <a:rPr lang="en-MY" sz="2200" i="1" dirty="0" err="1" smtClean="0">
                <a:solidFill>
                  <a:srgbClr val="FF0000"/>
                </a:solidFill>
              </a:rPr>
              <a:t>ab</a:t>
            </a:r>
            <a:r>
              <a:rPr lang="en-MY" sz="2200" dirty="0">
                <a:solidFill>
                  <a:srgbClr val="FF0000"/>
                </a:solidFill>
              </a:rPr>
              <a:t>)</a:t>
            </a:r>
            <a:r>
              <a:rPr lang="en-MY" sz="2200" i="1" dirty="0">
                <a:solidFill>
                  <a:srgbClr val="FF0000"/>
                </a:solidFill>
              </a:rPr>
              <a:t> c  =  a </a:t>
            </a:r>
            <a:r>
              <a:rPr lang="en-MY" sz="2200" dirty="0">
                <a:solidFill>
                  <a:srgbClr val="FF0000"/>
                </a:solidFill>
              </a:rPr>
              <a:t>(</a:t>
            </a:r>
            <a:r>
              <a:rPr lang="en-MY" sz="2200" i="1" dirty="0" err="1">
                <a:solidFill>
                  <a:srgbClr val="FF0000"/>
                </a:solidFill>
              </a:rPr>
              <a:t>bc</a:t>
            </a:r>
            <a:r>
              <a:rPr lang="en-MY" sz="2200" dirty="0" smtClean="0">
                <a:solidFill>
                  <a:srgbClr val="FF0000"/>
                </a:solidFill>
              </a:rPr>
              <a:t>)</a:t>
            </a:r>
            <a:endParaRPr lang="en-MY" sz="2200" dirty="0" smtClean="0">
              <a:solidFill>
                <a:srgbClr val="FF0000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	Example:	(2x . 5)(3)  = (2x) (5 . 3)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endParaRPr lang="en-MY" sz="2200" dirty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(e)</a:t>
            </a:r>
            <a:r>
              <a:rPr lang="en-MY" sz="2200" dirty="0">
                <a:solidFill>
                  <a:schemeClr val="tx1"/>
                </a:solidFill>
              </a:rPr>
              <a:t>	</a:t>
            </a:r>
            <a:r>
              <a:rPr lang="en-MY" sz="2200" i="1" dirty="0">
                <a:solidFill>
                  <a:srgbClr val="0000FF"/>
                </a:solidFill>
              </a:rPr>
              <a:t>Distributive Properties:</a:t>
            </a:r>
            <a:r>
              <a:rPr lang="en-MY" sz="2200" dirty="0">
                <a:solidFill>
                  <a:srgbClr val="0000FF"/>
                </a:solidFill>
              </a:rPr>
              <a:t>	</a:t>
            </a:r>
            <a:r>
              <a:rPr lang="en-MY" sz="2200" dirty="0">
                <a:solidFill>
                  <a:schemeClr val="tx1"/>
                </a:solidFill>
              </a:rPr>
              <a:t>	</a:t>
            </a:r>
            <a:r>
              <a:rPr lang="en-MY" sz="2200" i="1" dirty="0" smtClean="0">
                <a:solidFill>
                  <a:srgbClr val="FF0000"/>
                </a:solidFill>
              </a:rPr>
              <a:t>a</a:t>
            </a:r>
            <a:r>
              <a:rPr lang="en-MY" sz="2200" dirty="0" smtClean="0">
                <a:solidFill>
                  <a:srgbClr val="FF0000"/>
                </a:solidFill>
              </a:rPr>
              <a:t>(</a:t>
            </a:r>
            <a:r>
              <a:rPr lang="en-MY" sz="2200" i="1" dirty="0" smtClean="0">
                <a:solidFill>
                  <a:srgbClr val="FF0000"/>
                </a:solidFill>
              </a:rPr>
              <a:t>b </a:t>
            </a:r>
            <a:r>
              <a:rPr lang="en-MY" sz="2200" i="1" dirty="0">
                <a:solidFill>
                  <a:srgbClr val="FF0000"/>
                </a:solidFill>
              </a:rPr>
              <a:t>+ c</a:t>
            </a:r>
            <a:r>
              <a:rPr lang="en-MY" sz="2200" dirty="0">
                <a:solidFill>
                  <a:srgbClr val="FF0000"/>
                </a:solidFill>
              </a:rPr>
              <a:t>)</a:t>
            </a:r>
            <a:r>
              <a:rPr lang="en-MY" sz="2200" i="1" dirty="0">
                <a:solidFill>
                  <a:srgbClr val="FF0000"/>
                </a:solidFill>
              </a:rPr>
              <a:t>  =  </a:t>
            </a:r>
            <a:r>
              <a:rPr lang="en-MY" sz="2200" i="1" dirty="0" err="1">
                <a:solidFill>
                  <a:srgbClr val="FF0000"/>
                </a:solidFill>
              </a:rPr>
              <a:t>ab</a:t>
            </a:r>
            <a:r>
              <a:rPr lang="en-MY" sz="2200" i="1" dirty="0">
                <a:solidFill>
                  <a:srgbClr val="FF0000"/>
                </a:solidFill>
              </a:rPr>
              <a:t> + a</a:t>
            </a:r>
            <a:r>
              <a:rPr lang="en-MY" sz="2200" i="1" dirty="0" smtClean="0">
                <a:solidFill>
                  <a:srgbClr val="FF0000"/>
                </a:solidFill>
              </a:rPr>
              <a:t>c</a:t>
            </a:r>
            <a:r>
              <a:rPr lang="en-MY" sz="2200" i="1" dirty="0">
                <a:solidFill>
                  <a:srgbClr val="FF0000"/>
                </a:solidFill>
              </a:rPr>
              <a:t>,</a:t>
            </a:r>
            <a:endParaRPr lang="en-MY" sz="2200" dirty="0">
              <a:solidFill>
                <a:srgbClr val="FF0000"/>
              </a:solidFill>
            </a:endParaRPr>
          </a:p>
          <a:p>
            <a:pPr algn="l"/>
            <a:r>
              <a:rPr lang="en-MY" sz="2200" b="1" dirty="0">
                <a:solidFill>
                  <a:srgbClr val="FF0000"/>
                </a:solidFill>
              </a:rPr>
              <a:t>					</a:t>
            </a:r>
            <a:r>
              <a:rPr lang="en-MY" sz="2200" dirty="0" smtClean="0">
                <a:solidFill>
                  <a:srgbClr val="FF0000"/>
                </a:solidFill>
              </a:rPr>
              <a:t>(</a:t>
            </a:r>
            <a:r>
              <a:rPr lang="en-MY" sz="2200" i="1" dirty="0" smtClean="0">
                <a:solidFill>
                  <a:srgbClr val="FF0000"/>
                </a:solidFill>
              </a:rPr>
              <a:t>a </a:t>
            </a:r>
            <a:r>
              <a:rPr lang="en-MY" sz="2200" i="1" dirty="0">
                <a:solidFill>
                  <a:srgbClr val="FF0000"/>
                </a:solidFill>
              </a:rPr>
              <a:t>+ b</a:t>
            </a:r>
            <a:r>
              <a:rPr lang="en-MY" sz="2200" dirty="0">
                <a:solidFill>
                  <a:srgbClr val="FF0000"/>
                </a:solidFill>
              </a:rPr>
              <a:t>)</a:t>
            </a:r>
            <a:r>
              <a:rPr lang="en-MY" sz="2200" i="1" dirty="0">
                <a:solidFill>
                  <a:srgbClr val="FF0000"/>
                </a:solidFill>
              </a:rPr>
              <a:t>c  = ac + </a:t>
            </a:r>
            <a:r>
              <a:rPr lang="en-MY" sz="2200" i="1" dirty="0" err="1">
                <a:solidFill>
                  <a:srgbClr val="FF0000"/>
                </a:solidFill>
              </a:rPr>
              <a:t>bc</a:t>
            </a:r>
            <a:r>
              <a:rPr lang="en-MY" sz="2200" b="1" dirty="0">
                <a:solidFill>
                  <a:srgbClr val="FF0000"/>
                </a:solidFill>
              </a:rPr>
              <a:t>.</a:t>
            </a:r>
            <a:endParaRPr lang="en-MY" sz="2200" dirty="0">
              <a:solidFill>
                <a:srgbClr val="FF0000"/>
              </a:solidFill>
            </a:endParaRPr>
          </a:p>
          <a:p>
            <a:pPr algn="l"/>
            <a:r>
              <a:rPr lang="en-MY" sz="2200" dirty="0">
                <a:solidFill>
                  <a:schemeClr val="tx1"/>
                </a:solidFill>
              </a:rPr>
              <a:t>	Examples:	2x(3 + 3x) = (2x </a:t>
            </a:r>
            <a:r>
              <a:rPr lang="en-MY" sz="2200" dirty="0" smtClean="0">
                <a:solidFill>
                  <a:schemeClr val="tx1"/>
                </a:solidFill>
              </a:rPr>
              <a:t>. 3</a:t>
            </a:r>
            <a:r>
              <a:rPr lang="en-MY" sz="2200" dirty="0">
                <a:solidFill>
                  <a:schemeClr val="tx1"/>
                </a:solidFill>
              </a:rPr>
              <a:t>) + (</a:t>
            </a:r>
            <a:r>
              <a:rPr lang="en-MY" sz="2200" dirty="0" smtClean="0">
                <a:solidFill>
                  <a:schemeClr val="tx1"/>
                </a:solidFill>
              </a:rPr>
              <a:t>2x . 3x</a:t>
            </a:r>
            <a:r>
              <a:rPr lang="en-MY" sz="2200" dirty="0">
                <a:solidFill>
                  <a:schemeClr val="tx1"/>
                </a:solidFill>
              </a:rPr>
              <a:t>) = 6x + 6x</a:t>
            </a:r>
            <a:r>
              <a:rPr lang="en-MY" sz="2200" baseline="30000" dirty="0">
                <a:solidFill>
                  <a:schemeClr val="tx1"/>
                </a:solidFill>
              </a:rPr>
              <a:t>2</a:t>
            </a:r>
            <a:r>
              <a:rPr lang="en-MY" sz="2200" dirty="0">
                <a:solidFill>
                  <a:schemeClr val="tx1"/>
                </a:solidFill>
              </a:rPr>
              <a:t>,</a:t>
            </a:r>
            <a:endParaRPr lang="en-MY" sz="2200" dirty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			(y + 4)5 = (y . 5) + (4 . 5) = 5y + 20.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endParaRPr lang="en-MY" sz="2200" dirty="0" smtClean="0">
              <a:solidFill>
                <a:schemeClr val="tx1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400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(f)	</a:t>
            </a:r>
            <a:r>
              <a:rPr lang="en-MY" sz="2400" i="1" dirty="0" smtClean="0">
                <a:solidFill>
                  <a:srgbClr val="0000FF"/>
                </a:solidFill>
                <a:latin typeface="+mj-lt"/>
                <a:ea typeface="Calibri" panose="020F0502020204030204"/>
                <a:cs typeface="Times New Roman" panose="02020603050405020304"/>
              </a:rPr>
              <a:t>Additive Identity Property</a:t>
            </a:r>
            <a:r>
              <a:rPr lang="en-MY" sz="2400" dirty="0" smtClean="0">
                <a:solidFill>
                  <a:srgbClr val="0000FF"/>
                </a:solidFill>
                <a:latin typeface="+mj-lt"/>
                <a:ea typeface="Calibri" panose="020F0502020204030204"/>
                <a:cs typeface="Times New Roman" panose="02020603050405020304"/>
              </a:rPr>
              <a:t>: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			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a + 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0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  =  a.</a:t>
            </a:r>
            <a:endParaRPr lang="en-MY" sz="2000" dirty="0">
              <a:solidFill>
                <a:schemeClr val="tx1"/>
              </a:solidFill>
              <a:latin typeface="+mj-lt"/>
              <a:ea typeface="Calibri" panose="020F0502020204030204"/>
              <a:cs typeface="Times New Roman" panose="02020603050405020304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400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(g)	</a:t>
            </a:r>
            <a:r>
              <a:rPr lang="en-MY" sz="2400" i="1" dirty="0" smtClean="0">
                <a:solidFill>
                  <a:srgbClr val="0000FF"/>
                </a:solidFill>
                <a:latin typeface="+mj-lt"/>
                <a:ea typeface="Calibri" panose="020F0502020204030204"/>
                <a:cs typeface="Times New Roman" panose="02020603050405020304"/>
              </a:rPr>
              <a:t>Multiplicative Identity Property</a:t>
            </a:r>
            <a:r>
              <a:rPr lang="en-MY" sz="2400" dirty="0" smtClean="0">
                <a:solidFill>
                  <a:srgbClr val="0000FF"/>
                </a:solidFill>
                <a:latin typeface="+mj-lt"/>
                <a:ea typeface="Calibri" panose="020F0502020204030204"/>
                <a:cs typeface="Times New Roman" panose="02020603050405020304"/>
              </a:rPr>
              <a:t>: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		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Calibri" panose="020F0502020204030204"/>
                <a:cs typeface="Times New Roman" panose="02020603050405020304"/>
              </a:rPr>
              <a:t>a .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 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1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  =  a</a:t>
            </a:r>
            <a:r>
              <a:rPr lang="en-MY" sz="2400" b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.</a:t>
            </a:r>
            <a:endParaRPr lang="en-MY" sz="2000" dirty="0">
              <a:solidFill>
                <a:schemeClr val="tx1"/>
              </a:solidFill>
              <a:latin typeface="+mj-lt"/>
              <a:ea typeface="Calibri" panose="020F0502020204030204"/>
              <a:cs typeface="Times New Roman" panose="02020603050405020304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(h)	</a:t>
            </a:r>
            <a:r>
              <a:rPr lang="en-MY" sz="2400" i="1" dirty="0" smtClean="0">
                <a:solidFill>
                  <a:srgbClr val="0000FF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Additive Inverse Property</a:t>
            </a:r>
            <a:r>
              <a:rPr lang="en-MY" sz="2400" dirty="0" smtClean="0">
                <a:solidFill>
                  <a:srgbClr val="0000FF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: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			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a + 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(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-a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)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 = 0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.</a:t>
            </a:r>
            <a:endParaRPr lang="en-MY" sz="2000" dirty="0">
              <a:solidFill>
                <a:schemeClr val="tx1"/>
              </a:solidFill>
              <a:latin typeface="+mj-lt"/>
              <a:ea typeface="Calibri" panose="020F0502020204030204"/>
              <a:cs typeface="Times New Roman" panose="02020603050405020304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(</a:t>
            </a:r>
            <a:r>
              <a:rPr lang="en-MY" sz="2400" dirty="0" err="1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i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)	</a:t>
            </a:r>
            <a:r>
              <a:rPr lang="en-MY" sz="2400" i="1" dirty="0" smtClean="0">
                <a:solidFill>
                  <a:srgbClr val="0000FF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Multiplicative Inverse Property</a:t>
            </a:r>
            <a:r>
              <a:rPr lang="en-MY" sz="2400" dirty="0" smtClean="0">
                <a:solidFill>
                  <a:srgbClr val="0000FF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: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		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a  . 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1</a:t>
            </a:r>
            <a:r>
              <a:rPr lang="en-MY" sz="2400" i="1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/a  =  </a:t>
            </a:r>
            <a:r>
              <a:rPr lang="en-MY" sz="2400" dirty="0" smtClean="0">
                <a:solidFill>
                  <a:schemeClr val="tx1"/>
                </a:solidFill>
                <a:latin typeface="+mj-lt"/>
                <a:ea typeface="SimSun" panose="02010600030101010101" pitchFamily="2" charset="-122"/>
                <a:cs typeface="Times New Roman" panose="02020603050405020304"/>
              </a:rPr>
              <a:t>1. </a:t>
            </a:r>
            <a:endParaRPr lang="en-MY" sz="2400" dirty="0" smtClean="0">
              <a:solidFill>
                <a:schemeClr val="tx1"/>
              </a:solidFill>
              <a:latin typeface="+mj-lt"/>
              <a:ea typeface="SimSun" panose="02010600030101010101" pitchFamily="2" charset="-122"/>
              <a:cs typeface="Times New Roman" panose="02020603050405020304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MY" sz="2000" dirty="0" smtClean="0">
              <a:solidFill>
                <a:schemeClr val="tx1"/>
              </a:solidFill>
              <a:latin typeface="+mj-lt"/>
              <a:ea typeface="Calibri" panose="020F0502020204030204"/>
              <a:cs typeface="Times New Roman" panose="02020603050405020304"/>
            </a:endParaRPr>
          </a:p>
          <a:p>
            <a:pPr algn="l"/>
            <a:endParaRPr lang="en-MY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dirty="0">
                <a:solidFill>
                  <a:schemeClr val="tx1"/>
                </a:solidFill>
              </a:rPr>
              <a:t>Remark: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Because </a:t>
            </a:r>
            <a:r>
              <a:rPr lang="en-MY" dirty="0">
                <a:solidFill>
                  <a:srgbClr val="0000FF"/>
                </a:solidFill>
              </a:rPr>
              <a:t>subtraction</a:t>
            </a:r>
            <a:r>
              <a:rPr lang="en-MY" dirty="0">
                <a:solidFill>
                  <a:schemeClr val="tx1"/>
                </a:solidFill>
              </a:rPr>
              <a:t> is defined as “adding the opposite”, the Distributive properties are also true for subtraction. For example, the “subtraction form” of 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i="1" dirty="0" smtClean="0">
                <a:solidFill>
                  <a:srgbClr val="FF0000"/>
                </a:solidFill>
              </a:rPr>
              <a:t>                        a</a:t>
            </a:r>
            <a:r>
              <a:rPr lang="en-MY" b="1" dirty="0" smtClean="0">
                <a:solidFill>
                  <a:srgbClr val="FF0000"/>
                </a:solidFill>
              </a:rPr>
              <a:t> </a:t>
            </a:r>
            <a:r>
              <a:rPr lang="en-MY" dirty="0">
                <a:solidFill>
                  <a:srgbClr val="FF0000"/>
                </a:solidFill>
              </a:rPr>
              <a:t>(</a:t>
            </a:r>
            <a:r>
              <a:rPr lang="en-MY" i="1" dirty="0">
                <a:solidFill>
                  <a:srgbClr val="FF0000"/>
                </a:solidFill>
              </a:rPr>
              <a:t>b + c</a:t>
            </a:r>
            <a:r>
              <a:rPr lang="en-MY" dirty="0">
                <a:solidFill>
                  <a:srgbClr val="FF0000"/>
                </a:solidFill>
              </a:rPr>
              <a:t>)</a:t>
            </a:r>
            <a:r>
              <a:rPr lang="en-MY" b="1" dirty="0">
                <a:solidFill>
                  <a:srgbClr val="FF0000"/>
                </a:solidFill>
              </a:rPr>
              <a:t> </a:t>
            </a:r>
            <a:r>
              <a:rPr lang="en-MY" dirty="0">
                <a:solidFill>
                  <a:srgbClr val="FF0000"/>
                </a:solidFill>
              </a:rPr>
              <a:t>=</a:t>
            </a:r>
            <a:r>
              <a:rPr lang="en-MY" b="1" dirty="0">
                <a:solidFill>
                  <a:srgbClr val="FF0000"/>
                </a:solidFill>
              </a:rPr>
              <a:t> </a:t>
            </a:r>
            <a:r>
              <a:rPr lang="en-MY" i="1" dirty="0" err="1">
                <a:solidFill>
                  <a:srgbClr val="FF0000"/>
                </a:solidFill>
              </a:rPr>
              <a:t>ab</a:t>
            </a:r>
            <a:r>
              <a:rPr lang="en-MY" i="1" dirty="0">
                <a:solidFill>
                  <a:srgbClr val="FF0000"/>
                </a:solidFill>
              </a:rPr>
              <a:t> + ac</a:t>
            </a:r>
            <a:r>
              <a:rPr lang="en-MY" dirty="0">
                <a:solidFill>
                  <a:srgbClr val="FF0000"/>
                </a:solidFill>
              </a:rPr>
              <a:t> </a:t>
            </a:r>
            <a:endParaRPr lang="en-MY" dirty="0" smtClean="0">
              <a:solidFill>
                <a:srgbClr val="FF0000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i</a:t>
            </a:r>
            <a:r>
              <a:rPr lang="en-MY" dirty="0" smtClean="0">
                <a:solidFill>
                  <a:schemeClr val="tx1"/>
                </a:solidFill>
              </a:rPr>
              <a:t>s                       </a:t>
            </a:r>
            <a:r>
              <a:rPr lang="en-MY" i="1" dirty="0" smtClean="0">
                <a:solidFill>
                  <a:srgbClr val="FF0000"/>
                </a:solidFill>
              </a:rPr>
              <a:t>a</a:t>
            </a:r>
            <a:r>
              <a:rPr lang="en-MY" dirty="0" smtClean="0">
                <a:solidFill>
                  <a:srgbClr val="FF0000"/>
                </a:solidFill>
              </a:rPr>
              <a:t>(</a:t>
            </a:r>
            <a:r>
              <a:rPr lang="en-MY" i="1" dirty="0" smtClean="0">
                <a:solidFill>
                  <a:srgbClr val="FF0000"/>
                </a:solidFill>
              </a:rPr>
              <a:t>b </a:t>
            </a:r>
            <a:r>
              <a:rPr lang="en-MY" i="1" dirty="0">
                <a:solidFill>
                  <a:srgbClr val="FF0000"/>
                </a:solidFill>
              </a:rPr>
              <a:t>–c</a:t>
            </a:r>
            <a:r>
              <a:rPr lang="en-MY" dirty="0">
                <a:solidFill>
                  <a:srgbClr val="FF0000"/>
                </a:solidFill>
              </a:rPr>
              <a:t>)</a:t>
            </a:r>
            <a:r>
              <a:rPr lang="en-MY" i="1" dirty="0">
                <a:solidFill>
                  <a:srgbClr val="FF0000"/>
                </a:solidFill>
              </a:rPr>
              <a:t> = </a:t>
            </a:r>
            <a:r>
              <a:rPr lang="en-MY" i="1" dirty="0" err="1">
                <a:solidFill>
                  <a:srgbClr val="FF0000"/>
                </a:solidFill>
              </a:rPr>
              <a:t>ab</a:t>
            </a:r>
            <a:r>
              <a:rPr lang="en-MY" i="1" dirty="0">
                <a:solidFill>
                  <a:srgbClr val="FF0000"/>
                </a:solidFill>
              </a:rPr>
              <a:t> – ac</a:t>
            </a:r>
            <a:r>
              <a:rPr lang="en-MY" i="1" dirty="0">
                <a:solidFill>
                  <a:schemeClr val="tx1"/>
                </a:solidFill>
              </a:rPr>
              <a:t>.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715" y="707043"/>
            <a:ext cx="8568952" cy="5688632"/>
          </a:xfrm>
          <a:ln>
            <a:noFill/>
          </a:ln>
        </p:spPr>
        <p:txBody>
          <a:bodyPr>
            <a:normAutofit fontScale="70000" lnSpcReduction="20000"/>
          </a:bodyPr>
          <a:lstStyle/>
          <a:p>
            <a:pPr algn="l"/>
            <a:r>
              <a:rPr lang="en-MY" sz="4300" b="1" dirty="0">
                <a:solidFill>
                  <a:schemeClr val="tx1"/>
                </a:solidFill>
              </a:rPr>
              <a:t>1.2	Properties of </a:t>
            </a:r>
            <a:r>
              <a:rPr lang="en-MY" sz="4300" b="1" dirty="0" smtClean="0">
                <a:solidFill>
                  <a:schemeClr val="tx1"/>
                </a:solidFill>
              </a:rPr>
              <a:t>Negation</a:t>
            </a:r>
            <a:endParaRPr lang="en-MY" sz="4300" b="1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Let </a:t>
            </a:r>
            <a:r>
              <a:rPr lang="en-MY" i="1" dirty="0" smtClean="0">
                <a:solidFill>
                  <a:schemeClr val="tx1"/>
                </a:solidFill>
              </a:rPr>
              <a:t>a, b, </a:t>
            </a:r>
            <a:r>
              <a:rPr lang="en-MY" dirty="0" smtClean="0">
                <a:solidFill>
                  <a:schemeClr val="tx1"/>
                </a:solidFill>
              </a:rPr>
              <a:t>and </a:t>
            </a:r>
            <a:r>
              <a:rPr lang="en-MY" i="1" dirty="0" smtClean="0">
                <a:solidFill>
                  <a:schemeClr val="tx1"/>
                </a:solidFill>
              </a:rPr>
              <a:t>c</a:t>
            </a:r>
            <a:r>
              <a:rPr lang="en-MY" dirty="0" smtClean="0">
                <a:solidFill>
                  <a:schemeClr val="tx1"/>
                </a:solidFill>
              </a:rPr>
              <a:t> be </a:t>
            </a:r>
            <a:r>
              <a:rPr lang="en-MY" dirty="0">
                <a:solidFill>
                  <a:schemeClr val="tx1"/>
                </a:solidFill>
              </a:rPr>
              <a:t>real numbers, variables, or algebraic expressions.</a:t>
            </a:r>
            <a:endParaRPr lang="en-MY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MY" dirty="0" smtClean="0">
                <a:solidFill>
                  <a:schemeClr val="tx1"/>
                </a:solidFill>
              </a:rPr>
              <a:t>(-</a:t>
            </a:r>
            <a:r>
              <a:rPr lang="en-MY" dirty="0">
                <a:solidFill>
                  <a:schemeClr val="tx1"/>
                </a:solidFill>
              </a:rPr>
              <a:t>1)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  =  </a:t>
            </a:r>
            <a:r>
              <a:rPr lang="en-MY" i="1" dirty="0">
                <a:solidFill>
                  <a:schemeClr val="tx1"/>
                </a:solidFill>
              </a:rPr>
              <a:t>-a</a:t>
            </a:r>
            <a:r>
              <a:rPr lang="en-MY" dirty="0">
                <a:solidFill>
                  <a:schemeClr val="tx1"/>
                </a:solidFill>
              </a:rPr>
              <a:t>.				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dirty="0" smtClean="0">
                <a:solidFill>
                  <a:schemeClr val="tx1"/>
                </a:solidFill>
              </a:rPr>
              <a:t>Example</a:t>
            </a:r>
            <a:r>
              <a:rPr lang="en-MY" dirty="0">
                <a:solidFill>
                  <a:schemeClr val="tx1"/>
                </a:solidFill>
              </a:rPr>
              <a:t>:	 (-1)6 = -6,    (-1)5x = -5x</a:t>
            </a:r>
            <a:r>
              <a:rPr lang="en-MY" dirty="0" smtClean="0">
                <a:solidFill>
                  <a:schemeClr val="tx1"/>
                </a:solidFill>
              </a:rPr>
              <a:t>.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endParaRPr lang="en-MY" dirty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2"/>
            </a:pPr>
            <a:r>
              <a:rPr lang="en-MY" dirty="0" smtClean="0">
                <a:solidFill>
                  <a:schemeClr val="tx1"/>
                </a:solidFill>
              </a:rPr>
              <a:t>-(-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)  = </a:t>
            </a:r>
            <a:r>
              <a:rPr lang="en-MY" i="1" dirty="0" smtClean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.				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dirty="0" smtClean="0">
                <a:solidFill>
                  <a:schemeClr val="tx1"/>
                </a:solidFill>
              </a:rPr>
              <a:t>Example</a:t>
            </a:r>
            <a:r>
              <a:rPr lang="en-MY" dirty="0">
                <a:solidFill>
                  <a:schemeClr val="tx1"/>
                </a:solidFill>
              </a:rPr>
              <a:t>: 	-(-5) = 5,   -(-y</a:t>
            </a:r>
            <a:r>
              <a:rPr lang="en-MY" baseline="30000" dirty="0">
                <a:solidFill>
                  <a:schemeClr val="tx1"/>
                </a:solidFill>
              </a:rPr>
              <a:t>2</a:t>
            </a:r>
            <a:r>
              <a:rPr lang="en-MY" dirty="0">
                <a:solidFill>
                  <a:schemeClr val="tx1"/>
                </a:solidFill>
              </a:rPr>
              <a:t>) = </a:t>
            </a:r>
            <a:r>
              <a:rPr lang="en-MY" dirty="0" smtClean="0">
                <a:solidFill>
                  <a:schemeClr val="tx1"/>
                </a:solidFill>
              </a:rPr>
              <a:t>y</a:t>
            </a:r>
            <a:r>
              <a:rPr lang="en-MY" baseline="30000" dirty="0" smtClean="0">
                <a:solidFill>
                  <a:schemeClr val="tx1"/>
                </a:solidFill>
              </a:rPr>
              <a:t>2</a:t>
            </a:r>
            <a:r>
              <a:rPr lang="en-MY" dirty="0" smtClean="0">
                <a:solidFill>
                  <a:schemeClr val="tx1"/>
                </a:solidFill>
              </a:rPr>
              <a:t>.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endParaRPr lang="en-MY" dirty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3"/>
            </a:pPr>
            <a:r>
              <a:rPr lang="en-MY" dirty="0" smtClean="0">
                <a:solidFill>
                  <a:schemeClr val="tx1"/>
                </a:solidFill>
              </a:rPr>
              <a:t>(-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)</a:t>
            </a:r>
            <a:r>
              <a:rPr lang="en-MY" i="1" dirty="0">
                <a:solidFill>
                  <a:schemeClr val="tx1"/>
                </a:solidFill>
              </a:rPr>
              <a:t>b</a:t>
            </a:r>
            <a:r>
              <a:rPr lang="en-MY" dirty="0">
                <a:solidFill>
                  <a:schemeClr val="tx1"/>
                </a:solidFill>
              </a:rPr>
              <a:t>  =  -(</a:t>
            </a:r>
            <a:r>
              <a:rPr lang="en-MY" i="1" dirty="0" err="1">
                <a:solidFill>
                  <a:schemeClr val="tx1"/>
                </a:solidFill>
              </a:rPr>
              <a:t>ab</a:t>
            </a:r>
            <a:r>
              <a:rPr lang="en-MY" dirty="0">
                <a:solidFill>
                  <a:schemeClr val="tx1"/>
                </a:solidFill>
              </a:rPr>
              <a:t>)  = 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(-</a:t>
            </a:r>
            <a:r>
              <a:rPr lang="en-MY" i="1" dirty="0">
                <a:solidFill>
                  <a:schemeClr val="tx1"/>
                </a:solidFill>
              </a:rPr>
              <a:t>b</a:t>
            </a:r>
            <a:r>
              <a:rPr lang="en-MY" dirty="0">
                <a:solidFill>
                  <a:schemeClr val="tx1"/>
                </a:solidFill>
              </a:rPr>
              <a:t>).		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dirty="0" smtClean="0">
                <a:solidFill>
                  <a:schemeClr val="tx1"/>
                </a:solidFill>
              </a:rPr>
              <a:t>Example</a:t>
            </a:r>
            <a:r>
              <a:rPr lang="en-MY" dirty="0">
                <a:solidFill>
                  <a:schemeClr val="tx1"/>
                </a:solidFill>
              </a:rPr>
              <a:t>:	(-3)4 = -(4 </a:t>
            </a:r>
            <a:r>
              <a:rPr lang="en-MY" dirty="0" smtClean="0">
                <a:solidFill>
                  <a:schemeClr val="tx1"/>
                </a:solidFill>
              </a:rPr>
              <a:t>. 3</a:t>
            </a:r>
            <a:r>
              <a:rPr lang="en-MY" dirty="0">
                <a:solidFill>
                  <a:schemeClr val="tx1"/>
                </a:solidFill>
              </a:rPr>
              <a:t>) = 4(-3</a:t>
            </a:r>
            <a:r>
              <a:rPr lang="en-MY" dirty="0" smtClean="0">
                <a:solidFill>
                  <a:schemeClr val="tx1"/>
                </a:solidFill>
              </a:rPr>
              <a:t>).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endParaRPr lang="en-MY" dirty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4"/>
            </a:pPr>
            <a:r>
              <a:rPr lang="en-MY" dirty="0" smtClean="0">
                <a:solidFill>
                  <a:schemeClr val="tx1"/>
                </a:solidFill>
              </a:rPr>
              <a:t>(-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)(-</a:t>
            </a:r>
            <a:r>
              <a:rPr lang="en-MY" i="1" dirty="0">
                <a:solidFill>
                  <a:schemeClr val="tx1"/>
                </a:solidFill>
              </a:rPr>
              <a:t>b</a:t>
            </a:r>
            <a:r>
              <a:rPr lang="en-MY" dirty="0">
                <a:solidFill>
                  <a:schemeClr val="tx1"/>
                </a:solidFill>
              </a:rPr>
              <a:t>)  =  </a:t>
            </a:r>
            <a:r>
              <a:rPr lang="en-MY" i="1" dirty="0">
                <a:solidFill>
                  <a:schemeClr val="tx1"/>
                </a:solidFill>
              </a:rPr>
              <a:t>ab</a:t>
            </a:r>
            <a:r>
              <a:rPr lang="en-MY" dirty="0">
                <a:solidFill>
                  <a:schemeClr val="tx1"/>
                </a:solidFill>
              </a:rPr>
              <a:t>.				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dirty="0" smtClean="0">
                <a:solidFill>
                  <a:schemeClr val="tx1"/>
                </a:solidFill>
              </a:rPr>
              <a:t>Example</a:t>
            </a:r>
            <a:r>
              <a:rPr lang="en-MY" dirty="0">
                <a:solidFill>
                  <a:schemeClr val="tx1"/>
                </a:solidFill>
              </a:rPr>
              <a:t>:	(-2)(-x) = 2x</a:t>
            </a:r>
            <a:r>
              <a:rPr lang="en-MY" dirty="0" smtClean="0">
                <a:solidFill>
                  <a:schemeClr val="tx1"/>
                </a:solidFill>
              </a:rPr>
              <a:t>.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endParaRPr lang="en-MY" dirty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5"/>
            </a:pPr>
            <a:r>
              <a:rPr lang="en-MY" dirty="0" smtClean="0">
                <a:solidFill>
                  <a:schemeClr val="tx1"/>
                </a:solidFill>
              </a:rPr>
              <a:t>-(</a:t>
            </a:r>
            <a:r>
              <a:rPr lang="en-MY" i="1" dirty="0">
                <a:solidFill>
                  <a:schemeClr val="tx1"/>
                </a:solidFill>
              </a:rPr>
              <a:t>a </a:t>
            </a:r>
            <a:r>
              <a:rPr lang="en-MY" dirty="0">
                <a:solidFill>
                  <a:schemeClr val="tx1"/>
                </a:solidFill>
              </a:rPr>
              <a:t>+</a:t>
            </a:r>
            <a:r>
              <a:rPr lang="en-MY" i="1" dirty="0">
                <a:solidFill>
                  <a:schemeClr val="tx1"/>
                </a:solidFill>
              </a:rPr>
              <a:t> b</a:t>
            </a:r>
            <a:r>
              <a:rPr lang="en-MY" dirty="0">
                <a:solidFill>
                  <a:schemeClr val="tx1"/>
                </a:solidFill>
              </a:rPr>
              <a:t>)  = (-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) + (-</a:t>
            </a:r>
            <a:r>
              <a:rPr lang="en-MY" i="1" dirty="0">
                <a:solidFill>
                  <a:schemeClr val="tx1"/>
                </a:solidFill>
              </a:rPr>
              <a:t>b</a:t>
            </a:r>
            <a:r>
              <a:rPr lang="en-MY" dirty="0">
                <a:solidFill>
                  <a:schemeClr val="tx1"/>
                </a:solidFill>
              </a:rPr>
              <a:t>) = </a:t>
            </a:r>
            <a:r>
              <a:rPr lang="en-MY" dirty="0" smtClean="0">
                <a:solidFill>
                  <a:schemeClr val="tx1"/>
                </a:solidFill>
              </a:rPr>
              <a:t> – 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 – </a:t>
            </a:r>
            <a:r>
              <a:rPr lang="en-MY" i="1" dirty="0">
                <a:solidFill>
                  <a:schemeClr val="tx1"/>
                </a:solidFill>
              </a:rPr>
              <a:t>b</a:t>
            </a:r>
            <a:r>
              <a:rPr lang="en-MY" dirty="0">
                <a:solidFill>
                  <a:schemeClr val="tx1"/>
                </a:solidFill>
              </a:rPr>
              <a:t>.	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en-MY" dirty="0">
                <a:solidFill>
                  <a:schemeClr val="tx1"/>
                </a:solidFill>
              </a:rPr>
              <a:t>	</a:t>
            </a:r>
            <a:r>
              <a:rPr lang="en-MY" dirty="0" smtClean="0">
                <a:solidFill>
                  <a:schemeClr val="tx1"/>
                </a:solidFill>
              </a:rPr>
              <a:t>Example:      -(</a:t>
            </a:r>
            <a:r>
              <a:rPr lang="en-MY" dirty="0">
                <a:solidFill>
                  <a:schemeClr val="tx1"/>
                </a:solidFill>
              </a:rPr>
              <a:t>x + 3) = (-x) + (-3) = </a:t>
            </a:r>
            <a:r>
              <a:rPr lang="en-MY" dirty="0" smtClean="0">
                <a:solidFill>
                  <a:schemeClr val="tx1"/>
                </a:solidFill>
              </a:rPr>
              <a:t> – x </a:t>
            </a:r>
            <a:r>
              <a:rPr lang="en-MY" dirty="0">
                <a:solidFill>
                  <a:schemeClr val="tx1"/>
                </a:solidFill>
              </a:rPr>
              <a:t>– 3.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328592"/>
          </a:xfrm>
          <a:ln w="0">
            <a:noFill/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n-MY" b="1" dirty="0">
                <a:solidFill>
                  <a:schemeClr val="tx1"/>
                </a:solidFill>
              </a:rPr>
              <a:t>1.4	Properties of </a:t>
            </a:r>
            <a:r>
              <a:rPr lang="en-MY" b="1" dirty="0" smtClean="0">
                <a:solidFill>
                  <a:schemeClr val="tx1"/>
                </a:solidFill>
              </a:rPr>
              <a:t>Zero</a:t>
            </a:r>
            <a:endParaRPr lang="en-MY" b="1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Let </a:t>
            </a:r>
            <a:r>
              <a:rPr lang="en-MY" i="1" dirty="0">
                <a:solidFill>
                  <a:schemeClr val="tx1"/>
                </a:solidFill>
              </a:rPr>
              <a:t>a, b</a:t>
            </a:r>
            <a:r>
              <a:rPr lang="en-MY" dirty="0">
                <a:solidFill>
                  <a:schemeClr val="tx1"/>
                </a:solidFill>
              </a:rPr>
              <a:t>, and </a:t>
            </a:r>
            <a:r>
              <a:rPr lang="en-MY" i="1" dirty="0">
                <a:solidFill>
                  <a:schemeClr val="tx1"/>
                </a:solidFill>
              </a:rPr>
              <a:t>c</a:t>
            </a:r>
            <a:r>
              <a:rPr lang="en-MY" dirty="0">
                <a:solidFill>
                  <a:schemeClr val="tx1"/>
                </a:solidFill>
              </a:rPr>
              <a:t> be real numbers, variables, or algebraic expressions</a:t>
            </a:r>
            <a:r>
              <a:rPr lang="en-MY" dirty="0" smtClean="0">
                <a:solidFill>
                  <a:schemeClr val="tx1"/>
                </a:solidFill>
              </a:rPr>
              <a:t>.</a:t>
            </a:r>
            <a:endParaRPr lang="en-MY" dirty="0" smtClean="0">
              <a:solidFill>
                <a:schemeClr val="tx1"/>
              </a:solidFill>
            </a:endParaRPr>
          </a:p>
          <a:p>
            <a:pPr algn="l"/>
            <a:endParaRPr lang="en-MY" dirty="0" smtClean="0">
              <a:solidFill>
                <a:schemeClr val="tx1"/>
              </a:solidFill>
            </a:endParaRPr>
          </a:p>
          <a:p>
            <a:pPr algn="l"/>
            <a:r>
              <a:rPr lang="en-MY" dirty="0" smtClean="0">
                <a:solidFill>
                  <a:schemeClr val="tx1"/>
                </a:solidFill>
              </a:rPr>
              <a:t>1</a:t>
            </a:r>
            <a:r>
              <a:rPr lang="en-MY" dirty="0">
                <a:solidFill>
                  <a:schemeClr val="tx1"/>
                </a:solidFill>
              </a:rPr>
              <a:t>.	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 + 0 = 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  and  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 – 0 = 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.</a:t>
            </a:r>
            <a:endParaRPr lang="en-MY" dirty="0">
              <a:solidFill>
                <a:schemeClr val="tx1"/>
              </a:solidFill>
            </a:endParaRPr>
          </a:p>
          <a:p>
            <a:pPr algn="l"/>
            <a:r>
              <a:rPr lang="en-MY" dirty="0">
                <a:solidFill>
                  <a:schemeClr val="tx1"/>
                </a:solidFill>
              </a:rPr>
              <a:t>2.	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 </a:t>
            </a:r>
            <a:r>
              <a:rPr lang="en-MY" dirty="0" smtClean="0">
                <a:solidFill>
                  <a:schemeClr val="tx1"/>
                </a:solidFill>
              </a:rPr>
              <a:t>. </a:t>
            </a:r>
            <a:r>
              <a:rPr lang="en-MY" dirty="0">
                <a:solidFill>
                  <a:schemeClr val="tx1"/>
                </a:solidFill>
              </a:rPr>
              <a:t>0 = 0</a:t>
            </a:r>
            <a:r>
              <a:rPr lang="en-MY" dirty="0" smtClean="0">
                <a:solidFill>
                  <a:schemeClr val="tx1"/>
                </a:solidFill>
              </a:rPr>
              <a:t>.</a:t>
            </a:r>
            <a:endParaRPr lang="en-MY" dirty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3"/>
            </a:pPr>
            <a:r>
              <a:rPr lang="en-MY" dirty="0" smtClean="0">
                <a:solidFill>
                  <a:schemeClr val="tx1"/>
                </a:solidFill>
              </a:rPr>
              <a:t>          = </a:t>
            </a:r>
            <a:r>
              <a:rPr lang="en-MY" dirty="0">
                <a:solidFill>
                  <a:schemeClr val="tx1"/>
                </a:solidFill>
              </a:rPr>
              <a:t>0,  </a:t>
            </a:r>
            <a:r>
              <a:rPr lang="en-MY" i="1" dirty="0">
                <a:solidFill>
                  <a:schemeClr val="tx1"/>
                </a:solidFill>
              </a:rPr>
              <a:t>a</a:t>
            </a:r>
            <a:r>
              <a:rPr lang="en-MY" dirty="0">
                <a:solidFill>
                  <a:schemeClr val="tx1"/>
                </a:solidFill>
              </a:rPr>
              <a:t> ≠ 0</a:t>
            </a:r>
            <a:r>
              <a:rPr lang="en-MY" dirty="0" smtClean="0">
                <a:solidFill>
                  <a:schemeClr val="tx1"/>
                </a:solidFill>
              </a:rPr>
              <a:t>.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3"/>
            </a:pPr>
            <a:endParaRPr lang="en-MY" dirty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4"/>
            </a:pPr>
            <a:r>
              <a:rPr lang="en-MY" i="1" dirty="0" smtClean="0">
                <a:solidFill>
                  <a:schemeClr val="tx1"/>
                </a:solidFill>
              </a:rPr>
              <a:t>           </a:t>
            </a:r>
            <a:r>
              <a:rPr lang="en-MY" dirty="0" smtClean="0">
                <a:solidFill>
                  <a:schemeClr val="tx1"/>
                </a:solidFill>
              </a:rPr>
              <a:t> </a:t>
            </a:r>
            <a:r>
              <a:rPr lang="en-MY" dirty="0">
                <a:solidFill>
                  <a:schemeClr val="tx1"/>
                </a:solidFill>
              </a:rPr>
              <a:t>is undefined</a:t>
            </a:r>
            <a:r>
              <a:rPr lang="en-MY" dirty="0" smtClean="0">
                <a:solidFill>
                  <a:schemeClr val="tx1"/>
                </a:solidFill>
              </a:rPr>
              <a:t>. </a:t>
            </a:r>
            <a:endParaRPr lang="en-MY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 startAt="4"/>
            </a:pPr>
            <a:endParaRPr lang="en-MY" dirty="0">
              <a:solidFill>
                <a:schemeClr val="tx1"/>
              </a:solidFill>
            </a:endParaRPr>
          </a:p>
          <a:p>
            <a:r>
              <a:rPr lang="en-MY" dirty="0"/>
              <a:t>	 </a:t>
            </a:r>
            <a:endParaRPr lang="en-MY" dirty="0"/>
          </a:p>
          <a:p>
            <a:pPr algn="l"/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67691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475656" y="4509120"/>
          <a:ext cx="228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1" imgW="5486400" imgH="17983200" progId="Equation.3">
                  <p:embed/>
                </p:oleObj>
              </mc:Choice>
              <mc:Fallback>
                <p:oleObj name="Equation" r:id="rId1" imgW="5486400" imgH="17983200" progId="Equation.3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75656" y="4509120"/>
                        <a:ext cx="2286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259632" y="3645024"/>
          <a:ext cx="228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5486400" imgH="17983200" progId="Equation.3">
                  <p:embed/>
                </p:oleObj>
              </mc:Choice>
              <mc:Fallback>
                <p:oleObj name="Equation" r:id="rId3" imgW="5486400" imgH="17983200" progId="Equation.3">
                  <p:embed/>
                  <p:pic>
                    <p:nvPicPr>
                      <p:cNvPr id="0" name="Picture 10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9632" y="3645024"/>
                        <a:ext cx="2286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259632" y="3212976"/>
            <a:ext cx="1656184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5013176"/>
            <a:ext cx="8064896" cy="1512168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algn="l"/>
            <a:r>
              <a:rPr lang="en-US" sz="2500" i="1" dirty="0" smtClean="0">
                <a:solidFill>
                  <a:schemeClr val="tx1"/>
                </a:solidFill>
              </a:rPr>
              <a:t>Note: There could be many possibilities:                                            </a:t>
            </a:r>
            <a:endParaRPr lang="en-US" sz="2500" i="1" dirty="0" smtClean="0">
              <a:solidFill>
                <a:schemeClr val="tx1"/>
              </a:solidFill>
            </a:endParaRPr>
          </a:p>
          <a:p>
            <a:pPr algn="l"/>
            <a:r>
              <a:rPr lang="en-US" sz="2500" i="1" dirty="0" smtClean="0">
                <a:solidFill>
                  <a:schemeClr val="tx1"/>
                </a:solidFill>
              </a:rPr>
              <a:t>                                                                          </a:t>
            </a:r>
            <a:endParaRPr lang="en-US" sz="2500" i="1" dirty="0" smtClean="0">
              <a:solidFill>
                <a:schemeClr val="tx1"/>
              </a:solidFill>
            </a:endParaRPr>
          </a:p>
          <a:p>
            <a:pPr algn="l"/>
            <a:r>
              <a:rPr lang="en-US" sz="2500" i="1" dirty="0" smtClean="0">
                <a:solidFill>
                  <a:schemeClr val="tx1"/>
                </a:solidFill>
              </a:rPr>
              <a:t>                                                                    etc </a:t>
            </a:r>
            <a:endParaRPr lang="en-US" sz="2500" i="1" dirty="0" smtClean="0">
              <a:solidFill>
                <a:schemeClr val="tx1"/>
              </a:solidFill>
            </a:endParaRPr>
          </a:p>
          <a:p>
            <a:pPr algn="l"/>
            <a:r>
              <a:rPr lang="en-US" sz="2500" i="1" dirty="0" smtClean="0">
                <a:solidFill>
                  <a:schemeClr val="tx1"/>
                </a:solidFill>
              </a:rPr>
              <a:t>           </a:t>
            </a:r>
            <a:endParaRPr lang="en-MY" sz="2500" i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196752"/>
            <a:ext cx="7560840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500" dirty="0" smtClean="0"/>
              <a:t>5.	Zero Factor Property:  </a:t>
            </a:r>
            <a:endParaRPr lang="en-MY" sz="2500" dirty="0" smtClean="0"/>
          </a:p>
          <a:p>
            <a:r>
              <a:rPr lang="en-MY" sz="2500" dirty="0" smtClean="0"/>
              <a:t>             If  </a:t>
            </a:r>
            <a:r>
              <a:rPr lang="en-MY" sz="2500" dirty="0" err="1" smtClean="0"/>
              <a:t>a</a:t>
            </a:r>
            <a:r>
              <a:rPr lang="en-MY" sz="2500" i="1" dirty="0" err="1" smtClean="0"/>
              <a:t>b</a:t>
            </a:r>
            <a:r>
              <a:rPr lang="en-MY" sz="2500" dirty="0" smtClean="0"/>
              <a:t> = 0,  then </a:t>
            </a:r>
            <a:r>
              <a:rPr lang="en-MY" sz="2500" i="1" dirty="0" smtClean="0"/>
              <a:t>a</a:t>
            </a:r>
            <a:r>
              <a:rPr lang="en-MY" sz="2500" dirty="0" smtClean="0"/>
              <a:t> = 0 or </a:t>
            </a:r>
            <a:r>
              <a:rPr lang="en-MY" sz="2500" i="1" dirty="0" smtClean="0"/>
              <a:t>b</a:t>
            </a:r>
            <a:r>
              <a:rPr lang="en-MY" sz="2500" dirty="0" smtClean="0"/>
              <a:t> = 0 or both = 0.</a:t>
            </a:r>
            <a:endParaRPr lang="en-MY" sz="2500" dirty="0" smtClean="0"/>
          </a:p>
          <a:p>
            <a:endParaRPr lang="en-MY" dirty="0" smtClean="0"/>
          </a:p>
          <a:p>
            <a:r>
              <a:rPr lang="en-MY" sz="2500" dirty="0" smtClean="0"/>
              <a:t>Example: </a:t>
            </a:r>
            <a:endParaRPr lang="en-US" sz="2500" dirty="0" smtClean="0"/>
          </a:p>
          <a:p>
            <a:endParaRPr lang="en-US" dirty="0" smtClean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 contrast="76000"/>
          </a:blip>
          <a:srcRect/>
          <a:stretch>
            <a:fillRect/>
          </a:stretch>
        </p:blipFill>
        <p:spPr bwMode="auto">
          <a:xfrm>
            <a:off x="1259632" y="2708920"/>
            <a:ext cx="6455281" cy="3503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259632" y="3212976"/>
            <a:ext cx="1596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Common Error</a:t>
            </a:r>
            <a:r>
              <a:rPr lang="en-US" i="1" dirty="0" smtClean="0"/>
              <a:t> </a:t>
            </a:r>
            <a:endParaRPr lang="en-MY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203848" y="3429000"/>
          <a:ext cx="21590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2" imgW="51816000" imgH="33223200" progId="Equation.3">
                  <p:embed/>
                </p:oleObj>
              </mc:Choice>
              <mc:Fallback>
                <p:oleObj name="Equation" r:id="rId2" imgW="51816000" imgH="33223200" progId="Equation.3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03848" y="3429000"/>
                        <a:ext cx="2159000" cy="1384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979712" y="5517232"/>
          <a:ext cx="2755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66141600" imgH="19202400" progId="Equation.3">
                  <p:embed/>
                </p:oleObj>
              </mc:Choice>
              <mc:Fallback>
                <p:oleObj name="Equation" r:id="rId4" imgW="66141600" imgH="19202400" progId="Equation.3">
                  <p:embed/>
                  <p:pic>
                    <p:nvPicPr>
                      <p:cNvPr id="0" name="Picture 204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9712" y="5517232"/>
                        <a:ext cx="2755900" cy="800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936104"/>
          </a:xfrm>
          <a:ln>
            <a:noFill/>
          </a:ln>
        </p:spPr>
        <p:txBody>
          <a:bodyPr>
            <a:normAutofit lnSpcReduction="10000"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</a:rPr>
              <a:t>Activity 1: </a:t>
            </a:r>
            <a:r>
              <a:rPr lang="en-US" sz="2800" dirty="0" smtClean="0">
                <a:solidFill>
                  <a:schemeClr val="tx1"/>
                </a:solidFill>
              </a:rPr>
              <a:t>Work in a group of 2. Complete the following tasks in 15 minutes. Do it on a piece of paper.</a:t>
            </a:r>
            <a:endParaRPr lang="en-MY" sz="2800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/>
          <p:nvPr/>
        </p:nvSpPr>
        <p:spPr>
          <a:xfrm>
            <a:off x="323528" y="1988840"/>
            <a:ext cx="8568952" cy="439248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500" dirty="0" smtClean="0">
                <a:solidFill>
                  <a:srgbClr val="0000FF"/>
                </a:solidFill>
              </a:rPr>
              <a:t>Task 1: </a:t>
            </a:r>
            <a:r>
              <a:rPr lang="en-MY" sz="2500" i="1" dirty="0" smtClean="0">
                <a:solidFill>
                  <a:srgbClr val="0000FF"/>
                </a:solidFill>
              </a:rPr>
              <a:t> Give an example of Associative Property of Subtraction</a:t>
            </a:r>
            <a:endParaRPr lang="en-MY" sz="2500" i="1" dirty="0" smtClean="0">
              <a:solidFill>
                <a:srgbClr val="0000FF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US" sz="2500" dirty="0" smtClean="0">
                <a:solidFill>
                  <a:srgbClr val="0000FF"/>
                </a:solidFill>
              </a:rPr>
              <a:t>Task 2: </a:t>
            </a:r>
            <a:r>
              <a:rPr lang="en-MY" sz="2500" i="1" dirty="0" smtClean="0">
                <a:solidFill>
                  <a:srgbClr val="0000FF"/>
                </a:solidFill>
              </a:rPr>
              <a:t>Give an example of Zero Factor Property.</a:t>
            </a:r>
            <a:endParaRPr lang="en-US" sz="2500" dirty="0" smtClean="0"/>
          </a:p>
          <a:p>
            <a:pPr lvl="0">
              <a:spcBef>
                <a:spcPct val="20000"/>
              </a:spcBef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Task 3: 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Choose all the correct choices</a:t>
            </a:r>
            <a:endParaRPr kumimoji="0" lang="en-US" sz="2500" b="0" i="0" u="none" strike="noStrike" kern="1200" cap="none" spc="0" normalizeH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lang="en-US" sz="2500" dirty="0" smtClean="0"/>
              <a:t>1.</a:t>
            </a:r>
            <a:endParaRPr lang="en-US" sz="2500" dirty="0" smtClean="0"/>
          </a:p>
          <a:p>
            <a:pPr lvl="0">
              <a:spcBef>
                <a:spcPct val="20000"/>
              </a:spcBef>
            </a:pPr>
            <a:endParaRPr kumimoji="0" lang="en-US" sz="25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endParaRPr lang="en-US" sz="2500" dirty="0" smtClean="0"/>
          </a:p>
          <a:p>
            <a:pPr lvl="0">
              <a:spcBef>
                <a:spcPct val="20000"/>
              </a:spcBef>
            </a:pPr>
            <a:r>
              <a:rPr lang="en-US" sz="2500" dirty="0" smtClean="0"/>
              <a:t>2. </a:t>
            </a:r>
            <a:endParaRPr lang="en-US" sz="2500" dirty="0" smtClean="0"/>
          </a:p>
          <a:p>
            <a:pPr lvl="0">
              <a:spcBef>
                <a:spcPct val="20000"/>
              </a:spcBef>
            </a:pPr>
            <a:endParaRPr kumimoji="0" lang="en-US" sz="25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lang="en-US" sz="2500" dirty="0" smtClean="0">
                <a:solidFill>
                  <a:srgbClr val="0000FF"/>
                </a:solidFill>
              </a:rPr>
              <a:t>Task 4: </a:t>
            </a:r>
            <a:r>
              <a:rPr lang="en-US" sz="2500" dirty="0" smtClean="0"/>
              <a:t> Solve                                    and                          .</a:t>
            </a:r>
            <a:endParaRPr kumimoji="0" lang="en-US" sz="25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endParaRPr kumimoji="0" lang="en-MY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85850" y="3357563"/>
          <a:ext cx="731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175564800" imgH="20116800" progId="Equation.3">
                  <p:embed/>
                </p:oleObj>
              </mc:Choice>
              <mc:Fallback>
                <p:oleObj name="Equation" r:id="rId1" imgW="175564800" imgH="20116800" progId="Equation.3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85850" y="3357563"/>
                        <a:ext cx="7315200" cy="838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835696" y="4509120"/>
          <a:ext cx="6540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56972000" imgH="20726400" progId="Equation.3">
                  <p:embed/>
                </p:oleObj>
              </mc:Choice>
              <mc:Fallback>
                <p:oleObj name="Equation" r:id="rId3" imgW="156972000" imgH="20726400" progId="Equation.3">
                  <p:embed/>
                  <p:pic>
                    <p:nvPicPr>
                      <p:cNvPr id="0" name="Picture 307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5696" y="4509120"/>
                        <a:ext cx="6540500" cy="863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267744" y="5733256"/>
          <a:ext cx="217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52120800" imgH="8534400" progId="Equation.3">
                  <p:embed/>
                </p:oleObj>
              </mc:Choice>
              <mc:Fallback>
                <p:oleObj name="Equation" r:id="rId5" imgW="52120800" imgH="8534400" progId="Equation.3">
                  <p:embed/>
                  <p:pic>
                    <p:nvPicPr>
                      <p:cNvPr id="0" name="Picture 307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67744" y="5733256"/>
                        <a:ext cx="21717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5436096" y="5733256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36576000" imgH="8534400" progId="Equation.3">
                  <p:embed/>
                </p:oleObj>
              </mc:Choice>
              <mc:Fallback>
                <p:oleObj name="Equation" r:id="rId7" imgW="36576000" imgH="8534400" progId="Equation.3">
                  <p:embed/>
                  <p:pic>
                    <p:nvPicPr>
                      <p:cNvPr id="0" name="Picture 307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36096" y="5733256"/>
                        <a:ext cx="152400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616624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MY" sz="3000" b="1" dirty="0">
                <a:solidFill>
                  <a:schemeClr val="tx1"/>
                </a:solidFill>
              </a:rPr>
              <a:t>1.5	Properties and Operations of Fractions</a:t>
            </a:r>
            <a:endParaRPr lang="en-MY" sz="3000" dirty="0">
              <a:solidFill>
                <a:schemeClr val="tx1"/>
              </a:solidFill>
            </a:endParaRPr>
          </a:p>
          <a:p>
            <a:pPr algn="l"/>
            <a:r>
              <a:rPr lang="en-MY" sz="2200" dirty="0">
                <a:solidFill>
                  <a:schemeClr val="tx1"/>
                </a:solidFill>
              </a:rPr>
              <a:t>Let </a:t>
            </a:r>
            <a:r>
              <a:rPr lang="en-MY" sz="2200" i="1" dirty="0">
                <a:solidFill>
                  <a:schemeClr val="tx1"/>
                </a:solidFill>
              </a:rPr>
              <a:t>a, b</a:t>
            </a:r>
            <a:r>
              <a:rPr lang="en-MY" sz="2200" dirty="0">
                <a:solidFill>
                  <a:schemeClr val="tx1"/>
                </a:solidFill>
              </a:rPr>
              <a:t>, </a:t>
            </a:r>
            <a:r>
              <a:rPr lang="en-MY" sz="2200" i="1" dirty="0">
                <a:solidFill>
                  <a:schemeClr val="tx1"/>
                </a:solidFill>
              </a:rPr>
              <a:t>c</a:t>
            </a:r>
            <a:r>
              <a:rPr lang="en-MY" sz="2200" dirty="0">
                <a:solidFill>
                  <a:schemeClr val="tx1"/>
                </a:solidFill>
              </a:rPr>
              <a:t> and </a:t>
            </a:r>
            <a:r>
              <a:rPr lang="en-MY" sz="2200" i="1" dirty="0">
                <a:solidFill>
                  <a:schemeClr val="tx1"/>
                </a:solidFill>
              </a:rPr>
              <a:t>d</a:t>
            </a:r>
            <a:r>
              <a:rPr lang="en-MY" sz="2200" dirty="0">
                <a:solidFill>
                  <a:schemeClr val="tx1"/>
                </a:solidFill>
              </a:rPr>
              <a:t> be real numbers, variables, or algebraic expressions such that </a:t>
            </a:r>
            <a:r>
              <a:rPr lang="en-MY" sz="2200" i="1" dirty="0">
                <a:solidFill>
                  <a:schemeClr val="tx1"/>
                </a:solidFill>
              </a:rPr>
              <a:t>b</a:t>
            </a:r>
            <a:r>
              <a:rPr lang="en-MY" sz="2200" dirty="0">
                <a:solidFill>
                  <a:schemeClr val="tx1"/>
                </a:solidFill>
              </a:rPr>
              <a:t> ≠ 0 and </a:t>
            </a:r>
            <a:r>
              <a:rPr lang="en-MY" sz="2200" i="1" dirty="0">
                <a:solidFill>
                  <a:schemeClr val="tx1"/>
                </a:solidFill>
              </a:rPr>
              <a:t>d</a:t>
            </a:r>
            <a:r>
              <a:rPr lang="en-MY" sz="2200" dirty="0">
                <a:solidFill>
                  <a:schemeClr val="tx1"/>
                </a:solidFill>
              </a:rPr>
              <a:t> ≠ 0.</a:t>
            </a:r>
            <a:endParaRPr lang="en-MY" sz="2200" dirty="0">
              <a:solidFill>
                <a:schemeClr val="tx1"/>
              </a:solidFill>
            </a:endParaRPr>
          </a:p>
          <a:p>
            <a:pPr marL="457200" indent="-457200" algn="l"/>
            <a:r>
              <a:rPr lang="en-MY" sz="2200" dirty="0" smtClean="0">
                <a:solidFill>
                  <a:schemeClr val="tx1"/>
                </a:solidFill>
              </a:rPr>
              <a:t>1. Equivalent </a:t>
            </a:r>
            <a:r>
              <a:rPr lang="en-MY" sz="2200" dirty="0">
                <a:solidFill>
                  <a:schemeClr val="tx1"/>
                </a:solidFill>
              </a:rPr>
              <a:t>Fractions:	</a:t>
            </a:r>
            <a:r>
              <a:rPr lang="en-MY" sz="2400" dirty="0" smtClean="0">
                <a:solidFill>
                  <a:schemeClr val="tx1"/>
                </a:solidFill>
                <a:latin typeface="Cambria" panose="02040503050406030204"/>
                <a:ea typeface="SimSun" panose="02010600030101010101" pitchFamily="2" charset="-122"/>
                <a:cs typeface="Times New Roman" panose="02020603050405020304"/>
              </a:rPr>
              <a:t> </a:t>
            </a:r>
            <a:r>
              <a:rPr lang="en-MY" sz="2200" dirty="0" smtClean="0">
                <a:solidFill>
                  <a:schemeClr val="tx1"/>
                </a:solidFill>
              </a:rPr>
              <a:t>               if </a:t>
            </a:r>
            <a:r>
              <a:rPr lang="en-MY" sz="2200" dirty="0">
                <a:solidFill>
                  <a:schemeClr val="tx1"/>
                </a:solidFill>
              </a:rPr>
              <a:t>and only </a:t>
            </a:r>
            <a:r>
              <a:rPr lang="en-MY" sz="2200" dirty="0" smtClean="0">
                <a:solidFill>
                  <a:schemeClr val="tx1"/>
                </a:solidFill>
              </a:rPr>
              <a:t>if                     . </a:t>
            </a:r>
            <a:endParaRPr lang="en-MY" sz="2200" dirty="0" smtClean="0">
              <a:solidFill>
                <a:schemeClr val="tx1"/>
              </a:solidFill>
            </a:endParaRPr>
          </a:p>
          <a:p>
            <a:pPr marL="457200" indent="-457200" algn="l"/>
            <a:endParaRPr lang="en-MY" sz="2200" dirty="0" smtClean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2. Rules of Signs: 		          and                 .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endParaRPr lang="en-MY" sz="2200" dirty="0" smtClean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3. Generate </a:t>
            </a:r>
            <a:r>
              <a:rPr lang="en-MY" sz="2200" dirty="0">
                <a:solidFill>
                  <a:schemeClr val="tx1"/>
                </a:solidFill>
              </a:rPr>
              <a:t>equivalent Fractions</a:t>
            </a:r>
            <a:r>
              <a:rPr lang="en-MY" sz="2200" dirty="0" smtClean="0">
                <a:solidFill>
                  <a:schemeClr val="tx1"/>
                </a:solidFill>
              </a:rPr>
              <a:t>: </a:t>
            </a:r>
            <a:r>
              <a:rPr lang="en-MY" sz="2200" dirty="0">
                <a:solidFill>
                  <a:schemeClr val="tx1"/>
                </a:solidFill>
              </a:rPr>
              <a:t>	</a:t>
            </a:r>
            <a:r>
              <a:rPr lang="en-MY" sz="2200" dirty="0" smtClean="0">
                <a:solidFill>
                  <a:schemeClr val="tx1"/>
                </a:solidFill>
              </a:rPr>
              <a:t>       ,  </a:t>
            </a:r>
            <a:r>
              <a:rPr lang="en-MY" sz="2200" i="1" dirty="0">
                <a:solidFill>
                  <a:schemeClr val="tx1"/>
                </a:solidFill>
              </a:rPr>
              <a:t>c </a:t>
            </a:r>
            <a:r>
              <a:rPr lang="en-MY" sz="2200" dirty="0">
                <a:solidFill>
                  <a:schemeClr val="tx1"/>
                </a:solidFill>
              </a:rPr>
              <a:t>≠ 0. 	</a:t>
            </a:r>
            <a:r>
              <a:rPr lang="en-MY" sz="2200" dirty="0" smtClean="0">
                <a:solidFill>
                  <a:schemeClr val="tx1"/>
                </a:solidFill>
              </a:rPr>
              <a:t>(</a:t>
            </a:r>
            <a:r>
              <a:rPr lang="en-MY" sz="2200" dirty="0" err="1">
                <a:solidFill>
                  <a:schemeClr val="tx1"/>
                </a:solidFill>
              </a:rPr>
              <a:t>Eg</a:t>
            </a:r>
            <a:r>
              <a:rPr lang="en-MY" sz="2200" dirty="0">
                <a:solidFill>
                  <a:schemeClr val="tx1"/>
                </a:solidFill>
              </a:rPr>
              <a:t>.  ½ = 2/4</a:t>
            </a:r>
            <a:r>
              <a:rPr lang="en-MY" sz="2200" dirty="0" smtClean="0">
                <a:solidFill>
                  <a:schemeClr val="tx1"/>
                </a:solidFill>
              </a:rPr>
              <a:t>)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endParaRPr lang="en-MY" sz="2200" dirty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4. Add </a:t>
            </a:r>
            <a:r>
              <a:rPr lang="en-MY" sz="2200" dirty="0">
                <a:solidFill>
                  <a:schemeClr val="tx1"/>
                </a:solidFill>
              </a:rPr>
              <a:t>of Subtract with Like Denominators:	</a:t>
            </a:r>
            <a:r>
              <a:rPr lang="en-MY" sz="2200" dirty="0" smtClean="0">
                <a:solidFill>
                  <a:schemeClr val="tx1"/>
                </a:solidFill>
              </a:rPr>
              <a:t>  </a:t>
            </a:r>
            <a:r>
              <a:rPr lang="en-MY" sz="2200" dirty="0">
                <a:solidFill>
                  <a:schemeClr val="tx1"/>
                </a:solidFill>
              </a:rPr>
              <a:t>	</a:t>
            </a:r>
            <a:r>
              <a:rPr lang="en-MY" sz="2200" dirty="0" smtClean="0">
                <a:solidFill>
                  <a:schemeClr val="tx1"/>
                </a:solidFill>
              </a:rPr>
              <a:t>        .</a:t>
            </a:r>
            <a:endParaRPr lang="en-MY" sz="2200" dirty="0" smtClean="0">
              <a:solidFill>
                <a:schemeClr val="tx1"/>
              </a:solidFill>
            </a:endParaRPr>
          </a:p>
          <a:p>
            <a:pPr algn="l"/>
            <a:endParaRPr lang="en-MY" sz="2200" dirty="0">
              <a:solidFill>
                <a:schemeClr val="tx1"/>
              </a:solidFill>
            </a:endParaRPr>
          </a:p>
          <a:p>
            <a:pPr algn="l"/>
            <a:r>
              <a:rPr lang="en-MY" sz="2200" dirty="0" smtClean="0">
                <a:solidFill>
                  <a:schemeClr val="tx1"/>
                </a:solidFill>
              </a:rPr>
              <a:t>5. Add </a:t>
            </a:r>
            <a:r>
              <a:rPr lang="en-MY" sz="2200" dirty="0">
                <a:solidFill>
                  <a:schemeClr val="tx1"/>
                </a:solidFill>
              </a:rPr>
              <a:t>of Subtract with Unlike Denominators</a:t>
            </a:r>
            <a:r>
              <a:rPr lang="en-MY" sz="2200" dirty="0" smtClean="0">
                <a:solidFill>
                  <a:schemeClr val="tx1"/>
                </a:solidFill>
              </a:rPr>
              <a:t>:                      </a:t>
            </a:r>
            <a:r>
              <a:rPr lang="en-MY" sz="2200" dirty="0">
                <a:solidFill>
                  <a:schemeClr val="tx1"/>
                </a:solidFill>
              </a:rPr>
              <a:t>	.</a:t>
            </a:r>
            <a:endParaRPr lang="en-MY" sz="2200" dirty="0">
              <a:solidFill>
                <a:schemeClr val="tx1"/>
              </a:solidFill>
            </a:endParaRPr>
          </a:p>
          <a:p>
            <a:pPr algn="l"/>
            <a:endParaRPr lang="en-MY" sz="220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2276872"/>
            <a:ext cx="720080" cy="632866"/>
          </a:xfrm>
          <a:prstGeom prst="rect">
            <a:avLst/>
          </a:prstGeom>
          <a:noFill/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2348880"/>
            <a:ext cx="1080120" cy="417904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3140968"/>
            <a:ext cx="2025223" cy="532954"/>
          </a:xfrm>
          <a:prstGeom prst="rect">
            <a:avLst/>
          </a:prstGeom>
          <a:noFill/>
        </p:spPr>
      </p:pic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3068960"/>
            <a:ext cx="936104" cy="641447"/>
          </a:xfrm>
          <a:prstGeom prst="rect">
            <a:avLst/>
          </a:prstGeom>
          <a:noFill/>
        </p:spPr>
      </p:pic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3861048"/>
            <a:ext cx="864096" cy="665400"/>
          </a:xfrm>
          <a:prstGeom prst="rect">
            <a:avLst/>
          </a:prstGeom>
          <a:noFill/>
        </p:spPr>
      </p:pic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4495483"/>
            <a:ext cx="1584176" cy="645017"/>
          </a:xfrm>
          <a:prstGeom prst="rect">
            <a:avLst/>
          </a:prstGeom>
          <a:noFill/>
        </p:spPr>
      </p:pic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5368509"/>
            <a:ext cx="1872208" cy="644023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5613</Words>
  <Application>WPS Presentation</Application>
  <PresentationFormat>On-screen Show (4:3)</PresentationFormat>
  <Paragraphs>225</Paragraphs>
  <Slides>21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14</vt:i4>
      </vt:variant>
      <vt:variant>
        <vt:lpstr>幻灯片标题</vt:lpstr>
      </vt:variant>
      <vt:variant>
        <vt:i4>21</vt:i4>
      </vt:variant>
    </vt:vector>
  </HeadingPairs>
  <TitlesOfParts>
    <vt:vector size="48" baseType="lpstr">
      <vt:lpstr>Arial</vt:lpstr>
      <vt:lpstr>SimSun</vt:lpstr>
      <vt:lpstr>Wingdings</vt:lpstr>
      <vt:lpstr>Calibri</vt:lpstr>
      <vt:lpstr>Times New Roman</vt:lpstr>
      <vt:lpstr>Cambria</vt:lpstr>
      <vt:lpstr>Microsoft YaHei</vt:lpstr>
      <vt:lpstr/>
      <vt:lpstr>Arial Unicode MS</vt:lpstr>
      <vt:lpstr>Calibri</vt:lpstr>
      <vt:lpstr>Segoe Print</vt:lpstr>
      <vt:lpstr>Office Theme</vt:lpstr>
      <vt:lpstr>Diseño predeterminado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WELCOME  to  University of Nottingham, Malaysia Campus (UNMC)  </vt:lpstr>
      <vt:lpstr> ALGEBRA: Rules of Algebra and Indices.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ALGEBRA: Rules of Algebra and Indices.</dc:title>
  <dc:creator>kegzset</dc:creator>
  <cp:lastModifiedBy>HP</cp:lastModifiedBy>
  <cp:revision>100</cp:revision>
  <dcterms:created xsi:type="dcterms:W3CDTF">2011-04-27T05:14:00Z</dcterms:created>
  <dcterms:modified xsi:type="dcterms:W3CDTF">2018-07-21T22:41:04Z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