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54"/>
  </p:handoutMasterIdLst>
  <p:sldIdLst>
    <p:sldId id="270" r:id="rId3"/>
    <p:sldId id="347" r:id="rId4"/>
    <p:sldId id="271" r:id="rId5"/>
    <p:sldId id="257" r:id="rId6"/>
    <p:sldId id="258" r:id="rId7"/>
    <p:sldId id="259" r:id="rId8"/>
    <p:sldId id="260" r:id="rId9"/>
    <p:sldId id="304" r:id="rId10"/>
    <p:sldId id="261" r:id="rId11"/>
    <p:sldId id="262" r:id="rId12"/>
    <p:sldId id="272" r:id="rId13"/>
    <p:sldId id="263" r:id="rId14"/>
    <p:sldId id="264" r:id="rId15"/>
    <p:sldId id="265" r:id="rId16"/>
    <p:sldId id="266" r:id="rId17"/>
    <p:sldId id="267" r:id="rId18"/>
    <p:sldId id="309" r:id="rId19"/>
    <p:sldId id="310" r:id="rId20"/>
    <p:sldId id="296" r:id="rId21"/>
    <p:sldId id="268" r:id="rId22"/>
    <p:sldId id="300" r:id="rId23"/>
    <p:sldId id="301" r:id="rId24"/>
    <p:sldId id="269" r:id="rId25"/>
    <p:sldId id="308" r:id="rId26"/>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305" r:id="rId51"/>
    <p:sldId id="306" r:id="rId52"/>
    <p:sldId id="311" r:id="rId53"/>
  </p:sldIdLst>
  <p:sldSz cx="9144000" cy="6858000" type="screen4x3"/>
  <p:notesSz cx="9345295" cy="704532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919" autoAdjust="0"/>
  </p:normalViewPr>
  <p:slideViewPr>
    <p:cSldViewPr>
      <p:cViewPr varScale="1">
        <p:scale>
          <a:sx n="107" d="100"/>
          <a:sy n="107" d="100"/>
        </p:scale>
        <p:origin x="-8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handoutMaster" Target="handoutMasters/handoutMaster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5" Type="http://schemas.openxmlformats.org/officeDocument/2006/relationships/image" Target="../media/image30.wmf"/><Relationship Id="rId4" Type="http://schemas.openxmlformats.org/officeDocument/2006/relationships/image" Target="../media/image29.wmf"/><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4" Type="http://schemas.openxmlformats.org/officeDocument/2006/relationships/image" Target="../media/image13.wmf"/><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4" Type="http://schemas.openxmlformats.org/officeDocument/2006/relationships/image" Target="../media/image23.wmf"/><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4050075" cy="350126"/>
          </a:xfrm>
          <a:prstGeom prst="rect">
            <a:avLst/>
          </a:prstGeom>
          <a:noFill/>
          <a:ln w="9525">
            <a:noFill/>
            <a:miter lim="800000"/>
          </a:ln>
          <a:effectLst/>
        </p:spPr>
        <p:txBody>
          <a:bodyPr vert="horz" wrap="square" lIns="93655" tIns="46828" rIns="93655" bIns="46828" numCol="1" anchor="t" anchorCtr="0" compatLnSpc="1"/>
          <a:lstStyle>
            <a:lvl1pPr defTabSz="936625">
              <a:defRPr sz="1300"/>
            </a:lvl1pPr>
          </a:lstStyle>
          <a:p>
            <a:pPr>
              <a:defRPr/>
            </a:pPr>
            <a:endParaRPr lang="en-GB"/>
          </a:p>
        </p:txBody>
      </p:sp>
      <p:sp>
        <p:nvSpPr>
          <p:cNvPr id="49155" name="Rectangle 3"/>
          <p:cNvSpPr>
            <a:spLocks noGrp="1" noChangeArrowheads="1"/>
          </p:cNvSpPr>
          <p:nvPr>
            <p:ph type="dt" sz="quarter" idx="1"/>
          </p:nvPr>
        </p:nvSpPr>
        <p:spPr bwMode="auto">
          <a:xfrm>
            <a:off x="5295539" y="0"/>
            <a:ext cx="4050074" cy="350126"/>
          </a:xfrm>
          <a:prstGeom prst="rect">
            <a:avLst/>
          </a:prstGeom>
          <a:noFill/>
          <a:ln w="9525">
            <a:noFill/>
            <a:miter lim="800000"/>
          </a:ln>
          <a:effectLst/>
        </p:spPr>
        <p:txBody>
          <a:bodyPr vert="horz" wrap="square" lIns="93655" tIns="46828" rIns="93655" bIns="46828" numCol="1" anchor="t" anchorCtr="0" compatLnSpc="1"/>
          <a:lstStyle>
            <a:lvl1pPr algn="r" defTabSz="936625">
              <a:defRPr sz="1300"/>
            </a:lvl1pPr>
          </a:lstStyle>
          <a:p>
            <a:pPr>
              <a:defRPr/>
            </a:pPr>
            <a:endParaRPr lang="en-GB"/>
          </a:p>
        </p:txBody>
      </p:sp>
      <p:sp>
        <p:nvSpPr>
          <p:cNvPr id="49156" name="Rectangle 4"/>
          <p:cNvSpPr>
            <a:spLocks noGrp="1" noChangeArrowheads="1"/>
          </p:cNvSpPr>
          <p:nvPr>
            <p:ph type="ftr" sz="quarter" idx="2"/>
          </p:nvPr>
        </p:nvSpPr>
        <p:spPr bwMode="auto">
          <a:xfrm>
            <a:off x="0" y="6695200"/>
            <a:ext cx="4050075" cy="350125"/>
          </a:xfrm>
          <a:prstGeom prst="rect">
            <a:avLst/>
          </a:prstGeom>
          <a:noFill/>
          <a:ln w="9525">
            <a:noFill/>
            <a:miter lim="800000"/>
          </a:ln>
          <a:effectLst/>
        </p:spPr>
        <p:txBody>
          <a:bodyPr vert="horz" wrap="square" lIns="93655" tIns="46828" rIns="93655" bIns="46828" numCol="1" anchor="b" anchorCtr="0" compatLnSpc="1"/>
          <a:lstStyle>
            <a:lvl1pPr defTabSz="936625">
              <a:defRPr sz="1300"/>
            </a:lvl1pPr>
          </a:lstStyle>
          <a:p>
            <a:pPr>
              <a:defRPr/>
            </a:pPr>
            <a:endParaRPr lang="en-GB"/>
          </a:p>
        </p:txBody>
      </p:sp>
      <p:sp>
        <p:nvSpPr>
          <p:cNvPr id="49157" name="Rectangle 5"/>
          <p:cNvSpPr>
            <a:spLocks noGrp="1" noChangeArrowheads="1"/>
          </p:cNvSpPr>
          <p:nvPr>
            <p:ph type="sldNum" sz="quarter" idx="3"/>
          </p:nvPr>
        </p:nvSpPr>
        <p:spPr bwMode="auto">
          <a:xfrm>
            <a:off x="5295539" y="6695200"/>
            <a:ext cx="4050074" cy="350125"/>
          </a:xfrm>
          <a:prstGeom prst="rect">
            <a:avLst/>
          </a:prstGeom>
          <a:noFill/>
          <a:ln w="9525">
            <a:noFill/>
            <a:miter lim="800000"/>
          </a:ln>
          <a:effectLst/>
        </p:spPr>
        <p:txBody>
          <a:bodyPr vert="horz" wrap="square" lIns="93655" tIns="46828" rIns="93655" bIns="46828" numCol="1" anchor="b" anchorCtr="0" compatLnSpc="1"/>
          <a:lstStyle>
            <a:lvl1pPr algn="r" defTabSz="936625">
              <a:defRPr sz="1300"/>
            </a:lvl1pPr>
          </a:lstStyle>
          <a:p>
            <a:pPr>
              <a:defRPr/>
            </a:pPr>
            <a:fld id="{4B2D5F78-BFD9-4B0A-825B-201C5330479F}" type="slidenum">
              <a:rPr lang="en-GB"/>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4050075" cy="350126"/>
          </a:xfrm>
          <a:prstGeom prst="rect">
            <a:avLst/>
          </a:prstGeom>
          <a:noFill/>
          <a:ln w="9525">
            <a:noFill/>
            <a:miter lim="800000"/>
          </a:ln>
          <a:effectLst/>
        </p:spPr>
        <p:txBody>
          <a:bodyPr vert="horz" wrap="square" lIns="93655" tIns="46828" rIns="93655" bIns="46828" numCol="1" anchor="t" anchorCtr="0" compatLnSpc="1"/>
          <a:lstStyle>
            <a:lvl1pPr defTabSz="936625">
              <a:defRPr sz="1300"/>
            </a:lvl1pPr>
          </a:lstStyle>
          <a:p>
            <a:pPr>
              <a:defRPr/>
            </a:pPr>
            <a:endParaRPr lang="en-US"/>
          </a:p>
        </p:txBody>
      </p:sp>
      <p:sp>
        <p:nvSpPr>
          <p:cNvPr id="17411" name="Rectangle 3"/>
          <p:cNvSpPr>
            <a:spLocks noGrp="1" noChangeArrowheads="1"/>
          </p:cNvSpPr>
          <p:nvPr>
            <p:ph type="dt" idx="1"/>
          </p:nvPr>
        </p:nvSpPr>
        <p:spPr bwMode="auto">
          <a:xfrm>
            <a:off x="5293993" y="0"/>
            <a:ext cx="4050075" cy="350126"/>
          </a:xfrm>
          <a:prstGeom prst="rect">
            <a:avLst/>
          </a:prstGeom>
          <a:noFill/>
          <a:ln w="9525">
            <a:noFill/>
            <a:miter lim="800000"/>
          </a:ln>
          <a:effectLst/>
        </p:spPr>
        <p:txBody>
          <a:bodyPr vert="horz" wrap="square" lIns="93655" tIns="46828" rIns="93655" bIns="46828" numCol="1" anchor="t" anchorCtr="0" compatLnSpc="1"/>
          <a:lstStyle>
            <a:lvl1pPr algn="r" defTabSz="936625">
              <a:defRPr sz="1300"/>
            </a:lvl1pPr>
          </a:lstStyle>
          <a:p>
            <a:pPr>
              <a:defRPr/>
            </a:pPr>
            <a:endParaRPr lang="en-US"/>
          </a:p>
        </p:txBody>
      </p:sp>
      <p:sp>
        <p:nvSpPr>
          <p:cNvPr id="54276" name="Rectangle 4"/>
          <p:cNvSpPr>
            <a:spLocks noGrp="1" noRot="1" noChangeAspect="1" noChangeArrowheads="1" noTextEdit="1"/>
          </p:cNvSpPr>
          <p:nvPr>
            <p:ph type="sldImg" idx="2"/>
          </p:nvPr>
        </p:nvSpPr>
        <p:spPr bwMode="auto">
          <a:xfrm>
            <a:off x="2909888" y="527050"/>
            <a:ext cx="3527425" cy="2644775"/>
          </a:xfrm>
          <a:prstGeom prst="rect">
            <a:avLst/>
          </a:prstGeom>
          <a:noFill/>
          <a:ln w="9525">
            <a:solidFill>
              <a:srgbClr val="000000"/>
            </a:solidFill>
            <a:miter lim="800000"/>
          </a:ln>
        </p:spPr>
      </p:sp>
      <p:sp>
        <p:nvSpPr>
          <p:cNvPr id="17413" name="Rectangle 5"/>
          <p:cNvSpPr>
            <a:spLocks noGrp="1" noChangeArrowheads="1"/>
          </p:cNvSpPr>
          <p:nvPr>
            <p:ph type="body" sz="quarter" idx="3"/>
          </p:nvPr>
        </p:nvSpPr>
        <p:spPr bwMode="auto">
          <a:xfrm>
            <a:off x="934871" y="3346836"/>
            <a:ext cx="7475872" cy="3171008"/>
          </a:xfrm>
          <a:prstGeom prst="rect">
            <a:avLst/>
          </a:prstGeom>
          <a:noFill/>
          <a:ln w="9525">
            <a:noFill/>
            <a:miter lim="800000"/>
          </a:ln>
          <a:effectLst/>
        </p:spPr>
        <p:txBody>
          <a:bodyPr vert="horz" wrap="square" lIns="93655" tIns="46828" rIns="93655" bIns="46828" numCol="1" anchor="t" anchorCtr="0" compatLnSpc="1"/>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smtClean="0"/>
          </a:p>
        </p:txBody>
      </p:sp>
      <p:sp>
        <p:nvSpPr>
          <p:cNvPr id="17414" name="Rectangle 6"/>
          <p:cNvSpPr>
            <a:spLocks noGrp="1" noChangeArrowheads="1"/>
          </p:cNvSpPr>
          <p:nvPr>
            <p:ph type="ftr" sz="quarter" idx="4"/>
          </p:nvPr>
        </p:nvSpPr>
        <p:spPr bwMode="auto">
          <a:xfrm>
            <a:off x="0" y="6693670"/>
            <a:ext cx="4050075" cy="350126"/>
          </a:xfrm>
          <a:prstGeom prst="rect">
            <a:avLst/>
          </a:prstGeom>
          <a:noFill/>
          <a:ln w="9525">
            <a:noFill/>
            <a:miter lim="800000"/>
          </a:ln>
          <a:effectLst/>
        </p:spPr>
        <p:txBody>
          <a:bodyPr vert="horz" wrap="square" lIns="93655" tIns="46828" rIns="93655" bIns="46828" numCol="1" anchor="b" anchorCtr="0" compatLnSpc="1"/>
          <a:lstStyle>
            <a:lvl1pPr defTabSz="936625">
              <a:defRPr sz="1300"/>
            </a:lvl1pPr>
          </a:lstStyle>
          <a:p>
            <a:pPr>
              <a:defRPr/>
            </a:pPr>
            <a:endParaRPr lang="en-US"/>
          </a:p>
        </p:txBody>
      </p:sp>
      <p:sp>
        <p:nvSpPr>
          <p:cNvPr id="17415" name="Rectangle 7"/>
          <p:cNvSpPr>
            <a:spLocks noGrp="1" noChangeArrowheads="1"/>
          </p:cNvSpPr>
          <p:nvPr>
            <p:ph type="sldNum" sz="quarter" idx="5"/>
          </p:nvPr>
        </p:nvSpPr>
        <p:spPr bwMode="auto">
          <a:xfrm>
            <a:off x="5293993" y="6693670"/>
            <a:ext cx="4050075" cy="350126"/>
          </a:xfrm>
          <a:prstGeom prst="rect">
            <a:avLst/>
          </a:prstGeom>
          <a:noFill/>
          <a:ln w="9525">
            <a:noFill/>
            <a:miter lim="800000"/>
          </a:ln>
          <a:effectLst/>
        </p:spPr>
        <p:txBody>
          <a:bodyPr vert="horz" wrap="square" lIns="93655" tIns="46828" rIns="93655" bIns="46828" numCol="1" anchor="b" anchorCtr="0" compatLnSpc="1"/>
          <a:lstStyle>
            <a:lvl1pPr algn="r" defTabSz="936625">
              <a:defRPr sz="1300"/>
            </a:lvl1pPr>
          </a:lstStyle>
          <a:p>
            <a:pPr>
              <a:defRPr/>
            </a:pPr>
            <a:fld id="{1B74F2B1-5D9B-47ED-B8B9-ED82A0DE9B91}"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dt" sz="quarter" idx="1"/>
          </p:nvPr>
        </p:nvSpPr>
        <p:spPr>
          <a:noFill/>
        </p:spPr>
        <p:txBody>
          <a:bodyPr/>
          <a:lstStyle/>
          <a:p>
            <a:fld id="{AB42B489-387F-4BA8-BD49-DFC678042948}" type="datetime1">
              <a:rPr lang="en-GB" smtClean="0"/>
            </a:fld>
            <a:endParaRPr lang="en-GB" smtClean="0"/>
          </a:p>
        </p:txBody>
      </p:sp>
      <p:sp>
        <p:nvSpPr>
          <p:cNvPr id="55299" name="Rectangle 7"/>
          <p:cNvSpPr>
            <a:spLocks noGrp="1" noChangeArrowheads="1"/>
          </p:cNvSpPr>
          <p:nvPr>
            <p:ph type="sldNum" sz="quarter" idx="5"/>
          </p:nvPr>
        </p:nvSpPr>
        <p:spPr>
          <a:noFill/>
        </p:spPr>
        <p:txBody>
          <a:bodyPr/>
          <a:lstStyle/>
          <a:p>
            <a:fld id="{1522F9DD-C6C9-4148-AF61-7386F6950028}" type="slidenum">
              <a:rPr lang="en-GB" smtClean="0"/>
            </a:fld>
            <a:endParaRPr lang="en-GB" smtClean="0"/>
          </a:p>
        </p:txBody>
      </p:sp>
      <p:sp>
        <p:nvSpPr>
          <p:cNvPr id="55300" name="Rectangle 2"/>
          <p:cNvSpPr>
            <a:spLocks noGrp="1" noRot="1" noChangeAspect="1" noChangeArrowheads="1" noTextEdit="1"/>
          </p:cNvSpPr>
          <p:nvPr>
            <p:ph type="sldImg"/>
          </p:nvPr>
        </p:nvSpPr>
        <p:spPr/>
      </p:sp>
      <p:sp>
        <p:nvSpPr>
          <p:cNvPr id="55301"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ms-MY"/>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H61IAL</a:t>
            </a:r>
            <a:endParaRPr lang="en-US"/>
          </a:p>
        </p:txBody>
      </p:sp>
      <p:sp>
        <p:nvSpPr>
          <p:cNvPr id="6" name="Rectangle 6"/>
          <p:cNvSpPr>
            <a:spLocks noGrp="1" noChangeArrowheads="1"/>
          </p:cNvSpPr>
          <p:nvPr>
            <p:ph type="sldNum" sz="quarter" idx="12"/>
          </p:nvPr>
        </p:nvSpPr>
        <p:spPr/>
        <p:txBody>
          <a:bodyPr/>
          <a:lstStyle>
            <a:lvl1pPr>
              <a:defRPr/>
            </a:lvl1pPr>
          </a:lstStyle>
          <a:p>
            <a:pPr>
              <a:defRPr/>
            </a:pPr>
            <a:fld id="{D0B24C82-408E-465C-B4EB-7602C1ED74BD}"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ms-MY"/>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H61IAL</a:t>
            </a:r>
            <a:endParaRPr lang="en-US"/>
          </a:p>
        </p:txBody>
      </p:sp>
      <p:sp>
        <p:nvSpPr>
          <p:cNvPr id="6" name="Rectangle 6"/>
          <p:cNvSpPr>
            <a:spLocks noGrp="1" noChangeArrowheads="1"/>
          </p:cNvSpPr>
          <p:nvPr>
            <p:ph type="sldNum" sz="quarter" idx="12"/>
          </p:nvPr>
        </p:nvSpPr>
        <p:spPr/>
        <p:txBody>
          <a:bodyPr/>
          <a:lstStyle>
            <a:lvl1pPr>
              <a:defRPr/>
            </a:lvl1pPr>
          </a:lstStyle>
          <a:p>
            <a:pPr>
              <a:defRPr/>
            </a:pPr>
            <a:fld id="{6929197C-77AA-4075-86A9-E5AD1BD7B7B9}"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ms-MY"/>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H61IAL</a:t>
            </a:r>
            <a:endParaRPr lang="en-US"/>
          </a:p>
        </p:txBody>
      </p:sp>
      <p:sp>
        <p:nvSpPr>
          <p:cNvPr id="6" name="Rectangle 6"/>
          <p:cNvSpPr>
            <a:spLocks noGrp="1" noChangeArrowheads="1"/>
          </p:cNvSpPr>
          <p:nvPr>
            <p:ph type="sldNum" sz="quarter" idx="12"/>
          </p:nvPr>
        </p:nvSpPr>
        <p:spPr/>
        <p:txBody>
          <a:bodyPr/>
          <a:lstStyle>
            <a:lvl1pPr>
              <a:defRPr/>
            </a:lvl1pPr>
          </a:lstStyle>
          <a:p>
            <a:pPr>
              <a:defRPr/>
            </a:pPr>
            <a:fld id="{1061931D-D1E7-43D3-8302-3A62C8861059}"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ms-MY"/>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ms-MY"/>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H61IAL</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653FA1FD-F6D0-400D-A604-EEAF606544D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ms-MY"/>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H61IAL</a:t>
            </a:r>
            <a:endParaRPr lang="en-US"/>
          </a:p>
        </p:txBody>
      </p:sp>
      <p:sp>
        <p:nvSpPr>
          <p:cNvPr id="6" name="Rectangle 6"/>
          <p:cNvSpPr>
            <a:spLocks noGrp="1" noChangeArrowheads="1"/>
          </p:cNvSpPr>
          <p:nvPr>
            <p:ph type="sldNum" sz="quarter" idx="12"/>
          </p:nvPr>
        </p:nvSpPr>
        <p:spPr/>
        <p:txBody>
          <a:bodyPr/>
          <a:lstStyle>
            <a:lvl1pPr>
              <a:defRPr/>
            </a:lvl1pPr>
          </a:lstStyle>
          <a:p>
            <a:pPr>
              <a:defRPr/>
            </a:pPr>
            <a:fld id="{69A6AB2C-8A43-4FB1-9C5C-B69C107BA16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H61IAL</a:t>
            </a:r>
            <a:endParaRPr lang="en-US"/>
          </a:p>
        </p:txBody>
      </p:sp>
      <p:sp>
        <p:nvSpPr>
          <p:cNvPr id="6" name="Rectangle 6"/>
          <p:cNvSpPr>
            <a:spLocks noGrp="1" noChangeArrowheads="1"/>
          </p:cNvSpPr>
          <p:nvPr>
            <p:ph type="sldNum" sz="quarter" idx="12"/>
          </p:nvPr>
        </p:nvSpPr>
        <p:spPr/>
        <p:txBody>
          <a:bodyPr/>
          <a:lstStyle>
            <a:lvl1pPr>
              <a:defRPr/>
            </a:lvl1pPr>
          </a:lstStyle>
          <a:p>
            <a:pPr>
              <a:defRPr/>
            </a:pPr>
            <a:fld id="{46CA4C9A-F2FB-487E-A918-BD8C4A05DF37}"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ms-MY"/>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H61IAL</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7A64CF63-2A05-47B2-8935-79FB1823AD1C}"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ms-MY"/>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r>
              <a:rPr lang="en-US"/>
              <a:t>H61IAL</a:t>
            </a:r>
            <a:endParaRPr lang="en-US"/>
          </a:p>
        </p:txBody>
      </p:sp>
      <p:sp>
        <p:nvSpPr>
          <p:cNvPr id="9" name="Rectangle 6"/>
          <p:cNvSpPr>
            <a:spLocks noGrp="1" noChangeArrowheads="1"/>
          </p:cNvSpPr>
          <p:nvPr>
            <p:ph type="sldNum" sz="quarter" idx="12"/>
          </p:nvPr>
        </p:nvSpPr>
        <p:spPr/>
        <p:txBody>
          <a:bodyPr/>
          <a:lstStyle>
            <a:lvl1pPr>
              <a:defRPr/>
            </a:lvl1pPr>
          </a:lstStyle>
          <a:p>
            <a:pPr>
              <a:defRPr/>
            </a:pPr>
            <a:fld id="{F63D5D7A-5058-4DD7-B5F6-E5278486C061}"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H61IAL</a:t>
            </a:r>
            <a:endParaRPr lang="en-US"/>
          </a:p>
        </p:txBody>
      </p:sp>
      <p:sp>
        <p:nvSpPr>
          <p:cNvPr id="5" name="Rectangle 6"/>
          <p:cNvSpPr>
            <a:spLocks noGrp="1" noChangeArrowheads="1"/>
          </p:cNvSpPr>
          <p:nvPr>
            <p:ph type="sldNum" sz="quarter" idx="12"/>
          </p:nvPr>
        </p:nvSpPr>
        <p:spPr/>
        <p:txBody>
          <a:bodyPr/>
          <a:lstStyle>
            <a:lvl1pPr>
              <a:defRPr/>
            </a:lvl1pPr>
          </a:lstStyle>
          <a:p>
            <a:pPr>
              <a:defRPr/>
            </a:pPr>
            <a:fld id="{A6768D69-EC66-40E4-B9E5-6AFB840CC566}"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H61IAL</a:t>
            </a:r>
            <a:endParaRPr lang="en-US"/>
          </a:p>
        </p:txBody>
      </p:sp>
      <p:sp>
        <p:nvSpPr>
          <p:cNvPr id="4" name="Rectangle 6"/>
          <p:cNvSpPr>
            <a:spLocks noGrp="1" noChangeArrowheads="1"/>
          </p:cNvSpPr>
          <p:nvPr>
            <p:ph type="sldNum" sz="quarter" idx="12"/>
          </p:nvPr>
        </p:nvSpPr>
        <p:spPr/>
        <p:txBody>
          <a:bodyPr/>
          <a:lstStyle>
            <a:lvl1pPr>
              <a:defRPr/>
            </a:lvl1pPr>
          </a:lstStyle>
          <a:p>
            <a:pPr>
              <a:defRPr/>
            </a:pPr>
            <a:fld id="{CE86E502-15D6-4544-9F97-082BBF41B82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H61IAL</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5B0FE7D-940E-4104-91C5-565C64507159}"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ms-MY"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H61IAL</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483AF2AA-EA83-48C0-BDDD-75410998A26A}"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vmlDrawing" Target="../drawings/vmlDrawing1.vml"/><Relationship Id="rId15" Type="http://schemas.openxmlformats.org/officeDocument/2006/relationships/image" Target="../media/image2.png"/><Relationship Id="rId14" Type="http://schemas.openxmlformats.org/officeDocument/2006/relationships/oleObject" Target="../embeddings/oleObject1.bin"/><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en-US" smtClean="0"/>
              <a:t>Click to edit Master title style</a:t>
            </a:r>
            <a:endParaRPr lang="en-US" smtClean="0"/>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2" name="Rectangle 4"/>
          <p:cNvSpPr>
            <a:spLocks noGrp="1" noChangeArrowheads="1"/>
          </p:cNvSpPr>
          <p:nvPr>
            <p:ph type="dt" sz="half" idx="2"/>
          </p:nvPr>
        </p:nvSpPr>
        <p:spPr bwMode="auto">
          <a:xfrm>
            <a:off x="755650" y="5589588"/>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a:defRPr/>
            </a:pPr>
            <a:endParaRPr lang="en-US"/>
          </a:p>
        </p:txBody>
      </p:sp>
      <p:sp>
        <p:nvSpPr>
          <p:cNvPr id="3" name="Rectangle 5"/>
          <p:cNvSpPr>
            <a:spLocks noGrp="1" noChangeArrowheads="1"/>
          </p:cNvSpPr>
          <p:nvPr>
            <p:ph type="ftr" sz="quarter" idx="3"/>
          </p:nvPr>
        </p:nvSpPr>
        <p:spPr bwMode="auto">
          <a:xfrm>
            <a:off x="-285750" y="6548438"/>
            <a:ext cx="1331913" cy="404812"/>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Times New Roman" panose="02020603050405020304" pitchFamily="18" charset="0"/>
                <a:cs typeface="Times New Roman" panose="02020603050405020304" pitchFamily="18" charset="0"/>
              </a:defRPr>
            </a:lvl1pPr>
          </a:lstStyle>
          <a:p>
            <a:pPr>
              <a:defRPr/>
            </a:pPr>
            <a:r>
              <a:rPr lang="en-US"/>
              <a:t>H61IAL</a:t>
            </a:r>
            <a:endParaRPr lang="en-US"/>
          </a:p>
        </p:txBody>
      </p:sp>
      <p:sp>
        <p:nvSpPr>
          <p:cNvPr id="1030" name="Rectangle 6"/>
          <p:cNvSpPr>
            <a:spLocks noGrp="1" noChangeArrowheads="1"/>
          </p:cNvSpPr>
          <p:nvPr>
            <p:ph type="sldNum" sz="quarter" idx="4"/>
          </p:nvPr>
        </p:nvSpPr>
        <p:spPr bwMode="auto">
          <a:xfrm>
            <a:off x="7027863" y="6559550"/>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a:defRPr/>
            </a:pPr>
            <a:fld id="{807ACA10-9B5C-4BBA-B807-AA83F343AAC9}" type="slidenum">
              <a:rPr lang="en-US"/>
            </a:fld>
            <a:endParaRPr lang="en-US"/>
          </a:p>
        </p:txBody>
      </p:sp>
      <p:graphicFrame>
        <p:nvGraphicFramePr>
          <p:cNvPr id="1026" name="Object 7"/>
          <p:cNvGraphicFramePr>
            <a:graphicFrameLocks noChangeAspect="1"/>
          </p:cNvGraphicFramePr>
          <p:nvPr/>
        </p:nvGraphicFramePr>
        <p:xfrm>
          <a:off x="7239000" y="47625"/>
          <a:ext cx="1828800" cy="768350"/>
        </p:xfrm>
        <a:graphic>
          <a:graphicData uri="http://schemas.openxmlformats.org/presentationml/2006/ole">
            <mc:AlternateContent xmlns:mc="http://schemas.openxmlformats.org/markup-compatibility/2006">
              <mc:Choice xmlns:v="urn:schemas-microsoft-com:vml" Requires="v">
                <p:oleObj spid="_x0000_s1025" name="Photo Editor Photo" r:id="rId14" imgW="1857375" imgH="781050" progId="">
                  <p:embed/>
                </p:oleObj>
              </mc:Choice>
              <mc:Fallback>
                <p:oleObj name="Photo Editor Photo" r:id="rId14" imgW="1857375" imgH="781050" progId="">
                  <p:embed/>
                  <p:pic>
                    <p:nvPicPr>
                      <p:cNvPr id="0" name="Object 7"/>
                      <p:cNvPicPr>
                        <a:picLocks noChangeAspect="1"/>
                      </p:cNvPicPr>
                      <p:nvPr/>
                    </p:nvPicPr>
                    <p:blipFill>
                      <a:blip r:embed="rId15"/>
                      <a:stretch>
                        <a:fillRect/>
                      </a:stretch>
                    </p:blipFill>
                    <p:spPr>
                      <a:xfrm>
                        <a:off x="7239000" y="47625"/>
                        <a:ext cx="1828800" cy="768350"/>
                      </a:xfrm>
                      <a:prstGeom prst="rect">
                        <a:avLst/>
                      </a:prstGeom>
                      <a:noFill/>
                      <a:ln w="9525">
                        <a:noFill/>
                      </a:ln>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3.wmf"/><Relationship Id="rId7" Type="http://schemas.openxmlformats.org/officeDocument/2006/relationships/oleObject" Target="../embeddings/oleObject7.bin"/><Relationship Id="rId6" Type="http://schemas.openxmlformats.org/officeDocument/2006/relationships/image" Target="../media/image12.wmf"/><Relationship Id="rId5" Type="http://schemas.openxmlformats.org/officeDocument/2006/relationships/oleObject" Target="../embeddings/oleObject6.bin"/><Relationship Id="rId4" Type="http://schemas.openxmlformats.org/officeDocument/2006/relationships/image" Target="../media/image11.wmf"/><Relationship Id="rId3" Type="http://schemas.openxmlformats.org/officeDocument/2006/relationships/oleObject" Target="../embeddings/oleObject5.bin"/><Relationship Id="rId2" Type="http://schemas.openxmlformats.org/officeDocument/2006/relationships/image" Target="../media/image10.wmf"/><Relationship Id="rId10" Type="http://schemas.openxmlformats.org/officeDocument/2006/relationships/vmlDrawing" Target="../drawings/vmlDrawing4.vml"/><Relationship Id="rId1"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2.xml"/><Relationship Id="rId2" Type="http://schemas.openxmlformats.org/officeDocument/2006/relationships/image" Target="../media/image14.wmf"/><Relationship Id="rId1"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2.xml"/><Relationship Id="rId4" Type="http://schemas.openxmlformats.org/officeDocument/2006/relationships/image" Target="../media/image16.wmf"/><Relationship Id="rId3" Type="http://schemas.openxmlformats.org/officeDocument/2006/relationships/oleObject" Target="../embeddings/oleObject10.bin"/><Relationship Id="rId2" Type="http://schemas.openxmlformats.org/officeDocument/2006/relationships/image" Target="../media/image15.wmf"/><Relationship Id="rId1" Type="http://schemas.openxmlformats.org/officeDocument/2006/relationships/oleObject" Target="../embeddings/oleObject9.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vmlDrawing" Target="../drawings/vmlDrawing7.vml"/><Relationship Id="rId7"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oleObject" Target="../embeddings/oleObject13.bin"/><Relationship Id="rId4" Type="http://schemas.openxmlformats.org/officeDocument/2006/relationships/image" Target="../media/image18.wmf"/><Relationship Id="rId3" Type="http://schemas.openxmlformats.org/officeDocument/2006/relationships/oleObject" Target="../embeddings/oleObject12.bin"/><Relationship Id="rId2" Type="http://schemas.openxmlformats.org/officeDocument/2006/relationships/image" Target="../media/image17.wmf"/><Relationship Id="rId1" Type="http://schemas.openxmlformats.org/officeDocument/2006/relationships/oleObject" Target="../embeddings/oleObject11.bin"/></Relationships>
</file>

<file path=ppt/slides/_rels/slide4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3.wmf"/><Relationship Id="rId7" Type="http://schemas.openxmlformats.org/officeDocument/2006/relationships/oleObject" Target="../embeddings/oleObject17.bin"/><Relationship Id="rId6" Type="http://schemas.openxmlformats.org/officeDocument/2006/relationships/image" Target="../media/image22.wmf"/><Relationship Id="rId5" Type="http://schemas.openxmlformats.org/officeDocument/2006/relationships/oleObject" Target="../embeddings/oleObject16.bin"/><Relationship Id="rId4" Type="http://schemas.openxmlformats.org/officeDocument/2006/relationships/image" Target="../media/image21.wmf"/><Relationship Id="rId3" Type="http://schemas.openxmlformats.org/officeDocument/2006/relationships/oleObject" Target="../embeddings/oleObject15.bin"/><Relationship Id="rId2" Type="http://schemas.openxmlformats.org/officeDocument/2006/relationships/image" Target="../media/image20.wmf"/><Relationship Id="rId10" Type="http://schemas.openxmlformats.org/officeDocument/2006/relationships/vmlDrawing" Target="../drawings/vmlDrawing8.vml"/><Relationship Id="rId1" Type="http://schemas.openxmlformats.org/officeDocument/2006/relationships/oleObject" Target="../embeddings/oleObject14.bin"/></Relationships>
</file>

<file path=ppt/slides/_rels/slide43.xml.rels><?xml version="1.0" encoding="UTF-8" standalone="yes"?>
<Relationships xmlns="http://schemas.openxmlformats.org/package/2006/relationships"><Relationship Id="rId6" Type="http://schemas.openxmlformats.org/officeDocument/2006/relationships/vmlDrawing" Target="../drawings/vmlDrawing9.vml"/><Relationship Id="rId5" Type="http://schemas.openxmlformats.org/officeDocument/2006/relationships/slideLayout" Target="../slideLayouts/slideLayout2.xml"/><Relationship Id="rId4" Type="http://schemas.openxmlformats.org/officeDocument/2006/relationships/image" Target="../media/image25.wmf"/><Relationship Id="rId3" Type="http://schemas.openxmlformats.org/officeDocument/2006/relationships/oleObject" Target="../embeddings/oleObject19.bin"/><Relationship Id="rId2" Type="http://schemas.openxmlformats.org/officeDocument/2006/relationships/image" Target="../media/image24.wmf"/><Relationship Id="rId1" Type="http://schemas.openxmlformats.org/officeDocument/2006/relationships/oleObject" Target="../embeddings/oleObject18.bin"/></Relationships>
</file>

<file path=ppt/slides/_rels/slide44.xml.rels><?xml version="1.0" encoding="UTF-8" standalone="yes"?>
<Relationships xmlns="http://schemas.openxmlformats.org/package/2006/relationships"><Relationship Id="rId9" Type="http://schemas.openxmlformats.org/officeDocument/2006/relationships/oleObject" Target="../embeddings/oleObject24.bin"/><Relationship Id="rId8" Type="http://schemas.openxmlformats.org/officeDocument/2006/relationships/image" Target="../media/image29.wmf"/><Relationship Id="rId7" Type="http://schemas.openxmlformats.org/officeDocument/2006/relationships/oleObject" Target="../embeddings/oleObject23.bin"/><Relationship Id="rId6" Type="http://schemas.openxmlformats.org/officeDocument/2006/relationships/image" Target="../media/image28.wmf"/><Relationship Id="rId5" Type="http://schemas.openxmlformats.org/officeDocument/2006/relationships/oleObject" Target="../embeddings/oleObject22.bin"/><Relationship Id="rId4" Type="http://schemas.openxmlformats.org/officeDocument/2006/relationships/image" Target="../media/image27.wmf"/><Relationship Id="rId3" Type="http://schemas.openxmlformats.org/officeDocument/2006/relationships/oleObject" Target="../embeddings/oleObject21.bin"/><Relationship Id="rId2" Type="http://schemas.openxmlformats.org/officeDocument/2006/relationships/image" Target="../media/image26.wmf"/><Relationship Id="rId12" Type="http://schemas.openxmlformats.org/officeDocument/2006/relationships/vmlDrawing" Target="../drawings/vmlDrawing10.vml"/><Relationship Id="rId11" Type="http://schemas.openxmlformats.org/officeDocument/2006/relationships/slideLayout" Target="../slideLayouts/slideLayout7.xml"/><Relationship Id="rId10" Type="http://schemas.openxmlformats.org/officeDocument/2006/relationships/image" Target="../media/image30.wmf"/><Relationship Id="rId1" Type="http://schemas.openxmlformats.org/officeDocument/2006/relationships/oleObject" Target="../embeddings/oleObject20.bin"/></Relationships>
</file>

<file path=ppt/slides/_rels/slide45.xml.rels><?xml version="1.0" encoding="UTF-8" standalone="yes"?>
<Relationships xmlns="http://schemas.openxmlformats.org/package/2006/relationships"><Relationship Id="rId6" Type="http://schemas.openxmlformats.org/officeDocument/2006/relationships/vmlDrawing" Target="../drawings/vmlDrawing11.vml"/><Relationship Id="rId5" Type="http://schemas.openxmlformats.org/officeDocument/2006/relationships/slideLayout" Target="../slideLayouts/slideLayout2.xml"/><Relationship Id="rId4" Type="http://schemas.openxmlformats.org/officeDocument/2006/relationships/image" Target="../media/image32.wmf"/><Relationship Id="rId3" Type="http://schemas.openxmlformats.org/officeDocument/2006/relationships/oleObject" Target="../embeddings/oleObject26.bin"/><Relationship Id="rId2" Type="http://schemas.openxmlformats.org/officeDocument/2006/relationships/image" Target="../media/image31.wmf"/><Relationship Id="rId1" Type="http://schemas.openxmlformats.org/officeDocument/2006/relationships/oleObject" Target="../embeddings/oleObject25.bin"/></Relationships>
</file>

<file path=ppt/slides/_rels/slide46.xml.rels><?xml version="1.0" encoding="UTF-8" standalone="yes"?>
<Relationships xmlns="http://schemas.openxmlformats.org/package/2006/relationships"><Relationship Id="rId8" Type="http://schemas.openxmlformats.org/officeDocument/2006/relationships/vmlDrawing" Target="../drawings/vmlDrawing12.vml"/><Relationship Id="rId7" Type="http://schemas.openxmlformats.org/officeDocument/2006/relationships/slideLayout" Target="../slideLayouts/slideLayout2.xml"/><Relationship Id="rId6" Type="http://schemas.openxmlformats.org/officeDocument/2006/relationships/image" Target="../media/image35.wmf"/><Relationship Id="rId5" Type="http://schemas.openxmlformats.org/officeDocument/2006/relationships/oleObject" Target="../embeddings/oleObject29.bin"/><Relationship Id="rId4" Type="http://schemas.openxmlformats.org/officeDocument/2006/relationships/image" Target="../media/image34.wmf"/><Relationship Id="rId3" Type="http://schemas.openxmlformats.org/officeDocument/2006/relationships/oleObject" Target="../embeddings/oleObject28.bin"/><Relationship Id="rId2" Type="http://schemas.openxmlformats.org/officeDocument/2006/relationships/image" Target="../media/image33.wmf"/><Relationship Id="rId1" Type="http://schemas.openxmlformats.org/officeDocument/2006/relationships/oleObject" Target="../embeddings/oleObject27.bin"/></Relationships>
</file>

<file path=ppt/slides/_rels/slide47.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2.xml"/><Relationship Id="rId2" Type="http://schemas.openxmlformats.org/officeDocument/2006/relationships/image" Target="../media/image36.wmf"/><Relationship Id="rId1" Type="http://schemas.openxmlformats.org/officeDocument/2006/relationships/oleObject" Target="../embeddings/oleObject30.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4" Type="http://schemas.openxmlformats.org/officeDocument/2006/relationships/vmlDrawing" Target="../drawings/vmlDrawing14.vml"/><Relationship Id="rId3" Type="http://schemas.openxmlformats.org/officeDocument/2006/relationships/slideLayout" Target="../slideLayouts/slideLayout12.xml"/><Relationship Id="rId2" Type="http://schemas.openxmlformats.org/officeDocument/2006/relationships/image" Target="../media/image37.wmf"/><Relationship Id="rId1" Type="http://schemas.openxmlformats.org/officeDocument/2006/relationships/oleObject" Target="../embeddings/oleObject3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727710" y="1949450"/>
            <a:ext cx="7941310" cy="1066165"/>
          </a:xfrm>
          <a:prstGeom prst="rect">
            <a:avLst/>
          </a:prstGeom>
          <a:noFill/>
          <a:ln w="12700">
            <a:noFill/>
            <a:miter lim="800000"/>
          </a:ln>
        </p:spPr>
        <p:txBody>
          <a:bodyPr wrap="square" lIns="83520" tIns="41027" rIns="83520" bIns="41027">
            <a:spAutoFit/>
          </a:bodyPr>
          <a:lstStyle/>
          <a:p>
            <a:pPr algn="ctr" defTabSz="844550" eaLnBrk="0" hangingPunct="0"/>
            <a:endParaRPr lang="en-US" sz="3200" b="1" dirty="0">
              <a:solidFill>
                <a:schemeClr val="accent2"/>
              </a:solidFill>
              <a:latin typeface="Tahoma" panose="020B0604030504040204" pitchFamily="34" charset="0"/>
            </a:endParaRPr>
          </a:p>
          <a:p>
            <a:pPr algn="ctr" defTabSz="844550" eaLnBrk="0" hangingPunct="0"/>
            <a:r>
              <a:rPr lang="en-US" sz="3200" b="1" dirty="0">
                <a:solidFill>
                  <a:schemeClr val="accent2"/>
                </a:solidFill>
                <a:latin typeface="Tahoma" panose="020B0604030504040204" pitchFamily="34" charset="0"/>
              </a:rPr>
              <a:t>ELECTRICAL </a:t>
            </a:r>
            <a:r>
              <a:rPr lang="en-US" sz="3200" b="1" dirty="0" smtClean="0">
                <a:solidFill>
                  <a:schemeClr val="accent2"/>
                </a:solidFill>
                <a:latin typeface="Tahoma" panose="020B0604030504040204" pitchFamily="34" charset="0"/>
              </a:rPr>
              <a:t>MACHINES</a:t>
            </a:r>
            <a:endParaRPr lang="en-US" sz="3200" b="1" dirty="0">
              <a:solidFill>
                <a:schemeClr val="accent2"/>
              </a:solidFill>
              <a:latin typeface="Tahoma" panose="020B060403050404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4" name="Text Box 5"/>
          <p:cNvSpPr txBox="1">
            <a:spLocks noChangeArrowheads="1"/>
          </p:cNvSpPr>
          <p:nvPr/>
        </p:nvSpPr>
        <p:spPr bwMode="auto">
          <a:xfrm>
            <a:off x="250825" y="814388"/>
            <a:ext cx="5616575" cy="3551237"/>
          </a:xfrm>
          <a:prstGeom prst="rect">
            <a:avLst/>
          </a:prstGeom>
          <a:solidFill>
            <a:srgbClr val="FFFFFF"/>
          </a:solidFill>
          <a:ln w="9525">
            <a:noFill/>
            <a:miter lim="800000"/>
          </a:ln>
        </p:spPr>
        <p:txBody>
          <a:bodyPr/>
          <a:lstStyle/>
          <a:p>
            <a:pPr marL="179705" lvl="1">
              <a:buFont typeface="Symbol" panose="05050102010706020507" pitchFamily="18" charset="2"/>
              <a:buChar char="·"/>
            </a:pPr>
            <a:r>
              <a:rPr lang="en-GB" sz="2400">
                <a:latin typeface="Times New Roman" panose="02020603050405020304" pitchFamily="18" charset="0"/>
                <a:cs typeface="Times New Roman" panose="02020603050405020304" pitchFamily="18" charset="0"/>
              </a:rPr>
              <a:t> </a:t>
            </a:r>
            <a:r>
              <a:rPr lang="en-GB" sz="2400" noProof="1">
                <a:latin typeface="Times New Roman" panose="02020603050405020304" pitchFamily="18" charset="0"/>
                <a:cs typeface="Times New Roman" panose="02020603050405020304" pitchFamily="18" charset="0"/>
              </a:rPr>
              <a:t>e induced in each conductor</a:t>
            </a:r>
            <a:endParaRPr lang="en-GB" sz="2400" b="1" noProof="1">
              <a:latin typeface="Times New Roman" panose="02020603050405020304" pitchFamily="18" charset="0"/>
              <a:cs typeface="Times New Roman" panose="02020603050405020304" pitchFamily="18" charset="0"/>
            </a:endParaRPr>
          </a:p>
          <a:p>
            <a:pPr marL="179705" lvl="1">
              <a:buFont typeface="Symbol" panose="05050102010706020507" pitchFamily="18" charset="2"/>
              <a:buChar char="·"/>
            </a:pPr>
            <a:r>
              <a:rPr lang="en-GB" sz="2400">
                <a:latin typeface="Times New Roman" panose="02020603050405020304" pitchFamily="18" charset="0"/>
                <a:cs typeface="Times New Roman" panose="02020603050405020304" pitchFamily="18" charset="0"/>
              </a:rPr>
              <a:t> </a:t>
            </a:r>
            <a:r>
              <a:rPr lang="en-GB" sz="2400" noProof="1">
                <a:latin typeface="Times New Roman" panose="02020603050405020304" pitchFamily="18" charset="0"/>
                <a:cs typeface="Times New Roman" panose="02020603050405020304" pitchFamily="18" charset="0"/>
              </a:rPr>
              <a:t>N conductors are all in series</a:t>
            </a:r>
            <a:endParaRPr lang="en-GB" sz="2400" b="1" noProof="1">
              <a:latin typeface="Times New Roman" panose="02020603050405020304" pitchFamily="18" charset="0"/>
              <a:cs typeface="Times New Roman" panose="02020603050405020304" pitchFamily="18" charset="0"/>
            </a:endParaRPr>
          </a:p>
          <a:p>
            <a:endParaRPr lang="en-GB" sz="1000" noProof="1">
              <a:latin typeface="Times New Roman" panose="02020603050405020304" pitchFamily="18" charset="0"/>
              <a:cs typeface="Times New Roman" panose="02020603050405020304" pitchFamily="18" charset="0"/>
            </a:endParaRPr>
          </a:p>
          <a:p>
            <a:pPr marL="179705" lvl="1">
              <a:buFont typeface="Symbol" panose="05050102010706020507" pitchFamily="18" charset="2"/>
              <a:buChar char="·"/>
            </a:pPr>
            <a:r>
              <a:rPr lang="en-GB" sz="2400">
                <a:latin typeface="Times New Roman" panose="02020603050405020304" pitchFamily="18" charset="0"/>
                <a:cs typeface="Times New Roman" panose="02020603050405020304" pitchFamily="18" charset="0"/>
              </a:rPr>
              <a:t> </a:t>
            </a:r>
            <a:r>
              <a:rPr lang="en-GB" sz="2400" noProof="1">
                <a:latin typeface="Times New Roman" panose="02020603050405020304" pitchFamily="18" charset="0"/>
                <a:cs typeface="Times New Roman" panose="02020603050405020304" pitchFamily="18" charset="0"/>
              </a:rPr>
              <a:t>Therefore total "back-emf " induced</a:t>
            </a:r>
            <a:endParaRPr lang="en-GB" sz="2400" noProof="1">
              <a:latin typeface="Times New Roman" panose="02020603050405020304" pitchFamily="18" charset="0"/>
              <a:cs typeface="Times New Roman" panose="02020603050405020304" pitchFamily="18" charset="0"/>
            </a:endParaRPr>
          </a:p>
          <a:p>
            <a:r>
              <a:rPr lang="en-GB" sz="2400" noProof="1">
                <a:latin typeface="Times New Roman" panose="02020603050405020304" pitchFamily="18" charset="0"/>
                <a:cs typeface="Times New Roman" panose="02020603050405020304" pitchFamily="18" charset="0"/>
              </a:rPr>
              <a:t>	in armature winding is E = Ne</a:t>
            </a:r>
            <a:endParaRPr lang="en-GB" sz="2400">
              <a:latin typeface="Times New Roman" panose="02020603050405020304" pitchFamily="18" charset="0"/>
              <a:cs typeface="Times New Roman" panose="02020603050405020304" pitchFamily="18" charset="0"/>
            </a:endParaRPr>
          </a:p>
          <a:p>
            <a:endParaRPr lang="en-GB" sz="1000" noProof="1">
              <a:latin typeface="Times New Roman" panose="02020603050405020304" pitchFamily="18" charset="0"/>
              <a:cs typeface="Times New Roman" panose="02020603050405020304" pitchFamily="18" charset="0"/>
            </a:endParaRPr>
          </a:p>
          <a:p>
            <a:pPr marL="179705" lvl="1">
              <a:buFont typeface="Symbol" panose="05050102010706020507" pitchFamily="18" charset="2"/>
              <a:buChar char="·"/>
            </a:pPr>
            <a:r>
              <a:rPr lang="en-GB" sz="2400">
                <a:latin typeface="Times New Roman" panose="02020603050405020304" pitchFamily="18" charset="0"/>
                <a:cs typeface="Times New Roman" panose="02020603050405020304" pitchFamily="18" charset="0"/>
              </a:rPr>
              <a:t> </a:t>
            </a:r>
            <a:r>
              <a:rPr lang="en-GB" sz="2400" noProof="1">
                <a:latin typeface="Times New Roman" panose="02020603050405020304" pitchFamily="18" charset="0"/>
                <a:cs typeface="Times New Roman" panose="02020603050405020304" pitchFamily="18" charset="0"/>
              </a:rPr>
              <a:t>E = N</a:t>
            </a:r>
            <a:r>
              <a:rPr lang="en-US" sz="2400" b="1" i="1">
                <a:latin typeface="Times New Roman" panose="02020603050405020304" pitchFamily="18" charset="0"/>
                <a:cs typeface="Times New Roman" panose="02020603050405020304" pitchFamily="18" charset="0"/>
                <a:sym typeface="Symbol" panose="05050102010706020507" pitchFamily="18" charset="2"/>
              </a:rPr>
              <a:t> </a:t>
            </a:r>
            <a:r>
              <a:rPr lang="en-US" sz="2400">
                <a:latin typeface="Times New Roman" panose="02020603050405020304" pitchFamily="18" charset="0"/>
                <a:cs typeface="Times New Roman" panose="02020603050405020304" pitchFamily="18" charset="0"/>
              </a:rPr>
              <a:t>B </a:t>
            </a:r>
            <a:r>
              <a:rPr lang="en-US" sz="2400" b="1" i="1">
                <a:latin typeface="Times New Roman" panose="02020603050405020304" pitchFamily="18" charset="0"/>
                <a:cs typeface="Times New Roman" panose="02020603050405020304" pitchFamily="18" charset="0"/>
              </a:rPr>
              <a:t>l</a:t>
            </a:r>
            <a:endParaRPr lang="en-US" sz="2400" noProof="1">
              <a:latin typeface="Times New Roman" panose="02020603050405020304" pitchFamily="18" charset="0"/>
              <a:cs typeface="Times New Roman" panose="02020603050405020304" pitchFamily="18" charset="0"/>
            </a:endParaRPr>
          </a:p>
          <a:p>
            <a:r>
              <a:rPr lang="en-US" sz="2400" b="1" i="1">
                <a:latin typeface="Times New Roman" panose="02020603050405020304" pitchFamily="18" charset="0"/>
                <a:cs typeface="Times New Roman" panose="02020603050405020304" pitchFamily="18" charset="0"/>
              </a:rPr>
              <a:t>     </a:t>
            </a:r>
            <a:r>
              <a:rPr lang="en-US" sz="2400" b="1" i="1">
                <a:latin typeface="Times New Roman" panose="02020603050405020304" pitchFamily="18" charset="0"/>
                <a:cs typeface="Times New Roman" panose="02020603050405020304" pitchFamily="18" charset="0"/>
                <a:sym typeface="Symbol" panose="05050102010706020507" pitchFamily="18" charset="2"/>
              </a:rPr>
              <a:t></a:t>
            </a:r>
            <a:r>
              <a:rPr lang="en-US" sz="2400" b="1" i="1">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sym typeface="Symbol" panose="05050102010706020507" pitchFamily="18" charset="2"/>
              </a:rPr>
              <a:t></a:t>
            </a:r>
            <a:r>
              <a:rPr lang="en-US" sz="2400">
                <a:latin typeface="Times New Roman" panose="02020603050405020304" pitchFamily="18" charset="0"/>
                <a:cs typeface="Times New Roman" panose="02020603050405020304" pitchFamily="18" charset="0"/>
              </a:rPr>
              <a:t>r (</a:t>
            </a:r>
            <a:r>
              <a:rPr lang="en-US" sz="2400">
                <a:latin typeface="Times New Roman" panose="02020603050405020304" pitchFamily="18" charset="0"/>
                <a:cs typeface="Times New Roman" panose="02020603050405020304" pitchFamily="18" charset="0"/>
                <a:sym typeface="Symbol" panose="05050102010706020507" pitchFamily="18" charset="2"/>
              </a:rPr>
              <a:t></a:t>
            </a:r>
            <a:r>
              <a:rPr lang="en-US" sz="2400">
                <a:latin typeface="Times New Roman" panose="02020603050405020304" pitchFamily="18" charset="0"/>
                <a:cs typeface="Times New Roman" panose="02020603050405020304" pitchFamily="18" charset="0"/>
              </a:rPr>
              <a:t> = angular velocity, rad/s) </a:t>
            </a:r>
            <a:endParaRPr lang="en-US" sz="2400" noProof="1">
              <a:latin typeface="Times New Roman" panose="02020603050405020304" pitchFamily="18" charset="0"/>
              <a:cs typeface="Times New Roman" panose="02020603050405020304" pitchFamily="18" charset="0"/>
            </a:endParaRPr>
          </a:p>
          <a:p>
            <a:r>
              <a:rPr lang="en-US" sz="2400" noProof="1">
                <a:latin typeface="Times New Roman" panose="02020603050405020304" pitchFamily="18" charset="0"/>
                <a:cs typeface="Times New Roman" panose="02020603050405020304" pitchFamily="18" charset="0"/>
              </a:rPr>
              <a:t>	E = N</a:t>
            </a:r>
            <a:r>
              <a:rPr lang="en-US" sz="2400">
                <a:latin typeface="Times New Roman" panose="02020603050405020304" pitchFamily="18" charset="0"/>
                <a:cs typeface="Times New Roman" panose="02020603050405020304" pitchFamily="18" charset="0"/>
                <a:sym typeface="Symbol" panose="05050102010706020507" pitchFamily="18" charset="2"/>
              </a:rPr>
              <a:t></a:t>
            </a:r>
            <a:r>
              <a:rPr lang="en-US" sz="2400">
                <a:latin typeface="Times New Roman" panose="02020603050405020304" pitchFamily="18" charset="0"/>
                <a:cs typeface="Times New Roman" panose="02020603050405020304" pitchFamily="18" charset="0"/>
              </a:rPr>
              <a:t>r B</a:t>
            </a:r>
            <a:r>
              <a:rPr lang="en-US" sz="2400" b="1" i="1">
                <a:latin typeface="Times New Roman" panose="02020603050405020304" pitchFamily="18" charset="0"/>
                <a:cs typeface="Times New Roman" panose="02020603050405020304" pitchFamily="18" charset="0"/>
              </a:rPr>
              <a:t>l</a:t>
            </a:r>
            <a:r>
              <a:rPr lang="en-US" sz="2400">
                <a:latin typeface="Times New Roman" panose="02020603050405020304" pitchFamily="18" charset="0"/>
                <a:cs typeface="Times New Roman" panose="02020603050405020304" pitchFamily="18" charset="0"/>
              </a:rPr>
              <a:t> = k</a:t>
            </a:r>
            <a:r>
              <a:rPr lang="en-US" sz="2400">
                <a:latin typeface="Times New Roman" panose="02020603050405020304" pitchFamily="18" charset="0"/>
                <a:cs typeface="Times New Roman" panose="02020603050405020304" pitchFamily="18" charset="0"/>
                <a:sym typeface="Symbol" panose="05050102010706020507" pitchFamily="18" charset="2"/>
              </a:rPr>
              <a:t></a:t>
            </a:r>
            <a:endParaRPr lang="en-US" sz="2400">
              <a:latin typeface="Times New Roman" panose="02020603050405020304" pitchFamily="18" charset="0"/>
              <a:cs typeface="Times New Roman" panose="02020603050405020304" pitchFamily="18" charset="0"/>
              <a:sym typeface="Symbol" panose="05050102010706020507" pitchFamily="18" charset="2"/>
            </a:endParaRPr>
          </a:p>
          <a:p>
            <a:endParaRPr lang="en-US" sz="1000" noProof="1">
              <a:latin typeface="Times New Roman" panose="02020603050405020304" pitchFamily="18" charset="0"/>
              <a:cs typeface="Times New Roman" panose="02020603050405020304" pitchFamily="18" charset="0"/>
              <a:sym typeface="Symbol" panose="05050102010706020507" pitchFamily="18" charset="2"/>
            </a:endParaRPr>
          </a:p>
          <a:p>
            <a:pPr marL="179705" lvl="1">
              <a:buFont typeface="Symbol" panose="05050102010706020507" pitchFamily="18" charset="2"/>
              <a:buChar char="·"/>
            </a:pPr>
            <a:r>
              <a:rPr lang="en-US" sz="2400" b="1">
                <a:latin typeface="Times New Roman" panose="02020603050405020304" pitchFamily="18" charset="0"/>
                <a:cs typeface="Times New Roman" panose="02020603050405020304" pitchFamily="18" charset="0"/>
              </a:rPr>
              <a:t> E is proportional to </a:t>
            </a:r>
            <a:r>
              <a:rPr lang="en-US" sz="2400" b="1">
                <a:latin typeface="Times New Roman" panose="02020603050405020304" pitchFamily="18" charset="0"/>
                <a:cs typeface="Times New Roman" panose="02020603050405020304" pitchFamily="18" charset="0"/>
                <a:sym typeface="Symbol" panose="05050102010706020507" pitchFamily="18" charset="2"/>
              </a:rPr>
              <a:t></a:t>
            </a:r>
            <a:endParaRPr lang="en-US" sz="2400">
              <a:latin typeface="Times New Roman" panose="02020603050405020304" pitchFamily="18" charset="0"/>
              <a:cs typeface="Times New Roman" panose="02020603050405020304" pitchFamily="18" charset="0"/>
            </a:endParaRPr>
          </a:p>
        </p:txBody>
      </p:sp>
      <p:grpSp>
        <p:nvGrpSpPr>
          <p:cNvPr id="25605" name="Group 173"/>
          <p:cNvGrpSpPr/>
          <p:nvPr/>
        </p:nvGrpSpPr>
        <p:grpSpPr bwMode="auto">
          <a:xfrm>
            <a:off x="5624513" y="852488"/>
            <a:ext cx="3195637" cy="3101975"/>
            <a:chOff x="3543" y="537"/>
            <a:chExt cx="2013" cy="1954"/>
          </a:xfrm>
        </p:grpSpPr>
        <p:sp>
          <p:nvSpPr>
            <p:cNvPr id="25652" name="Line 7"/>
            <p:cNvSpPr>
              <a:spLocks noChangeShapeType="1"/>
            </p:cNvSpPr>
            <p:nvPr/>
          </p:nvSpPr>
          <p:spPr bwMode="auto">
            <a:xfrm flipV="1">
              <a:off x="3795" y="1636"/>
              <a:ext cx="0" cy="77"/>
            </a:xfrm>
            <a:prstGeom prst="line">
              <a:avLst/>
            </a:prstGeom>
            <a:noFill/>
            <a:ln w="9525">
              <a:solidFill>
                <a:srgbClr val="000000"/>
              </a:solidFill>
              <a:round/>
              <a:tailEnd type="triangle" w="med" len="med"/>
            </a:ln>
          </p:spPr>
          <p:txBody>
            <a:bodyPr/>
            <a:lstStyle/>
            <a:p>
              <a:endParaRPr lang="en-US"/>
            </a:p>
          </p:txBody>
        </p:sp>
        <p:sp>
          <p:nvSpPr>
            <p:cNvPr id="25653" name="Oval 9"/>
            <p:cNvSpPr>
              <a:spLocks noChangeArrowheads="1"/>
            </p:cNvSpPr>
            <p:nvPr/>
          </p:nvSpPr>
          <p:spPr bwMode="auto">
            <a:xfrm>
              <a:off x="4166" y="753"/>
              <a:ext cx="1018" cy="1007"/>
            </a:xfrm>
            <a:prstGeom prst="ellipse">
              <a:avLst/>
            </a:prstGeom>
            <a:solidFill>
              <a:srgbClr val="FFFFFF"/>
            </a:solidFill>
            <a:ln w="9525">
              <a:solidFill>
                <a:srgbClr val="000000"/>
              </a:solidFill>
              <a:round/>
            </a:ln>
          </p:spPr>
          <p:txBody>
            <a:bodyPr/>
            <a:lstStyle/>
            <a:p>
              <a:endParaRPr lang="ms-MY"/>
            </a:p>
          </p:txBody>
        </p:sp>
        <p:sp>
          <p:nvSpPr>
            <p:cNvPr id="25654" name="Text Box 11"/>
            <p:cNvSpPr txBox="1">
              <a:spLocks noChangeArrowheads="1"/>
            </p:cNvSpPr>
            <p:nvPr/>
          </p:nvSpPr>
          <p:spPr bwMode="auto">
            <a:xfrm>
              <a:off x="4340" y="537"/>
              <a:ext cx="348" cy="273"/>
            </a:xfrm>
            <a:prstGeom prst="rect">
              <a:avLst/>
            </a:prstGeom>
            <a:noFill/>
            <a:ln w="9525">
              <a:noFill/>
              <a:miter lim="800000"/>
            </a:ln>
          </p:spPr>
          <p:txBody>
            <a:bodyPr/>
            <a:lstStyle/>
            <a:p>
              <a:r>
                <a:rPr lang="en-US" sz="2000" b="1" i="1">
                  <a:latin typeface="Times New Roman" panose="02020603050405020304" pitchFamily="18" charset="0"/>
                  <a:cs typeface="Times New Roman" panose="02020603050405020304" pitchFamily="18" charset="0"/>
                  <a:sym typeface="Symbol" panose="05050102010706020507" pitchFamily="18" charset="2"/>
                </a:rPr>
                <a:t></a:t>
              </a:r>
              <a:endParaRPr lang="en-US" sz="2000">
                <a:latin typeface="Times New Roman" panose="02020603050405020304" pitchFamily="18" charset="0"/>
                <a:cs typeface="Times New Roman" panose="02020603050405020304" pitchFamily="18" charset="0"/>
              </a:endParaRPr>
            </a:p>
          </p:txBody>
        </p:sp>
        <p:sp>
          <p:nvSpPr>
            <p:cNvPr id="25655" name="Text Box 12"/>
            <p:cNvSpPr txBox="1">
              <a:spLocks noChangeArrowheads="1"/>
            </p:cNvSpPr>
            <p:nvPr/>
          </p:nvSpPr>
          <p:spPr bwMode="auto">
            <a:xfrm>
              <a:off x="3921" y="609"/>
              <a:ext cx="347" cy="273"/>
            </a:xfrm>
            <a:prstGeom prst="rect">
              <a:avLst/>
            </a:prstGeom>
            <a:solidFill>
              <a:srgbClr val="FFFFFF"/>
            </a:solidFill>
            <a:ln w="9525">
              <a:noFill/>
              <a:miter lim="800000"/>
            </a:ln>
          </p:spPr>
          <p:txBody>
            <a:bodyPr/>
            <a:lstStyle/>
            <a:p>
              <a:r>
                <a:rPr lang="en-US" sz="2000" b="1" i="1">
                  <a:latin typeface="Times New Roman" panose="02020603050405020304" pitchFamily="18" charset="0"/>
                  <a:cs typeface="Times New Roman" panose="02020603050405020304" pitchFamily="18" charset="0"/>
                </a:rPr>
                <a:t>F</a:t>
              </a:r>
              <a:endParaRPr lang="en-US" sz="2000">
                <a:latin typeface="Times New Roman" panose="02020603050405020304" pitchFamily="18" charset="0"/>
                <a:cs typeface="Times New Roman" panose="02020603050405020304" pitchFamily="18" charset="0"/>
              </a:endParaRPr>
            </a:p>
          </p:txBody>
        </p:sp>
        <p:sp>
          <p:nvSpPr>
            <p:cNvPr id="25656" name="Text Box 13"/>
            <p:cNvSpPr txBox="1">
              <a:spLocks noChangeArrowheads="1"/>
            </p:cNvSpPr>
            <p:nvPr/>
          </p:nvSpPr>
          <p:spPr bwMode="auto">
            <a:xfrm>
              <a:off x="5104" y="1483"/>
              <a:ext cx="348" cy="274"/>
            </a:xfrm>
            <a:prstGeom prst="rect">
              <a:avLst/>
            </a:prstGeom>
            <a:solidFill>
              <a:srgbClr val="FFFFFF"/>
            </a:solidFill>
            <a:ln w="9525">
              <a:noFill/>
              <a:miter lim="800000"/>
            </a:ln>
          </p:spPr>
          <p:txBody>
            <a:bodyPr/>
            <a:lstStyle/>
            <a:p>
              <a:r>
                <a:rPr lang="en-US" sz="2000" b="1" i="1">
                  <a:latin typeface="Times New Roman" panose="02020603050405020304" pitchFamily="18" charset="0"/>
                  <a:cs typeface="Times New Roman" panose="02020603050405020304" pitchFamily="18" charset="0"/>
                </a:rPr>
                <a:t>F</a:t>
              </a:r>
              <a:endParaRPr lang="en-US" sz="2000">
                <a:latin typeface="Times New Roman" panose="02020603050405020304" pitchFamily="18" charset="0"/>
                <a:cs typeface="Times New Roman" panose="02020603050405020304" pitchFamily="18" charset="0"/>
              </a:endParaRPr>
            </a:p>
          </p:txBody>
        </p:sp>
        <p:sp>
          <p:nvSpPr>
            <p:cNvPr id="25657" name="Line 14"/>
            <p:cNvSpPr>
              <a:spLocks noChangeShapeType="1"/>
            </p:cNvSpPr>
            <p:nvPr/>
          </p:nvSpPr>
          <p:spPr bwMode="auto">
            <a:xfrm>
              <a:off x="5556" y="1637"/>
              <a:ext cx="0" cy="99"/>
            </a:xfrm>
            <a:prstGeom prst="line">
              <a:avLst/>
            </a:prstGeom>
            <a:noFill/>
            <a:ln w="9525">
              <a:solidFill>
                <a:srgbClr val="000000"/>
              </a:solidFill>
              <a:round/>
              <a:tailEnd type="triangle" w="med" len="med"/>
            </a:ln>
          </p:spPr>
          <p:txBody>
            <a:bodyPr/>
            <a:lstStyle/>
            <a:p>
              <a:endParaRPr lang="en-US"/>
            </a:p>
          </p:txBody>
        </p:sp>
        <p:sp>
          <p:nvSpPr>
            <p:cNvPr id="25658" name="Line 15"/>
            <p:cNvSpPr>
              <a:spLocks noChangeShapeType="1"/>
            </p:cNvSpPr>
            <p:nvPr/>
          </p:nvSpPr>
          <p:spPr bwMode="auto">
            <a:xfrm flipH="1">
              <a:off x="3789" y="1265"/>
              <a:ext cx="249" cy="0"/>
            </a:xfrm>
            <a:prstGeom prst="line">
              <a:avLst/>
            </a:prstGeom>
            <a:noFill/>
            <a:ln w="9525">
              <a:solidFill>
                <a:srgbClr val="000000"/>
              </a:solidFill>
              <a:round/>
            </a:ln>
          </p:spPr>
          <p:txBody>
            <a:bodyPr/>
            <a:lstStyle/>
            <a:p>
              <a:endParaRPr lang="en-US"/>
            </a:p>
          </p:txBody>
        </p:sp>
        <p:sp>
          <p:nvSpPr>
            <p:cNvPr id="25659" name="Text Box 16"/>
            <p:cNvSpPr txBox="1">
              <a:spLocks noChangeArrowheads="1"/>
            </p:cNvSpPr>
            <p:nvPr/>
          </p:nvSpPr>
          <p:spPr bwMode="auto">
            <a:xfrm>
              <a:off x="3543" y="1561"/>
              <a:ext cx="380" cy="271"/>
            </a:xfrm>
            <a:prstGeom prst="rect">
              <a:avLst/>
            </a:prstGeom>
            <a:noFill/>
            <a:ln w="9525">
              <a:noFill/>
              <a:miter lim="800000"/>
            </a:ln>
          </p:spPr>
          <p:txBody>
            <a:bodyPr/>
            <a:lstStyle/>
            <a:p>
              <a:r>
                <a:rPr lang="en-US" sz="2000" b="1" i="1">
                  <a:latin typeface="Times New Roman" panose="02020603050405020304" pitchFamily="18" charset="0"/>
                  <a:cs typeface="Times New Roman" panose="02020603050405020304" pitchFamily="18" charset="0"/>
                </a:rPr>
                <a:t>i</a:t>
              </a:r>
              <a:r>
                <a:rPr lang="en-US" sz="2000" i="1" baseline="-25000">
                  <a:latin typeface="Times New Roman" panose="02020603050405020304" pitchFamily="18" charset="0"/>
                  <a:cs typeface="Times New Roman" panose="02020603050405020304" pitchFamily="18" charset="0"/>
                </a:rPr>
                <a:t>a</a:t>
              </a:r>
              <a:endParaRPr lang="en-US" sz="2000">
                <a:latin typeface="Times New Roman" panose="02020603050405020304" pitchFamily="18" charset="0"/>
                <a:cs typeface="Times New Roman" panose="02020603050405020304" pitchFamily="18" charset="0"/>
              </a:endParaRPr>
            </a:p>
          </p:txBody>
        </p:sp>
        <p:sp>
          <p:nvSpPr>
            <p:cNvPr id="25660" name="Rectangle 17"/>
            <p:cNvSpPr>
              <a:spLocks noChangeArrowheads="1"/>
            </p:cNvSpPr>
            <p:nvPr/>
          </p:nvSpPr>
          <p:spPr bwMode="auto">
            <a:xfrm>
              <a:off x="5185" y="1165"/>
              <a:ext cx="122" cy="210"/>
            </a:xfrm>
            <a:prstGeom prst="rect">
              <a:avLst/>
            </a:prstGeom>
            <a:solidFill>
              <a:srgbClr val="FFFFFF"/>
            </a:solidFill>
            <a:ln w="9525">
              <a:solidFill>
                <a:srgbClr val="000000"/>
              </a:solidFill>
              <a:miter lim="800000"/>
            </a:ln>
          </p:spPr>
          <p:txBody>
            <a:bodyPr/>
            <a:lstStyle/>
            <a:p>
              <a:endParaRPr lang="ms-MY"/>
            </a:p>
          </p:txBody>
        </p:sp>
        <p:sp>
          <p:nvSpPr>
            <p:cNvPr id="25661" name="Rectangle 18"/>
            <p:cNvSpPr>
              <a:spLocks noChangeArrowheads="1"/>
            </p:cNvSpPr>
            <p:nvPr/>
          </p:nvSpPr>
          <p:spPr bwMode="auto">
            <a:xfrm>
              <a:off x="4046" y="1165"/>
              <a:ext cx="121" cy="210"/>
            </a:xfrm>
            <a:prstGeom prst="rect">
              <a:avLst/>
            </a:prstGeom>
            <a:solidFill>
              <a:srgbClr val="FFFFFF"/>
            </a:solidFill>
            <a:ln w="9525">
              <a:solidFill>
                <a:srgbClr val="000000"/>
              </a:solidFill>
              <a:miter lim="800000"/>
            </a:ln>
          </p:spPr>
          <p:txBody>
            <a:bodyPr/>
            <a:lstStyle/>
            <a:p>
              <a:endParaRPr lang="ms-MY"/>
            </a:p>
          </p:txBody>
        </p:sp>
        <p:sp>
          <p:nvSpPr>
            <p:cNvPr id="25662" name="Line 19"/>
            <p:cNvSpPr>
              <a:spLocks noChangeShapeType="1"/>
            </p:cNvSpPr>
            <p:nvPr/>
          </p:nvSpPr>
          <p:spPr bwMode="auto">
            <a:xfrm flipH="1">
              <a:off x="5307" y="1259"/>
              <a:ext cx="249" cy="0"/>
            </a:xfrm>
            <a:prstGeom prst="line">
              <a:avLst/>
            </a:prstGeom>
            <a:noFill/>
            <a:ln w="9525">
              <a:solidFill>
                <a:srgbClr val="000000"/>
              </a:solidFill>
              <a:round/>
            </a:ln>
          </p:spPr>
          <p:txBody>
            <a:bodyPr/>
            <a:lstStyle/>
            <a:p>
              <a:endParaRPr lang="en-US"/>
            </a:p>
          </p:txBody>
        </p:sp>
        <p:sp>
          <p:nvSpPr>
            <p:cNvPr id="25663" name="Line 20"/>
            <p:cNvSpPr>
              <a:spLocks noChangeShapeType="1"/>
            </p:cNvSpPr>
            <p:nvPr/>
          </p:nvSpPr>
          <p:spPr bwMode="auto">
            <a:xfrm>
              <a:off x="3797" y="1265"/>
              <a:ext cx="0" cy="887"/>
            </a:xfrm>
            <a:prstGeom prst="line">
              <a:avLst/>
            </a:prstGeom>
            <a:noFill/>
            <a:ln w="9525">
              <a:solidFill>
                <a:srgbClr val="000000"/>
              </a:solidFill>
              <a:round/>
            </a:ln>
          </p:spPr>
          <p:txBody>
            <a:bodyPr/>
            <a:lstStyle/>
            <a:p>
              <a:endParaRPr lang="en-US"/>
            </a:p>
          </p:txBody>
        </p:sp>
        <p:sp>
          <p:nvSpPr>
            <p:cNvPr id="25664" name="Line 21"/>
            <p:cNvSpPr>
              <a:spLocks noChangeShapeType="1"/>
            </p:cNvSpPr>
            <p:nvPr/>
          </p:nvSpPr>
          <p:spPr bwMode="auto">
            <a:xfrm>
              <a:off x="5556" y="1259"/>
              <a:ext cx="0" cy="887"/>
            </a:xfrm>
            <a:prstGeom prst="line">
              <a:avLst/>
            </a:prstGeom>
            <a:noFill/>
            <a:ln w="9525">
              <a:solidFill>
                <a:srgbClr val="000000"/>
              </a:solidFill>
              <a:round/>
            </a:ln>
          </p:spPr>
          <p:txBody>
            <a:bodyPr/>
            <a:lstStyle/>
            <a:p>
              <a:endParaRPr lang="en-US"/>
            </a:p>
          </p:txBody>
        </p:sp>
        <p:grpSp>
          <p:nvGrpSpPr>
            <p:cNvPr id="25665" name="Group 22"/>
            <p:cNvGrpSpPr/>
            <p:nvPr/>
          </p:nvGrpSpPr>
          <p:grpSpPr bwMode="auto">
            <a:xfrm>
              <a:off x="4181" y="800"/>
              <a:ext cx="1006" cy="931"/>
              <a:chOff x="4775" y="2116"/>
              <a:chExt cx="2699" cy="2514"/>
            </a:xfrm>
          </p:grpSpPr>
          <p:grpSp>
            <p:nvGrpSpPr>
              <p:cNvPr id="25678" name="Group 23"/>
              <p:cNvGrpSpPr/>
              <p:nvPr/>
            </p:nvGrpSpPr>
            <p:grpSpPr bwMode="auto">
              <a:xfrm>
                <a:off x="6020" y="2116"/>
                <a:ext cx="227" cy="239"/>
                <a:chOff x="5490" y="3465"/>
                <a:chExt cx="180" cy="195"/>
              </a:xfrm>
            </p:grpSpPr>
            <p:sp>
              <p:nvSpPr>
                <p:cNvPr id="25764" name="Oval 24"/>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5765" name="Group 25"/>
                <p:cNvGrpSpPr/>
                <p:nvPr/>
              </p:nvGrpSpPr>
              <p:grpSpPr bwMode="auto">
                <a:xfrm>
                  <a:off x="5490" y="3465"/>
                  <a:ext cx="180" cy="195"/>
                  <a:chOff x="5280" y="3285"/>
                  <a:chExt cx="180" cy="195"/>
                </a:xfrm>
              </p:grpSpPr>
              <p:sp>
                <p:nvSpPr>
                  <p:cNvPr id="25766" name="Line 26"/>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5767" name="Line 27"/>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5679" name="Group 28"/>
              <p:cNvGrpSpPr/>
              <p:nvPr/>
            </p:nvGrpSpPr>
            <p:grpSpPr bwMode="auto">
              <a:xfrm>
                <a:off x="6624" y="2238"/>
                <a:ext cx="227" cy="239"/>
                <a:chOff x="5490" y="3465"/>
                <a:chExt cx="180" cy="195"/>
              </a:xfrm>
            </p:grpSpPr>
            <p:sp>
              <p:nvSpPr>
                <p:cNvPr id="25760" name="Oval 29"/>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5761" name="Group 30"/>
                <p:cNvGrpSpPr/>
                <p:nvPr/>
              </p:nvGrpSpPr>
              <p:grpSpPr bwMode="auto">
                <a:xfrm>
                  <a:off x="5490" y="3465"/>
                  <a:ext cx="180" cy="195"/>
                  <a:chOff x="5280" y="3285"/>
                  <a:chExt cx="180" cy="195"/>
                </a:xfrm>
              </p:grpSpPr>
              <p:sp>
                <p:nvSpPr>
                  <p:cNvPr id="25762" name="Line 31"/>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5763" name="Line 32"/>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5680" name="Group 33"/>
              <p:cNvGrpSpPr/>
              <p:nvPr/>
            </p:nvGrpSpPr>
            <p:grpSpPr bwMode="auto">
              <a:xfrm>
                <a:off x="6335" y="2140"/>
                <a:ext cx="226" cy="239"/>
                <a:chOff x="5490" y="3465"/>
                <a:chExt cx="180" cy="195"/>
              </a:xfrm>
            </p:grpSpPr>
            <p:sp>
              <p:nvSpPr>
                <p:cNvPr id="25756" name="Oval 34"/>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5757" name="Group 35"/>
                <p:cNvGrpSpPr/>
                <p:nvPr/>
              </p:nvGrpSpPr>
              <p:grpSpPr bwMode="auto">
                <a:xfrm>
                  <a:off x="5490" y="3465"/>
                  <a:ext cx="180" cy="195"/>
                  <a:chOff x="5280" y="3285"/>
                  <a:chExt cx="180" cy="195"/>
                </a:xfrm>
              </p:grpSpPr>
              <p:sp>
                <p:nvSpPr>
                  <p:cNvPr id="25758" name="Line 36"/>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5759" name="Line 37"/>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5681" name="Group 38"/>
              <p:cNvGrpSpPr/>
              <p:nvPr/>
            </p:nvGrpSpPr>
            <p:grpSpPr bwMode="auto">
              <a:xfrm>
                <a:off x="5705" y="2128"/>
                <a:ext cx="227" cy="239"/>
                <a:chOff x="5490" y="3465"/>
                <a:chExt cx="180" cy="195"/>
              </a:xfrm>
            </p:grpSpPr>
            <p:sp>
              <p:nvSpPr>
                <p:cNvPr id="25752" name="Oval 39"/>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5753" name="Group 40"/>
                <p:cNvGrpSpPr/>
                <p:nvPr/>
              </p:nvGrpSpPr>
              <p:grpSpPr bwMode="auto">
                <a:xfrm>
                  <a:off x="5490" y="3465"/>
                  <a:ext cx="180" cy="195"/>
                  <a:chOff x="5280" y="3285"/>
                  <a:chExt cx="180" cy="195"/>
                </a:xfrm>
              </p:grpSpPr>
              <p:sp>
                <p:nvSpPr>
                  <p:cNvPr id="25754" name="Line 41"/>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5755" name="Line 42"/>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5682" name="Group 43"/>
              <p:cNvGrpSpPr/>
              <p:nvPr/>
            </p:nvGrpSpPr>
            <p:grpSpPr bwMode="auto">
              <a:xfrm>
                <a:off x="6033" y="4391"/>
                <a:ext cx="207" cy="239"/>
                <a:chOff x="5370" y="5185"/>
                <a:chExt cx="165" cy="195"/>
              </a:xfrm>
            </p:grpSpPr>
            <p:sp>
              <p:nvSpPr>
                <p:cNvPr id="25750" name="Oval 44"/>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5751" name="Oval 45"/>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5683" name="Group 46"/>
              <p:cNvGrpSpPr/>
              <p:nvPr/>
            </p:nvGrpSpPr>
            <p:grpSpPr bwMode="auto">
              <a:xfrm>
                <a:off x="5743" y="4367"/>
                <a:ext cx="208" cy="239"/>
                <a:chOff x="5370" y="5185"/>
                <a:chExt cx="165" cy="195"/>
              </a:xfrm>
            </p:grpSpPr>
            <p:sp>
              <p:nvSpPr>
                <p:cNvPr id="25748" name="Oval 47"/>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5749" name="Oval 48"/>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5684" name="Group 49"/>
              <p:cNvGrpSpPr/>
              <p:nvPr/>
            </p:nvGrpSpPr>
            <p:grpSpPr bwMode="auto">
              <a:xfrm>
                <a:off x="5454" y="4269"/>
                <a:ext cx="207" cy="239"/>
                <a:chOff x="5370" y="5185"/>
                <a:chExt cx="165" cy="195"/>
              </a:xfrm>
            </p:grpSpPr>
            <p:sp>
              <p:nvSpPr>
                <p:cNvPr id="25746" name="Oval 50"/>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5747" name="Oval 51"/>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5685" name="Group 52"/>
              <p:cNvGrpSpPr/>
              <p:nvPr/>
            </p:nvGrpSpPr>
            <p:grpSpPr bwMode="auto">
              <a:xfrm>
                <a:off x="5177" y="4086"/>
                <a:ext cx="207" cy="238"/>
                <a:chOff x="5370" y="5185"/>
                <a:chExt cx="165" cy="195"/>
              </a:xfrm>
            </p:grpSpPr>
            <p:sp>
              <p:nvSpPr>
                <p:cNvPr id="25744" name="Oval 53"/>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5745" name="Oval 54"/>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5686" name="Group 55"/>
              <p:cNvGrpSpPr/>
              <p:nvPr/>
            </p:nvGrpSpPr>
            <p:grpSpPr bwMode="auto">
              <a:xfrm>
                <a:off x="4975" y="3865"/>
                <a:ext cx="208" cy="239"/>
                <a:chOff x="5370" y="5185"/>
                <a:chExt cx="165" cy="195"/>
              </a:xfrm>
            </p:grpSpPr>
            <p:sp>
              <p:nvSpPr>
                <p:cNvPr id="25742" name="Oval 56"/>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5743" name="Oval 57"/>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sp>
            <p:nvSpPr>
              <p:cNvPr id="25687" name="Oval 58"/>
              <p:cNvSpPr>
                <a:spLocks noChangeArrowheads="1"/>
              </p:cNvSpPr>
              <p:nvPr/>
            </p:nvSpPr>
            <p:spPr bwMode="auto">
              <a:xfrm flipV="1">
                <a:off x="4775" y="3248"/>
                <a:ext cx="232" cy="236"/>
              </a:xfrm>
              <a:prstGeom prst="ellipse">
                <a:avLst/>
              </a:prstGeom>
              <a:solidFill>
                <a:srgbClr val="FFFFFF"/>
              </a:solidFill>
              <a:ln w="9525">
                <a:solidFill>
                  <a:srgbClr val="000000"/>
                </a:solidFill>
                <a:round/>
              </a:ln>
            </p:spPr>
            <p:txBody>
              <a:bodyPr/>
              <a:lstStyle/>
              <a:p>
                <a:endParaRPr lang="ms-MY"/>
              </a:p>
            </p:txBody>
          </p:sp>
          <p:sp>
            <p:nvSpPr>
              <p:cNvPr id="25688" name="Oval 59"/>
              <p:cNvSpPr>
                <a:spLocks noChangeArrowheads="1"/>
              </p:cNvSpPr>
              <p:nvPr/>
            </p:nvSpPr>
            <p:spPr bwMode="auto">
              <a:xfrm flipV="1">
                <a:off x="7242" y="3248"/>
                <a:ext cx="232" cy="236"/>
              </a:xfrm>
              <a:prstGeom prst="ellipse">
                <a:avLst/>
              </a:prstGeom>
              <a:solidFill>
                <a:srgbClr val="FFFFFF"/>
              </a:solidFill>
              <a:ln w="9525">
                <a:solidFill>
                  <a:srgbClr val="000000"/>
                </a:solidFill>
                <a:round/>
              </a:ln>
            </p:spPr>
            <p:txBody>
              <a:bodyPr/>
              <a:lstStyle/>
              <a:p>
                <a:endParaRPr lang="ms-MY"/>
              </a:p>
            </p:txBody>
          </p:sp>
          <p:grpSp>
            <p:nvGrpSpPr>
              <p:cNvPr id="25689" name="Group 60"/>
              <p:cNvGrpSpPr/>
              <p:nvPr/>
            </p:nvGrpSpPr>
            <p:grpSpPr bwMode="auto">
              <a:xfrm>
                <a:off x="6901" y="2410"/>
                <a:ext cx="227" cy="238"/>
                <a:chOff x="5490" y="3465"/>
                <a:chExt cx="180" cy="195"/>
              </a:xfrm>
            </p:grpSpPr>
            <p:sp>
              <p:nvSpPr>
                <p:cNvPr id="25738" name="Oval 61"/>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5739" name="Group 62"/>
                <p:cNvGrpSpPr/>
                <p:nvPr/>
              </p:nvGrpSpPr>
              <p:grpSpPr bwMode="auto">
                <a:xfrm>
                  <a:off x="5490" y="3465"/>
                  <a:ext cx="180" cy="195"/>
                  <a:chOff x="5280" y="3285"/>
                  <a:chExt cx="180" cy="195"/>
                </a:xfrm>
              </p:grpSpPr>
              <p:sp>
                <p:nvSpPr>
                  <p:cNvPr id="25740" name="Line 63"/>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5741" name="Line 64"/>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5690" name="Group 65"/>
              <p:cNvGrpSpPr/>
              <p:nvPr/>
            </p:nvGrpSpPr>
            <p:grpSpPr bwMode="auto">
              <a:xfrm>
                <a:off x="7090" y="2654"/>
                <a:ext cx="227" cy="239"/>
                <a:chOff x="5490" y="3465"/>
                <a:chExt cx="180" cy="195"/>
              </a:xfrm>
            </p:grpSpPr>
            <p:sp>
              <p:nvSpPr>
                <p:cNvPr id="25734" name="Oval 66"/>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5735" name="Group 67"/>
                <p:cNvGrpSpPr/>
                <p:nvPr/>
              </p:nvGrpSpPr>
              <p:grpSpPr bwMode="auto">
                <a:xfrm>
                  <a:off x="5490" y="3465"/>
                  <a:ext cx="180" cy="195"/>
                  <a:chOff x="5280" y="3285"/>
                  <a:chExt cx="180" cy="195"/>
                </a:xfrm>
              </p:grpSpPr>
              <p:sp>
                <p:nvSpPr>
                  <p:cNvPr id="25736" name="Line 68"/>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5737" name="Line 69"/>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5691" name="Group 70"/>
              <p:cNvGrpSpPr/>
              <p:nvPr/>
            </p:nvGrpSpPr>
            <p:grpSpPr bwMode="auto">
              <a:xfrm>
                <a:off x="7216" y="2923"/>
                <a:ext cx="227" cy="239"/>
                <a:chOff x="5490" y="3465"/>
                <a:chExt cx="180" cy="195"/>
              </a:xfrm>
            </p:grpSpPr>
            <p:sp>
              <p:nvSpPr>
                <p:cNvPr id="25730" name="Oval 71"/>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5731" name="Group 72"/>
                <p:cNvGrpSpPr/>
                <p:nvPr/>
              </p:nvGrpSpPr>
              <p:grpSpPr bwMode="auto">
                <a:xfrm>
                  <a:off x="5490" y="3465"/>
                  <a:ext cx="180" cy="195"/>
                  <a:chOff x="5280" y="3285"/>
                  <a:chExt cx="180" cy="195"/>
                </a:xfrm>
              </p:grpSpPr>
              <p:sp>
                <p:nvSpPr>
                  <p:cNvPr id="25732" name="Line 73"/>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5733" name="Line 74"/>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5692" name="Group 75"/>
              <p:cNvGrpSpPr/>
              <p:nvPr/>
            </p:nvGrpSpPr>
            <p:grpSpPr bwMode="auto">
              <a:xfrm>
                <a:off x="5403" y="2226"/>
                <a:ext cx="227" cy="239"/>
                <a:chOff x="5490" y="3465"/>
                <a:chExt cx="180" cy="195"/>
              </a:xfrm>
            </p:grpSpPr>
            <p:sp>
              <p:nvSpPr>
                <p:cNvPr id="25726" name="Oval 76"/>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5727" name="Group 77"/>
                <p:cNvGrpSpPr/>
                <p:nvPr/>
              </p:nvGrpSpPr>
              <p:grpSpPr bwMode="auto">
                <a:xfrm>
                  <a:off x="5490" y="3465"/>
                  <a:ext cx="180" cy="195"/>
                  <a:chOff x="5280" y="3285"/>
                  <a:chExt cx="180" cy="195"/>
                </a:xfrm>
              </p:grpSpPr>
              <p:sp>
                <p:nvSpPr>
                  <p:cNvPr id="25728" name="Line 78"/>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5729" name="Line 79"/>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5693" name="Group 80"/>
              <p:cNvGrpSpPr/>
              <p:nvPr/>
            </p:nvGrpSpPr>
            <p:grpSpPr bwMode="auto">
              <a:xfrm>
                <a:off x="5151" y="2385"/>
                <a:ext cx="227" cy="239"/>
                <a:chOff x="5490" y="3465"/>
                <a:chExt cx="180" cy="195"/>
              </a:xfrm>
            </p:grpSpPr>
            <p:sp>
              <p:nvSpPr>
                <p:cNvPr id="25722" name="Oval 81"/>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5723" name="Group 82"/>
                <p:cNvGrpSpPr/>
                <p:nvPr/>
              </p:nvGrpSpPr>
              <p:grpSpPr bwMode="auto">
                <a:xfrm>
                  <a:off x="5490" y="3465"/>
                  <a:ext cx="180" cy="195"/>
                  <a:chOff x="5280" y="3285"/>
                  <a:chExt cx="180" cy="195"/>
                </a:xfrm>
              </p:grpSpPr>
              <p:sp>
                <p:nvSpPr>
                  <p:cNvPr id="25724" name="Line 83"/>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5725" name="Line 84"/>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5694" name="Group 85"/>
              <p:cNvGrpSpPr/>
              <p:nvPr/>
            </p:nvGrpSpPr>
            <p:grpSpPr bwMode="auto">
              <a:xfrm>
                <a:off x="4937" y="2654"/>
                <a:ext cx="227" cy="239"/>
                <a:chOff x="5490" y="3465"/>
                <a:chExt cx="180" cy="195"/>
              </a:xfrm>
            </p:grpSpPr>
            <p:sp>
              <p:nvSpPr>
                <p:cNvPr id="25718" name="Oval 86"/>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5719" name="Group 87"/>
                <p:cNvGrpSpPr/>
                <p:nvPr/>
              </p:nvGrpSpPr>
              <p:grpSpPr bwMode="auto">
                <a:xfrm>
                  <a:off x="5490" y="3465"/>
                  <a:ext cx="180" cy="195"/>
                  <a:chOff x="5280" y="3285"/>
                  <a:chExt cx="180" cy="195"/>
                </a:xfrm>
              </p:grpSpPr>
              <p:sp>
                <p:nvSpPr>
                  <p:cNvPr id="25720" name="Line 88"/>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5721" name="Line 89"/>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5695" name="Group 90"/>
              <p:cNvGrpSpPr/>
              <p:nvPr/>
            </p:nvGrpSpPr>
            <p:grpSpPr bwMode="auto">
              <a:xfrm>
                <a:off x="4824" y="2948"/>
                <a:ext cx="227" cy="238"/>
                <a:chOff x="5490" y="3465"/>
                <a:chExt cx="180" cy="195"/>
              </a:xfrm>
            </p:grpSpPr>
            <p:sp>
              <p:nvSpPr>
                <p:cNvPr id="25714" name="Oval 91"/>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5715" name="Group 92"/>
                <p:cNvGrpSpPr/>
                <p:nvPr/>
              </p:nvGrpSpPr>
              <p:grpSpPr bwMode="auto">
                <a:xfrm>
                  <a:off x="5490" y="3465"/>
                  <a:ext cx="180" cy="195"/>
                  <a:chOff x="5280" y="3285"/>
                  <a:chExt cx="180" cy="195"/>
                </a:xfrm>
              </p:grpSpPr>
              <p:sp>
                <p:nvSpPr>
                  <p:cNvPr id="25716" name="Line 93"/>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5717" name="Line 94"/>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5696" name="Group 95"/>
              <p:cNvGrpSpPr/>
              <p:nvPr/>
            </p:nvGrpSpPr>
            <p:grpSpPr bwMode="auto">
              <a:xfrm>
                <a:off x="4824" y="3560"/>
                <a:ext cx="208" cy="238"/>
                <a:chOff x="5370" y="5185"/>
                <a:chExt cx="165" cy="195"/>
              </a:xfrm>
            </p:grpSpPr>
            <p:sp>
              <p:nvSpPr>
                <p:cNvPr id="25712" name="Oval 96"/>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5713" name="Oval 97"/>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5697" name="Group 98"/>
              <p:cNvGrpSpPr/>
              <p:nvPr/>
            </p:nvGrpSpPr>
            <p:grpSpPr bwMode="auto">
              <a:xfrm>
                <a:off x="6347" y="4367"/>
                <a:ext cx="208" cy="239"/>
                <a:chOff x="5370" y="5185"/>
                <a:chExt cx="165" cy="195"/>
              </a:xfrm>
            </p:grpSpPr>
            <p:sp>
              <p:nvSpPr>
                <p:cNvPr id="25710" name="Oval 99"/>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5711" name="Oval 100"/>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5698" name="Group 101"/>
              <p:cNvGrpSpPr/>
              <p:nvPr/>
            </p:nvGrpSpPr>
            <p:grpSpPr bwMode="auto">
              <a:xfrm>
                <a:off x="6649" y="4232"/>
                <a:ext cx="208" cy="239"/>
                <a:chOff x="5370" y="5185"/>
                <a:chExt cx="165" cy="195"/>
              </a:xfrm>
            </p:grpSpPr>
            <p:sp>
              <p:nvSpPr>
                <p:cNvPr id="25708" name="Oval 102"/>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5709" name="Oval 103"/>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5699" name="Group 104"/>
              <p:cNvGrpSpPr/>
              <p:nvPr/>
            </p:nvGrpSpPr>
            <p:grpSpPr bwMode="auto">
              <a:xfrm>
                <a:off x="6901" y="4037"/>
                <a:ext cx="208" cy="238"/>
                <a:chOff x="5370" y="5185"/>
                <a:chExt cx="165" cy="195"/>
              </a:xfrm>
            </p:grpSpPr>
            <p:sp>
              <p:nvSpPr>
                <p:cNvPr id="25706" name="Oval 105"/>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5707" name="Oval 106"/>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5700" name="Group 107"/>
              <p:cNvGrpSpPr/>
              <p:nvPr/>
            </p:nvGrpSpPr>
            <p:grpSpPr bwMode="auto">
              <a:xfrm>
                <a:off x="7090" y="3829"/>
                <a:ext cx="208" cy="238"/>
                <a:chOff x="5370" y="5185"/>
                <a:chExt cx="165" cy="195"/>
              </a:xfrm>
            </p:grpSpPr>
            <p:sp>
              <p:nvSpPr>
                <p:cNvPr id="25704" name="Oval 108"/>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5705" name="Oval 109"/>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5701" name="Group 110"/>
              <p:cNvGrpSpPr/>
              <p:nvPr/>
            </p:nvGrpSpPr>
            <p:grpSpPr bwMode="auto">
              <a:xfrm>
                <a:off x="7216" y="3547"/>
                <a:ext cx="208" cy="239"/>
                <a:chOff x="5370" y="5185"/>
                <a:chExt cx="165" cy="195"/>
              </a:xfrm>
            </p:grpSpPr>
            <p:sp>
              <p:nvSpPr>
                <p:cNvPr id="25702" name="Oval 111"/>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5703" name="Oval 112"/>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sp>
          <p:nvSpPr>
            <p:cNvPr id="25666" name="Line 113"/>
            <p:cNvSpPr>
              <a:spLocks noChangeShapeType="1"/>
            </p:cNvSpPr>
            <p:nvPr/>
          </p:nvSpPr>
          <p:spPr bwMode="auto">
            <a:xfrm flipH="1">
              <a:off x="4137" y="833"/>
              <a:ext cx="561" cy="0"/>
            </a:xfrm>
            <a:prstGeom prst="line">
              <a:avLst/>
            </a:prstGeom>
            <a:noFill/>
            <a:ln w="12700">
              <a:solidFill>
                <a:srgbClr val="000000"/>
              </a:solidFill>
              <a:round/>
              <a:tailEnd type="triangle" w="med" len="med"/>
            </a:ln>
          </p:spPr>
          <p:txBody>
            <a:bodyPr/>
            <a:lstStyle/>
            <a:p>
              <a:endParaRPr lang="en-US"/>
            </a:p>
          </p:txBody>
        </p:sp>
        <p:sp>
          <p:nvSpPr>
            <p:cNvPr id="25667" name="Line 114"/>
            <p:cNvSpPr>
              <a:spLocks noChangeShapeType="1"/>
            </p:cNvSpPr>
            <p:nvPr/>
          </p:nvSpPr>
          <p:spPr bwMode="auto">
            <a:xfrm>
              <a:off x="4691" y="1693"/>
              <a:ext cx="562" cy="0"/>
            </a:xfrm>
            <a:prstGeom prst="line">
              <a:avLst/>
            </a:prstGeom>
            <a:noFill/>
            <a:ln w="12700">
              <a:solidFill>
                <a:srgbClr val="000000"/>
              </a:solidFill>
              <a:round/>
              <a:tailEnd type="triangle" w="med" len="med"/>
            </a:ln>
          </p:spPr>
          <p:txBody>
            <a:bodyPr/>
            <a:lstStyle/>
            <a:p>
              <a:endParaRPr lang="en-US"/>
            </a:p>
          </p:txBody>
        </p:sp>
        <p:grpSp>
          <p:nvGrpSpPr>
            <p:cNvPr id="25668" name="Group 115"/>
            <p:cNvGrpSpPr/>
            <p:nvPr/>
          </p:nvGrpSpPr>
          <p:grpSpPr bwMode="auto">
            <a:xfrm>
              <a:off x="4504" y="1093"/>
              <a:ext cx="434" cy="420"/>
              <a:chOff x="6525" y="6255"/>
              <a:chExt cx="975" cy="945"/>
            </a:xfrm>
          </p:grpSpPr>
          <p:sp>
            <p:nvSpPr>
              <p:cNvPr id="25675" name="Oval 116"/>
              <p:cNvSpPr>
                <a:spLocks noChangeArrowheads="1"/>
              </p:cNvSpPr>
              <p:nvPr/>
            </p:nvSpPr>
            <p:spPr bwMode="auto">
              <a:xfrm>
                <a:off x="6525" y="6255"/>
                <a:ext cx="780" cy="750"/>
              </a:xfrm>
              <a:prstGeom prst="ellipse">
                <a:avLst/>
              </a:prstGeom>
              <a:solidFill>
                <a:srgbClr val="FFFFFF"/>
              </a:solidFill>
              <a:ln w="9525">
                <a:solidFill>
                  <a:srgbClr val="000000"/>
                </a:solidFill>
                <a:round/>
              </a:ln>
            </p:spPr>
            <p:txBody>
              <a:bodyPr/>
              <a:lstStyle/>
              <a:p>
                <a:endParaRPr lang="ms-MY"/>
              </a:p>
            </p:txBody>
          </p:sp>
          <p:sp>
            <p:nvSpPr>
              <p:cNvPr id="25676" name="Rectangle 117"/>
              <p:cNvSpPr>
                <a:spLocks noChangeArrowheads="1"/>
              </p:cNvSpPr>
              <p:nvPr/>
            </p:nvSpPr>
            <p:spPr bwMode="auto">
              <a:xfrm>
                <a:off x="6780" y="6555"/>
                <a:ext cx="720" cy="645"/>
              </a:xfrm>
              <a:prstGeom prst="rect">
                <a:avLst/>
              </a:prstGeom>
              <a:solidFill>
                <a:srgbClr val="FFFFFF"/>
              </a:solidFill>
              <a:ln w="9525">
                <a:noFill/>
                <a:miter lim="800000"/>
              </a:ln>
            </p:spPr>
            <p:txBody>
              <a:bodyPr/>
              <a:lstStyle/>
              <a:p>
                <a:endParaRPr lang="ms-MY"/>
              </a:p>
            </p:txBody>
          </p:sp>
          <p:sp>
            <p:nvSpPr>
              <p:cNvPr id="25677" name="Line 118"/>
              <p:cNvSpPr>
                <a:spLocks noChangeShapeType="1"/>
              </p:cNvSpPr>
              <p:nvPr/>
            </p:nvSpPr>
            <p:spPr bwMode="auto">
              <a:xfrm>
                <a:off x="6675" y="6930"/>
                <a:ext cx="180" cy="90"/>
              </a:xfrm>
              <a:prstGeom prst="line">
                <a:avLst/>
              </a:prstGeom>
              <a:noFill/>
              <a:ln w="9525">
                <a:solidFill>
                  <a:srgbClr val="000000"/>
                </a:solidFill>
                <a:round/>
                <a:tailEnd type="triangle" w="med" len="med"/>
              </a:ln>
            </p:spPr>
            <p:txBody>
              <a:bodyPr/>
              <a:lstStyle/>
              <a:p>
                <a:endParaRPr lang="en-US"/>
              </a:p>
            </p:txBody>
          </p:sp>
        </p:grpSp>
        <p:sp>
          <p:nvSpPr>
            <p:cNvPr id="25669" name="Line 119"/>
            <p:cNvSpPr>
              <a:spLocks noChangeShapeType="1"/>
            </p:cNvSpPr>
            <p:nvPr/>
          </p:nvSpPr>
          <p:spPr bwMode="auto">
            <a:xfrm>
              <a:off x="4691" y="1740"/>
              <a:ext cx="342" cy="0"/>
            </a:xfrm>
            <a:prstGeom prst="line">
              <a:avLst/>
            </a:prstGeom>
            <a:noFill/>
            <a:ln w="12700">
              <a:solidFill>
                <a:srgbClr val="000000"/>
              </a:solidFill>
              <a:round/>
              <a:tailEnd type="triangle" w="med" len="med"/>
            </a:ln>
          </p:spPr>
          <p:txBody>
            <a:bodyPr/>
            <a:lstStyle/>
            <a:p>
              <a:endParaRPr lang="en-US"/>
            </a:p>
          </p:txBody>
        </p:sp>
        <p:sp>
          <p:nvSpPr>
            <p:cNvPr id="25670" name="Line 120"/>
            <p:cNvSpPr>
              <a:spLocks noChangeShapeType="1"/>
            </p:cNvSpPr>
            <p:nvPr/>
          </p:nvSpPr>
          <p:spPr bwMode="auto">
            <a:xfrm flipH="1">
              <a:off x="4333" y="781"/>
              <a:ext cx="338" cy="0"/>
            </a:xfrm>
            <a:prstGeom prst="line">
              <a:avLst/>
            </a:prstGeom>
            <a:noFill/>
            <a:ln w="9525">
              <a:solidFill>
                <a:srgbClr val="000000"/>
              </a:solidFill>
              <a:round/>
              <a:tailEnd type="triangle" w="med" len="med"/>
            </a:ln>
          </p:spPr>
          <p:txBody>
            <a:bodyPr/>
            <a:lstStyle/>
            <a:p>
              <a:endParaRPr lang="en-US"/>
            </a:p>
          </p:txBody>
        </p:sp>
        <p:sp>
          <p:nvSpPr>
            <p:cNvPr id="25671" name="Text Box 121"/>
            <p:cNvSpPr txBox="1">
              <a:spLocks noChangeArrowheads="1"/>
            </p:cNvSpPr>
            <p:nvPr/>
          </p:nvSpPr>
          <p:spPr bwMode="auto">
            <a:xfrm>
              <a:off x="4810" y="1787"/>
              <a:ext cx="348" cy="274"/>
            </a:xfrm>
            <a:prstGeom prst="rect">
              <a:avLst/>
            </a:prstGeom>
            <a:solidFill>
              <a:srgbClr val="FFFFFF"/>
            </a:solidFill>
            <a:ln w="9525">
              <a:noFill/>
              <a:miter lim="800000"/>
            </a:ln>
          </p:spPr>
          <p:txBody>
            <a:bodyPr/>
            <a:lstStyle/>
            <a:p>
              <a:r>
                <a:rPr lang="en-US" sz="2000" b="1" i="1">
                  <a:latin typeface="Times New Roman" panose="02020603050405020304" pitchFamily="18" charset="0"/>
                  <a:cs typeface="Times New Roman" panose="02020603050405020304" pitchFamily="18" charset="0"/>
                  <a:sym typeface="Symbol" panose="05050102010706020507" pitchFamily="18" charset="2"/>
                </a:rPr>
                <a:t></a:t>
              </a:r>
              <a:endParaRPr lang="en-US" sz="2000">
                <a:latin typeface="Times New Roman" panose="02020603050405020304" pitchFamily="18" charset="0"/>
                <a:cs typeface="Times New Roman" panose="02020603050405020304" pitchFamily="18" charset="0"/>
              </a:endParaRPr>
            </a:p>
          </p:txBody>
        </p:sp>
        <p:sp>
          <p:nvSpPr>
            <p:cNvPr id="25672" name="Line 122"/>
            <p:cNvSpPr>
              <a:spLocks noChangeShapeType="1"/>
            </p:cNvSpPr>
            <p:nvPr/>
          </p:nvSpPr>
          <p:spPr bwMode="auto">
            <a:xfrm flipH="1">
              <a:off x="3988" y="2161"/>
              <a:ext cx="1463" cy="0"/>
            </a:xfrm>
            <a:prstGeom prst="line">
              <a:avLst/>
            </a:prstGeom>
            <a:noFill/>
            <a:ln w="9525">
              <a:solidFill>
                <a:srgbClr val="000000"/>
              </a:solidFill>
              <a:round/>
              <a:tailEnd type="triangle" w="med" len="med"/>
            </a:ln>
          </p:spPr>
          <p:txBody>
            <a:bodyPr/>
            <a:lstStyle/>
            <a:p>
              <a:endParaRPr lang="en-US"/>
            </a:p>
          </p:txBody>
        </p:sp>
        <p:sp>
          <p:nvSpPr>
            <p:cNvPr id="25673" name="Text Box 123"/>
            <p:cNvSpPr txBox="1">
              <a:spLocks noChangeArrowheads="1"/>
            </p:cNvSpPr>
            <p:nvPr/>
          </p:nvSpPr>
          <p:spPr bwMode="auto">
            <a:xfrm>
              <a:off x="4560" y="2218"/>
              <a:ext cx="348" cy="273"/>
            </a:xfrm>
            <a:prstGeom prst="rect">
              <a:avLst/>
            </a:prstGeom>
            <a:solidFill>
              <a:srgbClr val="FFFFFF"/>
            </a:solidFill>
            <a:ln w="9525">
              <a:noFill/>
              <a:miter lim="800000"/>
            </a:ln>
          </p:spPr>
          <p:txBody>
            <a:bodyPr/>
            <a:lstStyle/>
            <a:p>
              <a:r>
                <a:rPr lang="en-US" sz="2000" b="1" i="1">
                  <a:latin typeface="Times New Roman" panose="02020603050405020304" pitchFamily="18" charset="0"/>
                  <a:cs typeface="Times New Roman" panose="02020603050405020304" pitchFamily="18" charset="0"/>
                </a:rPr>
                <a:t>E</a:t>
              </a:r>
              <a:endParaRPr lang="en-US" sz="2000">
                <a:latin typeface="Times New Roman" panose="02020603050405020304" pitchFamily="18" charset="0"/>
                <a:cs typeface="Times New Roman" panose="02020603050405020304" pitchFamily="18" charset="0"/>
              </a:endParaRPr>
            </a:p>
          </p:txBody>
        </p:sp>
        <p:sp>
          <p:nvSpPr>
            <p:cNvPr id="25674" name="Text Box 124"/>
            <p:cNvSpPr txBox="1">
              <a:spLocks noChangeArrowheads="1"/>
            </p:cNvSpPr>
            <p:nvPr/>
          </p:nvSpPr>
          <p:spPr bwMode="auto">
            <a:xfrm>
              <a:off x="4670" y="1249"/>
              <a:ext cx="348" cy="274"/>
            </a:xfrm>
            <a:prstGeom prst="rect">
              <a:avLst/>
            </a:prstGeom>
            <a:solidFill>
              <a:srgbClr val="FFFFFF"/>
            </a:solidFill>
            <a:ln w="9525">
              <a:noFill/>
              <a:miter lim="800000"/>
            </a:ln>
          </p:spPr>
          <p:txBody>
            <a:bodyPr/>
            <a:lstStyle/>
            <a:p>
              <a:r>
                <a:rPr lang="en-US" sz="2000" b="1" i="1">
                  <a:latin typeface="Times New Roman" panose="02020603050405020304" pitchFamily="18" charset="0"/>
                  <a:cs typeface="Times New Roman" panose="02020603050405020304" pitchFamily="18" charset="0"/>
                  <a:sym typeface="Symbol" panose="05050102010706020507" pitchFamily="18" charset="2"/>
                </a:rPr>
                <a:t></a:t>
              </a:r>
              <a:endParaRPr lang="en-US" sz="2000">
                <a:latin typeface="Times New Roman" panose="02020603050405020304" pitchFamily="18" charset="0"/>
                <a:cs typeface="Times New Roman" panose="02020603050405020304" pitchFamily="18" charset="0"/>
              </a:endParaRPr>
            </a:p>
          </p:txBody>
        </p:sp>
      </p:grpSp>
      <p:grpSp>
        <p:nvGrpSpPr>
          <p:cNvPr id="25606" name="Group 125"/>
          <p:cNvGrpSpPr/>
          <p:nvPr/>
        </p:nvGrpSpPr>
        <p:grpSpPr bwMode="auto">
          <a:xfrm>
            <a:off x="3990975" y="4583113"/>
            <a:ext cx="4468813" cy="2301875"/>
            <a:chOff x="2790" y="12615"/>
            <a:chExt cx="6465" cy="3225"/>
          </a:xfrm>
        </p:grpSpPr>
        <p:grpSp>
          <p:nvGrpSpPr>
            <p:cNvPr id="25609" name="Group 126"/>
            <p:cNvGrpSpPr/>
            <p:nvPr/>
          </p:nvGrpSpPr>
          <p:grpSpPr bwMode="auto">
            <a:xfrm>
              <a:off x="6480" y="14955"/>
              <a:ext cx="705" cy="705"/>
              <a:chOff x="9585" y="12435"/>
              <a:chExt cx="930" cy="945"/>
            </a:xfrm>
          </p:grpSpPr>
          <p:sp>
            <p:nvSpPr>
              <p:cNvPr id="25649" name="Oval 127"/>
              <p:cNvSpPr>
                <a:spLocks noChangeArrowheads="1"/>
              </p:cNvSpPr>
              <p:nvPr/>
            </p:nvSpPr>
            <p:spPr bwMode="auto">
              <a:xfrm>
                <a:off x="9585" y="12435"/>
                <a:ext cx="720" cy="690"/>
              </a:xfrm>
              <a:prstGeom prst="ellipse">
                <a:avLst/>
              </a:prstGeom>
              <a:solidFill>
                <a:srgbClr val="FFFFFF"/>
              </a:solidFill>
              <a:ln w="9525">
                <a:solidFill>
                  <a:srgbClr val="000000"/>
                </a:solidFill>
                <a:round/>
              </a:ln>
            </p:spPr>
            <p:txBody>
              <a:bodyPr/>
              <a:lstStyle/>
              <a:p>
                <a:endParaRPr lang="ms-MY"/>
              </a:p>
            </p:txBody>
          </p:sp>
          <p:sp>
            <p:nvSpPr>
              <p:cNvPr id="25650" name="Oval 128"/>
              <p:cNvSpPr>
                <a:spLocks noChangeArrowheads="1"/>
              </p:cNvSpPr>
              <p:nvPr/>
            </p:nvSpPr>
            <p:spPr bwMode="auto">
              <a:xfrm>
                <a:off x="9795" y="12690"/>
                <a:ext cx="720" cy="690"/>
              </a:xfrm>
              <a:prstGeom prst="ellipse">
                <a:avLst/>
              </a:prstGeom>
              <a:solidFill>
                <a:srgbClr val="FFFFFF"/>
              </a:solidFill>
              <a:ln w="9525">
                <a:noFill/>
                <a:round/>
              </a:ln>
            </p:spPr>
            <p:txBody>
              <a:bodyPr/>
              <a:lstStyle/>
              <a:p>
                <a:endParaRPr lang="ms-MY"/>
              </a:p>
            </p:txBody>
          </p:sp>
          <p:sp>
            <p:nvSpPr>
              <p:cNvPr id="25651" name="Line 129"/>
              <p:cNvSpPr>
                <a:spLocks noChangeShapeType="1"/>
              </p:cNvSpPr>
              <p:nvPr/>
            </p:nvSpPr>
            <p:spPr bwMode="auto">
              <a:xfrm>
                <a:off x="9750" y="13050"/>
                <a:ext cx="60" cy="45"/>
              </a:xfrm>
              <a:prstGeom prst="line">
                <a:avLst/>
              </a:prstGeom>
              <a:noFill/>
              <a:ln w="9525">
                <a:solidFill>
                  <a:srgbClr val="000000"/>
                </a:solidFill>
                <a:round/>
                <a:tailEnd type="triangle" w="med" len="med"/>
              </a:ln>
            </p:spPr>
            <p:txBody>
              <a:bodyPr/>
              <a:lstStyle/>
              <a:p>
                <a:endParaRPr lang="en-US"/>
              </a:p>
            </p:txBody>
          </p:sp>
        </p:grpSp>
        <p:grpSp>
          <p:nvGrpSpPr>
            <p:cNvPr id="25610" name="Group 130"/>
            <p:cNvGrpSpPr/>
            <p:nvPr/>
          </p:nvGrpSpPr>
          <p:grpSpPr bwMode="auto">
            <a:xfrm>
              <a:off x="2790" y="12615"/>
              <a:ext cx="6465" cy="2490"/>
              <a:chOff x="2205" y="12795"/>
              <a:chExt cx="6465" cy="2490"/>
            </a:xfrm>
          </p:grpSpPr>
          <p:sp>
            <p:nvSpPr>
              <p:cNvPr id="25613" name="Text Box 131"/>
              <p:cNvSpPr txBox="1">
                <a:spLocks noChangeArrowheads="1"/>
              </p:cNvSpPr>
              <p:nvPr/>
            </p:nvSpPr>
            <p:spPr bwMode="auto">
              <a:xfrm>
                <a:off x="4320" y="14145"/>
                <a:ext cx="600" cy="570"/>
              </a:xfrm>
              <a:prstGeom prst="rect">
                <a:avLst/>
              </a:prstGeom>
              <a:solidFill>
                <a:srgbClr val="FFFFFF"/>
              </a:solidFill>
              <a:ln w="9525">
                <a:noFill/>
                <a:miter lim="800000"/>
              </a:ln>
            </p:spPr>
            <p:txBody>
              <a:bodyPr/>
              <a:lstStyle/>
              <a:p>
                <a:r>
                  <a:rPr lang="en-US">
                    <a:latin typeface="Times New Roman" panose="02020603050405020304" pitchFamily="18" charset="0"/>
                    <a:cs typeface="Times New Roman" panose="02020603050405020304" pitchFamily="18" charset="0"/>
                  </a:rPr>
                  <a:t>E</a:t>
                </a:r>
                <a:endParaRPr lang="en-US">
                  <a:latin typeface="Times New Roman" panose="02020603050405020304" pitchFamily="18" charset="0"/>
                  <a:cs typeface="Times New Roman" panose="02020603050405020304" pitchFamily="18" charset="0"/>
                </a:endParaRPr>
              </a:p>
            </p:txBody>
          </p:sp>
          <p:grpSp>
            <p:nvGrpSpPr>
              <p:cNvPr id="25614" name="Group 132"/>
              <p:cNvGrpSpPr/>
              <p:nvPr/>
            </p:nvGrpSpPr>
            <p:grpSpPr bwMode="auto">
              <a:xfrm>
                <a:off x="5010" y="13980"/>
                <a:ext cx="795" cy="923"/>
                <a:chOff x="3705" y="13485"/>
                <a:chExt cx="1800" cy="1943"/>
              </a:xfrm>
            </p:grpSpPr>
            <p:sp>
              <p:nvSpPr>
                <p:cNvPr id="25646" name="Oval 133"/>
                <p:cNvSpPr>
                  <a:spLocks noChangeArrowheads="1"/>
                </p:cNvSpPr>
                <p:nvPr/>
              </p:nvSpPr>
              <p:spPr bwMode="auto">
                <a:xfrm>
                  <a:off x="3705" y="13635"/>
                  <a:ext cx="1800" cy="1665"/>
                </a:xfrm>
                <a:prstGeom prst="ellipse">
                  <a:avLst/>
                </a:prstGeom>
                <a:solidFill>
                  <a:srgbClr val="FFFFFF"/>
                </a:solidFill>
                <a:ln w="9525">
                  <a:solidFill>
                    <a:srgbClr val="000000"/>
                  </a:solidFill>
                  <a:round/>
                </a:ln>
              </p:spPr>
              <p:txBody>
                <a:bodyPr/>
                <a:lstStyle/>
                <a:p>
                  <a:endParaRPr lang="ms-MY"/>
                </a:p>
              </p:txBody>
            </p:sp>
            <p:sp>
              <p:nvSpPr>
                <p:cNvPr id="25647" name="Rectangle 134"/>
                <p:cNvSpPr>
                  <a:spLocks noChangeArrowheads="1"/>
                </p:cNvSpPr>
                <p:nvPr/>
              </p:nvSpPr>
              <p:spPr bwMode="auto">
                <a:xfrm>
                  <a:off x="4395" y="13485"/>
                  <a:ext cx="390" cy="143"/>
                </a:xfrm>
                <a:prstGeom prst="rect">
                  <a:avLst/>
                </a:prstGeom>
                <a:solidFill>
                  <a:srgbClr val="000000"/>
                </a:solidFill>
                <a:ln w="9525">
                  <a:solidFill>
                    <a:srgbClr val="000000"/>
                  </a:solidFill>
                  <a:miter lim="800000"/>
                </a:ln>
              </p:spPr>
              <p:txBody>
                <a:bodyPr/>
                <a:lstStyle/>
                <a:p>
                  <a:endParaRPr lang="ms-MY"/>
                </a:p>
              </p:txBody>
            </p:sp>
            <p:sp>
              <p:nvSpPr>
                <p:cNvPr id="25648" name="Rectangle 135"/>
                <p:cNvSpPr>
                  <a:spLocks noChangeArrowheads="1"/>
                </p:cNvSpPr>
                <p:nvPr/>
              </p:nvSpPr>
              <p:spPr bwMode="auto">
                <a:xfrm>
                  <a:off x="4425" y="15285"/>
                  <a:ext cx="390" cy="143"/>
                </a:xfrm>
                <a:prstGeom prst="rect">
                  <a:avLst/>
                </a:prstGeom>
                <a:solidFill>
                  <a:srgbClr val="000000"/>
                </a:solidFill>
                <a:ln w="9525">
                  <a:solidFill>
                    <a:srgbClr val="000000"/>
                  </a:solidFill>
                  <a:miter lim="800000"/>
                </a:ln>
              </p:spPr>
              <p:txBody>
                <a:bodyPr/>
                <a:lstStyle/>
                <a:p>
                  <a:endParaRPr lang="ms-MY"/>
                </a:p>
              </p:txBody>
            </p:sp>
          </p:grpSp>
          <p:sp>
            <p:nvSpPr>
              <p:cNvPr id="25615" name="Line 136"/>
              <p:cNvSpPr>
                <a:spLocks noChangeShapeType="1"/>
              </p:cNvSpPr>
              <p:nvPr/>
            </p:nvSpPr>
            <p:spPr bwMode="auto">
              <a:xfrm flipH="1" flipV="1">
                <a:off x="5400" y="13590"/>
                <a:ext cx="0" cy="420"/>
              </a:xfrm>
              <a:prstGeom prst="line">
                <a:avLst/>
              </a:prstGeom>
              <a:noFill/>
              <a:ln w="9525">
                <a:solidFill>
                  <a:srgbClr val="000000"/>
                </a:solidFill>
                <a:round/>
              </a:ln>
            </p:spPr>
            <p:txBody>
              <a:bodyPr/>
              <a:lstStyle/>
              <a:p>
                <a:endParaRPr lang="en-US"/>
              </a:p>
            </p:txBody>
          </p:sp>
          <p:sp>
            <p:nvSpPr>
              <p:cNvPr id="25616" name="Line 137"/>
              <p:cNvSpPr>
                <a:spLocks noChangeShapeType="1"/>
              </p:cNvSpPr>
              <p:nvPr/>
            </p:nvSpPr>
            <p:spPr bwMode="auto">
              <a:xfrm flipH="1" flipV="1">
                <a:off x="5415" y="14850"/>
                <a:ext cx="0" cy="420"/>
              </a:xfrm>
              <a:prstGeom prst="line">
                <a:avLst/>
              </a:prstGeom>
              <a:noFill/>
              <a:ln w="9525">
                <a:solidFill>
                  <a:srgbClr val="000000"/>
                </a:solidFill>
                <a:round/>
              </a:ln>
            </p:spPr>
            <p:txBody>
              <a:bodyPr/>
              <a:lstStyle/>
              <a:p>
                <a:endParaRPr lang="en-US"/>
              </a:p>
            </p:txBody>
          </p:sp>
          <p:sp>
            <p:nvSpPr>
              <p:cNvPr id="25617" name="Rectangle 138"/>
              <p:cNvSpPr>
                <a:spLocks noChangeArrowheads="1"/>
              </p:cNvSpPr>
              <p:nvPr/>
            </p:nvSpPr>
            <p:spPr bwMode="auto">
              <a:xfrm>
                <a:off x="3930" y="13530"/>
                <a:ext cx="465" cy="143"/>
              </a:xfrm>
              <a:prstGeom prst="rect">
                <a:avLst/>
              </a:prstGeom>
              <a:solidFill>
                <a:srgbClr val="FFFFFF"/>
              </a:solidFill>
              <a:ln w="9525">
                <a:solidFill>
                  <a:srgbClr val="000000"/>
                </a:solidFill>
                <a:miter lim="800000"/>
              </a:ln>
            </p:spPr>
            <p:txBody>
              <a:bodyPr/>
              <a:lstStyle/>
              <a:p>
                <a:endParaRPr lang="ms-MY"/>
              </a:p>
            </p:txBody>
          </p:sp>
          <p:sp>
            <p:nvSpPr>
              <p:cNvPr id="25618" name="Line 139"/>
              <p:cNvSpPr>
                <a:spLocks noChangeShapeType="1"/>
              </p:cNvSpPr>
              <p:nvPr/>
            </p:nvSpPr>
            <p:spPr bwMode="auto">
              <a:xfrm flipH="1">
                <a:off x="4410" y="13590"/>
                <a:ext cx="975" cy="0"/>
              </a:xfrm>
              <a:prstGeom prst="line">
                <a:avLst/>
              </a:prstGeom>
              <a:noFill/>
              <a:ln w="9525">
                <a:solidFill>
                  <a:srgbClr val="000000"/>
                </a:solidFill>
                <a:round/>
              </a:ln>
            </p:spPr>
            <p:txBody>
              <a:bodyPr/>
              <a:lstStyle/>
              <a:p>
                <a:endParaRPr lang="en-US"/>
              </a:p>
            </p:txBody>
          </p:sp>
          <p:sp>
            <p:nvSpPr>
              <p:cNvPr id="25619" name="Line 140"/>
              <p:cNvSpPr>
                <a:spLocks noChangeShapeType="1"/>
              </p:cNvSpPr>
              <p:nvPr/>
            </p:nvSpPr>
            <p:spPr bwMode="auto">
              <a:xfrm flipH="1">
                <a:off x="2940" y="13605"/>
                <a:ext cx="975" cy="0"/>
              </a:xfrm>
              <a:prstGeom prst="line">
                <a:avLst/>
              </a:prstGeom>
              <a:noFill/>
              <a:ln w="9525">
                <a:solidFill>
                  <a:srgbClr val="000000"/>
                </a:solidFill>
                <a:round/>
              </a:ln>
            </p:spPr>
            <p:txBody>
              <a:bodyPr/>
              <a:lstStyle/>
              <a:p>
                <a:endParaRPr lang="en-US"/>
              </a:p>
            </p:txBody>
          </p:sp>
          <p:sp>
            <p:nvSpPr>
              <p:cNvPr id="25620" name="Line 141"/>
              <p:cNvSpPr>
                <a:spLocks noChangeShapeType="1"/>
              </p:cNvSpPr>
              <p:nvPr/>
            </p:nvSpPr>
            <p:spPr bwMode="auto">
              <a:xfrm flipH="1">
                <a:off x="2985" y="15285"/>
                <a:ext cx="2430" cy="0"/>
              </a:xfrm>
              <a:prstGeom prst="line">
                <a:avLst/>
              </a:prstGeom>
              <a:noFill/>
              <a:ln w="9525">
                <a:solidFill>
                  <a:srgbClr val="000000"/>
                </a:solidFill>
                <a:round/>
              </a:ln>
            </p:spPr>
            <p:txBody>
              <a:bodyPr/>
              <a:lstStyle/>
              <a:p>
                <a:endParaRPr lang="en-US"/>
              </a:p>
            </p:txBody>
          </p:sp>
          <p:grpSp>
            <p:nvGrpSpPr>
              <p:cNvPr id="25621" name="Group 142"/>
              <p:cNvGrpSpPr/>
              <p:nvPr/>
            </p:nvGrpSpPr>
            <p:grpSpPr bwMode="auto">
              <a:xfrm>
                <a:off x="5985" y="13770"/>
                <a:ext cx="660" cy="1230"/>
                <a:chOff x="5985" y="13770"/>
                <a:chExt cx="660" cy="1230"/>
              </a:xfrm>
            </p:grpSpPr>
            <p:grpSp>
              <p:nvGrpSpPr>
                <p:cNvPr id="25637" name="Group 143"/>
                <p:cNvGrpSpPr/>
                <p:nvPr/>
              </p:nvGrpSpPr>
              <p:grpSpPr bwMode="auto">
                <a:xfrm>
                  <a:off x="5985" y="14040"/>
                  <a:ext cx="323" cy="780"/>
                  <a:chOff x="7755" y="13290"/>
                  <a:chExt cx="443" cy="1200"/>
                </a:xfrm>
              </p:grpSpPr>
              <p:sp>
                <p:nvSpPr>
                  <p:cNvPr id="25641" name="Oval 144"/>
                  <p:cNvSpPr>
                    <a:spLocks noChangeArrowheads="1"/>
                  </p:cNvSpPr>
                  <p:nvPr/>
                </p:nvSpPr>
                <p:spPr bwMode="auto">
                  <a:xfrm>
                    <a:off x="7755" y="13290"/>
                    <a:ext cx="360" cy="315"/>
                  </a:xfrm>
                  <a:prstGeom prst="ellipse">
                    <a:avLst/>
                  </a:prstGeom>
                  <a:solidFill>
                    <a:srgbClr val="FFFFFF"/>
                  </a:solidFill>
                  <a:ln w="9525">
                    <a:solidFill>
                      <a:srgbClr val="000000"/>
                    </a:solidFill>
                    <a:round/>
                  </a:ln>
                </p:spPr>
                <p:txBody>
                  <a:bodyPr/>
                  <a:lstStyle/>
                  <a:p>
                    <a:endParaRPr lang="ms-MY"/>
                  </a:p>
                </p:txBody>
              </p:sp>
              <p:sp>
                <p:nvSpPr>
                  <p:cNvPr id="25642" name="Oval 145"/>
                  <p:cNvSpPr>
                    <a:spLocks noChangeArrowheads="1"/>
                  </p:cNvSpPr>
                  <p:nvPr/>
                </p:nvSpPr>
                <p:spPr bwMode="auto">
                  <a:xfrm>
                    <a:off x="7755" y="13575"/>
                    <a:ext cx="360" cy="315"/>
                  </a:xfrm>
                  <a:prstGeom prst="ellipse">
                    <a:avLst/>
                  </a:prstGeom>
                  <a:solidFill>
                    <a:srgbClr val="FFFFFF"/>
                  </a:solidFill>
                  <a:ln w="9525">
                    <a:solidFill>
                      <a:srgbClr val="000000"/>
                    </a:solidFill>
                    <a:round/>
                  </a:ln>
                </p:spPr>
                <p:txBody>
                  <a:bodyPr/>
                  <a:lstStyle/>
                  <a:p>
                    <a:endParaRPr lang="ms-MY"/>
                  </a:p>
                </p:txBody>
              </p:sp>
              <p:sp>
                <p:nvSpPr>
                  <p:cNvPr id="25643" name="Oval 146"/>
                  <p:cNvSpPr>
                    <a:spLocks noChangeArrowheads="1"/>
                  </p:cNvSpPr>
                  <p:nvPr/>
                </p:nvSpPr>
                <p:spPr bwMode="auto">
                  <a:xfrm>
                    <a:off x="7755" y="14175"/>
                    <a:ext cx="360" cy="315"/>
                  </a:xfrm>
                  <a:prstGeom prst="ellipse">
                    <a:avLst/>
                  </a:prstGeom>
                  <a:solidFill>
                    <a:srgbClr val="FFFFFF"/>
                  </a:solidFill>
                  <a:ln w="9525">
                    <a:solidFill>
                      <a:srgbClr val="000000"/>
                    </a:solidFill>
                    <a:round/>
                  </a:ln>
                </p:spPr>
                <p:txBody>
                  <a:bodyPr/>
                  <a:lstStyle/>
                  <a:p>
                    <a:endParaRPr lang="ms-MY"/>
                  </a:p>
                </p:txBody>
              </p:sp>
              <p:sp>
                <p:nvSpPr>
                  <p:cNvPr id="25644" name="Oval 147"/>
                  <p:cNvSpPr>
                    <a:spLocks noChangeArrowheads="1"/>
                  </p:cNvSpPr>
                  <p:nvPr/>
                </p:nvSpPr>
                <p:spPr bwMode="auto">
                  <a:xfrm>
                    <a:off x="7755" y="13875"/>
                    <a:ext cx="360" cy="315"/>
                  </a:xfrm>
                  <a:prstGeom prst="ellipse">
                    <a:avLst/>
                  </a:prstGeom>
                  <a:solidFill>
                    <a:srgbClr val="FFFFFF"/>
                  </a:solidFill>
                  <a:ln w="9525">
                    <a:solidFill>
                      <a:srgbClr val="000000"/>
                    </a:solidFill>
                    <a:round/>
                  </a:ln>
                </p:spPr>
                <p:txBody>
                  <a:bodyPr/>
                  <a:lstStyle/>
                  <a:p>
                    <a:endParaRPr lang="ms-MY"/>
                  </a:p>
                </p:txBody>
              </p:sp>
              <p:sp>
                <p:nvSpPr>
                  <p:cNvPr id="25645" name="Rectangle 148"/>
                  <p:cNvSpPr>
                    <a:spLocks noChangeArrowheads="1"/>
                  </p:cNvSpPr>
                  <p:nvPr/>
                </p:nvSpPr>
                <p:spPr bwMode="auto">
                  <a:xfrm>
                    <a:off x="7950" y="13290"/>
                    <a:ext cx="248" cy="1178"/>
                  </a:xfrm>
                  <a:prstGeom prst="rect">
                    <a:avLst/>
                  </a:prstGeom>
                  <a:solidFill>
                    <a:srgbClr val="FFFFFF"/>
                  </a:solidFill>
                  <a:ln w="9525">
                    <a:noFill/>
                    <a:miter lim="800000"/>
                  </a:ln>
                </p:spPr>
                <p:txBody>
                  <a:bodyPr/>
                  <a:lstStyle/>
                  <a:p>
                    <a:endParaRPr lang="ms-MY"/>
                  </a:p>
                </p:txBody>
              </p:sp>
            </p:grpSp>
            <p:sp>
              <p:nvSpPr>
                <p:cNvPr id="25638" name="Line 149"/>
                <p:cNvSpPr>
                  <a:spLocks noChangeShapeType="1"/>
                </p:cNvSpPr>
                <p:nvPr/>
              </p:nvSpPr>
              <p:spPr bwMode="auto">
                <a:xfrm flipV="1">
                  <a:off x="6090" y="13770"/>
                  <a:ext cx="0" cy="270"/>
                </a:xfrm>
                <a:prstGeom prst="line">
                  <a:avLst/>
                </a:prstGeom>
                <a:noFill/>
                <a:ln w="9525">
                  <a:solidFill>
                    <a:srgbClr val="000000"/>
                  </a:solidFill>
                  <a:round/>
                </a:ln>
              </p:spPr>
              <p:txBody>
                <a:bodyPr/>
                <a:lstStyle/>
                <a:p>
                  <a:endParaRPr lang="en-US"/>
                </a:p>
              </p:txBody>
            </p:sp>
            <p:sp>
              <p:nvSpPr>
                <p:cNvPr id="25639" name="Line 150"/>
                <p:cNvSpPr>
                  <a:spLocks noChangeShapeType="1"/>
                </p:cNvSpPr>
                <p:nvPr/>
              </p:nvSpPr>
              <p:spPr bwMode="auto">
                <a:xfrm>
                  <a:off x="6105" y="14820"/>
                  <a:ext cx="0" cy="180"/>
                </a:xfrm>
                <a:prstGeom prst="line">
                  <a:avLst/>
                </a:prstGeom>
                <a:noFill/>
                <a:ln w="9525">
                  <a:solidFill>
                    <a:srgbClr val="000000"/>
                  </a:solidFill>
                  <a:round/>
                </a:ln>
              </p:spPr>
              <p:txBody>
                <a:bodyPr/>
                <a:lstStyle/>
                <a:p>
                  <a:endParaRPr lang="en-US"/>
                </a:p>
              </p:txBody>
            </p:sp>
            <p:sp>
              <p:nvSpPr>
                <p:cNvPr id="25640" name="Rectangle 151"/>
                <p:cNvSpPr>
                  <a:spLocks noChangeArrowheads="1"/>
                </p:cNvSpPr>
                <p:nvPr/>
              </p:nvSpPr>
              <p:spPr bwMode="auto">
                <a:xfrm>
                  <a:off x="6120" y="14460"/>
                  <a:ext cx="525" cy="510"/>
                </a:xfrm>
                <a:prstGeom prst="rect">
                  <a:avLst/>
                </a:prstGeom>
                <a:solidFill>
                  <a:srgbClr val="FFFFFF"/>
                </a:solidFill>
                <a:ln w="9525">
                  <a:noFill/>
                  <a:miter lim="800000"/>
                </a:ln>
              </p:spPr>
              <p:txBody>
                <a:bodyPr/>
                <a:lstStyle/>
                <a:p>
                  <a:endParaRPr lang="ms-MY"/>
                </a:p>
              </p:txBody>
            </p:sp>
          </p:grpSp>
          <p:sp>
            <p:nvSpPr>
              <p:cNvPr id="25622" name="Rectangle 152"/>
              <p:cNvSpPr>
                <a:spLocks noChangeArrowheads="1"/>
              </p:cNvSpPr>
              <p:nvPr/>
            </p:nvSpPr>
            <p:spPr bwMode="auto">
              <a:xfrm>
                <a:off x="6720" y="13695"/>
                <a:ext cx="465" cy="143"/>
              </a:xfrm>
              <a:prstGeom prst="rect">
                <a:avLst/>
              </a:prstGeom>
              <a:solidFill>
                <a:srgbClr val="FFFFFF"/>
              </a:solidFill>
              <a:ln w="9525">
                <a:solidFill>
                  <a:srgbClr val="000000"/>
                </a:solidFill>
                <a:miter lim="800000"/>
              </a:ln>
            </p:spPr>
            <p:txBody>
              <a:bodyPr/>
              <a:lstStyle/>
              <a:p>
                <a:endParaRPr lang="ms-MY"/>
              </a:p>
            </p:txBody>
          </p:sp>
          <p:sp>
            <p:nvSpPr>
              <p:cNvPr id="25623" name="Line 153"/>
              <p:cNvSpPr>
                <a:spLocks noChangeShapeType="1"/>
              </p:cNvSpPr>
              <p:nvPr/>
            </p:nvSpPr>
            <p:spPr bwMode="auto">
              <a:xfrm>
                <a:off x="6090" y="13770"/>
                <a:ext cx="615" cy="0"/>
              </a:xfrm>
              <a:prstGeom prst="line">
                <a:avLst/>
              </a:prstGeom>
              <a:noFill/>
              <a:ln w="9525">
                <a:solidFill>
                  <a:srgbClr val="000000"/>
                </a:solidFill>
                <a:round/>
              </a:ln>
            </p:spPr>
            <p:txBody>
              <a:bodyPr/>
              <a:lstStyle/>
              <a:p>
                <a:endParaRPr lang="en-US"/>
              </a:p>
            </p:txBody>
          </p:sp>
          <p:sp>
            <p:nvSpPr>
              <p:cNvPr id="25624" name="Line 154"/>
              <p:cNvSpPr>
                <a:spLocks noChangeShapeType="1"/>
              </p:cNvSpPr>
              <p:nvPr/>
            </p:nvSpPr>
            <p:spPr bwMode="auto">
              <a:xfrm>
                <a:off x="7185" y="13770"/>
                <a:ext cx="585" cy="0"/>
              </a:xfrm>
              <a:prstGeom prst="line">
                <a:avLst/>
              </a:prstGeom>
              <a:noFill/>
              <a:ln w="9525">
                <a:solidFill>
                  <a:srgbClr val="000000"/>
                </a:solidFill>
                <a:round/>
              </a:ln>
            </p:spPr>
            <p:txBody>
              <a:bodyPr/>
              <a:lstStyle/>
              <a:p>
                <a:endParaRPr lang="en-US"/>
              </a:p>
            </p:txBody>
          </p:sp>
          <p:sp>
            <p:nvSpPr>
              <p:cNvPr id="25625" name="Line 155"/>
              <p:cNvSpPr>
                <a:spLocks noChangeShapeType="1"/>
              </p:cNvSpPr>
              <p:nvPr/>
            </p:nvSpPr>
            <p:spPr bwMode="auto">
              <a:xfrm>
                <a:off x="6090" y="15015"/>
                <a:ext cx="1695" cy="0"/>
              </a:xfrm>
              <a:prstGeom prst="line">
                <a:avLst/>
              </a:prstGeom>
              <a:noFill/>
              <a:ln w="9525">
                <a:solidFill>
                  <a:srgbClr val="000000"/>
                </a:solidFill>
                <a:round/>
              </a:ln>
            </p:spPr>
            <p:txBody>
              <a:bodyPr/>
              <a:lstStyle/>
              <a:p>
                <a:endParaRPr lang="en-US"/>
              </a:p>
            </p:txBody>
          </p:sp>
          <p:sp>
            <p:nvSpPr>
              <p:cNvPr id="25626" name="Line 156"/>
              <p:cNvSpPr>
                <a:spLocks noChangeShapeType="1"/>
              </p:cNvSpPr>
              <p:nvPr/>
            </p:nvSpPr>
            <p:spPr bwMode="auto">
              <a:xfrm flipV="1">
                <a:off x="7845" y="13980"/>
                <a:ext cx="0" cy="870"/>
              </a:xfrm>
              <a:prstGeom prst="line">
                <a:avLst/>
              </a:prstGeom>
              <a:noFill/>
              <a:ln w="9525">
                <a:solidFill>
                  <a:srgbClr val="000000"/>
                </a:solidFill>
                <a:round/>
                <a:tailEnd type="triangle" w="med" len="med"/>
              </a:ln>
            </p:spPr>
            <p:txBody>
              <a:bodyPr/>
              <a:lstStyle/>
              <a:p>
                <a:endParaRPr lang="en-US"/>
              </a:p>
            </p:txBody>
          </p:sp>
          <p:sp>
            <p:nvSpPr>
              <p:cNvPr id="25627" name="Line 157"/>
              <p:cNvSpPr>
                <a:spLocks noChangeShapeType="1"/>
              </p:cNvSpPr>
              <p:nvPr/>
            </p:nvSpPr>
            <p:spPr bwMode="auto">
              <a:xfrm flipV="1">
                <a:off x="2985" y="13845"/>
                <a:ext cx="0" cy="1215"/>
              </a:xfrm>
              <a:prstGeom prst="line">
                <a:avLst/>
              </a:prstGeom>
              <a:noFill/>
              <a:ln w="9525">
                <a:solidFill>
                  <a:srgbClr val="000000"/>
                </a:solidFill>
                <a:round/>
                <a:tailEnd type="triangle" w="med" len="med"/>
              </a:ln>
            </p:spPr>
            <p:txBody>
              <a:bodyPr/>
              <a:lstStyle/>
              <a:p>
                <a:endParaRPr lang="en-US"/>
              </a:p>
            </p:txBody>
          </p:sp>
          <p:sp>
            <p:nvSpPr>
              <p:cNvPr id="25628" name="Line 158"/>
              <p:cNvSpPr>
                <a:spLocks noChangeShapeType="1"/>
              </p:cNvSpPr>
              <p:nvPr/>
            </p:nvSpPr>
            <p:spPr bwMode="auto">
              <a:xfrm>
                <a:off x="4785" y="13590"/>
                <a:ext cx="300" cy="0"/>
              </a:xfrm>
              <a:prstGeom prst="line">
                <a:avLst/>
              </a:prstGeom>
              <a:noFill/>
              <a:ln w="9525">
                <a:solidFill>
                  <a:srgbClr val="000000"/>
                </a:solidFill>
                <a:round/>
                <a:tailEnd type="triangle" w="med" len="med"/>
              </a:ln>
            </p:spPr>
            <p:txBody>
              <a:bodyPr/>
              <a:lstStyle/>
              <a:p>
                <a:endParaRPr lang="en-US"/>
              </a:p>
            </p:txBody>
          </p:sp>
          <p:sp>
            <p:nvSpPr>
              <p:cNvPr id="25629" name="Line 159"/>
              <p:cNvSpPr>
                <a:spLocks noChangeShapeType="1"/>
              </p:cNvSpPr>
              <p:nvPr/>
            </p:nvSpPr>
            <p:spPr bwMode="auto">
              <a:xfrm flipH="1">
                <a:off x="6360" y="13755"/>
                <a:ext cx="15" cy="0"/>
              </a:xfrm>
              <a:prstGeom prst="line">
                <a:avLst/>
              </a:prstGeom>
              <a:noFill/>
              <a:ln w="9525">
                <a:solidFill>
                  <a:srgbClr val="000000"/>
                </a:solidFill>
                <a:round/>
                <a:tailEnd type="triangle" w="med" len="med"/>
              </a:ln>
            </p:spPr>
            <p:txBody>
              <a:bodyPr/>
              <a:lstStyle/>
              <a:p>
                <a:endParaRPr lang="en-US"/>
              </a:p>
            </p:txBody>
          </p:sp>
          <p:sp>
            <p:nvSpPr>
              <p:cNvPr id="25630" name="Line 160"/>
              <p:cNvSpPr>
                <a:spLocks noChangeShapeType="1"/>
              </p:cNvSpPr>
              <p:nvPr/>
            </p:nvSpPr>
            <p:spPr bwMode="auto">
              <a:xfrm flipH="1" flipV="1">
                <a:off x="4890" y="13980"/>
                <a:ext cx="0" cy="855"/>
              </a:xfrm>
              <a:prstGeom prst="line">
                <a:avLst/>
              </a:prstGeom>
              <a:noFill/>
              <a:ln w="9525">
                <a:solidFill>
                  <a:srgbClr val="000000"/>
                </a:solidFill>
                <a:round/>
                <a:tailEnd type="triangle" w="med" len="med"/>
              </a:ln>
            </p:spPr>
            <p:txBody>
              <a:bodyPr/>
              <a:lstStyle/>
              <a:p>
                <a:endParaRPr lang="en-US"/>
              </a:p>
            </p:txBody>
          </p:sp>
          <p:sp>
            <p:nvSpPr>
              <p:cNvPr id="25631" name="Text Box 161"/>
              <p:cNvSpPr txBox="1">
                <a:spLocks noChangeArrowheads="1"/>
              </p:cNvSpPr>
              <p:nvPr/>
            </p:nvSpPr>
            <p:spPr bwMode="auto">
              <a:xfrm>
                <a:off x="8070" y="14070"/>
                <a:ext cx="600" cy="570"/>
              </a:xfrm>
              <a:prstGeom prst="rect">
                <a:avLst/>
              </a:prstGeom>
              <a:solidFill>
                <a:srgbClr val="FFFFFF"/>
              </a:solidFill>
              <a:ln w="9525">
                <a:noFill/>
                <a:miter lim="800000"/>
              </a:ln>
            </p:spPr>
            <p:txBody>
              <a:bodyPr/>
              <a:lstStyle/>
              <a:p>
                <a:r>
                  <a:rPr lang="en-US">
                    <a:latin typeface="Times New Roman" panose="02020603050405020304" pitchFamily="18" charset="0"/>
                    <a:cs typeface="Times New Roman" panose="02020603050405020304" pitchFamily="18" charset="0"/>
                  </a:rPr>
                  <a:t>V</a:t>
                </a:r>
                <a:r>
                  <a:rPr lang="en-US" baseline="-25000">
                    <a:latin typeface="Times New Roman" panose="02020603050405020304" pitchFamily="18" charset="0"/>
                    <a:cs typeface="Times New Roman" panose="02020603050405020304" pitchFamily="18" charset="0"/>
                  </a:rPr>
                  <a:t>f</a:t>
                </a:r>
                <a:endParaRPr lang="en-US">
                  <a:latin typeface="Times New Roman" panose="02020603050405020304" pitchFamily="18" charset="0"/>
                  <a:cs typeface="Times New Roman" panose="02020603050405020304" pitchFamily="18" charset="0"/>
                </a:endParaRPr>
              </a:p>
            </p:txBody>
          </p:sp>
          <p:sp>
            <p:nvSpPr>
              <p:cNvPr id="25632" name="Text Box 162"/>
              <p:cNvSpPr txBox="1">
                <a:spLocks noChangeArrowheads="1"/>
              </p:cNvSpPr>
              <p:nvPr/>
            </p:nvSpPr>
            <p:spPr bwMode="auto">
              <a:xfrm>
                <a:off x="2205" y="14190"/>
                <a:ext cx="630" cy="585"/>
              </a:xfrm>
              <a:prstGeom prst="rect">
                <a:avLst/>
              </a:prstGeom>
              <a:solidFill>
                <a:srgbClr val="FFFFFF"/>
              </a:solidFill>
              <a:ln w="9525">
                <a:noFill/>
                <a:miter lim="800000"/>
              </a:ln>
            </p:spPr>
            <p:txBody>
              <a:bodyPr/>
              <a:lstStyle/>
              <a:p>
                <a:r>
                  <a:rPr lang="en-US">
                    <a:latin typeface="Times New Roman" panose="02020603050405020304" pitchFamily="18" charset="0"/>
                    <a:cs typeface="Times New Roman" panose="02020603050405020304" pitchFamily="18" charset="0"/>
                  </a:rPr>
                  <a:t>V</a:t>
                </a:r>
                <a:r>
                  <a:rPr lang="en-US" baseline="-25000">
                    <a:latin typeface="Times New Roman" panose="02020603050405020304" pitchFamily="18" charset="0"/>
                    <a:cs typeface="Times New Roman" panose="02020603050405020304" pitchFamily="18" charset="0"/>
                  </a:rPr>
                  <a:t>a</a:t>
                </a:r>
                <a:endParaRPr lang="en-US">
                  <a:latin typeface="Times New Roman" panose="02020603050405020304" pitchFamily="18" charset="0"/>
                  <a:cs typeface="Times New Roman" panose="02020603050405020304" pitchFamily="18" charset="0"/>
                </a:endParaRPr>
              </a:p>
            </p:txBody>
          </p:sp>
          <p:sp>
            <p:nvSpPr>
              <p:cNvPr id="25633" name="Text Box 163"/>
              <p:cNvSpPr txBox="1">
                <a:spLocks noChangeArrowheads="1"/>
              </p:cNvSpPr>
              <p:nvPr/>
            </p:nvSpPr>
            <p:spPr bwMode="auto">
              <a:xfrm>
                <a:off x="4785" y="12825"/>
                <a:ext cx="630" cy="585"/>
              </a:xfrm>
              <a:prstGeom prst="rect">
                <a:avLst/>
              </a:prstGeom>
              <a:solidFill>
                <a:srgbClr val="FFFFFF"/>
              </a:solidFill>
              <a:ln w="9525">
                <a:noFill/>
                <a:miter lim="800000"/>
              </a:ln>
            </p:spPr>
            <p:txBody>
              <a:bodyPr/>
              <a:lstStyle/>
              <a:p>
                <a:r>
                  <a:rPr lang="en-US">
                    <a:latin typeface="Times New Roman" panose="02020603050405020304" pitchFamily="18" charset="0"/>
                    <a:cs typeface="Times New Roman" panose="02020603050405020304" pitchFamily="18" charset="0"/>
                  </a:rPr>
                  <a:t>i</a:t>
                </a:r>
                <a:r>
                  <a:rPr lang="en-US" baseline="-25000">
                    <a:latin typeface="Times New Roman" panose="02020603050405020304" pitchFamily="18" charset="0"/>
                    <a:cs typeface="Times New Roman" panose="02020603050405020304" pitchFamily="18" charset="0"/>
                  </a:rPr>
                  <a:t>a</a:t>
                </a:r>
                <a:endParaRPr lang="en-US">
                  <a:latin typeface="Times New Roman" panose="02020603050405020304" pitchFamily="18" charset="0"/>
                  <a:cs typeface="Times New Roman" panose="02020603050405020304" pitchFamily="18" charset="0"/>
                </a:endParaRPr>
              </a:p>
            </p:txBody>
          </p:sp>
          <p:sp>
            <p:nvSpPr>
              <p:cNvPr id="25634" name="Text Box 164"/>
              <p:cNvSpPr txBox="1">
                <a:spLocks noChangeArrowheads="1"/>
              </p:cNvSpPr>
              <p:nvPr/>
            </p:nvSpPr>
            <p:spPr bwMode="auto">
              <a:xfrm>
                <a:off x="6105" y="13035"/>
                <a:ext cx="630" cy="585"/>
              </a:xfrm>
              <a:prstGeom prst="rect">
                <a:avLst/>
              </a:prstGeom>
              <a:solidFill>
                <a:srgbClr val="FFFFFF"/>
              </a:solidFill>
              <a:ln w="9525">
                <a:noFill/>
                <a:miter lim="800000"/>
              </a:ln>
            </p:spPr>
            <p:txBody>
              <a:bodyPr/>
              <a:lstStyle/>
              <a:p>
                <a:r>
                  <a:rPr lang="en-US">
                    <a:latin typeface="Times New Roman" panose="02020603050405020304" pitchFamily="18" charset="0"/>
                    <a:cs typeface="Times New Roman" panose="02020603050405020304" pitchFamily="18" charset="0"/>
                  </a:rPr>
                  <a:t>i</a:t>
                </a:r>
                <a:r>
                  <a:rPr lang="en-US" baseline="-25000">
                    <a:latin typeface="Times New Roman" panose="02020603050405020304" pitchFamily="18" charset="0"/>
                    <a:cs typeface="Times New Roman" panose="02020603050405020304" pitchFamily="18" charset="0"/>
                  </a:rPr>
                  <a:t>f</a:t>
                </a:r>
                <a:endParaRPr lang="en-US">
                  <a:latin typeface="Times New Roman" panose="02020603050405020304" pitchFamily="18" charset="0"/>
                  <a:cs typeface="Times New Roman" panose="02020603050405020304" pitchFamily="18" charset="0"/>
                </a:endParaRPr>
              </a:p>
            </p:txBody>
          </p:sp>
          <p:sp>
            <p:nvSpPr>
              <p:cNvPr id="25635" name="Text Box 165"/>
              <p:cNvSpPr txBox="1">
                <a:spLocks noChangeArrowheads="1"/>
              </p:cNvSpPr>
              <p:nvPr/>
            </p:nvSpPr>
            <p:spPr bwMode="auto">
              <a:xfrm>
                <a:off x="6765" y="13035"/>
                <a:ext cx="630" cy="585"/>
              </a:xfrm>
              <a:prstGeom prst="rect">
                <a:avLst/>
              </a:prstGeom>
              <a:solidFill>
                <a:srgbClr val="FFFFFF"/>
              </a:solidFill>
              <a:ln w="9525">
                <a:noFill/>
                <a:miter lim="800000"/>
              </a:ln>
            </p:spPr>
            <p:txBody>
              <a:bodyPr/>
              <a:lstStyle/>
              <a:p>
                <a:r>
                  <a:rPr lang="en-US">
                    <a:latin typeface="Times New Roman" panose="02020603050405020304" pitchFamily="18" charset="0"/>
                    <a:cs typeface="Times New Roman" panose="02020603050405020304" pitchFamily="18" charset="0"/>
                  </a:rPr>
                  <a:t>R</a:t>
                </a:r>
                <a:r>
                  <a:rPr lang="en-US" baseline="-25000">
                    <a:latin typeface="Times New Roman" panose="02020603050405020304" pitchFamily="18" charset="0"/>
                    <a:cs typeface="Times New Roman" panose="02020603050405020304" pitchFamily="18" charset="0"/>
                  </a:rPr>
                  <a:t>f</a:t>
                </a:r>
                <a:endParaRPr lang="en-US">
                  <a:latin typeface="Times New Roman" panose="02020603050405020304" pitchFamily="18" charset="0"/>
                  <a:cs typeface="Times New Roman" panose="02020603050405020304" pitchFamily="18" charset="0"/>
                </a:endParaRPr>
              </a:p>
            </p:txBody>
          </p:sp>
          <p:sp>
            <p:nvSpPr>
              <p:cNvPr id="25636" name="Text Box 166"/>
              <p:cNvSpPr txBox="1">
                <a:spLocks noChangeArrowheads="1"/>
              </p:cNvSpPr>
              <p:nvPr/>
            </p:nvSpPr>
            <p:spPr bwMode="auto">
              <a:xfrm>
                <a:off x="3855" y="12795"/>
                <a:ext cx="780" cy="660"/>
              </a:xfrm>
              <a:prstGeom prst="rect">
                <a:avLst/>
              </a:prstGeom>
              <a:solidFill>
                <a:srgbClr val="FFFFFF"/>
              </a:solidFill>
              <a:ln w="9525">
                <a:noFill/>
                <a:miter lim="800000"/>
              </a:ln>
            </p:spPr>
            <p:txBody>
              <a:bodyPr/>
              <a:lstStyle/>
              <a:p>
                <a:r>
                  <a:rPr lang="en-US">
                    <a:latin typeface="Times New Roman" panose="02020603050405020304" pitchFamily="18" charset="0"/>
                    <a:cs typeface="Times New Roman" panose="02020603050405020304" pitchFamily="18" charset="0"/>
                  </a:rPr>
                  <a:t>R</a:t>
                </a:r>
                <a:r>
                  <a:rPr lang="en-US" baseline="-25000">
                    <a:latin typeface="Times New Roman" panose="02020603050405020304" pitchFamily="18" charset="0"/>
                    <a:cs typeface="Times New Roman" panose="02020603050405020304" pitchFamily="18" charset="0"/>
                  </a:rPr>
                  <a:t>a</a:t>
                </a:r>
                <a:endParaRPr lang="en-US">
                  <a:latin typeface="Times New Roman" panose="02020603050405020304" pitchFamily="18" charset="0"/>
                  <a:cs typeface="Times New Roman" panose="02020603050405020304" pitchFamily="18" charset="0"/>
                </a:endParaRPr>
              </a:p>
            </p:txBody>
          </p:sp>
        </p:grpSp>
        <p:sp>
          <p:nvSpPr>
            <p:cNvPr id="25611" name="Line 167"/>
            <p:cNvSpPr>
              <a:spLocks noChangeShapeType="1"/>
            </p:cNvSpPr>
            <p:nvPr/>
          </p:nvSpPr>
          <p:spPr bwMode="auto">
            <a:xfrm>
              <a:off x="6015" y="14325"/>
              <a:ext cx="735" cy="900"/>
            </a:xfrm>
            <a:prstGeom prst="line">
              <a:avLst/>
            </a:prstGeom>
            <a:noFill/>
            <a:ln w="9525">
              <a:solidFill>
                <a:srgbClr val="000000"/>
              </a:solidFill>
              <a:round/>
            </a:ln>
          </p:spPr>
          <p:txBody>
            <a:bodyPr/>
            <a:lstStyle/>
            <a:p>
              <a:endParaRPr lang="en-US"/>
            </a:p>
          </p:txBody>
        </p:sp>
        <p:sp>
          <p:nvSpPr>
            <p:cNvPr id="25612" name="Text Box 168"/>
            <p:cNvSpPr txBox="1">
              <a:spLocks noChangeArrowheads="1"/>
            </p:cNvSpPr>
            <p:nvPr/>
          </p:nvSpPr>
          <p:spPr bwMode="auto">
            <a:xfrm>
              <a:off x="6870" y="15255"/>
              <a:ext cx="1515" cy="585"/>
            </a:xfrm>
            <a:prstGeom prst="rect">
              <a:avLst/>
            </a:prstGeom>
            <a:solidFill>
              <a:srgbClr val="FFFFFF"/>
            </a:solidFill>
            <a:ln w="9525">
              <a:noFill/>
              <a:miter lim="800000"/>
            </a:ln>
          </p:spPr>
          <p:txBody>
            <a:bodyPr/>
            <a:lstStyle/>
            <a:p>
              <a:r>
                <a:rPr lang="en-US">
                  <a:latin typeface="Times New Roman" panose="02020603050405020304" pitchFamily="18" charset="0"/>
                  <a:cs typeface="Times New Roman" panose="02020603050405020304" pitchFamily="18" charset="0"/>
                </a:rPr>
                <a:t>T, </a:t>
              </a:r>
              <a:r>
                <a:rPr lang="en-US">
                  <a:latin typeface="Times New Roman" panose="02020603050405020304" pitchFamily="18" charset="0"/>
                  <a:cs typeface="Times New Roman" panose="02020603050405020304" pitchFamily="18" charset="0"/>
                  <a:sym typeface="Symbol" panose="05050102010706020507" pitchFamily="18" charset="2"/>
                </a:rPr>
                <a:t></a:t>
              </a:r>
              <a:endParaRPr lang="en-US">
                <a:latin typeface="Times New Roman" panose="02020603050405020304" pitchFamily="18" charset="0"/>
                <a:cs typeface="Times New Roman" panose="02020603050405020304" pitchFamily="18" charset="0"/>
              </a:endParaRPr>
            </a:p>
          </p:txBody>
        </p:sp>
      </p:grpSp>
      <p:sp>
        <p:nvSpPr>
          <p:cNvPr id="25607" name="Text Box 169"/>
          <p:cNvSpPr txBox="1">
            <a:spLocks noChangeArrowheads="1"/>
          </p:cNvSpPr>
          <p:nvPr/>
        </p:nvSpPr>
        <p:spPr bwMode="auto">
          <a:xfrm>
            <a:off x="684213" y="5013325"/>
            <a:ext cx="3167062" cy="1087438"/>
          </a:xfrm>
          <a:prstGeom prst="rect">
            <a:avLst/>
          </a:prstGeom>
          <a:solidFill>
            <a:srgbClr val="FFFFFF"/>
          </a:solidFill>
          <a:ln w="9525">
            <a:noFill/>
            <a:miter lim="800000"/>
          </a:ln>
        </p:spPr>
        <p:txBody>
          <a:bodyPr/>
          <a:lstStyle/>
          <a:p>
            <a:r>
              <a:rPr lang="en-US" sz="2400" noProof="1">
                <a:latin typeface="Times New Roman" panose="02020603050405020304" pitchFamily="18" charset="0"/>
                <a:cs typeface="Times New Roman" panose="02020603050405020304" pitchFamily="18" charset="0"/>
              </a:rPr>
              <a:t>Equivalent circuit</a:t>
            </a:r>
            <a:r>
              <a:rPr lang="en-GB" sz="2400">
                <a:latin typeface="Times New Roman" panose="02020603050405020304" pitchFamily="18" charset="0"/>
                <a:cs typeface="Times New Roman" panose="02020603050405020304" pitchFamily="18" charset="0"/>
              </a:rPr>
              <a:t> of a separately excited DC motor</a:t>
            </a:r>
            <a:endParaRPr 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628" name="Group 1028"/>
          <p:cNvGrpSpPr/>
          <p:nvPr/>
        </p:nvGrpSpPr>
        <p:grpSpPr bwMode="auto">
          <a:xfrm>
            <a:off x="3967163" y="939800"/>
            <a:ext cx="4957762" cy="3925888"/>
            <a:chOff x="2012" y="590"/>
            <a:chExt cx="3123" cy="2473"/>
          </a:xfrm>
        </p:grpSpPr>
        <p:sp>
          <p:nvSpPr>
            <p:cNvPr id="26638" name="Freeform 1029"/>
            <p:cNvSpPr/>
            <p:nvPr/>
          </p:nvSpPr>
          <p:spPr bwMode="auto">
            <a:xfrm>
              <a:off x="2476" y="590"/>
              <a:ext cx="1912" cy="1897"/>
            </a:xfrm>
            <a:custGeom>
              <a:avLst/>
              <a:gdLst>
                <a:gd name="T0" fmla="*/ 42 w 12945"/>
                <a:gd name="T1" fmla="*/ 20 h 12948"/>
                <a:gd name="T2" fmla="*/ 42 w 12945"/>
                <a:gd name="T3" fmla="*/ 17 h 12948"/>
                <a:gd name="T4" fmla="*/ 41 w 12945"/>
                <a:gd name="T5" fmla="*/ 14 h 12948"/>
                <a:gd name="T6" fmla="*/ 39 w 12945"/>
                <a:gd name="T7" fmla="*/ 11 h 12948"/>
                <a:gd name="T8" fmla="*/ 38 w 12945"/>
                <a:gd name="T9" fmla="*/ 8 h 12948"/>
                <a:gd name="T10" fmla="*/ 36 w 12945"/>
                <a:gd name="T11" fmla="*/ 6 h 12948"/>
                <a:gd name="T12" fmla="*/ 33 w 12945"/>
                <a:gd name="T13" fmla="*/ 4 h 12948"/>
                <a:gd name="T14" fmla="*/ 30 w 12945"/>
                <a:gd name="T15" fmla="*/ 2 h 12948"/>
                <a:gd name="T16" fmla="*/ 27 w 12945"/>
                <a:gd name="T17" fmla="*/ 1 h 12948"/>
                <a:gd name="T18" fmla="*/ 24 w 12945"/>
                <a:gd name="T19" fmla="*/ 0 h 12948"/>
                <a:gd name="T20" fmla="*/ 21 w 12945"/>
                <a:gd name="T21" fmla="*/ 0 h 12948"/>
                <a:gd name="T22" fmla="*/ 18 w 12945"/>
                <a:gd name="T23" fmla="*/ 0 h 12948"/>
                <a:gd name="T24" fmla="*/ 14 w 12945"/>
                <a:gd name="T25" fmla="*/ 1 h 12948"/>
                <a:gd name="T26" fmla="*/ 11 w 12945"/>
                <a:gd name="T27" fmla="*/ 2 h 12948"/>
                <a:gd name="T28" fmla="*/ 9 w 12945"/>
                <a:gd name="T29" fmla="*/ 4 h 12948"/>
                <a:gd name="T30" fmla="*/ 6 w 12945"/>
                <a:gd name="T31" fmla="*/ 6 h 12948"/>
                <a:gd name="T32" fmla="*/ 4 w 12945"/>
                <a:gd name="T33" fmla="*/ 8 h 12948"/>
                <a:gd name="T34" fmla="*/ 2 w 12945"/>
                <a:gd name="T35" fmla="*/ 11 h 12948"/>
                <a:gd name="T36" fmla="*/ 1 w 12945"/>
                <a:gd name="T37" fmla="*/ 14 h 12948"/>
                <a:gd name="T38" fmla="*/ 0 w 12945"/>
                <a:gd name="T39" fmla="*/ 17 h 12948"/>
                <a:gd name="T40" fmla="*/ 0 w 12945"/>
                <a:gd name="T41" fmla="*/ 20 h 12948"/>
                <a:gd name="T42" fmla="*/ 0 w 12945"/>
                <a:gd name="T43" fmla="*/ 24 h 12948"/>
                <a:gd name="T44" fmla="*/ 1 w 12945"/>
                <a:gd name="T45" fmla="*/ 27 h 12948"/>
                <a:gd name="T46" fmla="*/ 2 w 12945"/>
                <a:gd name="T47" fmla="*/ 30 h 12948"/>
                <a:gd name="T48" fmla="*/ 4 w 12945"/>
                <a:gd name="T49" fmla="*/ 32 h 12948"/>
                <a:gd name="T50" fmla="*/ 6 w 12945"/>
                <a:gd name="T51" fmla="*/ 35 h 12948"/>
                <a:gd name="T52" fmla="*/ 9 w 12945"/>
                <a:gd name="T53" fmla="*/ 37 h 12948"/>
                <a:gd name="T54" fmla="*/ 11 w 12945"/>
                <a:gd name="T55" fmla="*/ 39 h 12948"/>
                <a:gd name="T56" fmla="*/ 14 w 12945"/>
                <a:gd name="T57" fmla="*/ 40 h 12948"/>
                <a:gd name="T58" fmla="*/ 18 w 12945"/>
                <a:gd name="T59" fmla="*/ 40 h 12948"/>
                <a:gd name="T60" fmla="*/ 21 w 12945"/>
                <a:gd name="T61" fmla="*/ 41 h 12948"/>
                <a:gd name="T62" fmla="*/ 24 w 12945"/>
                <a:gd name="T63" fmla="*/ 40 h 12948"/>
                <a:gd name="T64" fmla="*/ 27 w 12945"/>
                <a:gd name="T65" fmla="*/ 40 h 12948"/>
                <a:gd name="T66" fmla="*/ 30 w 12945"/>
                <a:gd name="T67" fmla="*/ 39 h 12948"/>
                <a:gd name="T68" fmla="*/ 33 w 12945"/>
                <a:gd name="T69" fmla="*/ 37 h 12948"/>
                <a:gd name="T70" fmla="*/ 36 w 12945"/>
                <a:gd name="T71" fmla="*/ 35 h 12948"/>
                <a:gd name="T72" fmla="*/ 38 w 12945"/>
                <a:gd name="T73" fmla="*/ 32 h 12948"/>
                <a:gd name="T74" fmla="*/ 39 w 12945"/>
                <a:gd name="T75" fmla="*/ 30 h 12948"/>
                <a:gd name="T76" fmla="*/ 41 w 12945"/>
                <a:gd name="T77" fmla="*/ 27 h 12948"/>
                <a:gd name="T78" fmla="*/ 42 w 12945"/>
                <a:gd name="T79" fmla="*/ 24 h 12948"/>
                <a:gd name="T80" fmla="*/ 42 w 12945"/>
                <a:gd name="T81" fmla="*/ 20 h 12948"/>
                <a:gd name="T82" fmla="*/ 42 w 12945"/>
                <a:gd name="T83" fmla="*/ 20 h 129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945"/>
                <a:gd name="T127" fmla="*/ 0 h 12948"/>
                <a:gd name="T128" fmla="*/ 12945 w 12945"/>
                <a:gd name="T129" fmla="*/ 12948 h 129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945" h="12948">
                  <a:moveTo>
                    <a:pt x="12943" y="6474"/>
                  </a:moveTo>
                  <a:lnTo>
                    <a:pt x="12864" y="5461"/>
                  </a:lnTo>
                  <a:lnTo>
                    <a:pt x="12627" y="4473"/>
                  </a:lnTo>
                  <a:lnTo>
                    <a:pt x="12238" y="3534"/>
                  </a:lnTo>
                  <a:lnTo>
                    <a:pt x="11708" y="2668"/>
                  </a:lnTo>
                  <a:lnTo>
                    <a:pt x="11049" y="1896"/>
                  </a:lnTo>
                  <a:lnTo>
                    <a:pt x="10276" y="1236"/>
                  </a:lnTo>
                  <a:lnTo>
                    <a:pt x="9410" y="705"/>
                  </a:lnTo>
                  <a:lnTo>
                    <a:pt x="8472" y="316"/>
                  </a:lnTo>
                  <a:lnTo>
                    <a:pt x="7485" y="79"/>
                  </a:lnTo>
                  <a:lnTo>
                    <a:pt x="6472" y="0"/>
                  </a:lnTo>
                  <a:lnTo>
                    <a:pt x="5460" y="79"/>
                  </a:lnTo>
                  <a:lnTo>
                    <a:pt x="4472" y="316"/>
                  </a:lnTo>
                  <a:lnTo>
                    <a:pt x="3535" y="705"/>
                  </a:lnTo>
                  <a:lnTo>
                    <a:pt x="2669" y="1236"/>
                  </a:lnTo>
                  <a:lnTo>
                    <a:pt x="1896" y="1896"/>
                  </a:lnTo>
                  <a:lnTo>
                    <a:pt x="1237" y="2668"/>
                  </a:lnTo>
                  <a:lnTo>
                    <a:pt x="706" y="3534"/>
                  </a:lnTo>
                  <a:lnTo>
                    <a:pt x="318" y="4473"/>
                  </a:lnTo>
                  <a:lnTo>
                    <a:pt x="80" y="5461"/>
                  </a:lnTo>
                  <a:lnTo>
                    <a:pt x="0" y="6474"/>
                  </a:lnTo>
                  <a:lnTo>
                    <a:pt x="80" y="7486"/>
                  </a:lnTo>
                  <a:lnTo>
                    <a:pt x="318" y="8474"/>
                  </a:lnTo>
                  <a:lnTo>
                    <a:pt x="706" y="9413"/>
                  </a:lnTo>
                  <a:lnTo>
                    <a:pt x="1237" y="10279"/>
                  </a:lnTo>
                  <a:lnTo>
                    <a:pt x="1896" y="11052"/>
                  </a:lnTo>
                  <a:lnTo>
                    <a:pt x="2669" y="11711"/>
                  </a:lnTo>
                  <a:lnTo>
                    <a:pt x="3535" y="12242"/>
                  </a:lnTo>
                  <a:lnTo>
                    <a:pt x="4472" y="12631"/>
                  </a:lnTo>
                  <a:lnTo>
                    <a:pt x="5460" y="12868"/>
                  </a:lnTo>
                  <a:lnTo>
                    <a:pt x="6472" y="12948"/>
                  </a:lnTo>
                  <a:lnTo>
                    <a:pt x="7485" y="12868"/>
                  </a:lnTo>
                  <a:lnTo>
                    <a:pt x="8472" y="12631"/>
                  </a:lnTo>
                  <a:lnTo>
                    <a:pt x="9410" y="12242"/>
                  </a:lnTo>
                  <a:lnTo>
                    <a:pt x="10276" y="11711"/>
                  </a:lnTo>
                  <a:lnTo>
                    <a:pt x="11049" y="11052"/>
                  </a:lnTo>
                  <a:lnTo>
                    <a:pt x="11708" y="10279"/>
                  </a:lnTo>
                  <a:lnTo>
                    <a:pt x="12238" y="9413"/>
                  </a:lnTo>
                  <a:lnTo>
                    <a:pt x="12627" y="8474"/>
                  </a:lnTo>
                  <a:lnTo>
                    <a:pt x="12864" y="7486"/>
                  </a:lnTo>
                  <a:lnTo>
                    <a:pt x="12943" y="6474"/>
                  </a:lnTo>
                  <a:lnTo>
                    <a:pt x="12945" y="6474"/>
                  </a:lnTo>
                </a:path>
              </a:pathLst>
            </a:custGeom>
            <a:noFill/>
            <a:ln w="0">
              <a:solidFill>
                <a:srgbClr val="000000"/>
              </a:solidFill>
              <a:prstDash val="solid"/>
              <a:round/>
            </a:ln>
          </p:spPr>
          <p:txBody>
            <a:bodyPr/>
            <a:lstStyle/>
            <a:p>
              <a:endParaRPr lang="en-US"/>
            </a:p>
          </p:txBody>
        </p:sp>
        <p:sp>
          <p:nvSpPr>
            <p:cNvPr id="26639" name="Freeform 1030"/>
            <p:cNvSpPr/>
            <p:nvPr/>
          </p:nvSpPr>
          <p:spPr bwMode="auto">
            <a:xfrm>
              <a:off x="2585" y="698"/>
              <a:ext cx="1694" cy="1680"/>
            </a:xfrm>
            <a:custGeom>
              <a:avLst/>
              <a:gdLst>
                <a:gd name="T0" fmla="*/ 37 w 11466"/>
                <a:gd name="T1" fmla="*/ 18 h 11467"/>
                <a:gd name="T2" fmla="*/ 37 w 11466"/>
                <a:gd name="T3" fmla="*/ 15 h 11467"/>
                <a:gd name="T4" fmla="*/ 36 w 11466"/>
                <a:gd name="T5" fmla="*/ 12 h 11467"/>
                <a:gd name="T6" fmla="*/ 34 w 11466"/>
                <a:gd name="T7" fmla="*/ 9 h 11467"/>
                <a:gd name="T8" fmla="*/ 33 w 11466"/>
                <a:gd name="T9" fmla="*/ 6 h 11467"/>
                <a:gd name="T10" fmla="*/ 30 w 11466"/>
                <a:gd name="T11" fmla="*/ 4 h 11467"/>
                <a:gd name="T12" fmla="*/ 28 w 11466"/>
                <a:gd name="T13" fmla="*/ 2 h 11467"/>
                <a:gd name="T14" fmla="*/ 25 w 11466"/>
                <a:gd name="T15" fmla="*/ 1 h 11467"/>
                <a:gd name="T16" fmla="*/ 22 w 11466"/>
                <a:gd name="T17" fmla="*/ 0 h 11467"/>
                <a:gd name="T18" fmla="*/ 18 w 11466"/>
                <a:gd name="T19" fmla="*/ 0 h 11467"/>
                <a:gd name="T20" fmla="*/ 15 w 11466"/>
                <a:gd name="T21" fmla="*/ 0 h 11467"/>
                <a:gd name="T22" fmla="*/ 12 w 11466"/>
                <a:gd name="T23" fmla="*/ 1 h 11467"/>
                <a:gd name="T24" fmla="*/ 9 w 11466"/>
                <a:gd name="T25" fmla="*/ 2 h 11467"/>
                <a:gd name="T26" fmla="*/ 7 w 11466"/>
                <a:gd name="T27" fmla="*/ 4 h 11467"/>
                <a:gd name="T28" fmla="*/ 4 w 11466"/>
                <a:gd name="T29" fmla="*/ 6 h 11467"/>
                <a:gd name="T30" fmla="*/ 3 w 11466"/>
                <a:gd name="T31" fmla="*/ 9 h 11467"/>
                <a:gd name="T32" fmla="*/ 1 w 11466"/>
                <a:gd name="T33" fmla="*/ 12 h 11467"/>
                <a:gd name="T34" fmla="*/ 0 w 11466"/>
                <a:gd name="T35" fmla="*/ 15 h 11467"/>
                <a:gd name="T36" fmla="*/ 0 w 11466"/>
                <a:gd name="T37" fmla="*/ 18 h 11467"/>
                <a:gd name="T38" fmla="*/ 0 w 11466"/>
                <a:gd name="T39" fmla="*/ 21 h 11467"/>
                <a:gd name="T40" fmla="*/ 1 w 11466"/>
                <a:gd name="T41" fmla="*/ 24 h 11467"/>
                <a:gd name="T42" fmla="*/ 3 w 11466"/>
                <a:gd name="T43" fmla="*/ 27 h 11467"/>
                <a:gd name="T44" fmla="*/ 4 w 11466"/>
                <a:gd name="T45" fmla="*/ 30 h 11467"/>
                <a:gd name="T46" fmla="*/ 7 w 11466"/>
                <a:gd name="T47" fmla="*/ 32 h 11467"/>
                <a:gd name="T48" fmla="*/ 9 w 11466"/>
                <a:gd name="T49" fmla="*/ 34 h 11467"/>
                <a:gd name="T50" fmla="*/ 12 w 11466"/>
                <a:gd name="T51" fmla="*/ 35 h 11467"/>
                <a:gd name="T52" fmla="*/ 15 w 11466"/>
                <a:gd name="T53" fmla="*/ 36 h 11467"/>
                <a:gd name="T54" fmla="*/ 18 w 11466"/>
                <a:gd name="T55" fmla="*/ 36 h 11467"/>
                <a:gd name="T56" fmla="*/ 22 w 11466"/>
                <a:gd name="T57" fmla="*/ 36 h 11467"/>
                <a:gd name="T58" fmla="*/ 25 w 11466"/>
                <a:gd name="T59" fmla="*/ 35 h 11467"/>
                <a:gd name="T60" fmla="*/ 28 w 11466"/>
                <a:gd name="T61" fmla="*/ 34 h 11467"/>
                <a:gd name="T62" fmla="*/ 30 w 11466"/>
                <a:gd name="T63" fmla="*/ 32 h 11467"/>
                <a:gd name="T64" fmla="*/ 33 w 11466"/>
                <a:gd name="T65" fmla="*/ 30 h 11467"/>
                <a:gd name="T66" fmla="*/ 34 w 11466"/>
                <a:gd name="T67" fmla="*/ 27 h 11467"/>
                <a:gd name="T68" fmla="*/ 36 w 11466"/>
                <a:gd name="T69" fmla="*/ 24 h 11467"/>
                <a:gd name="T70" fmla="*/ 37 w 11466"/>
                <a:gd name="T71" fmla="*/ 21 h 11467"/>
                <a:gd name="T72" fmla="*/ 37 w 11466"/>
                <a:gd name="T73" fmla="*/ 18 h 11467"/>
                <a:gd name="T74" fmla="*/ 37 w 11466"/>
                <a:gd name="T75" fmla="*/ 18 h 114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466"/>
                <a:gd name="T115" fmla="*/ 0 h 11467"/>
                <a:gd name="T116" fmla="*/ 11466 w 11466"/>
                <a:gd name="T117" fmla="*/ 11467 h 114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466" h="11467">
                  <a:moveTo>
                    <a:pt x="11464" y="5734"/>
                  </a:moveTo>
                  <a:lnTo>
                    <a:pt x="11377" y="4738"/>
                  </a:lnTo>
                  <a:lnTo>
                    <a:pt x="11119" y="3772"/>
                  </a:lnTo>
                  <a:lnTo>
                    <a:pt x="10696" y="2866"/>
                  </a:lnTo>
                  <a:lnTo>
                    <a:pt x="10123" y="2047"/>
                  </a:lnTo>
                  <a:lnTo>
                    <a:pt x="9417" y="1341"/>
                  </a:lnTo>
                  <a:lnTo>
                    <a:pt x="8598" y="768"/>
                  </a:lnTo>
                  <a:lnTo>
                    <a:pt x="7693" y="345"/>
                  </a:lnTo>
                  <a:lnTo>
                    <a:pt x="6728" y="86"/>
                  </a:lnTo>
                  <a:lnTo>
                    <a:pt x="5732" y="0"/>
                  </a:lnTo>
                  <a:lnTo>
                    <a:pt x="4737" y="86"/>
                  </a:lnTo>
                  <a:lnTo>
                    <a:pt x="3772" y="345"/>
                  </a:lnTo>
                  <a:lnTo>
                    <a:pt x="2866" y="768"/>
                  </a:lnTo>
                  <a:lnTo>
                    <a:pt x="2048" y="1341"/>
                  </a:lnTo>
                  <a:lnTo>
                    <a:pt x="1342" y="2047"/>
                  </a:lnTo>
                  <a:lnTo>
                    <a:pt x="768" y="2866"/>
                  </a:lnTo>
                  <a:lnTo>
                    <a:pt x="346" y="3772"/>
                  </a:lnTo>
                  <a:lnTo>
                    <a:pt x="88" y="4738"/>
                  </a:lnTo>
                  <a:lnTo>
                    <a:pt x="0" y="5734"/>
                  </a:lnTo>
                  <a:lnTo>
                    <a:pt x="88" y="6729"/>
                  </a:lnTo>
                  <a:lnTo>
                    <a:pt x="346" y="7695"/>
                  </a:lnTo>
                  <a:lnTo>
                    <a:pt x="768" y="8601"/>
                  </a:lnTo>
                  <a:lnTo>
                    <a:pt x="1342" y="9420"/>
                  </a:lnTo>
                  <a:lnTo>
                    <a:pt x="2048" y="10126"/>
                  </a:lnTo>
                  <a:lnTo>
                    <a:pt x="2866" y="10699"/>
                  </a:lnTo>
                  <a:lnTo>
                    <a:pt x="3772" y="11122"/>
                  </a:lnTo>
                  <a:lnTo>
                    <a:pt x="4737" y="11380"/>
                  </a:lnTo>
                  <a:lnTo>
                    <a:pt x="5732" y="11467"/>
                  </a:lnTo>
                  <a:lnTo>
                    <a:pt x="6728" y="11380"/>
                  </a:lnTo>
                  <a:lnTo>
                    <a:pt x="7693" y="11122"/>
                  </a:lnTo>
                  <a:lnTo>
                    <a:pt x="8598" y="10699"/>
                  </a:lnTo>
                  <a:lnTo>
                    <a:pt x="9417" y="10126"/>
                  </a:lnTo>
                  <a:lnTo>
                    <a:pt x="10123" y="9420"/>
                  </a:lnTo>
                  <a:lnTo>
                    <a:pt x="10696" y="8601"/>
                  </a:lnTo>
                  <a:lnTo>
                    <a:pt x="11119" y="7695"/>
                  </a:lnTo>
                  <a:lnTo>
                    <a:pt x="11377" y="6729"/>
                  </a:lnTo>
                  <a:lnTo>
                    <a:pt x="11464" y="5734"/>
                  </a:lnTo>
                  <a:lnTo>
                    <a:pt x="11466" y="5734"/>
                  </a:lnTo>
                </a:path>
              </a:pathLst>
            </a:custGeom>
            <a:noFill/>
            <a:ln w="0">
              <a:solidFill>
                <a:srgbClr val="000000"/>
              </a:solidFill>
              <a:prstDash val="solid"/>
              <a:round/>
            </a:ln>
          </p:spPr>
          <p:txBody>
            <a:bodyPr/>
            <a:lstStyle/>
            <a:p>
              <a:endParaRPr lang="en-US"/>
            </a:p>
          </p:txBody>
        </p:sp>
        <p:sp>
          <p:nvSpPr>
            <p:cNvPr id="26640" name="Freeform 1031"/>
            <p:cNvSpPr/>
            <p:nvPr/>
          </p:nvSpPr>
          <p:spPr bwMode="auto">
            <a:xfrm>
              <a:off x="2888" y="918"/>
              <a:ext cx="1088" cy="309"/>
            </a:xfrm>
            <a:custGeom>
              <a:avLst/>
              <a:gdLst>
                <a:gd name="T0" fmla="*/ 24 w 7367"/>
                <a:gd name="T1" fmla="*/ 7 h 2108"/>
                <a:gd name="T2" fmla="*/ 22 w 7367"/>
                <a:gd name="T3" fmla="*/ 5 h 2108"/>
                <a:gd name="T4" fmla="*/ 20 w 7367"/>
                <a:gd name="T5" fmla="*/ 3 h 2108"/>
                <a:gd name="T6" fmla="*/ 18 w 7367"/>
                <a:gd name="T7" fmla="*/ 1 h 2108"/>
                <a:gd name="T8" fmla="*/ 16 w 7367"/>
                <a:gd name="T9" fmla="*/ 0 h 2108"/>
                <a:gd name="T10" fmla="*/ 13 w 7367"/>
                <a:gd name="T11" fmla="*/ 0 h 2108"/>
                <a:gd name="T12" fmla="*/ 10 w 7367"/>
                <a:gd name="T13" fmla="*/ 0 h 2108"/>
                <a:gd name="T14" fmla="*/ 8 w 7367"/>
                <a:gd name="T15" fmla="*/ 0 h 2108"/>
                <a:gd name="T16" fmla="*/ 6 w 7367"/>
                <a:gd name="T17" fmla="*/ 1 h 2108"/>
                <a:gd name="T18" fmla="*/ 3 w 7367"/>
                <a:gd name="T19" fmla="*/ 3 h 2108"/>
                <a:gd name="T20" fmla="*/ 1 w 7367"/>
                <a:gd name="T21" fmla="*/ 5 h 2108"/>
                <a:gd name="T22" fmla="*/ 0 w 7367"/>
                <a:gd name="T23" fmla="*/ 7 h 2108"/>
                <a:gd name="T24" fmla="*/ 0 w 7367"/>
                <a:gd name="T25" fmla="*/ 7 h 2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67"/>
                <a:gd name="T40" fmla="*/ 0 h 2108"/>
                <a:gd name="T41" fmla="*/ 7367 w 7367"/>
                <a:gd name="T42" fmla="*/ 2108 h 21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67" h="2108">
                  <a:moveTo>
                    <a:pt x="7367" y="2108"/>
                  </a:moveTo>
                  <a:lnTo>
                    <a:pt x="6897" y="1449"/>
                  </a:lnTo>
                  <a:lnTo>
                    <a:pt x="6312" y="891"/>
                  </a:lnTo>
                  <a:lnTo>
                    <a:pt x="5632" y="454"/>
                  </a:lnTo>
                  <a:lnTo>
                    <a:pt x="4881" y="153"/>
                  </a:lnTo>
                  <a:lnTo>
                    <a:pt x="4087" y="0"/>
                  </a:lnTo>
                  <a:lnTo>
                    <a:pt x="3279" y="0"/>
                  </a:lnTo>
                  <a:lnTo>
                    <a:pt x="2485" y="153"/>
                  </a:lnTo>
                  <a:lnTo>
                    <a:pt x="1735" y="454"/>
                  </a:lnTo>
                  <a:lnTo>
                    <a:pt x="1055" y="891"/>
                  </a:lnTo>
                  <a:lnTo>
                    <a:pt x="469" y="1449"/>
                  </a:lnTo>
                  <a:lnTo>
                    <a:pt x="0" y="2108"/>
                  </a:lnTo>
                  <a:lnTo>
                    <a:pt x="1" y="2108"/>
                  </a:lnTo>
                </a:path>
              </a:pathLst>
            </a:custGeom>
            <a:noFill/>
            <a:ln w="0">
              <a:solidFill>
                <a:srgbClr val="FF0000"/>
              </a:solidFill>
              <a:prstDash val="solid"/>
              <a:round/>
            </a:ln>
          </p:spPr>
          <p:txBody>
            <a:bodyPr/>
            <a:lstStyle/>
            <a:p>
              <a:endParaRPr lang="en-US"/>
            </a:p>
          </p:txBody>
        </p:sp>
        <p:sp>
          <p:nvSpPr>
            <p:cNvPr id="26641" name="Freeform 1032"/>
            <p:cNvSpPr/>
            <p:nvPr/>
          </p:nvSpPr>
          <p:spPr bwMode="auto">
            <a:xfrm>
              <a:off x="3296" y="1403"/>
              <a:ext cx="273" cy="271"/>
            </a:xfrm>
            <a:custGeom>
              <a:avLst/>
              <a:gdLst>
                <a:gd name="T0" fmla="*/ 6 w 1850"/>
                <a:gd name="T1" fmla="*/ 3 h 1851"/>
                <a:gd name="T2" fmla="*/ 6 w 1850"/>
                <a:gd name="T3" fmla="*/ 2 h 1851"/>
                <a:gd name="T4" fmla="*/ 5 w 1850"/>
                <a:gd name="T5" fmla="*/ 1 h 1851"/>
                <a:gd name="T6" fmla="*/ 4 w 1850"/>
                <a:gd name="T7" fmla="*/ 0 h 1851"/>
                <a:gd name="T8" fmla="*/ 3 w 1850"/>
                <a:gd name="T9" fmla="*/ 0 h 1851"/>
                <a:gd name="T10" fmla="*/ 2 w 1850"/>
                <a:gd name="T11" fmla="*/ 0 h 1851"/>
                <a:gd name="T12" fmla="*/ 1 w 1850"/>
                <a:gd name="T13" fmla="*/ 1 h 1851"/>
                <a:gd name="T14" fmla="*/ 0 w 1850"/>
                <a:gd name="T15" fmla="*/ 2 h 1851"/>
                <a:gd name="T16" fmla="*/ 0 w 1850"/>
                <a:gd name="T17" fmla="*/ 3 h 1851"/>
                <a:gd name="T18" fmla="*/ 0 w 1850"/>
                <a:gd name="T19" fmla="*/ 4 h 1851"/>
                <a:gd name="T20" fmla="*/ 1 w 1850"/>
                <a:gd name="T21" fmla="*/ 5 h 1851"/>
                <a:gd name="T22" fmla="*/ 2 w 1850"/>
                <a:gd name="T23" fmla="*/ 6 h 1851"/>
                <a:gd name="T24" fmla="*/ 3 w 1850"/>
                <a:gd name="T25" fmla="*/ 6 h 1851"/>
                <a:gd name="T26" fmla="*/ 4 w 1850"/>
                <a:gd name="T27" fmla="*/ 6 h 1851"/>
                <a:gd name="T28" fmla="*/ 5 w 1850"/>
                <a:gd name="T29" fmla="*/ 5 h 1851"/>
                <a:gd name="T30" fmla="*/ 6 w 1850"/>
                <a:gd name="T31" fmla="*/ 4 h 1851"/>
                <a:gd name="T32" fmla="*/ 6 w 1850"/>
                <a:gd name="T33" fmla="*/ 3 h 1851"/>
                <a:gd name="T34" fmla="*/ 6 w 1850"/>
                <a:gd name="T35" fmla="*/ 3 h 1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50"/>
                <a:gd name="T55" fmla="*/ 0 h 1851"/>
                <a:gd name="T56" fmla="*/ 1850 w 1850"/>
                <a:gd name="T57" fmla="*/ 1851 h 18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50" h="1851">
                  <a:moveTo>
                    <a:pt x="1849" y="926"/>
                  </a:moveTo>
                  <a:lnTo>
                    <a:pt x="1779" y="571"/>
                  </a:lnTo>
                  <a:lnTo>
                    <a:pt x="1578" y="272"/>
                  </a:lnTo>
                  <a:lnTo>
                    <a:pt x="1278" y="71"/>
                  </a:lnTo>
                  <a:lnTo>
                    <a:pt x="924" y="0"/>
                  </a:lnTo>
                  <a:lnTo>
                    <a:pt x="570" y="71"/>
                  </a:lnTo>
                  <a:lnTo>
                    <a:pt x="271" y="272"/>
                  </a:lnTo>
                  <a:lnTo>
                    <a:pt x="70" y="571"/>
                  </a:lnTo>
                  <a:lnTo>
                    <a:pt x="0" y="926"/>
                  </a:lnTo>
                  <a:lnTo>
                    <a:pt x="70" y="1280"/>
                  </a:lnTo>
                  <a:lnTo>
                    <a:pt x="271" y="1579"/>
                  </a:lnTo>
                  <a:lnTo>
                    <a:pt x="570" y="1780"/>
                  </a:lnTo>
                  <a:lnTo>
                    <a:pt x="924" y="1851"/>
                  </a:lnTo>
                  <a:lnTo>
                    <a:pt x="1278" y="1780"/>
                  </a:lnTo>
                  <a:lnTo>
                    <a:pt x="1578" y="1579"/>
                  </a:lnTo>
                  <a:lnTo>
                    <a:pt x="1779" y="1280"/>
                  </a:lnTo>
                  <a:lnTo>
                    <a:pt x="1849" y="926"/>
                  </a:lnTo>
                  <a:lnTo>
                    <a:pt x="1850" y="926"/>
                  </a:lnTo>
                </a:path>
              </a:pathLst>
            </a:custGeom>
            <a:noFill/>
            <a:ln w="0">
              <a:solidFill>
                <a:srgbClr val="000000"/>
              </a:solidFill>
              <a:prstDash val="solid"/>
              <a:round/>
            </a:ln>
          </p:spPr>
          <p:txBody>
            <a:bodyPr/>
            <a:lstStyle/>
            <a:p>
              <a:endParaRPr lang="en-US"/>
            </a:p>
          </p:txBody>
        </p:sp>
        <p:sp>
          <p:nvSpPr>
            <p:cNvPr id="26642" name="Freeform 1033"/>
            <p:cNvSpPr/>
            <p:nvPr/>
          </p:nvSpPr>
          <p:spPr bwMode="auto">
            <a:xfrm>
              <a:off x="3459" y="929"/>
              <a:ext cx="132" cy="21"/>
            </a:xfrm>
            <a:custGeom>
              <a:avLst/>
              <a:gdLst>
                <a:gd name="T0" fmla="*/ 3 w 892"/>
                <a:gd name="T1" fmla="*/ 0 h 138"/>
                <a:gd name="T2" fmla="*/ 0 w 892"/>
                <a:gd name="T3" fmla="*/ 0 h 138"/>
                <a:gd name="T4" fmla="*/ 0 w 892"/>
                <a:gd name="T5" fmla="*/ 0 h 138"/>
                <a:gd name="T6" fmla="*/ 0 60000 65536"/>
                <a:gd name="T7" fmla="*/ 0 60000 65536"/>
                <a:gd name="T8" fmla="*/ 0 60000 65536"/>
                <a:gd name="T9" fmla="*/ 0 w 892"/>
                <a:gd name="T10" fmla="*/ 0 h 138"/>
                <a:gd name="T11" fmla="*/ 892 w 892"/>
                <a:gd name="T12" fmla="*/ 138 h 138"/>
              </a:gdLst>
              <a:ahLst/>
              <a:cxnLst>
                <a:cxn ang="T6">
                  <a:pos x="T0" y="T1"/>
                </a:cxn>
                <a:cxn ang="T7">
                  <a:pos x="T2" y="T3"/>
                </a:cxn>
                <a:cxn ang="T8">
                  <a:pos x="T4" y="T5"/>
                </a:cxn>
              </a:cxnLst>
              <a:rect l="T9" t="T10" r="T11" b="T12"/>
              <a:pathLst>
                <a:path w="892" h="138">
                  <a:moveTo>
                    <a:pt x="892" y="138"/>
                  </a:moveTo>
                  <a:lnTo>
                    <a:pt x="0" y="0"/>
                  </a:lnTo>
                  <a:lnTo>
                    <a:pt x="1" y="0"/>
                  </a:lnTo>
                </a:path>
              </a:pathLst>
            </a:custGeom>
            <a:noFill/>
            <a:ln w="0">
              <a:solidFill>
                <a:srgbClr val="000000"/>
              </a:solidFill>
              <a:prstDash val="solid"/>
              <a:round/>
            </a:ln>
          </p:spPr>
          <p:txBody>
            <a:bodyPr/>
            <a:lstStyle/>
            <a:p>
              <a:endParaRPr lang="en-US"/>
            </a:p>
          </p:txBody>
        </p:sp>
        <p:sp>
          <p:nvSpPr>
            <p:cNvPr id="26643" name="Freeform 1034"/>
            <p:cNvSpPr/>
            <p:nvPr/>
          </p:nvSpPr>
          <p:spPr bwMode="auto">
            <a:xfrm>
              <a:off x="3459" y="929"/>
              <a:ext cx="1" cy="41"/>
            </a:xfrm>
            <a:custGeom>
              <a:avLst/>
              <a:gdLst>
                <a:gd name="T0" fmla="*/ 0 w 1"/>
                <a:gd name="T1" fmla="*/ 0 h 278"/>
                <a:gd name="T2" fmla="*/ 0 w 1"/>
                <a:gd name="T3" fmla="*/ 1 h 278"/>
                <a:gd name="T4" fmla="*/ 1 w 1"/>
                <a:gd name="T5" fmla="*/ 1 h 278"/>
                <a:gd name="T6" fmla="*/ 0 60000 65536"/>
                <a:gd name="T7" fmla="*/ 0 60000 65536"/>
                <a:gd name="T8" fmla="*/ 0 60000 65536"/>
                <a:gd name="T9" fmla="*/ 0 w 1"/>
                <a:gd name="T10" fmla="*/ 0 h 278"/>
                <a:gd name="T11" fmla="*/ 1 w 1"/>
                <a:gd name="T12" fmla="*/ 278 h 278"/>
              </a:gdLst>
              <a:ahLst/>
              <a:cxnLst>
                <a:cxn ang="T6">
                  <a:pos x="T0" y="T1"/>
                </a:cxn>
                <a:cxn ang="T7">
                  <a:pos x="T2" y="T3"/>
                </a:cxn>
                <a:cxn ang="T8">
                  <a:pos x="T4" y="T5"/>
                </a:cxn>
              </a:cxnLst>
              <a:rect l="T9" t="T10" r="T11" b="T12"/>
              <a:pathLst>
                <a:path w="1" h="278">
                  <a:moveTo>
                    <a:pt x="0" y="0"/>
                  </a:moveTo>
                  <a:lnTo>
                    <a:pt x="0" y="278"/>
                  </a:lnTo>
                  <a:lnTo>
                    <a:pt x="1" y="278"/>
                  </a:lnTo>
                </a:path>
              </a:pathLst>
            </a:custGeom>
            <a:noFill/>
            <a:ln w="0">
              <a:solidFill>
                <a:srgbClr val="000000"/>
              </a:solidFill>
              <a:prstDash val="solid"/>
              <a:round/>
            </a:ln>
          </p:spPr>
          <p:txBody>
            <a:bodyPr/>
            <a:lstStyle/>
            <a:p>
              <a:endParaRPr lang="en-US"/>
            </a:p>
          </p:txBody>
        </p:sp>
        <p:sp>
          <p:nvSpPr>
            <p:cNvPr id="26644" name="Freeform 1035"/>
            <p:cNvSpPr/>
            <p:nvPr/>
          </p:nvSpPr>
          <p:spPr bwMode="auto">
            <a:xfrm>
              <a:off x="3459" y="970"/>
              <a:ext cx="74" cy="36"/>
            </a:xfrm>
            <a:custGeom>
              <a:avLst/>
              <a:gdLst>
                <a:gd name="T0" fmla="*/ 0 w 503"/>
                <a:gd name="T1" fmla="*/ 0 h 244"/>
                <a:gd name="T2" fmla="*/ 2 w 503"/>
                <a:gd name="T3" fmla="*/ 1 h 244"/>
                <a:gd name="T4" fmla="*/ 2 w 503"/>
                <a:gd name="T5" fmla="*/ 1 h 244"/>
                <a:gd name="T6" fmla="*/ 0 60000 65536"/>
                <a:gd name="T7" fmla="*/ 0 60000 65536"/>
                <a:gd name="T8" fmla="*/ 0 60000 65536"/>
                <a:gd name="T9" fmla="*/ 0 w 503"/>
                <a:gd name="T10" fmla="*/ 0 h 244"/>
                <a:gd name="T11" fmla="*/ 503 w 503"/>
                <a:gd name="T12" fmla="*/ 244 h 244"/>
              </a:gdLst>
              <a:ahLst/>
              <a:cxnLst>
                <a:cxn ang="T6">
                  <a:pos x="T0" y="T1"/>
                </a:cxn>
                <a:cxn ang="T7">
                  <a:pos x="T2" y="T3"/>
                </a:cxn>
                <a:cxn ang="T8">
                  <a:pos x="T4" y="T5"/>
                </a:cxn>
              </a:cxnLst>
              <a:rect l="T9" t="T10" r="T11" b="T12"/>
              <a:pathLst>
                <a:path w="503" h="244">
                  <a:moveTo>
                    <a:pt x="0" y="0"/>
                  </a:moveTo>
                  <a:lnTo>
                    <a:pt x="502" y="244"/>
                  </a:lnTo>
                  <a:lnTo>
                    <a:pt x="503" y="244"/>
                  </a:lnTo>
                </a:path>
              </a:pathLst>
            </a:custGeom>
            <a:noFill/>
            <a:ln w="0">
              <a:solidFill>
                <a:srgbClr val="000000"/>
              </a:solidFill>
              <a:prstDash val="solid"/>
              <a:round/>
            </a:ln>
          </p:spPr>
          <p:txBody>
            <a:bodyPr/>
            <a:lstStyle/>
            <a:p>
              <a:endParaRPr lang="en-US"/>
            </a:p>
          </p:txBody>
        </p:sp>
        <p:sp>
          <p:nvSpPr>
            <p:cNvPr id="26645" name="Freeform 1036"/>
            <p:cNvSpPr/>
            <p:nvPr/>
          </p:nvSpPr>
          <p:spPr bwMode="auto">
            <a:xfrm>
              <a:off x="3464" y="1006"/>
              <a:ext cx="69" cy="257"/>
            </a:xfrm>
            <a:custGeom>
              <a:avLst/>
              <a:gdLst>
                <a:gd name="T0" fmla="*/ 1 w 469"/>
                <a:gd name="T1" fmla="*/ 0 h 1752"/>
                <a:gd name="T2" fmla="*/ 0 w 469"/>
                <a:gd name="T3" fmla="*/ 6 h 1752"/>
                <a:gd name="T4" fmla="*/ 0 w 469"/>
                <a:gd name="T5" fmla="*/ 6 h 1752"/>
                <a:gd name="T6" fmla="*/ 0 60000 65536"/>
                <a:gd name="T7" fmla="*/ 0 60000 65536"/>
                <a:gd name="T8" fmla="*/ 0 60000 65536"/>
                <a:gd name="T9" fmla="*/ 0 w 469"/>
                <a:gd name="T10" fmla="*/ 0 h 1752"/>
                <a:gd name="T11" fmla="*/ 469 w 469"/>
                <a:gd name="T12" fmla="*/ 1752 h 1752"/>
              </a:gdLst>
              <a:ahLst/>
              <a:cxnLst>
                <a:cxn ang="T6">
                  <a:pos x="T0" y="T1"/>
                </a:cxn>
                <a:cxn ang="T7">
                  <a:pos x="T2" y="T3"/>
                </a:cxn>
                <a:cxn ang="T8">
                  <a:pos x="T4" y="T5"/>
                </a:cxn>
              </a:cxnLst>
              <a:rect l="T9" t="T10" r="T11" b="T12"/>
              <a:pathLst>
                <a:path w="469" h="1752">
                  <a:moveTo>
                    <a:pt x="469" y="0"/>
                  </a:moveTo>
                  <a:lnTo>
                    <a:pt x="0" y="1752"/>
                  </a:lnTo>
                  <a:lnTo>
                    <a:pt x="1" y="1752"/>
                  </a:lnTo>
                </a:path>
              </a:pathLst>
            </a:custGeom>
            <a:noFill/>
            <a:ln w="0">
              <a:solidFill>
                <a:srgbClr val="000000"/>
              </a:solidFill>
              <a:prstDash val="solid"/>
              <a:round/>
            </a:ln>
          </p:spPr>
          <p:txBody>
            <a:bodyPr/>
            <a:lstStyle/>
            <a:p>
              <a:endParaRPr lang="en-US"/>
            </a:p>
          </p:txBody>
        </p:sp>
        <p:sp>
          <p:nvSpPr>
            <p:cNvPr id="26646" name="Freeform 1037"/>
            <p:cNvSpPr/>
            <p:nvPr/>
          </p:nvSpPr>
          <p:spPr bwMode="auto">
            <a:xfrm>
              <a:off x="3432" y="1263"/>
              <a:ext cx="32" cy="24"/>
            </a:xfrm>
            <a:custGeom>
              <a:avLst/>
              <a:gdLst>
                <a:gd name="T0" fmla="*/ 0 w 219"/>
                <a:gd name="T1" fmla="*/ 0 h 167"/>
                <a:gd name="T2" fmla="*/ 0 w 219"/>
                <a:gd name="T3" fmla="*/ 0 h 167"/>
                <a:gd name="T4" fmla="*/ 1 w 219"/>
                <a:gd name="T5" fmla="*/ 0 h 167"/>
                <a:gd name="T6" fmla="*/ 1 w 219"/>
                <a:gd name="T7" fmla="*/ 0 h 167"/>
                <a:gd name="T8" fmla="*/ 0 60000 65536"/>
                <a:gd name="T9" fmla="*/ 0 60000 65536"/>
                <a:gd name="T10" fmla="*/ 0 60000 65536"/>
                <a:gd name="T11" fmla="*/ 0 60000 65536"/>
                <a:gd name="T12" fmla="*/ 0 w 219"/>
                <a:gd name="T13" fmla="*/ 0 h 167"/>
                <a:gd name="T14" fmla="*/ 219 w 219"/>
                <a:gd name="T15" fmla="*/ 167 h 167"/>
              </a:gdLst>
              <a:ahLst/>
              <a:cxnLst>
                <a:cxn ang="T8">
                  <a:pos x="T0" y="T1"/>
                </a:cxn>
                <a:cxn ang="T9">
                  <a:pos x="T2" y="T3"/>
                </a:cxn>
                <a:cxn ang="T10">
                  <a:pos x="T4" y="T5"/>
                </a:cxn>
                <a:cxn ang="T11">
                  <a:pos x="T6" y="T7"/>
                </a:cxn>
              </a:cxnLst>
              <a:rect l="T12" t="T13" r="T14" b="T15"/>
              <a:pathLst>
                <a:path w="219" h="167">
                  <a:moveTo>
                    <a:pt x="0" y="167"/>
                  </a:moveTo>
                  <a:lnTo>
                    <a:pt x="137" y="120"/>
                  </a:lnTo>
                  <a:lnTo>
                    <a:pt x="218" y="0"/>
                  </a:lnTo>
                  <a:lnTo>
                    <a:pt x="219" y="0"/>
                  </a:lnTo>
                </a:path>
              </a:pathLst>
            </a:custGeom>
            <a:noFill/>
            <a:ln w="0">
              <a:solidFill>
                <a:srgbClr val="000000"/>
              </a:solidFill>
              <a:prstDash val="solid"/>
              <a:round/>
            </a:ln>
          </p:spPr>
          <p:txBody>
            <a:bodyPr/>
            <a:lstStyle/>
            <a:p>
              <a:endParaRPr lang="en-US"/>
            </a:p>
          </p:txBody>
        </p:sp>
        <p:sp>
          <p:nvSpPr>
            <p:cNvPr id="26647" name="Freeform 1038"/>
            <p:cNvSpPr/>
            <p:nvPr/>
          </p:nvSpPr>
          <p:spPr bwMode="auto">
            <a:xfrm>
              <a:off x="3273" y="929"/>
              <a:ext cx="131" cy="21"/>
            </a:xfrm>
            <a:custGeom>
              <a:avLst/>
              <a:gdLst>
                <a:gd name="T0" fmla="*/ 3 w 892"/>
                <a:gd name="T1" fmla="*/ 0 h 138"/>
                <a:gd name="T2" fmla="*/ 0 w 892"/>
                <a:gd name="T3" fmla="*/ 0 h 138"/>
                <a:gd name="T4" fmla="*/ 0 w 892"/>
                <a:gd name="T5" fmla="*/ 0 h 138"/>
                <a:gd name="T6" fmla="*/ 0 60000 65536"/>
                <a:gd name="T7" fmla="*/ 0 60000 65536"/>
                <a:gd name="T8" fmla="*/ 0 60000 65536"/>
                <a:gd name="T9" fmla="*/ 0 w 892"/>
                <a:gd name="T10" fmla="*/ 0 h 138"/>
                <a:gd name="T11" fmla="*/ 892 w 892"/>
                <a:gd name="T12" fmla="*/ 138 h 138"/>
              </a:gdLst>
              <a:ahLst/>
              <a:cxnLst>
                <a:cxn ang="T6">
                  <a:pos x="T0" y="T1"/>
                </a:cxn>
                <a:cxn ang="T7">
                  <a:pos x="T2" y="T3"/>
                </a:cxn>
                <a:cxn ang="T8">
                  <a:pos x="T4" y="T5"/>
                </a:cxn>
              </a:cxnLst>
              <a:rect l="T9" t="T10" r="T11" b="T12"/>
              <a:pathLst>
                <a:path w="892" h="138">
                  <a:moveTo>
                    <a:pt x="892" y="0"/>
                  </a:moveTo>
                  <a:lnTo>
                    <a:pt x="0" y="138"/>
                  </a:lnTo>
                  <a:lnTo>
                    <a:pt x="1" y="138"/>
                  </a:lnTo>
                </a:path>
              </a:pathLst>
            </a:custGeom>
            <a:noFill/>
            <a:ln w="0">
              <a:solidFill>
                <a:srgbClr val="000000"/>
              </a:solidFill>
              <a:prstDash val="solid"/>
              <a:round/>
            </a:ln>
          </p:spPr>
          <p:txBody>
            <a:bodyPr/>
            <a:lstStyle/>
            <a:p>
              <a:endParaRPr lang="en-US"/>
            </a:p>
          </p:txBody>
        </p:sp>
        <p:sp>
          <p:nvSpPr>
            <p:cNvPr id="26648" name="Freeform 1039"/>
            <p:cNvSpPr/>
            <p:nvPr/>
          </p:nvSpPr>
          <p:spPr bwMode="auto">
            <a:xfrm>
              <a:off x="3404" y="929"/>
              <a:ext cx="1" cy="41"/>
            </a:xfrm>
            <a:custGeom>
              <a:avLst/>
              <a:gdLst>
                <a:gd name="T0" fmla="*/ 0 w 1"/>
                <a:gd name="T1" fmla="*/ 0 h 278"/>
                <a:gd name="T2" fmla="*/ 0 w 1"/>
                <a:gd name="T3" fmla="*/ 1 h 278"/>
                <a:gd name="T4" fmla="*/ 1 w 1"/>
                <a:gd name="T5" fmla="*/ 1 h 278"/>
                <a:gd name="T6" fmla="*/ 0 60000 65536"/>
                <a:gd name="T7" fmla="*/ 0 60000 65536"/>
                <a:gd name="T8" fmla="*/ 0 60000 65536"/>
                <a:gd name="T9" fmla="*/ 0 w 1"/>
                <a:gd name="T10" fmla="*/ 0 h 278"/>
                <a:gd name="T11" fmla="*/ 1 w 1"/>
                <a:gd name="T12" fmla="*/ 278 h 278"/>
              </a:gdLst>
              <a:ahLst/>
              <a:cxnLst>
                <a:cxn ang="T6">
                  <a:pos x="T0" y="T1"/>
                </a:cxn>
                <a:cxn ang="T7">
                  <a:pos x="T2" y="T3"/>
                </a:cxn>
                <a:cxn ang="T8">
                  <a:pos x="T4" y="T5"/>
                </a:cxn>
              </a:cxnLst>
              <a:rect l="T9" t="T10" r="T11" b="T12"/>
              <a:pathLst>
                <a:path w="1" h="278">
                  <a:moveTo>
                    <a:pt x="0" y="0"/>
                  </a:moveTo>
                  <a:lnTo>
                    <a:pt x="0" y="278"/>
                  </a:lnTo>
                  <a:lnTo>
                    <a:pt x="1" y="278"/>
                  </a:lnTo>
                </a:path>
              </a:pathLst>
            </a:custGeom>
            <a:noFill/>
            <a:ln w="0">
              <a:solidFill>
                <a:srgbClr val="000000"/>
              </a:solidFill>
              <a:prstDash val="solid"/>
              <a:round/>
            </a:ln>
          </p:spPr>
          <p:txBody>
            <a:bodyPr/>
            <a:lstStyle/>
            <a:p>
              <a:endParaRPr lang="en-US"/>
            </a:p>
          </p:txBody>
        </p:sp>
        <p:sp>
          <p:nvSpPr>
            <p:cNvPr id="26649" name="Freeform 1040"/>
            <p:cNvSpPr/>
            <p:nvPr/>
          </p:nvSpPr>
          <p:spPr bwMode="auto">
            <a:xfrm>
              <a:off x="3330" y="970"/>
              <a:ext cx="74" cy="36"/>
            </a:xfrm>
            <a:custGeom>
              <a:avLst/>
              <a:gdLst>
                <a:gd name="T0" fmla="*/ 2 w 501"/>
                <a:gd name="T1" fmla="*/ 0 h 244"/>
                <a:gd name="T2" fmla="*/ 0 w 501"/>
                <a:gd name="T3" fmla="*/ 1 h 244"/>
                <a:gd name="T4" fmla="*/ 0 w 501"/>
                <a:gd name="T5" fmla="*/ 1 h 244"/>
                <a:gd name="T6" fmla="*/ 0 60000 65536"/>
                <a:gd name="T7" fmla="*/ 0 60000 65536"/>
                <a:gd name="T8" fmla="*/ 0 60000 65536"/>
                <a:gd name="T9" fmla="*/ 0 w 501"/>
                <a:gd name="T10" fmla="*/ 0 h 244"/>
                <a:gd name="T11" fmla="*/ 501 w 501"/>
                <a:gd name="T12" fmla="*/ 244 h 244"/>
              </a:gdLst>
              <a:ahLst/>
              <a:cxnLst>
                <a:cxn ang="T6">
                  <a:pos x="T0" y="T1"/>
                </a:cxn>
                <a:cxn ang="T7">
                  <a:pos x="T2" y="T3"/>
                </a:cxn>
                <a:cxn ang="T8">
                  <a:pos x="T4" y="T5"/>
                </a:cxn>
              </a:cxnLst>
              <a:rect l="T9" t="T10" r="T11" b="T12"/>
              <a:pathLst>
                <a:path w="501" h="244">
                  <a:moveTo>
                    <a:pt x="501" y="0"/>
                  </a:moveTo>
                  <a:lnTo>
                    <a:pt x="0" y="244"/>
                  </a:lnTo>
                  <a:lnTo>
                    <a:pt x="1" y="244"/>
                  </a:lnTo>
                </a:path>
              </a:pathLst>
            </a:custGeom>
            <a:noFill/>
            <a:ln w="0">
              <a:solidFill>
                <a:srgbClr val="000000"/>
              </a:solidFill>
              <a:prstDash val="solid"/>
              <a:round/>
            </a:ln>
          </p:spPr>
          <p:txBody>
            <a:bodyPr/>
            <a:lstStyle/>
            <a:p>
              <a:endParaRPr lang="en-US"/>
            </a:p>
          </p:txBody>
        </p:sp>
        <p:sp>
          <p:nvSpPr>
            <p:cNvPr id="26650" name="Freeform 1041"/>
            <p:cNvSpPr/>
            <p:nvPr/>
          </p:nvSpPr>
          <p:spPr bwMode="auto">
            <a:xfrm>
              <a:off x="3330" y="1006"/>
              <a:ext cx="70" cy="257"/>
            </a:xfrm>
            <a:custGeom>
              <a:avLst/>
              <a:gdLst>
                <a:gd name="T0" fmla="*/ 0 w 470"/>
                <a:gd name="T1" fmla="*/ 0 h 1752"/>
                <a:gd name="T2" fmla="*/ 1 w 470"/>
                <a:gd name="T3" fmla="*/ 6 h 1752"/>
                <a:gd name="T4" fmla="*/ 1 w 470"/>
                <a:gd name="T5" fmla="*/ 6 h 1752"/>
                <a:gd name="T6" fmla="*/ 0 60000 65536"/>
                <a:gd name="T7" fmla="*/ 0 60000 65536"/>
                <a:gd name="T8" fmla="*/ 0 60000 65536"/>
                <a:gd name="T9" fmla="*/ 0 w 470"/>
                <a:gd name="T10" fmla="*/ 0 h 1752"/>
                <a:gd name="T11" fmla="*/ 470 w 470"/>
                <a:gd name="T12" fmla="*/ 1752 h 1752"/>
              </a:gdLst>
              <a:ahLst/>
              <a:cxnLst>
                <a:cxn ang="T6">
                  <a:pos x="T0" y="T1"/>
                </a:cxn>
                <a:cxn ang="T7">
                  <a:pos x="T2" y="T3"/>
                </a:cxn>
                <a:cxn ang="T8">
                  <a:pos x="T4" y="T5"/>
                </a:cxn>
              </a:cxnLst>
              <a:rect l="T9" t="T10" r="T11" b="T12"/>
              <a:pathLst>
                <a:path w="470" h="1752">
                  <a:moveTo>
                    <a:pt x="0" y="0"/>
                  </a:moveTo>
                  <a:lnTo>
                    <a:pt x="469" y="1752"/>
                  </a:lnTo>
                  <a:lnTo>
                    <a:pt x="470" y="1752"/>
                  </a:lnTo>
                </a:path>
              </a:pathLst>
            </a:custGeom>
            <a:noFill/>
            <a:ln w="0">
              <a:solidFill>
                <a:srgbClr val="000000"/>
              </a:solidFill>
              <a:prstDash val="solid"/>
              <a:round/>
            </a:ln>
          </p:spPr>
          <p:txBody>
            <a:bodyPr/>
            <a:lstStyle/>
            <a:p>
              <a:endParaRPr lang="en-US"/>
            </a:p>
          </p:txBody>
        </p:sp>
        <p:sp>
          <p:nvSpPr>
            <p:cNvPr id="26651" name="Freeform 1042"/>
            <p:cNvSpPr/>
            <p:nvPr/>
          </p:nvSpPr>
          <p:spPr bwMode="auto">
            <a:xfrm>
              <a:off x="3400" y="1263"/>
              <a:ext cx="32" cy="24"/>
            </a:xfrm>
            <a:custGeom>
              <a:avLst/>
              <a:gdLst>
                <a:gd name="T0" fmla="*/ 0 w 218"/>
                <a:gd name="T1" fmla="*/ 0 h 167"/>
                <a:gd name="T2" fmla="*/ 0 w 218"/>
                <a:gd name="T3" fmla="*/ 0 h 167"/>
                <a:gd name="T4" fmla="*/ 1 w 218"/>
                <a:gd name="T5" fmla="*/ 0 h 167"/>
                <a:gd name="T6" fmla="*/ 1 w 218"/>
                <a:gd name="T7" fmla="*/ 0 h 167"/>
                <a:gd name="T8" fmla="*/ 0 60000 65536"/>
                <a:gd name="T9" fmla="*/ 0 60000 65536"/>
                <a:gd name="T10" fmla="*/ 0 60000 65536"/>
                <a:gd name="T11" fmla="*/ 0 60000 65536"/>
                <a:gd name="T12" fmla="*/ 0 w 218"/>
                <a:gd name="T13" fmla="*/ 0 h 167"/>
                <a:gd name="T14" fmla="*/ 218 w 218"/>
                <a:gd name="T15" fmla="*/ 167 h 167"/>
              </a:gdLst>
              <a:ahLst/>
              <a:cxnLst>
                <a:cxn ang="T8">
                  <a:pos x="T0" y="T1"/>
                </a:cxn>
                <a:cxn ang="T9">
                  <a:pos x="T2" y="T3"/>
                </a:cxn>
                <a:cxn ang="T10">
                  <a:pos x="T4" y="T5"/>
                </a:cxn>
                <a:cxn ang="T11">
                  <a:pos x="T6" y="T7"/>
                </a:cxn>
              </a:cxnLst>
              <a:rect l="T12" t="T13" r="T14" b="T15"/>
              <a:pathLst>
                <a:path w="218" h="167">
                  <a:moveTo>
                    <a:pt x="0" y="0"/>
                  </a:moveTo>
                  <a:lnTo>
                    <a:pt x="81" y="120"/>
                  </a:lnTo>
                  <a:lnTo>
                    <a:pt x="217" y="167"/>
                  </a:lnTo>
                  <a:lnTo>
                    <a:pt x="218" y="167"/>
                  </a:lnTo>
                </a:path>
              </a:pathLst>
            </a:custGeom>
            <a:noFill/>
            <a:ln w="0">
              <a:solidFill>
                <a:srgbClr val="000000"/>
              </a:solidFill>
              <a:prstDash val="solid"/>
              <a:round/>
            </a:ln>
          </p:spPr>
          <p:txBody>
            <a:bodyPr/>
            <a:lstStyle/>
            <a:p>
              <a:endParaRPr lang="en-US"/>
            </a:p>
          </p:txBody>
        </p:sp>
        <p:sp>
          <p:nvSpPr>
            <p:cNvPr id="26652" name="Freeform 1043"/>
            <p:cNvSpPr/>
            <p:nvPr/>
          </p:nvSpPr>
          <p:spPr bwMode="auto">
            <a:xfrm>
              <a:off x="2997" y="1025"/>
              <a:ext cx="104" cy="82"/>
            </a:xfrm>
            <a:custGeom>
              <a:avLst/>
              <a:gdLst>
                <a:gd name="T0" fmla="*/ 2 w 704"/>
                <a:gd name="T1" fmla="*/ 0 h 566"/>
                <a:gd name="T2" fmla="*/ 0 w 704"/>
                <a:gd name="T3" fmla="*/ 2 h 566"/>
                <a:gd name="T4" fmla="*/ 0 w 704"/>
                <a:gd name="T5" fmla="*/ 2 h 566"/>
                <a:gd name="T6" fmla="*/ 0 60000 65536"/>
                <a:gd name="T7" fmla="*/ 0 60000 65536"/>
                <a:gd name="T8" fmla="*/ 0 60000 65536"/>
                <a:gd name="T9" fmla="*/ 0 w 704"/>
                <a:gd name="T10" fmla="*/ 0 h 566"/>
                <a:gd name="T11" fmla="*/ 704 w 704"/>
                <a:gd name="T12" fmla="*/ 566 h 566"/>
              </a:gdLst>
              <a:ahLst/>
              <a:cxnLst>
                <a:cxn ang="T6">
                  <a:pos x="T0" y="T1"/>
                </a:cxn>
                <a:cxn ang="T7">
                  <a:pos x="T2" y="T3"/>
                </a:cxn>
                <a:cxn ang="T8">
                  <a:pos x="T4" y="T5"/>
                </a:cxn>
              </a:cxnLst>
              <a:rect l="T9" t="T10" r="T11" b="T12"/>
              <a:pathLst>
                <a:path w="704" h="566">
                  <a:moveTo>
                    <a:pt x="704" y="0"/>
                  </a:moveTo>
                  <a:lnTo>
                    <a:pt x="0" y="566"/>
                  </a:lnTo>
                  <a:lnTo>
                    <a:pt x="2" y="566"/>
                  </a:lnTo>
                </a:path>
              </a:pathLst>
            </a:custGeom>
            <a:noFill/>
            <a:ln w="0">
              <a:solidFill>
                <a:srgbClr val="000000"/>
              </a:solidFill>
              <a:prstDash val="solid"/>
              <a:round/>
            </a:ln>
          </p:spPr>
          <p:txBody>
            <a:bodyPr/>
            <a:lstStyle/>
            <a:p>
              <a:endParaRPr lang="en-US"/>
            </a:p>
          </p:txBody>
        </p:sp>
        <p:sp>
          <p:nvSpPr>
            <p:cNvPr id="26653" name="Freeform 1044"/>
            <p:cNvSpPr/>
            <p:nvPr/>
          </p:nvSpPr>
          <p:spPr bwMode="auto">
            <a:xfrm>
              <a:off x="3101" y="1025"/>
              <a:ext cx="21" cy="35"/>
            </a:xfrm>
            <a:custGeom>
              <a:avLst/>
              <a:gdLst>
                <a:gd name="T0" fmla="*/ 0 w 140"/>
                <a:gd name="T1" fmla="*/ 0 h 240"/>
                <a:gd name="T2" fmla="*/ 0 w 140"/>
                <a:gd name="T3" fmla="*/ 1 h 240"/>
                <a:gd name="T4" fmla="*/ 0 w 140"/>
                <a:gd name="T5" fmla="*/ 1 h 240"/>
                <a:gd name="T6" fmla="*/ 0 60000 65536"/>
                <a:gd name="T7" fmla="*/ 0 60000 65536"/>
                <a:gd name="T8" fmla="*/ 0 60000 65536"/>
                <a:gd name="T9" fmla="*/ 0 w 140"/>
                <a:gd name="T10" fmla="*/ 0 h 240"/>
                <a:gd name="T11" fmla="*/ 140 w 140"/>
                <a:gd name="T12" fmla="*/ 240 h 240"/>
              </a:gdLst>
              <a:ahLst/>
              <a:cxnLst>
                <a:cxn ang="T6">
                  <a:pos x="T0" y="T1"/>
                </a:cxn>
                <a:cxn ang="T7">
                  <a:pos x="T2" y="T3"/>
                </a:cxn>
                <a:cxn ang="T8">
                  <a:pos x="T4" y="T5"/>
                </a:cxn>
              </a:cxnLst>
              <a:rect l="T9" t="T10" r="T11" b="T12"/>
              <a:pathLst>
                <a:path w="140" h="240">
                  <a:moveTo>
                    <a:pt x="0" y="0"/>
                  </a:moveTo>
                  <a:lnTo>
                    <a:pt x="139" y="240"/>
                  </a:lnTo>
                  <a:lnTo>
                    <a:pt x="140" y="240"/>
                  </a:lnTo>
                </a:path>
              </a:pathLst>
            </a:custGeom>
            <a:noFill/>
            <a:ln w="0">
              <a:solidFill>
                <a:srgbClr val="000000"/>
              </a:solidFill>
              <a:prstDash val="solid"/>
              <a:round/>
            </a:ln>
          </p:spPr>
          <p:txBody>
            <a:bodyPr/>
            <a:lstStyle/>
            <a:p>
              <a:endParaRPr lang="en-US"/>
            </a:p>
          </p:txBody>
        </p:sp>
        <p:sp>
          <p:nvSpPr>
            <p:cNvPr id="26654" name="Freeform 1045"/>
            <p:cNvSpPr/>
            <p:nvPr/>
          </p:nvSpPr>
          <p:spPr bwMode="auto">
            <a:xfrm>
              <a:off x="3148" y="997"/>
              <a:ext cx="21" cy="36"/>
            </a:xfrm>
            <a:custGeom>
              <a:avLst/>
              <a:gdLst>
                <a:gd name="T0" fmla="*/ 0 w 140"/>
                <a:gd name="T1" fmla="*/ 0 h 241"/>
                <a:gd name="T2" fmla="*/ 0 w 140"/>
                <a:gd name="T3" fmla="*/ 1 h 241"/>
                <a:gd name="T4" fmla="*/ 0 w 140"/>
                <a:gd name="T5" fmla="*/ 1 h 241"/>
                <a:gd name="T6" fmla="*/ 0 60000 65536"/>
                <a:gd name="T7" fmla="*/ 0 60000 65536"/>
                <a:gd name="T8" fmla="*/ 0 60000 65536"/>
                <a:gd name="T9" fmla="*/ 0 w 140"/>
                <a:gd name="T10" fmla="*/ 0 h 241"/>
                <a:gd name="T11" fmla="*/ 140 w 140"/>
                <a:gd name="T12" fmla="*/ 241 h 241"/>
              </a:gdLst>
              <a:ahLst/>
              <a:cxnLst>
                <a:cxn ang="T6">
                  <a:pos x="T0" y="T1"/>
                </a:cxn>
                <a:cxn ang="T7">
                  <a:pos x="T2" y="T3"/>
                </a:cxn>
                <a:cxn ang="T8">
                  <a:pos x="T4" y="T5"/>
                </a:cxn>
              </a:cxnLst>
              <a:rect l="T9" t="T10" r="T11" b="T12"/>
              <a:pathLst>
                <a:path w="140" h="241">
                  <a:moveTo>
                    <a:pt x="0" y="0"/>
                  </a:moveTo>
                  <a:lnTo>
                    <a:pt x="139" y="241"/>
                  </a:lnTo>
                  <a:lnTo>
                    <a:pt x="140" y="241"/>
                  </a:lnTo>
                </a:path>
              </a:pathLst>
            </a:custGeom>
            <a:noFill/>
            <a:ln w="0">
              <a:solidFill>
                <a:srgbClr val="000000"/>
              </a:solidFill>
              <a:prstDash val="solid"/>
              <a:round/>
            </a:ln>
          </p:spPr>
          <p:txBody>
            <a:bodyPr/>
            <a:lstStyle/>
            <a:p>
              <a:endParaRPr lang="en-US"/>
            </a:p>
          </p:txBody>
        </p:sp>
        <p:sp>
          <p:nvSpPr>
            <p:cNvPr id="26655" name="Freeform 1046"/>
            <p:cNvSpPr/>
            <p:nvPr/>
          </p:nvSpPr>
          <p:spPr bwMode="auto">
            <a:xfrm>
              <a:off x="3148" y="950"/>
              <a:ext cx="125" cy="47"/>
            </a:xfrm>
            <a:custGeom>
              <a:avLst/>
              <a:gdLst>
                <a:gd name="T0" fmla="*/ 3 w 841"/>
                <a:gd name="T1" fmla="*/ 0 h 326"/>
                <a:gd name="T2" fmla="*/ 0 w 841"/>
                <a:gd name="T3" fmla="*/ 1 h 326"/>
                <a:gd name="T4" fmla="*/ 0 w 841"/>
                <a:gd name="T5" fmla="*/ 1 h 326"/>
                <a:gd name="T6" fmla="*/ 0 60000 65536"/>
                <a:gd name="T7" fmla="*/ 0 60000 65536"/>
                <a:gd name="T8" fmla="*/ 0 60000 65536"/>
                <a:gd name="T9" fmla="*/ 0 w 841"/>
                <a:gd name="T10" fmla="*/ 0 h 326"/>
                <a:gd name="T11" fmla="*/ 841 w 841"/>
                <a:gd name="T12" fmla="*/ 326 h 326"/>
              </a:gdLst>
              <a:ahLst/>
              <a:cxnLst>
                <a:cxn ang="T6">
                  <a:pos x="T0" y="T1"/>
                </a:cxn>
                <a:cxn ang="T7">
                  <a:pos x="T2" y="T3"/>
                </a:cxn>
                <a:cxn ang="T8">
                  <a:pos x="T4" y="T5"/>
                </a:cxn>
              </a:cxnLst>
              <a:rect l="T9" t="T10" r="T11" b="T12"/>
              <a:pathLst>
                <a:path w="841" h="326">
                  <a:moveTo>
                    <a:pt x="841" y="0"/>
                  </a:moveTo>
                  <a:lnTo>
                    <a:pt x="0" y="326"/>
                  </a:lnTo>
                  <a:lnTo>
                    <a:pt x="1" y="326"/>
                  </a:lnTo>
                </a:path>
              </a:pathLst>
            </a:custGeom>
            <a:noFill/>
            <a:ln w="0">
              <a:solidFill>
                <a:srgbClr val="000000"/>
              </a:solidFill>
              <a:prstDash val="solid"/>
              <a:round/>
            </a:ln>
          </p:spPr>
          <p:txBody>
            <a:bodyPr/>
            <a:lstStyle/>
            <a:p>
              <a:endParaRPr lang="en-US"/>
            </a:p>
          </p:txBody>
        </p:sp>
        <p:sp>
          <p:nvSpPr>
            <p:cNvPr id="26656" name="Freeform 1047"/>
            <p:cNvSpPr/>
            <p:nvPr/>
          </p:nvSpPr>
          <p:spPr bwMode="auto">
            <a:xfrm>
              <a:off x="3305" y="1283"/>
              <a:ext cx="16" cy="38"/>
            </a:xfrm>
            <a:custGeom>
              <a:avLst/>
              <a:gdLst>
                <a:gd name="T0" fmla="*/ 0 w 106"/>
                <a:gd name="T1" fmla="*/ 1 h 253"/>
                <a:gd name="T2" fmla="*/ 0 w 106"/>
                <a:gd name="T3" fmla="*/ 0 h 253"/>
                <a:gd name="T4" fmla="*/ 0 w 106"/>
                <a:gd name="T5" fmla="*/ 0 h 253"/>
                <a:gd name="T6" fmla="*/ 0 w 106"/>
                <a:gd name="T7" fmla="*/ 0 h 253"/>
                <a:gd name="T8" fmla="*/ 0 60000 65536"/>
                <a:gd name="T9" fmla="*/ 0 60000 65536"/>
                <a:gd name="T10" fmla="*/ 0 60000 65536"/>
                <a:gd name="T11" fmla="*/ 0 60000 65536"/>
                <a:gd name="T12" fmla="*/ 0 w 106"/>
                <a:gd name="T13" fmla="*/ 0 h 253"/>
                <a:gd name="T14" fmla="*/ 106 w 106"/>
                <a:gd name="T15" fmla="*/ 253 h 253"/>
              </a:gdLst>
              <a:ahLst/>
              <a:cxnLst>
                <a:cxn ang="T8">
                  <a:pos x="T0" y="T1"/>
                </a:cxn>
                <a:cxn ang="T9">
                  <a:pos x="T2" y="T3"/>
                </a:cxn>
                <a:cxn ang="T10">
                  <a:pos x="T4" y="T5"/>
                </a:cxn>
                <a:cxn ang="T11">
                  <a:pos x="T6" y="T7"/>
                </a:cxn>
              </a:cxnLst>
              <a:rect l="T12" t="T13" r="T14" b="T15"/>
              <a:pathLst>
                <a:path w="106" h="253">
                  <a:moveTo>
                    <a:pt x="0" y="253"/>
                  </a:moveTo>
                  <a:lnTo>
                    <a:pt x="96" y="144"/>
                  </a:lnTo>
                  <a:lnTo>
                    <a:pt x="105" y="0"/>
                  </a:lnTo>
                  <a:lnTo>
                    <a:pt x="106" y="0"/>
                  </a:lnTo>
                </a:path>
              </a:pathLst>
            </a:custGeom>
            <a:noFill/>
            <a:ln w="0">
              <a:solidFill>
                <a:srgbClr val="000000"/>
              </a:solidFill>
              <a:prstDash val="solid"/>
              <a:round/>
            </a:ln>
          </p:spPr>
          <p:txBody>
            <a:bodyPr/>
            <a:lstStyle/>
            <a:p>
              <a:endParaRPr lang="en-US"/>
            </a:p>
          </p:txBody>
        </p:sp>
        <p:sp>
          <p:nvSpPr>
            <p:cNvPr id="26657" name="Freeform 1048"/>
            <p:cNvSpPr/>
            <p:nvPr/>
          </p:nvSpPr>
          <p:spPr bwMode="auto">
            <a:xfrm>
              <a:off x="3076" y="1127"/>
              <a:ext cx="189" cy="188"/>
            </a:xfrm>
            <a:custGeom>
              <a:avLst/>
              <a:gdLst>
                <a:gd name="T0" fmla="*/ 0 w 1283"/>
                <a:gd name="T1" fmla="*/ 0 h 1281"/>
                <a:gd name="T2" fmla="*/ 4 w 1283"/>
                <a:gd name="T3" fmla="*/ 4 h 1281"/>
                <a:gd name="T4" fmla="*/ 4 w 1283"/>
                <a:gd name="T5" fmla="*/ 4 h 1281"/>
                <a:gd name="T6" fmla="*/ 0 60000 65536"/>
                <a:gd name="T7" fmla="*/ 0 60000 65536"/>
                <a:gd name="T8" fmla="*/ 0 60000 65536"/>
                <a:gd name="T9" fmla="*/ 0 w 1283"/>
                <a:gd name="T10" fmla="*/ 0 h 1281"/>
                <a:gd name="T11" fmla="*/ 1283 w 1283"/>
                <a:gd name="T12" fmla="*/ 1281 h 1281"/>
              </a:gdLst>
              <a:ahLst/>
              <a:cxnLst>
                <a:cxn ang="T6">
                  <a:pos x="T0" y="T1"/>
                </a:cxn>
                <a:cxn ang="T7">
                  <a:pos x="T2" y="T3"/>
                </a:cxn>
                <a:cxn ang="T8">
                  <a:pos x="T4" y="T5"/>
                </a:cxn>
              </a:cxnLst>
              <a:rect l="T9" t="T10" r="T11" b="T12"/>
              <a:pathLst>
                <a:path w="1283" h="1281">
                  <a:moveTo>
                    <a:pt x="0" y="0"/>
                  </a:moveTo>
                  <a:lnTo>
                    <a:pt x="1282" y="1281"/>
                  </a:lnTo>
                  <a:lnTo>
                    <a:pt x="1283" y="1281"/>
                  </a:lnTo>
                </a:path>
              </a:pathLst>
            </a:custGeom>
            <a:noFill/>
            <a:ln w="0">
              <a:solidFill>
                <a:srgbClr val="000000"/>
              </a:solidFill>
              <a:prstDash val="solid"/>
              <a:round/>
            </a:ln>
          </p:spPr>
          <p:txBody>
            <a:bodyPr/>
            <a:lstStyle/>
            <a:p>
              <a:endParaRPr lang="en-US"/>
            </a:p>
          </p:txBody>
        </p:sp>
        <p:sp>
          <p:nvSpPr>
            <p:cNvPr id="26658" name="Freeform 1049"/>
            <p:cNvSpPr/>
            <p:nvPr/>
          </p:nvSpPr>
          <p:spPr bwMode="auto">
            <a:xfrm>
              <a:off x="3265" y="1315"/>
              <a:ext cx="40" cy="10"/>
            </a:xfrm>
            <a:custGeom>
              <a:avLst/>
              <a:gdLst>
                <a:gd name="T0" fmla="*/ 0 w 273"/>
                <a:gd name="T1" fmla="*/ 0 h 65"/>
                <a:gd name="T2" fmla="*/ 0 w 273"/>
                <a:gd name="T3" fmla="*/ 0 h 65"/>
                <a:gd name="T4" fmla="*/ 1 w 273"/>
                <a:gd name="T5" fmla="*/ 0 h 65"/>
                <a:gd name="T6" fmla="*/ 1 w 273"/>
                <a:gd name="T7" fmla="*/ 0 h 65"/>
                <a:gd name="T8" fmla="*/ 0 60000 65536"/>
                <a:gd name="T9" fmla="*/ 0 60000 65536"/>
                <a:gd name="T10" fmla="*/ 0 60000 65536"/>
                <a:gd name="T11" fmla="*/ 0 60000 65536"/>
                <a:gd name="T12" fmla="*/ 0 w 273"/>
                <a:gd name="T13" fmla="*/ 0 h 65"/>
                <a:gd name="T14" fmla="*/ 273 w 273"/>
                <a:gd name="T15" fmla="*/ 65 h 65"/>
              </a:gdLst>
              <a:ahLst/>
              <a:cxnLst>
                <a:cxn ang="T8">
                  <a:pos x="T0" y="T1"/>
                </a:cxn>
                <a:cxn ang="T9">
                  <a:pos x="T2" y="T3"/>
                </a:cxn>
                <a:cxn ang="T10">
                  <a:pos x="T4" y="T5"/>
                </a:cxn>
                <a:cxn ang="T11">
                  <a:pos x="T6" y="T7"/>
                </a:cxn>
              </a:cxnLst>
              <a:rect l="T12" t="T13" r="T14" b="T15"/>
              <a:pathLst>
                <a:path w="273" h="65">
                  <a:moveTo>
                    <a:pt x="0" y="0"/>
                  </a:moveTo>
                  <a:lnTo>
                    <a:pt x="130" y="65"/>
                  </a:lnTo>
                  <a:lnTo>
                    <a:pt x="272" y="36"/>
                  </a:lnTo>
                  <a:lnTo>
                    <a:pt x="273" y="36"/>
                  </a:lnTo>
                </a:path>
              </a:pathLst>
            </a:custGeom>
            <a:noFill/>
            <a:ln w="0">
              <a:solidFill>
                <a:srgbClr val="000000"/>
              </a:solidFill>
              <a:prstDash val="solid"/>
              <a:round/>
            </a:ln>
          </p:spPr>
          <p:txBody>
            <a:bodyPr/>
            <a:lstStyle/>
            <a:p>
              <a:endParaRPr lang="en-US"/>
            </a:p>
          </p:txBody>
        </p:sp>
        <p:sp>
          <p:nvSpPr>
            <p:cNvPr id="26659" name="Freeform 1050"/>
            <p:cNvSpPr/>
            <p:nvPr/>
          </p:nvSpPr>
          <p:spPr bwMode="auto">
            <a:xfrm>
              <a:off x="3076" y="1060"/>
              <a:ext cx="46" cy="67"/>
            </a:xfrm>
            <a:custGeom>
              <a:avLst/>
              <a:gdLst>
                <a:gd name="T0" fmla="*/ 1 w 313"/>
                <a:gd name="T1" fmla="*/ 0 h 464"/>
                <a:gd name="T2" fmla="*/ 0 w 313"/>
                <a:gd name="T3" fmla="*/ 1 h 464"/>
                <a:gd name="T4" fmla="*/ 0 w 313"/>
                <a:gd name="T5" fmla="*/ 1 h 464"/>
                <a:gd name="T6" fmla="*/ 0 60000 65536"/>
                <a:gd name="T7" fmla="*/ 0 60000 65536"/>
                <a:gd name="T8" fmla="*/ 0 60000 65536"/>
                <a:gd name="T9" fmla="*/ 0 w 313"/>
                <a:gd name="T10" fmla="*/ 0 h 464"/>
                <a:gd name="T11" fmla="*/ 313 w 313"/>
                <a:gd name="T12" fmla="*/ 464 h 464"/>
              </a:gdLst>
              <a:ahLst/>
              <a:cxnLst>
                <a:cxn ang="T6">
                  <a:pos x="T0" y="T1"/>
                </a:cxn>
                <a:cxn ang="T7">
                  <a:pos x="T2" y="T3"/>
                </a:cxn>
                <a:cxn ang="T8">
                  <a:pos x="T4" y="T5"/>
                </a:cxn>
              </a:cxnLst>
              <a:rect l="T9" t="T10" r="T11" b="T12"/>
              <a:pathLst>
                <a:path w="313" h="464">
                  <a:moveTo>
                    <a:pt x="313" y="0"/>
                  </a:moveTo>
                  <a:lnTo>
                    <a:pt x="0" y="464"/>
                  </a:lnTo>
                  <a:lnTo>
                    <a:pt x="2" y="464"/>
                  </a:lnTo>
                </a:path>
              </a:pathLst>
            </a:custGeom>
            <a:noFill/>
            <a:ln w="0">
              <a:solidFill>
                <a:srgbClr val="000000"/>
              </a:solidFill>
              <a:prstDash val="solid"/>
              <a:round/>
            </a:ln>
          </p:spPr>
          <p:txBody>
            <a:bodyPr/>
            <a:lstStyle/>
            <a:p>
              <a:endParaRPr lang="en-US"/>
            </a:p>
          </p:txBody>
        </p:sp>
        <p:sp>
          <p:nvSpPr>
            <p:cNvPr id="26660" name="Freeform 1051"/>
            <p:cNvSpPr/>
            <p:nvPr/>
          </p:nvSpPr>
          <p:spPr bwMode="auto">
            <a:xfrm>
              <a:off x="3251" y="1027"/>
              <a:ext cx="70" cy="256"/>
            </a:xfrm>
            <a:custGeom>
              <a:avLst/>
              <a:gdLst>
                <a:gd name="T0" fmla="*/ 0 w 470"/>
                <a:gd name="T1" fmla="*/ 0 h 1751"/>
                <a:gd name="T2" fmla="*/ 1 w 470"/>
                <a:gd name="T3" fmla="*/ 5 h 1751"/>
                <a:gd name="T4" fmla="*/ 1 w 470"/>
                <a:gd name="T5" fmla="*/ 5 h 1751"/>
                <a:gd name="T6" fmla="*/ 0 60000 65536"/>
                <a:gd name="T7" fmla="*/ 0 60000 65536"/>
                <a:gd name="T8" fmla="*/ 0 60000 65536"/>
                <a:gd name="T9" fmla="*/ 0 w 470"/>
                <a:gd name="T10" fmla="*/ 0 h 1751"/>
                <a:gd name="T11" fmla="*/ 470 w 470"/>
                <a:gd name="T12" fmla="*/ 1751 h 1751"/>
              </a:gdLst>
              <a:ahLst/>
              <a:cxnLst>
                <a:cxn ang="T6">
                  <a:pos x="T0" y="T1"/>
                </a:cxn>
                <a:cxn ang="T7">
                  <a:pos x="T2" y="T3"/>
                </a:cxn>
                <a:cxn ang="T8">
                  <a:pos x="T4" y="T5"/>
                </a:cxn>
              </a:cxnLst>
              <a:rect l="T9" t="T10" r="T11" b="T12"/>
              <a:pathLst>
                <a:path w="470" h="1751">
                  <a:moveTo>
                    <a:pt x="0" y="0"/>
                  </a:moveTo>
                  <a:lnTo>
                    <a:pt x="469" y="1751"/>
                  </a:lnTo>
                  <a:lnTo>
                    <a:pt x="470" y="1751"/>
                  </a:lnTo>
                </a:path>
              </a:pathLst>
            </a:custGeom>
            <a:noFill/>
            <a:ln w="0">
              <a:solidFill>
                <a:srgbClr val="000000"/>
              </a:solidFill>
              <a:prstDash val="solid"/>
              <a:round/>
            </a:ln>
          </p:spPr>
          <p:txBody>
            <a:bodyPr/>
            <a:lstStyle/>
            <a:p>
              <a:endParaRPr lang="en-US"/>
            </a:p>
          </p:txBody>
        </p:sp>
        <p:sp>
          <p:nvSpPr>
            <p:cNvPr id="26661" name="Freeform 1052"/>
            <p:cNvSpPr/>
            <p:nvPr/>
          </p:nvSpPr>
          <p:spPr bwMode="auto">
            <a:xfrm>
              <a:off x="3169" y="1027"/>
              <a:ext cx="82" cy="6"/>
            </a:xfrm>
            <a:custGeom>
              <a:avLst/>
              <a:gdLst>
                <a:gd name="T0" fmla="*/ 0 w 558"/>
                <a:gd name="T1" fmla="*/ 0 h 39"/>
                <a:gd name="T2" fmla="*/ 2 w 558"/>
                <a:gd name="T3" fmla="*/ 0 h 39"/>
                <a:gd name="T4" fmla="*/ 2 w 558"/>
                <a:gd name="T5" fmla="*/ 0 h 39"/>
                <a:gd name="T6" fmla="*/ 0 60000 65536"/>
                <a:gd name="T7" fmla="*/ 0 60000 65536"/>
                <a:gd name="T8" fmla="*/ 0 60000 65536"/>
                <a:gd name="T9" fmla="*/ 0 w 558"/>
                <a:gd name="T10" fmla="*/ 0 h 39"/>
                <a:gd name="T11" fmla="*/ 558 w 558"/>
                <a:gd name="T12" fmla="*/ 39 h 39"/>
              </a:gdLst>
              <a:ahLst/>
              <a:cxnLst>
                <a:cxn ang="T6">
                  <a:pos x="T0" y="T1"/>
                </a:cxn>
                <a:cxn ang="T7">
                  <a:pos x="T2" y="T3"/>
                </a:cxn>
                <a:cxn ang="T8">
                  <a:pos x="T4" y="T5"/>
                </a:cxn>
              </a:cxnLst>
              <a:rect l="T9" t="T10" r="T11" b="T12"/>
              <a:pathLst>
                <a:path w="558" h="39">
                  <a:moveTo>
                    <a:pt x="0" y="39"/>
                  </a:moveTo>
                  <a:lnTo>
                    <a:pt x="557" y="0"/>
                  </a:lnTo>
                  <a:lnTo>
                    <a:pt x="558" y="0"/>
                  </a:lnTo>
                </a:path>
              </a:pathLst>
            </a:custGeom>
            <a:noFill/>
            <a:ln w="0">
              <a:solidFill>
                <a:srgbClr val="000000"/>
              </a:solidFill>
              <a:prstDash val="solid"/>
              <a:round/>
            </a:ln>
          </p:spPr>
          <p:txBody>
            <a:bodyPr/>
            <a:lstStyle/>
            <a:p>
              <a:endParaRPr lang="en-US"/>
            </a:p>
          </p:txBody>
        </p:sp>
        <p:sp>
          <p:nvSpPr>
            <p:cNvPr id="26662" name="Freeform 1053"/>
            <p:cNvSpPr/>
            <p:nvPr/>
          </p:nvSpPr>
          <p:spPr bwMode="auto">
            <a:xfrm>
              <a:off x="2838" y="1257"/>
              <a:ext cx="49" cy="123"/>
            </a:xfrm>
            <a:custGeom>
              <a:avLst/>
              <a:gdLst>
                <a:gd name="T0" fmla="*/ 1 w 327"/>
                <a:gd name="T1" fmla="*/ 0 h 841"/>
                <a:gd name="T2" fmla="*/ 0 w 327"/>
                <a:gd name="T3" fmla="*/ 3 h 841"/>
                <a:gd name="T4" fmla="*/ 0 w 327"/>
                <a:gd name="T5" fmla="*/ 3 h 841"/>
                <a:gd name="T6" fmla="*/ 0 60000 65536"/>
                <a:gd name="T7" fmla="*/ 0 60000 65536"/>
                <a:gd name="T8" fmla="*/ 0 60000 65536"/>
                <a:gd name="T9" fmla="*/ 0 w 327"/>
                <a:gd name="T10" fmla="*/ 0 h 841"/>
                <a:gd name="T11" fmla="*/ 327 w 327"/>
                <a:gd name="T12" fmla="*/ 841 h 841"/>
              </a:gdLst>
              <a:ahLst/>
              <a:cxnLst>
                <a:cxn ang="T6">
                  <a:pos x="T0" y="T1"/>
                </a:cxn>
                <a:cxn ang="T7">
                  <a:pos x="T2" y="T3"/>
                </a:cxn>
                <a:cxn ang="T8">
                  <a:pos x="T4" y="T5"/>
                </a:cxn>
              </a:cxnLst>
              <a:rect l="T9" t="T10" r="T11" b="T12"/>
              <a:pathLst>
                <a:path w="327" h="841">
                  <a:moveTo>
                    <a:pt x="327" y="0"/>
                  </a:moveTo>
                  <a:lnTo>
                    <a:pt x="0" y="841"/>
                  </a:lnTo>
                  <a:lnTo>
                    <a:pt x="1" y="841"/>
                  </a:lnTo>
                </a:path>
              </a:pathLst>
            </a:custGeom>
            <a:noFill/>
            <a:ln w="0">
              <a:solidFill>
                <a:srgbClr val="000000"/>
              </a:solidFill>
              <a:prstDash val="solid"/>
              <a:round/>
            </a:ln>
          </p:spPr>
          <p:txBody>
            <a:bodyPr/>
            <a:lstStyle/>
            <a:p>
              <a:endParaRPr lang="en-US"/>
            </a:p>
          </p:txBody>
        </p:sp>
        <p:sp>
          <p:nvSpPr>
            <p:cNvPr id="26663" name="Freeform 1054"/>
            <p:cNvSpPr/>
            <p:nvPr/>
          </p:nvSpPr>
          <p:spPr bwMode="auto">
            <a:xfrm>
              <a:off x="2887" y="1257"/>
              <a:ext cx="35" cy="21"/>
            </a:xfrm>
            <a:custGeom>
              <a:avLst/>
              <a:gdLst>
                <a:gd name="T0" fmla="*/ 0 w 241"/>
                <a:gd name="T1" fmla="*/ 0 h 139"/>
                <a:gd name="T2" fmla="*/ 1 w 241"/>
                <a:gd name="T3" fmla="*/ 0 h 139"/>
                <a:gd name="T4" fmla="*/ 1 w 241"/>
                <a:gd name="T5" fmla="*/ 0 h 139"/>
                <a:gd name="T6" fmla="*/ 0 60000 65536"/>
                <a:gd name="T7" fmla="*/ 0 60000 65536"/>
                <a:gd name="T8" fmla="*/ 0 60000 65536"/>
                <a:gd name="T9" fmla="*/ 0 w 241"/>
                <a:gd name="T10" fmla="*/ 0 h 139"/>
                <a:gd name="T11" fmla="*/ 241 w 241"/>
                <a:gd name="T12" fmla="*/ 139 h 139"/>
              </a:gdLst>
              <a:ahLst/>
              <a:cxnLst>
                <a:cxn ang="T6">
                  <a:pos x="T0" y="T1"/>
                </a:cxn>
                <a:cxn ang="T7">
                  <a:pos x="T2" y="T3"/>
                </a:cxn>
                <a:cxn ang="T8">
                  <a:pos x="T4" y="T5"/>
                </a:cxn>
              </a:cxnLst>
              <a:rect l="T9" t="T10" r="T11" b="T12"/>
              <a:pathLst>
                <a:path w="241" h="139">
                  <a:moveTo>
                    <a:pt x="0" y="0"/>
                  </a:moveTo>
                  <a:lnTo>
                    <a:pt x="240" y="139"/>
                  </a:lnTo>
                  <a:lnTo>
                    <a:pt x="241" y="139"/>
                  </a:lnTo>
                </a:path>
              </a:pathLst>
            </a:custGeom>
            <a:noFill/>
            <a:ln w="0">
              <a:solidFill>
                <a:srgbClr val="000000"/>
              </a:solidFill>
              <a:prstDash val="solid"/>
              <a:round/>
            </a:ln>
          </p:spPr>
          <p:txBody>
            <a:bodyPr/>
            <a:lstStyle/>
            <a:p>
              <a:endParaRPr lang="en-US"/>
            </a:p>
          </p:txBody>
        </p:sp>
        <p:sp>
          <p:nvSpPr>
            <p:cNvPr id="26664" name="Freeform 1055"/>
            <p:cNvSpPr/>
            <p:nvPr/>
          </p:nvSpPr>
          <p:spPr bwMode="auto">
            <a:xfrm>
              <a:off x="2914" y="1210"/>
              <a:ext cx="35" cy="21"/>
            </a:xfrm>
            <a:custGeom>
              <a:avLst/>
              <a:gdLst>
                <a:gd name="T0" fmla="*/ 0 w 242"/>
                <a:gd name="T1" fmla="*/ 0 h 139"/>
                <a:gd name="T2" fmla="*/ 1 w 242"/>
                <a:gd name="T3" fmla="*/ 0 h 139"/>
                <a:gd name="T4" fmla="*/ 1 w 242"/>
                <a:gd name="T5" fmla="*/ 0 h 139"/>
                <a:gd name="T6" fmla="*/ 0 60000 65536"/>
                <a:gd name="T7" fmla="*/ 0 60000 65536"/>
                <a:gd name="T8" fmla="*/ 0 60000 65536"/>
                <a:gd name="T9" fmla="*/ 0 w 242"/>
                <a:gd name="T10" fmla="*/ 0 h 139"/>
                <a:gd name="T11" fmla="*/ 242 w 242"/>
                <a:gd name="T12" fmla="*/ 139 h 139"/>
              </a:gdLst>
              <a:ahLst/>
              <a:cxnLst>
                <a:cxn ang="T6">
                  <a:pos x="T0" y="T1"/>
                </a:cxn>
                <a:cxn ang="T7">
                  <a:pos x="T2" y="T3"/>
                </a:cxn>
                <a:cxn ang="T8">
                  <a:pos x="T4" y="T5"/>
                </a:cxn>
              </a:cxnLst>
              <a:rect l="T9" t="T10" r="T11" b="T12"/>
              <a:pathLst>
                <a:path w="242" h="139">
                  <a:moveTo>
                    <a:pt x="0" y="0"/>
                  </a:moveTo>
                  <a:lnTo>
                    <a:pt x="241" y="139"/>
                  </a:lnTo>
                  <a:lnTo>
                    <a:pt x="242" y="139"/>
                  </a:lnTo>
                </a:path>
              </a:pathLst>
            </a:custGeom>
            <a:noFill/>
            <a:ln w="0">
              <a:solidFill>
                <a:srgbClr val="000000"/>
              </a:solidFill>
              <a:prstDash val="solid"/>
              <a:round/>
            </a:ln>
          </p:spPr>
          <p:txBody>
            <a:bodyPr/>
            <a:lstStyle/>
            <a:p>
              <a:endParaRPr lang="en-US"/>
            </a:p>
          </p:txBody>
        </p:sp>
        <p:sp>
          <p:nvSpPr>
            <p:cNvPr id="26665" name="Freeform 1056"/>
            <p:cNvSpPr/>
            <p:nvPr/>
          </p:nvSpPr>
          <p:spPr bwMode="auto">
            <a:xfrm>
              <a:off x="2914" y="1107"/>
              <a:ext cx="83" cy="103"/>
            </a:xfrm>
            <a:custGeom>
              <a:avLst/>
              <a:gdLst>
                <a:gd name="T0" fmla="*/ 2 w 565"/>
                <a:gd name="T1" fmla="*/ 0 h 703"/>
                <a:gd name="T2" fmla="*/ 0 w 565"/>
                <a:gd name="T3" fmla="*/ 2 h 703"/>
                <a:gd name="T4" fmla="*/ 0 w 565"/>
                <a:gd name="T5" fmla="*/ 2 h 703"/>
                <a:gd name="T6" fmla="*/ 0 60000 65536"/>
                <a:gd name="T7" fmla="*/ 0 60000 65536"/>
                <a:gd name="T8" fmla="*/ 0 60000 65536"/>
                <a:gd name="T9" fmla="*/ 0 w 565"/>
                <a:gd name="T10" fmla="*/ 0 h 703"/>
                <a:gd name="T11" fmla="*/ 565 w 565"/>
                <a:gd name="T12" fmla="*/ 703 h 703"/>
              </a:gdLst>
              <a:ahLst/>
              <a:cxnLst>
                <a:cxn ang="T6">
                  <a:pos x="T0" y="T1"/>
                </a:cxn>
                <a:cxn ang="T7">
                  <a:pos x="T2" y="T3"/>
                </a:cxn>
                <a:cxn ang="T8">
                  <a:pos x="T4" y="T5"/>
                </a:cxn>
              </a:cxnLst>
              <a:rect l="T9" t="T10" r="T11" b="T12"/>
              <a:pathLst>
                <a:path w="565" h="703">
                  <a:moveTo>
                    <a:pt x="565" y="0"/>
                  </a:moveTo>
                  <a:lnTo>
                    <a:pt x="0" y="703"/>
                  </a:lnTo>
                  <a:lnTo>
                    <a:pt x="1" y="703"/>
                  </a:lnTo>
                </a:path>
              </a:pathLst>
            </a:custGeom>
            <a:noFill/>
            <a:ln w="0">
              <a:solidFill>
                <a:srgbClr val="000000"/>
              </a:solidFill>
              <a:prstDash val="solid"/>
              <a:round/>
            </a:ln>
          </p:spPr>
          <p:txBody>
            <a:bodyPr/>
            <a:lstStyle/>
            <a:p>
              <a:endParaRPr lang="en-US"/>
            </a:p>
          </p:txBody>
        </p:sp>
        <p:sp>
          <p:nvSpPr>
            <p:cNvPr id="26666" name="Freeform 1057"/>
            <p:cNvSpPr/>
            <p:nvPr/>
          </p:nvSpPr>
          <p:spPr bwMode="auto">
            <a:xfrm>
              <a:off x="3207" y="1373"/>
              <a:ext cx="9" cy="40"/>
            </a:xfrm>
            <a:custGeom>
              <a:avLst/>
              <a:gdLst>
                <a:gd name="T0" fmla="*/ 0 w 64"/>
                <a:gd name="T1" fmla="*/ 1 h 271"/>
                <a:gd name="T2" fmla="*/ 0 w 64"/>
                <a:gd name="T3" fmla="*/ 0 h 271"/>
                <a:gd name="T4" fmla="*/ 0 w 64"/>
                <a:gd name="T5" fmla="*/ 0 h 271"/>
                <a:gd name="T6" fmla="*/ 0 w 64"/>
                <a:gd name="T7" fmla="*/ 0 h 271"/>
                <a:gd name="T8" fmla="*/ 0 60000 65536"/>
                <a:gd name="T9" fmla="*/ 0 60000 65536"/>
                <a:gd name="T10" fmla="*/ 0 60000 65536"/>
                <a:gd name="T11" fmla="*/ 0 60000 65536"/>
                <a:gd name="T12" fmla="*/ 0 w 64"/>
                <a:gd name="T13" fmla="*/ 0 h 271"/>
                <a:gd name="T14" fmla="*/ 64 w 64"/>
                <a:gd name="T15" fmla="*/ 271 h 271"/>
              </a:gdLst>
              <a:ahLst/>
              <a:cxnLst>
                <a:cxn ang="T8">
                  <a:pos x="T0" y="T1"/>
                </a:cxn>
                <a:cxn ang="T9">
                  <a:pos x="T2" y="T3"/>
                </a:cxn>
                <a:cxn ang="T10">
                  <a:pos x="T4" y="T5"/>
                </a:cxn>
                <a:cxn ang="T11">
                  <a:pos x="T6" y="T7"/>
                </a:cxn>
              </a:cxnLst>
              <a:rect l="T12" t="T13" r="T14" b="T15"/>
              <a:pathLst>
                <a:path w="64" h="271">
                  <a:moveTo>
                    <a:pt x="36" y="271"/>
                  </a:moveTo>
                  <a:lnTo>
                    <a:pt x="64" y="129"/>
                  </a:lnTo>
                  <a:lnTo>
                    <a:pt x="0" y="0"/>
                  </a:lnTo>
                  <a:lnTo>
                    <a:pt x="1" y="0"/>
                  </a:lnTo>
                </a:path>
              </a:pathLst>
            </a:custGeom>
            <a:noFill/>
            <a:ln w="0">
              <a:solidFill>
                <a:srgbClr val="000000"/>
              </a:solidFill>
              <a:prstDash val="solid"/>
              <a:round/>
            </a:ln>
          </p:spPr>
          <p:txBody>
            <a:bodyPr/>
            <a:lstStyle/>
            <a:p>
              <a:endParaRPr lang="en-US"/>
            </a:p>
          </p:txBody>
        </p:sp>
        <p:sp>
          <p:nvSpPr>
            <p:cNvPr id="26667" name="Freeform 1058"/>
            <p:cNvSpPr/>
            <p:nvPr/>
          </p:nvSpPr>
          <p:spPr bwMode="auto">
            <a:xfrm>
              <a:off x="2916" y="1359"/>
              <a:ext cx="259" cy="69"/>
            </a:xfrm>
            <a:custGeom>
              <a:avLst/>
              <a:gdLst>
                <a:gd name="T0" fmla="*/ 0 w 1752"/>
                <a:gd name="T1" fmla="*/ 0 h 469"/>
                <a:gd name="T2" fmla="*/ 6 w 1752"/>
                <a:gd name="T3" fmla="*/ 1 h 469"/>
                <a:gd name="T4" fmla="*/ 6 w 1752"/>
                <a:gd name="T5" fmla="*/ 1 h 469"/>
                <a:gd name="T6" fmla="*/ 0 60000 65536"/>
                <a:gd name="T7" fmla="*/ 0 60000 65536"/>
                <a:gd name="T8" fmla="*/ 0 60000 65536"/>
                <a:gd name="T9" fmla="*/ 0 w 1752"/>
                <a:gd name="T10" fmla="*/ 0 h 469"/>
                <a:gd name="T11" fmla="*/ 1752 w 1752"/>
                <a:gd name="T12" fmla="*/ 469 h 469"/>
              </a:gdLst>
              <a:ahLst/>
              <a:cxnLst>
                <a:cxn ang="T6">
                  <a:pos x="T0" y="T1"/>
                </a:cxn>
                <a:cxn ang="T7">
                  <a:pos x="T2" y="T3"/>
                </a:cxn>
                <a:cxn ang="T8">
                  <a:pos x="T4" y="T5"/>
                </a:cxn>
              </a:cxnLst>
              <a:rect l="T9" t="T10" r="T11" b="T12"/>
              <a:pathLst>
                <a:path w="1752" h="469">
                  <a:moveTo>
                    <a:pt x="0" y="0"/>
                  </a:moveTo>
                  <a:lnTo>
                    <a:pt x="1751" y="469"/>
                  </a:lnTo>
                  <a:lnTo>
                    <a:pt x="1752" y="469"/>
                  </a:lnTo>
                </a:path>
              </a:pathLst>
            </a:custGeom>
            <a:noFill/>
            <a:ln w="0">
              <a:solidFill>
                <a:srgbClr val="000000"/>
              </a:solidFill>
              <a:prstDash val="solid"/>
              <a:round/>
            </a:ln>
          </p:spPr>
          <p:txBody>
            <a:bodyPr/>
            <a:lstStyle/>
            <a:p>
              <a:endParaRPr lang="en-US"/>
            </a:p>
          </p:txBody>
        </p:sp>
        <p:sp>
          <p:nvSpPr>
            <p:cNvPr id="26668" name="Freeform 1059"/>
            <p:cNvSpPr/>
            <p:nvPr/>
          </p:nvSpPr>
          <p:spPr bwMode="auto">
            <a:xfrm>
              <a:off x="3175" y="1413"/>
              <a:ext cx="37" cy="15"/>
            </a:xfrm>
            <a:custGeom>
              <a:avLst/>
              <a:gdLst>
                <a:gd name="T0" fmla="*/ 0 w 254"/>
                <a:gd name="T1" fmla="*/ 0 h 105"/>
                <a:gd name="T2" fmla="*/ 0 w 254"/>
                <a:gd name="T3" fmla="*/ 0 h 105"/>
                <a:gd name="T4" fmla="*/ 1 w 254"/>
                <a:gd name="T5" fmla="*/ 0 h 105"/>
                <a:gd name="T6" fmla="*/ 1 w 254"/>
                <a:gd name="T7" fmla="*/ 0 h 105"/>
                <a:gd name="T8" fmla="*/ 0 60000 65536"/>
                <a:gd name="T9" fmla="*/ 0 60000 65536"/>
                <a:gd name="T10" fmla="*/ 0 60000 65536"/>
                <a:gd name="T11" fmla="*/ 0 60000 65536"/>
                <a:gd name="T12" fmla="*/ 0 w 254"/>
                <a:gd name="T13" fmla="*/ 0 h 105"/>
                <a:gd name="T14" fmla="*/ 254 w 254"/>
                <a:gd name="T15" fmla="*/ 105 h 105"/>
              </a:gdLst>
              <a:ahLst/>
              <a:cxnLst>
                <a:cxn ang="T8">
                  <a:pos x="T0" y="T1"/>
                </a:cxn>
                <a:cxn ang="T9">
                  <a:pos x="T2" y="T3"/>
                </a:cxn>
                <a:cxn ang="T10">
                  <a:pos x="T4" y="T5"/>
                </a:cxn>
                <a:cxn ang="T11">
                  <a:pos x="T6" y="T7"/>
                </a:cxn>
              </a:cxnLst>
              <a:rect l="T12" t="T13" r="T14" b="T15"/>
              <a:pathLst>
                <a:path w="254" h="105">
                  <a:moveTo>
                    <a:pt x="0" y="105"/>
                  </a:moveTo>
                  <a:lnTo>
                    <a:pt x="144" y="96"/>
                  </a:lnTo>
                  <a:lnTo>
                    <a:pt x="253" y="0"/>
                  </a:lnTo>
                  <a:lnTo>
                    <a:pt x="254" y="0"/>
                  </a:lnTo>
                </a:path>
              </a:pathLst>
            </a:custGeom>
            <a:noFill/>
            <a:ln w="0">
              <a:solidFill>
                <a:srgbClr val="000000"/>
              </a:solidFill>
              <a:prstDash val="solid"/>
              <a:round/>
            </a:ln>
          </p:spPr>
          <p:txBody>
            <a:bodyPr/>
            <a:lstStyle/>
            <a:p>
              <a:endParaRPr lang="en-US"/>
            </a:p>
          </p:txBody>
        </p:sp>
        <p:sp>
          <p:nvSpPr>
            <p:cNvPr id="26669" name="Freeform 1060"/>
            <p:cNvSpPr/>
            <p:nvPr/>
          </p:nvSpPr>
          <p:spPr bwMode="auto">
            <a:xfrm>
              <a:off x="2916" y="1278"/>
              <a:ext cx="6" cy="81"/>
            </a:xfrm>
            <a:custGeom>
              <a:avLst/>
              <a:gdLst>
                <a:gd name="T0" fmla="*/ 0 w 39"/>
                <a:gd name="T1" fmla="*/ 0 h 557"/>
                <a:gd name="T2" fmla="*/ 0 w 39"/>
                <a:gd name="T3" fmla="*/ 2 h 557"/>
                <a:gd name="T4" fmla="*/ 0 w 39"/>
                <a:gd name="T5" fmla="*/ 2 h 557"/>
                <a:gd name="T6" fmla="*/ 0 60000 65536"/>
                <a:gd name="T7" fmla="*/ 0 60000 65536"/>
                <a:gd name="T8" fmla="*/ 0 60000 65536"/>
                <a:gd name="T9" fmla="*/ 0 w 39"/>
                <a:gd name="T10" fmla="*/ 0 h 557"/>
                <a:gd name="T11" fmla="*/ 39 w 39"/>
                <a:gd name="T12" fmla="*/ 557 h 557"/>
              </a:gdLst>
              <a:ahLst/>
              <a:cxnLst>
                <a:cxn ang="T6">
                  <a:pos x="T0" y="T1"/>
                </a:cxn>
                <a:cxn ang="T7">
                  <a:pos x="T2" y="T3"/>
                </a:cxn>
                <a:cxn ang="T8">
                  <a:pos x="T4" y="T5"/>
                </a:cxn>
              </a:cxnLst>
              <a:rect l="T9" t="T10" r="T11" b="T12"/>
              <a:pathLst>
                <a:path w="39" h="557">
                  <a:moveTo>
                    <a:pt x="39" y="0"/>
                  </a:moveTo>
                  <a:lnTo>
                    <a:pt x="0" y="557"/>
                  </a:lnTo>
                  <a:lnTo>
                    <a:pt x="1" y="557"/>
                  </a:lnTo>
                </a:path>
              </a:pathLst>
            </a:custGeom>
            <a:noFill/>
            <a:ln w="0">
              <a:solidFill>
                <a:srgbClr val="000000"/>
              </a:solidFill>
              <a:prstDash val="solid"/>
              <a:round/>
            </a:ln>
          </p:spPr>
          <p:txBody>
            <a:bodyPr/>
            <a:lstStyle/>
            <a:p>
              <a:endParaRPr lang="en-US"/>
            </a:p>
          </p:txBody>
        </p:sp>
        <p:sp>
          <p:nvSpPr>
            <p:cNvPr id="26670" name="Freeform 1061"/>
            <p:cNvSpPr/>
            <p:nvPr/>
          </p:nvSpPr>
          <p:spPr bwMode="auto">
            <a:xfrm>
              <a:off x="3018" y="1185"/>
              <a:ext cx="189" cy="188"/>
            </a:xfrm>
            <a:custGeom>
              <a:avLst/>
              <a:gdLst>
                <a:gd name="T0" fmla="*/ 0 w 1283"/>
                <a:gd name="T1" fmla="*/ 0 h 1283"/>
                <a:gd name="T2" fmla="*/ 4 w 1283"/>
                <a:gd name="T3" fmla="*/ 4 h 1283"/>
                <a:gd name="T4" fmla="*/ 4 w 1283"/>
                <a:gd name="T5" fmla="*/ 4 h 1283"/>
                <a:gd name="T6" fmla="*/ 0 60000 65536"/>
                <a:gd name="T7" fmla="*/ 0 60000 65536"/>
                <a:gd name="T8" fmla="*/ 0 60000 65536"/>
                <a:gd name="T9" fmla="*/ 0 w 1283"/>
                <a:gd name="T10" fmla="*/ 0 h 1283"/>
                <a:gd name="T11" fmla="*/ 1283 w 1283"/>
                <a:gd name="T12" fmla="*/ 1283 h 1283"/>
              </a:gdLst>
              <a:ahLst/>
              <a:cxnLst>
                <a:cxn ang="T6">
                  <a:pos x="T0" y="T1"/>
                </a:cxn>
                <a:cxn ang="T7">
                  <a:pos x="T2" y="T3"/>
                </a:cxn>
                <a:cxn ang="T8">
                  <a:pos x="T4" y="T5"/>
                </a:cxn>
              </a:cxnLst>
              <a:rect l="T9" t="T10" r="T11" b="T12"/>
              <a:pathLst>
                <a:path w="1283" h="1283">
                  <a:moveTo>
                    <a:pt x="0" y="0"/>
                  </a:moveTo>
                  <a:lnTo>
                    <a:pt x="1282" y="1283"/>
                  </a:lnTo>
                  <a:lnTo>
                    <a:pt x="1283" y="1283"/>
                  </a:lnTo>
                </a:path>
              </a:pathLst>
            </a:custGeom>
            <a:noFill/>
            <a:ln w="0">
              <a:solidFill>
                <a:srgbClr val="000000"/>
              </a:solidFill>
              <a:prstDash val="solid"/>
              <a:round/>
            </a:ln>
          </p:spPr>
          <p:txBody>
            <a:bodyPr/>
            <a:lstStyle/>
            <a:p>
              <a:endParaRPr lang="en-US"/>
            </a:p>
          </p:txBody>
        </p:sp>
        <p:sp>
          <p:nvSpPr>
            <p:cNvPr id="26671" name="Freeform 1062"/>
            <p:cNvSpPr/>
            <p:nvPr/>
          </p:nvSpPr>
          <p:spPr bwMode="auto">
            <a:xfrm>
              <a:off x="2949" y="1185"/>
              <a:ext cx="69" cy="46"/>
            </a:xfrm>
            <a:custGeom>
              <a:avLst/>
              <a:gdLst>
                <a:gd name="T0" fmla="*/ 0 w 463"/>
                <a:gd name="T1" fmla="*/ 1 h 312"/>
                <a:gd name="T2" fmla="*/ 1 w 463"/>
                <a:gd name="T3" fmla="*/ 0 h 312"/>
                <a:gd name="T4" fmla="*/ 1 w 463"/>
                <a:gd name="T5" fmla="*/ 0 h 312"/>
                <a:gd name="T6" fmla="*/ 0 60000 65536"/>
                <a:gd name="T7" fmla="*/ 0 60000 65536"/>
                <a:gd name="T8" fmla="*/ 0 60000 65536"/>
                <a:gd name="T9" fmla="*/ 0 w 463"/>
                <a:gd name="T10" fmla="*/ 0 h 312"/>
                <a:gd name="T11" fmla="*/ 463 w 463"/>
                <a:gd name="T12" fmla="*/ 312 h 312"/>
              </a:gdLst>
              <a:ahLst/>
              <a:cxnLst>
                <a:cxn ang="T6">
                  <a:pos x="T0" y="T1"/>
                </a:cxn>
                <a:cxn ang="T7">
                  <a:pos x="T2" y="T3"/>
                </a:cxn>
                <a:cxn ang="T8">
                  <a:pos x="T4" y="T5"/>
                </a:cxn>
              </a:cxnLst>
              <a:rect l="T9" t="T10" r="T11" b="T12"/>
              <a:pathLst>
                <a:path w="463" h="312">
                  <a:moveTo>
                    <a:pt x="0" y="312"/>
                  </a:moveTo>
                  <a:lnTo>
                    <a:pt x="462" y="0"/>
                  </a:lnTo>
                  <a:lnTo>
                    <a:pt x="463" y="0"/>
                  </a:lnTo>
                </a:path>
              </a:pathLst>
            </a:custGeom>
            <a:noFill/>
            <a:ln w="0">
              <a:solidFill>
                <a:srgbClr val="000000"/>
              </a:solidFill>
              <a:prstDash val="solid"/>
              <a:round/>
            </a:ln>
          </p:spPr>
          <p:txBody>
            <a:bodyPr/>
            <a:lstStyle/>
            <a:p>
              <a:endParaRPr lang="en-US"/>
            </a:p>
          </p:txBody>
        </p:sp>
        <p:sp>
          <p:nvSpPr>
            <p:cNvPr id="26672" name="Freeform 1063"/>
            <p:cNvSpPr/>
            <p:nvPr/>
          </p:nvSpPr>
          <p:spPr bwMode="auto">
            <a:xfrm>
              <a:off x="2818" y="1566"/>
              <a:ext cx="20" cy="130"/>
            </a:xfrm>
            <a:custGeom>
              <a:avLst/>
              <a:gdLst>
                <a:gd name="T0" fmla="*/ 0 w 139"/>
                <a:gd name="T1" fmla="*/ 0 h 892"/>
                <a:gd name="T2" fmla="*/ 0 w 139"/>
                <a:gd name="T3" fmla="*/ 3 h 892"/>
                <a:gd name="T4" fmla="*/ 0 w 139"/>
                <a:gd name="T5" fmla="*/ 3 h 892"/>
                <a:gd name="T6" fmla="*/ 0 60000 65536"/>
                <a:gd name="T7" fmla="*/ 0 60000 65536"/>
                <a:gd name="T8" fmla="*/ 0 60000 65536"/>
                <a:gd name="T9" fmla="*/ 0 w 139"/>
                <a:gd name="T10" fmla="*/ 0 h 892"/>
                <a:gd name="T11" fmla="*/ 139 w 139"/>
                <a:gd name="T12" fmla="*/ 892 h 892"/>
              </a:gdLst>
              <a:ahLst/>
              <a:cxnLst>
                <a:cxn ang="T6">
                  <a:pos x="T0" y="T1"/>
                </a:cxn>
                <a:cxn ang="T7">
                  <a:pos x="T2" y="T3"/>
                </a:cxn>
                <a:cxn ang="T8">
                  <a:pos x="T4" y="T5"/>
                </a:cxn>
              </a:cxnLst>
              <a:rect l="T9" t="T10" r="T11" b="T12"/>
              <a:pathLst>
                <a:path w="139" h="892">
                  <a:moveTo>
                    <a:pt x="0" y="0"/>
                  </a:moveTo>
                  <a:lnTo>
                    <a:pt x="138" y="892"/>
                  </a:lnTo>
                  <a:lnTo>
                    <a:pt x="139" y="892"/>
                  </a:lnTo>
                </a:path>
              </a:pathLst>
            </a:custGeom>
            <a:noFill/>
            <a:ln w="0">
              <a:solidFill>
                <a:srgbClr val="000000"/>
              </a:solidFill>
              <a:prstDash val="solid"/>
              <a:round/>
            </a:ln>
          </p:spPr>
          <p:txBody>
            <a:bodyPr/>
            <a:lstStyle/>
            <a:p>
              <a:endParaRPr lang="en-US"/>
            </a:p>
          </p:txBody>
        </p:sp>
        <p:sp>
          <p:nvSpPr>
            <p:cNvPr id="26673" name="Freeform 1064"/>
            <p:cNvSpPr/>
            <p:nvPr/>
          </p:nvSpPr>
          <p:spPr bwMode="auto">
            <a:xfrm>
              <a:off x="2818" y="1566"/>
              <a:ext cx="41" cy="0"/>
            </a:xfrm>
            <a:custGeom>
              <a:avLst/>
              <a:gdLst>
                <a:gd name="T0" fmla="*/ 0 w 279"/>
                <a:gd name="T1" fmla="*/ 1 w 279"/>
                <a:gd name="T2" fmla="*/ 1 w 279"/>
                <a:gd name="T3" fmla="*/ 0 60000 65536"/>
                <a:gd name="T4" fmla="*/ 0 60000 65536"/>
                <a:gd name="T5" fmla="*/ 0 60000 65536"/>
                <a:gd name="T6" fmla="*/ 0 w 279"/>
                <a:gd name="T7" fmla="*/ 279 w 279"/>
              </a:gdLst>
              <a:ahLst/>
              <a:cxnLst>
                <a:cxn ang="T3">
                  <a:pos x="T0" y="0"/>
                </a:cxn>
                <a:cxn ang="T4">
                  <a:pos x="T1" y="0"/>
                </a:cxn>
                <a:cxn ang="T5">
                  <a:pos x="T2" y="0"/>
                </a:cxn>
              </a:cxnLst>
              <a:rect l="T6" t="0" r="T7" b="0"/>
              <a:pathLst>
                <a:path w="279">
                  <a:moveTo>
                    <a:pt x="0" y="0"/>
                  </a:moveTo>
                  <a:lnTo>
                    <a:pt x="278" y="0"/>
                  </a:lnTo>
                  <a:lnTo>
                    <a:pt x="279" y="0"/>
                  </a:lnTo>
                </a:path>
              </a:pathLst>
            </a:custGeom>
            <a:noFill/>
            <a:ln w="0">
              <a:solidFill>
                <a:srgbClr val="000000"/>
              </a:solidFill>
              <a:prstDash val="solid"/>
              <a:round/>
            </a:ln>
          </p:spPr>
          <p:txBody>
            <a:bodyPr/>
            <a:lstStyle/>
            <a:p>
              <a:endParaRPr lang="en-US"/>
            </a:p>
          </p:txBody>
        </p:sp>
        <p:sp>
          <p:nvSpPr>
            <p:cNvPr id="26674" name="Freeform 1065"/>
            <p:cNvSpPr/>
            <p:nvPr/>
          </p:nvSpPr>
          <p:spPr bwMode="auto">
            <a:xfrm>
              <a:off x="2818" y="1511"/>
              <a:ext cx="41" cy="1"/>
            </a:xfrm>
            <a:custGeom>
              <a:avLst/>
              <a:gdLst>
                <a:gd name="T0" fmla="*/ 0 w 279"/>
                <a:gd name="T1" fmla="*/ 0 h 1"/>
                <a:gd name="T2" fmla="*/ 1 w 279"/>
                <a:gd name="T3" fmla="*/ 0 h 1"/>
                <a:gd name="T4" fmla="*/ 1 w 279"/>
                <a:gd name="T5" fmla="*/ 0 h 1"/>
                <a:gd name="T6" fmla="*/ 0 60000 65536"/>
                <a:gd name="T7" fmla="*/ 0 60000 65536"/>
                <a:gd name="T8" fmla="*/ 0 60000 65536"/>
                <a:gd name="T9" fmla="*/ 0 w 279"/>
                <a:gd name="T10" fmla="*/ 0 h 1"/>
                <a:gd name="T11" fmla="*/ 279 w 279"/>
                <a:gd name="T12" fmla="*/ 1 h 1"/>
              </a:gdLst>
              <a:ahLst/>
              <a:cxnLst>
                <a:cxn ang="T6">
                  <a:pos x="T0" y="T1"/>
                </a:cxn>
                <a:cxn ang="T7">
                  <a:pos x="T2" y="T3"/>
                </a:cxn>
                <a:cxn ang="T8">
                  <a:pos x="T4" y="T5"/>
                </a:cxn>
              </a:cxnLst>
              <a:rect l="T9" t="T10" r="T11" b="T12"/>
              <a:pathLst>
                <a:path w="279" h="1">
                  <a:moveTo>
                    <a:pt x="0" y="0"/>
                  </a:moveTo>
                  <a:lnTo>
                    <a:pt x="278" y="0"/>
                  </a:lnTo>
                  <a:lnTo>
                    <a:pt x="279" y="0"/>
                  </a:lnTo>
                </a:path>
              </a:pathLst>
            </a:custGeom>
            <a:noFill/>
            <a:ln w="0">
              <a:solidFill>
                <a:srgbClr val="000000"/>
              </a:solidFill>
              <a:prstDash val="solid"/>
              <a:round/>
            </a:ln>
          </p:spPr>
          <p:txBody>
            <a:bodyPr/>
            <a:lstStyle/>
            <a:p>
              <a:endParaRPr lang="en-US"/>
            </a:p>
          </p:txBody>
        </p:sp>
        <p:sp>
          <p:nvSpPr>
            <p:cNvPr id="26675" name="Freeform 1066"/>
            <p:cNvSpPr/>
            <p:nvPr/>
          </p:nvSpPr>
          <p:spPr bwMode="auto">
            <a:xfrm>
              <a:off x="2818" y="1380"/>
              <a:ext cx="20" cy="131"/>
            </a:xfrm>
            <a:custGeom>
              <a:avLst/>
              <a:gdLst>
                <a:gd name="T0" fmla="*/ 0 w 138"/>
                <a:gd name="T1" fmla="*/ 0 h 892"/>
                <a:gd name="T2" fmla="*/ 0 w 138"/>
                <a:gd name="T3" fmla="*/ 3 h 892"/>
                <a:gd name="T4" fmla="*/ 0 w 138"/>
                <a:gd name="T5" fmla="*/ 3 h 892"/>
                <a:gd name="T6" fmla="*/ 0 60000 65536"/>
                <a:gd name="T7" fmla="*/ 0 60000 65536"/>
                <a:gd name="T8" fmla="*/ 0 60000 65536"/>
                <a:gd name="T9" fmla="*/ 0 w 138"/>
                <a:gd name="T10" fmla="*/ 0 h 892"/>
                <a:gd name="T11" fmla="*/ 138 w 138"/>
                <a:gd name="T12" fmla="*/ 892 h 892"/>
              </a:gdLst>
              <a:ahLst/>
              <a:cxnLst>
                <a:cxn ang="T6">
                  <a:pos x="T0" y="T1"/>
                </a:cxn>
                <a:cxn ang="T7">
                  <a:pos x="T2" y="T3"/>
                </a:cxn>
                <a:cxn ang="T8">
                  <a:pos x="T4" y="T5"/>
                </a:cxn>
              </a:cxnLst>
              <a:rect l="T9" t="T10" r="T11" b="T12"/>
              <a:pathLst>
                <a:path w="138" h="892">
                  <a:moveTo>
                    <a:pt x="138" y="0"/>
                  </a:moveTo>
                  <a:lnTo>
                    <a:pt x="0" y="892"/>
                  </a:lnTo>
                  <a:lnTo>
                    <a:pt x="1" y="892"/>
                  </a:lnTo>
                </a:path>
              </a:pathLst>
            </a:custGeom>
            <a:noFill/>
            <a:ln w="0">
              <a:solidFill>
                <a:srgbClr val="000000"/>
              </a:solidFill>
              <a:prstDash val="solid"/>
              <a:round/>
            </a:ln>
          </p:spPr>
          <p:txBody>
            <a:bodyPr/>
            <a:lstStyle/>
            <a:p>
              <a:endParaRPr lang="en-US"/>
            </a:p>
          </p:txBody>
        </p:sp>
        <p:sp>
          <p:nvSpPr>
            <p:cNvPr id="26676" name="Freeform 1067"/>
            <p:cNvSpPr/>
            <p:nvPr/>
          </p:nvSpPr>
          <p:spPr bwMode="auto">
            <a:xfrm>
              <a:off x="3154" y="1506"/>
              <a:ext cx="25" cy="33"/>
            </a:xfrm>
            <a:custGeom>
              <a:avLst/>
              <a:gdLst>
                <a:gd name="T0" fmla="*/ 1 w 167"/>
                <a:gd name="T1" fmla="*/ 1 h 218"/>
                <a:gd name="T2" fmla="*/ 0 w 167"/>
                <a:gd name="T3" fmla="*/ 0 h 218"/>
                <a:gd name="T4" fmla="*/ 0 w 167"/>
                <a:gd name="T5" fmla="*/ 0 h 218"/>
                <a:gd name="T6" fmla="*/ 0 w 167"/>
                <a:gd name="T7" fmla="*/ 0 h 218"/>
                <a:gd name="T8" fmla="*/ 0 60000 65536"/>
                <a:gd name="T9" fmla="*/ 0 60000 65536"/>
                <a:gd name="T10" fmla="*/ 0 60000 65536"/>
                <a:gd name="T11" fmla="*/ 0 60000 65536"/>
                <a:gd name="T12" fmla="*/ 0 w 167"/>
                <a:gd name="T13" fmla="*/ 0 h 218"/>
                <a:gd name="T14" fmla="*/ 167 w 167"/>
                <a:gd name="T15" fmla="*/ 218 h 218"/>
              </a:gdLst>
              <a:ahLst/>
              <a:cxnLst>
                <a:cxn ang="T8">
                  <a:pos x="T0" y="T1"/>
                </a:cxn>
                <a:cxn ang="T9">
                  <a:pos x="T2" y="T3"/>
                </a:cxn>
                <a:cxn ang="T10">
                  <a:pos x="T4" y="T5"/>
                </a:cxn>
                <a:cxn ang="T11">
                  <a:pos x="T6" y="T7"/>
                </a:cxn>
              </a:cxnLst>
              <a:rect l="T12" t="T13" r="T14" b="T15"/>
              <a:pathLst>
                <a:path w="167" h="218">
                  <a:moveTo>
                    <a:pt x="167" y="218"/>
                  </a:moveTo>
                  <a:lnTo>
                    <a:pt x="120" y="81"/>
                  </a:lnTo>
                  <a:lnTo>
                    <a:pt x="0" y="0"/>
                  </a:lnTo>
                  <a:lnTo>
                    <a:pt x="1" y="0"/>
                  </a:lnTo>
                </a:path>
              </a:pathLst>
            </a:custGeom>
            <a:noFill/>
            <a:ln w="0">
              <a:solidFill>
                <a:srgbClr val="000000"/>
              </a:solidFill>
              <a:prstDash val="solid"/>
              <a:round/>
            </a:ln>
          </p:spPr>
          <p:txBody>
            <a:bodyPr/>
            <a:lstStyle/>
            <a:p>
              <a:endParaRPr lang="en-US"/>
            </a:p>
          </p:txBody>
        </p:sp>
        <p:sp>
          <p:nvSpPr>
            <p:cNvPr id="26677" name="Freeform 1068"/>
            <p:cNvSpPr/>
            <p:nvPr/>
          </p:nvSpPr>
          <p:spPr bwMode="auto">
            <a:xfrm>
              <a:off x="2895" y="1570"/>
              <a:ext cx="259" cy="69"/>
            </a:xfrm>
            <a:custGeom>
              <a:avLst/>
              <a:gdLst>
                <a:gd name="T0" fmla="*/ 0 w 1751"/>
                <a:gd name="T1" fmla="*/ 1 h 470"/>
                <a:gd name="T2" fmla="*/ 6 w 1751"/>
                <a:gd name="T3" fmla="*/ 0 h 470"/>
                <a:gd name="T4" fmla="*/ 6 w 1751"/>
                <a:gd name="T5" fmla="*/ 0 h 470"/>
                <a:gd name="T6" fmla="*/ 0 60000 65536"/>
                <a:gd name="T7" fmla="*/ 0 60000 65536"/>
                <a:gd name="T8" fmla="*/ 0 60000 65536"/>
                <a:gd name="T9" fmla="*/ 0 w 1751"/>
                <a:gd name="T10" fmla="*/ 0 h 470"/>
                <a:gd name="T11" fmla="*/ 1751 w 1751"/>
                <a:gd name="T12" fmla="*/ 470 h 470"/>
              </a:gdLst>
              <a:ahLst/>
              <a:cxnLst>
                <a:cxn ang="T6">
                  <a:pos x="T0" y="T1"/>
                </a:cxn>
                <a:cxn ang="T7">
                  <a:pos x="T2" y="T3"/>
                </a:cxn>
                <a:cxn ang="T8">
                  <a:pos x="T4" y="T5"/>
                </a:cxn>
              </a:cxnLst>
              <a:rect l="T9" t="T10" r="T11" b="T12"/>
              <a:pathLst>
                <a:path w="1751" h="470">
                  <a:moveTo>
                    <a:pt x="0" y="470"/>
                  </a:moveTo>
                  <a:lnTo>
                    <a:pt x="1750" y="0"/>
                  </a:lnTo>
                  <a:lnTo>
                    <a:pt x="1751" y="0"/>
                  </a:lnTo>
                </a:path>
              </a:pathLst>
            </a:custGeom>
            <a:noFill/>
            <a:ln w="0">
              <a:solidFill>
                <a:srgbClr val="000000"/>
              </a:solidFill>
              <a:prstDash val="solid"/>
              <a:round/>
            </a:ln>
          </p:spPr>
          <p:txBody>
            <a:bodyPr/>
            <a:lstStyle/>
            <a:p>
              <a:endParaRPr lang="en-US"/>
            </a:p>
          </p:txBody>
        </p:sp>
        <p:sp>
          <p:nvSpPr>
            <p:cNvPr id="26678" name="Freeform 1069"/>
            <p:cNvSpPr/>
            <p:nvPr/>
          </p:nvSpPr>
          <p:spPr bwMode="auto">
            <a:xfrm>
              <a:off x="3154" y="1539"/>
              <a:ext cx="25" cy="31"/>
            </a:xfrm>
            <a:custGeom>
              <a:avLst/>
              <a:gdLst>
                <a:gd name="T0" fmla="*/ 0 w 168"/>
                <a:gd name="T1" fmla="*/ 1 h 217"/>
                <a:gd name="T2" fmla="*/ 0 w 168"/>
                <a:gd name="T3" fmla="*/ 0 h 217"/>
                <a:gd name="T4" fmla="*/ 1 w 168"/>
                <a:gd name="T5" fmla="*/ 0 h 217"/>
                <a:gd name="T6" fmla="*/ 1 w 168"/>
                <a:gd name="T7" fmla="*/ 0 h 217"/>
                <a:gd name="T8" fmla="*/ 0 60000 65536"/>
                <a:gd name="T9" fmla="*/ 0 60000 65536"/>
                <a:gd name="T10" fmla="*/ 0 60000 65536"/>
                <a:gd name="T11" fmla="*/ 0 60000 65536"/>
                <a:gd name="T12" fmla="*/ 0 w 168"/>
                <a:gd name="T13" fmla="*/ 0 h 217"/>
                <a:gd name="T14" fmla="*/ 168 w 168"/>
                <a:gd name="T15" fmla="*/ 217 h 217"/>
              </a:gdLst>
              <a:ahLst/>
              <a:cxnLst>
                <a:cxn ang="T8">
                  <a:pos x="T0" y="T1"/>
                </a:cxn>
                <a:cxn ang="T9">
                  <a:pos x="T2" y="T3"/>
                </a:cxn>
                <a:cxn ang="T10">
                  <a:pos x="T4" y="T5"/>
                </a:cxn>
                <a:cxn ang="T11">
                  <a:pos x="T6" y="T7"/>
                </a:cxn>
              </a:cxnLst>
              <a:rect l="T12" t="T13" r="T14" b="T15"/>
              <a:pathLst>
                <a:path w="168" h="217">
                  <a:moveTo>
                    <a:pt x="0" y="217"/>
                  </a:moveTo>
                  <a:lnTo>
                    <a:pt x="120" y="136"/>
                  </a:lnTo>
                  <a:lnTo>
                    <a:pt x="167" y="0"/>
                  </a:lnTo>
                  <a:lnTo>
                    <a:pt x="168" y="0"/>
                  </a:lnTo>
                </a:path>
              </a:pathLst>
            </a:custGeom>
            <a:noFill/>
            <a:ln w="0">
              <a:solidFill>
                <a:srgbClr val="000000"/>
              </a:solidFill>
              <a:prstDash val="solid"/>
              <a:round/>
            </a:ln>
          </p:spPr>
          <p:txBody>
            <a:bodyPr/>
            <a:lstStyle/>
            <a:p>
              <a:endParaRPr lang="en-US"/>
            </a:p>
          </p:txBody>
        </p:sp>
        <p:sp>
          <p:nvSpPr>
            <p:cNvPr id="26679" name="Freeform 1070"/>
            <p:cNvSpPr/>
            <p:nvPr/>
          </p:nvSpPr>
          <p:spPr bwMode="auto">
            <a:xfrm>
              <a:off x="2859" y="1566"/>
              <a:ext cx="36" cy="73"/>
            </a:xfrm>
            <a:custGeom>
              <a:avLst/>
              <a:gdLst>
                <a:gd name="T0" fmla="*/ 0 w 246"/>
                <a:gd name="T1" fmla="*/ 0 h 502"/>
                <a:gd name="T2" fmla="*/ 1 w 246"/>
                <a:gd name="T3" fmla="*/ 2 h 502"/>
                <a:gd name="T4" fmla="*/ 1 w 246"/>
                <a:gd name="T5" fmla="*/ 2 h 502"/>
                <a:gd name="T6" fmla="*/ 0 60000 65536"/>
                <a:gd name="T7" fmla="*/ 0 60000 65536"/>
                <a:gd name="T8" fmla="*/ 0 60000 65536"/>
                <a:gd name="T9" fmla="*/ 0 w 246"/>
                <a:gd name="T10" fmla="*/ 0 h 502"/>
                <a:gd name="T11" fmla="*/ 246 w 246"/>
                <a:gd name="T12" fmla="*/ 502 h 502"/>
              </a:gdLst>
              <a:ahLst/>
              <a:cxnLst>
                <a:cxn ang="T6">
                  <a:pos x="T0" y="T1"/>
                </a:cxn>
                <a:cxn ang="T7">
                  <a:pos x="T2" y="T3"/>
                </a:cxn>
                <a:cxn ang="T8">
                  <a:pos x="T4" y="T5"/>
                </a:cxn>
              </a:cxnLst>
              <a:rect l="T9" t="T10" r="T11" b="T12"/>
              <a:pathLst>
                <a:path w="246" h="502">
                  <a:moveTo>
                    <a:pt x="0" y="0"/>
                  </a:moveTo>
                  <a:lnTo>
                    <a:pt x="245" y="502"/>
                  </a:lnTo>
                  <a:lnTo>
                    <a:pt x="246" y="502"/>
                  </a:lnTo>
                </a:path>
              </a:pathLst>
            </a:custGeom>
            <a:noFill/>
            <a:ln w="0">
              <a:solidFill>
                <a:srgbClr val="000000"/>
              </a:solidFill>
              <a:prstDash val="solid"/>
              <a:round/>
            </a:ln>
          </p:spPr>
          <p:txBody>
            <a:bodyPr/>
            <a:lstStyle/>
            <a:p>
              <a:endParaRPr lang="en-US"/>
            </a:p>
          </p:txBody>
        </p:sp>
        <p:sp>
          <p:nvSpPr>
            <p:cNvPr id="26680" name="Freeform 1071"/>
            <p:cNvSpPr/>
            <p:nvPr/>
          </p:nvSpPr>
          <p:spPr bwMode="auto">
            <a:xfrm>
              <a:off x="2895" y="1438"/>
              <a:ext cx="259" cy="68"/>
            </a:xfrm>
            <a:custGeom>
              <a:avLst/>
              <a:gdLst>
                <a:gd name="T0" fmla="*/ 0 w 1751"/>
                <a:gd name="T1" fmla="*/ 0 h 470"/>
                <a:gd name="T2" fmla="*/ 6 w 1751"/>
                <a:gd name="T3" fmla="*/ 1 h 470"/>
                <a:gd name="T4" fmla="*/ 6 w 1751"/>
                <a:gd name="T5" fmla="*/ 1 h 470"/>
                <a:gd name="T6" fmla="*/ 0 60000 65536"/>
                <a:gd name="T7" fmla="*/ 0 60000 65536"/>
                <a:gd name="T8" fmla="*/ 0 60000 65536"/>
                <a:gd name="T9" fmla="*/ 0 w 1751"/>
                <a:gd name="T10" fmla="*/ 0 h 470"/>
                <a:gd name="T11" fmla="*/ 1751 w 1751"/>
                <a:gd name="T12" fmla="*/ 470 h 470"/>
              </a:gdLst>
              <a:ahLst/>
              <a:cxnLst>
                <a:cxn ang="T6">
                  <a:pos x="T0" y="T1"/>
                </a:cxn>
                <a:cxn ang="T7">
                  <a:pos x="T2" y="T3"/>
                </a:cxn>
                <a:cxn ang="T8">
                  <a:pos x="T4" y="T5"/>
                </a:cxn>
              </a:cxnLst>
              <a:rect l="T9" t="T10" r="T11" b="T12"/>
              <a:pathLst>
                <a:path w="1751" h="470">
                  <a:moveTo>
                    <a:pt x="0" y="0"/>
                  </a:moveTo>
                  <a:lnTo>
                    <a:pt x="1750" y="470"/>
                  </a:lnTo>
                  <a:lnTo>
                    <a:pt x="1751" y="470"/>
                  </a:lnTo>
                </a:path>
              </a:pathLst>
            </a:custGeom>
            <a:noFill/>
            <a:ln w="0">
              <a:solidFill>
                <a:srgbClr val="000000"/>
              </a:solidFill>
              <a:prstDash val="solid"/>
              <a:round/>
            </a:ln>
          </p:spPr>
          <p:txBody>
            <a:bodyPr/>
            <a:lstStyle/>
            <a:p>
              <a:endParaRPr lang="en-US"/>
            </a:p>
          </p:txBody>
        </p:sp>
        <p:sp>
          <p:nvSpPr>
            <p:cNvPr id="26681" name="Freeform 1072"/>
            <p:cNvSpPr/>
            <p:nvPr/>
          </p:nvSpPr>
          <p:spPr bwMode="auto">
            <a:xfrm>
              <a:off x="2859" y="1438"/>
              <a:ext cx="36" cy="73"/>
            </a:xfrm>
            <a:custGeom>
              <a:avLst/>
              <a:gdLst>
                <a:gd name="T0" fmla="*/ 0 w 246"/>
                <a:gd name="T1" fmla="*/ 2 h 502"/>
                <a:gd name="T2" fmla="*/ 1 w 246"/>
                <a:gd name="T3" fmla="*/ 0 h 502"/>
                <a:gd name="T4" fmla="*/ 1 w 246"/>
                <a:gd name="T5" fmla="*/ 0 h 502"/>
                <a:gd name="T6" fmla="*/ 0 60000 65536"/>
                <a:gd name="T7" fmla="*/ 0 60000 65536"/>
                <a:gd name="T8" fmla="*/ 0 60000 65536"/>
                <a:gd name="T9" fmla="*/ 0 w 246"/>
                <a:gd name="T10" fmla="*/ 0 h 502"/>
                <a:gd name="T11" fmla="*/ 246 w 246"/>
                <a:gd name="T12" fmla="*/ 502 h 502"/>
              </a:gdLst>
              <a:ahLst/>
              <a:cxnLst>
                <a:cxn ang="T6">
                  <a:pos x="T0" y="T1"/>
                </a:cxn>
                <a:cxn ang="T7">
                  <a:pos x="T2" y="T3"/>
                </a:cxn>
                <a:cxn ang="T8">
                  <a:pos x="T4" y="T5"/>
                </a:cxn>
              </a:cxnLst>
              <a:rect l="T9" t="T10" r="T11" b="T12"/>
              <a:pathLst>
                <a:path w="246" h="502">
                  <a:moveTo>
                    <a:pt x="0" y="502"/>
                  </a:moveTo>
                  <a:lnTo>
                    <a:pt x="245" y="0"/>
                  </a:lnTo>
                  <a:lnTo>
                    <a:pt x="246" y="0"/>
                  </a:lnTo>
                </a:path>
              </a:pathLst>
            </a:custGeom>
            <a:noFill/>
            <a:ln w="0">
              <a:solidFill>
                <a:srgbClr val="000000"/>
              </a:solidFill>
              <a:prstDash val="solid"/>
              <a:round/>
            </a:ln>
          </p:spPr>
          <p:txBody>
            <a:bodyPr/>
            <a:lstStyle/>
            <a:p>
              <a:endParaRPr lang="en-US"/>
            </a:p>
          </p:txBody>
        </p:sp>
        <p:sp>
          <p:nvSpPr>
            <p:cNvPr id="26682" name="Freeform 1073"/>
            <p:cNvSpPr/>
            <p:nvPr/>
          </p:nvSpPr>
          <p:spPr bwMode="auto">
            <a:xfrm>
              <a:off x="2914" y="1867"/>
              <a:ext cx="83" cy="102"/>
            </a:xfrm>
            <a:custGeom>
              <a:avLst/>
              <a:gdLst>
                <a:gd name="T0" fmla="*/ 0 w 567"/>
                <a:gd name="T1" fmla="*/ 0 h 703"/>
                <a:gd name="T2" fmla="*/ 2 w 567"/>
                <a:gd name="T3" fmla="*/ 2 h 703"/>
                <a:gd name="T4" fmla="*/ 2 w 567"/>
                <a:gd name="T5" fmla="*/ 2 h 703"/>
                <a:gd name="T6" fmla="*/ 0 60000 65536"/>
                <a:gd name="T7" fmla="*/ 0 60000 65536"/>
                <a:gd name="T8" fmla="*/ 0 60000 65536"/>
                <a:gd name="T9" fmla="*/ 0 w 567"/>
                <a:gd name="T10" fmla="*/ 0 h 703"/>
                <a:gd name="T11" fmla="*/ 567 w 567"/>
                <a:gd name="T12" fmla="*/ 703 h 703"/>
              </a:gdLst>
              <a:ahLst/>
              <a:cxnLst>
                <a:cxn ang="T6">
                  <a:pos x="T0" y="T1"/>
                </a:cxn>
                <a:cxn ang="T7">
                  <a:pos x="T2" y="T3"/>
                </a:cxn>
                <a:cxn ang="T8">
                  <a:pos x="T4" y="T5"/>
                </a:cxn>
              </a:cxnLst>
              <a:rect l="T9" t="T10" r="T11" b="T12"/>
              <a:pathLst>
                <a:path w="567" h="703">
                  <a:moveTo>
                    <a:pt x="0" y="0"/>
                  </a:moveTo>
                  <a:lnTo>
                    <a:pt x="565" y="703"/>
                  </a:lnTo>
                  <a:lnTo>
                    <a:pt x="567" y="703"/>
                  </a:lnTo>
                </a:path>
              </a:pathLst>
            </a:custGeom>
            <a:noFill/>
            <a:ln w="0">
              <a:solidFill>
                <a:srgbClr val="000000"/>
              </a:solidFill>
              <a:prstDash val="solid"/>
              <a:round/>
            </a:ln>
          </p:spPr>
          <p:txBody>
            <a:bodyPr/>
            <a:lstStyle/>
            <a:p>
              <a:endParaRPr lang="en-US"/>
            </a:p>
          </p:txBody>
        </p:sp>
        <p:sp>
          <p:nvSpPr>
            <p:cNvPr id="26683" name="Freeform 1074"/>
            <p:cNvSpPr/>
            <p:nvPr/>
          </p:nvSpPr>
          <p:spPr bwMode="auto">
            <a:xfrm>
              <a:off x="2914" y="1846"/>
              <a:ext cx="35" cy="21"/>
            </a:xfrm>
            <a:custGeom>
              <a:avLst/>
              <a:gdLst>
                <a:gd name="T0" fmla="*/ 0 w 242"/>
                <a:gd name="T1" fmla="*/ 0 h 139"/>
                <a:gd name="T2" fmla="*/ 1 w 242"/>
                <a:gd name="T3" fmla="*/ 0 h 139"/>
                <a:gd name="T4" fmla="*/ 1 w 242"/>
                <a:gd name="T5" fmla="*/ 0 h 139"/>
                <a:gd name="T6" fmla="*/ 0 60000 65536"/>
                <a:gd name="T7" fmla="*/ 0 60000 65536"/>
                <a:gd name="T8" fmla="*/ 0 60000 65536"/>
                <a:gd name="T9" fmla="*/ 0 w 242"/>
                <a:gd name="T10" fmla="*/ 0 h 139"/>
                <a:gd name="T11" fmla="*/ 242 w 242"/>
                <a:gd name="T12" fmla="*/ 139 h 139"/>
              </a:gdLst>
              <a:ahLst/>
              <a:cxnLst>
                <a:cxn ang="T6">
                  <a:pos x="T0" y="T1"/>
                </a:cxn>
                <a:cxn ang="T7">
                  <a:pos x="T2" y="T3"/>
                </a:cxn>
                <a:cxn ang="T8">
                  <a:pos x="T4" y="T5"/>
                </a:cxn>
              </a:cxnLst>
              <a:rect l="T9" t="T10" r="T11" b="T12"/>
              <a:pathLst>
                <a:path w="242" h="139">
                  <a:moveTo>
                    <a:pt x="0" y="139"/>
                  </a:moveTo>
                  <a:lnTo>
                    <a:pt x="241" y="0"/>
                  </a:lnTo>
                  <a:lnTo>
                    <a:pt x="242" y="0"/>
                  </a:lnTo>
                </a:path>
              </a:pathLst>
            </a:custGeom>
            <a:noFill/>
            <a:ln w="0">
              <a:solidFill>
                <a:srgbClr val="000000"/>
              </a:solidFill>
              <a:prstDash val="solid"/>
              <a:round/>
            </a:ln>
          </p:spPr>
          <p:txBody>
            <a:bodyPr/>
            <a:lstStyle/>
            <a:p>
              <a:endParaRPr lang="en-US"/>
            </a:p>
          </p:txBody>
        </p:sp>
        <p:sp>
          <p:nvSpPr>
            <p:cNvPr id="26684" name="Freeform 1075"/>
            <p:cNvSpPr/>
            <p:nvPr/>
          </p:nvSpPr>
          <p:spPr bwMode="auto">
            <a:xfrm>
              <a:off x="2887" y="1799"/>
              <a:ext cx="35" cy="20"/>
            </a:xfrm>
            <a:custGeom>
              <a:avLst/>
              <a:gdLst>
                <a:gd name="T0" fmla="*/ 0 w 241"/>
                <a:gd name="T1" fmla="*/ 0 h 139"/>
                <a:gd name="T2" fmla="*/ 1 w 241"/>
                <a:gd name="T3" fmla="*/ 0 h 139"/>
                <a:gd name="T4" fmla="*/ 1 w 241"/>
                <a:gd name="T5" fmla="*/ 0 h 139"/>
                <a:gd name="T6" fmla="*/ 0 60000 65536"/>
                <a:gd name="T7" fmla="*/ 0 60000 65536"/>
                <a:gd name="T8" fmla="*/ 0 60000 65536"/>
                <a:gd name="T9" fmla="*/ 0 w 241"/>
                <a:gd name="T10" fmla="*/ 0 h 139"/>
                <a:gd name="T11" fmla="*/ 241 w 241"/>
                <a:gd name="T12" fmla="*/ 139 h 139"/>
              </a:gdLst>
              <a:ahLst/>
              <a:cxnLst>
                <a:cxn ang="T6">
                  <a:pos x="T0" y="T1"/>
                </a:cxn>
                <a:cxn ang="T7">
                  <a:pos x="T2" y="T3"/>
                </a:cxn>
                <a:cxn ang="T8">
                  <a:pos x="T4" y="T5"/>
                </a:cxn>
              </a:cxnLst>
              <a:rect l="T9" t="T10" r="T11" b="T12"/>
              <a:pathLst>
                <a:path w="241" h="139">
                  <a:moveTo>
                    <a:pt x="0" y="139"/>
                  </a:moveTo>
                  <a:lnTo>
                    <a:pt x="240" y="0"/>
                  </a:lnTo>
                  <a:lnTo>
                    <a:pt x="241" y="0"/>
                  </a:lnTo>
                </a:path>
              </a:pathLst>
            </a:custGeom>
            <a:noFill/>
            <a:ln w="0">
              <a:solidFill>
                <a:srgbClr val="000000"/>
              </a:solidFill>
              <a:prstDash val="solid"/>
              <a:round/>
            </a:ln>
          </p:spPr>
          <p:txBody>
            <a:bodyPr/>
            <a:lstStyle/>
            <a:p>
              <a:endParaRPr lang="en-US"/>
            </a:p>
          </p:txBody>
        </p:sp>
        <p:sp>
          <p:nvSpPr>
            <p:cNvPr id="26685" name="Freeform 1076"/>
            <p:cNvSpPr/>
            <p:nvPr/>
          </p:nvSpPr>
          <p:spPr bwMode="auto">
            <a:xfrm>
              <a:off x="2838" y="1696"/>
              <a:ext cx="49" cy="123"/>
            </a:xfrm>
            <a:custGeom>
              <a:avLst/>
              <a:gdLst>
                <a:gd name="T0" fmla="*/ 0 w 328"/>
                <a:gd name="T1" fmla="*/ 0 h 841"/>
                <a:gd name="T2" fmla="*/ 1 w 328"/>
                <a:gd name="T3" fmla="*/ 3 h 841"/>
                <a:gd name="T4" fmla="*/ 1 w 328"/>
                <a:gd name="T5" fmla="*/ 3 h 841"/>
                <a:gd name="T6" fmla="*/ 0 60000 65536"/>
                <a:gd name="T7" fmla="*/ 0 60000 65536"/>
                <a:gd name="T8" fmla="*/ 0 60000 65536"/>
                <a:gd name="T9" fmla="*/ 0 w 328"/>
                <a:gd name="T10" fmla="*/ 0 h 841"/>
                <a:gd name="T11" fmla="*/ 328 w 328"/>
                <a:gd name="T12" fmla="*/ 841 h 841"/>
              </a:gdLst>
              <a:ahLst/>
              <a:cxnLst>
                <a:cxn ang="T6">
                  <a:pos x="T0" y="T1"/>
                </a:cxn>
                <a:cxn ang="T7">
                  <a:pos x="T2" y="T3"/>
                </a:cxn>
                <a:cxn ang="T8">
                  <a:pos x="T4" y="T5"/>
                </a:cxn>
              </a:cxnLst>
              <a:rect l="T9" t="T10" r="T11" b="T12"/>
              <a:pathLst>
                <a:path w="328" h="841">
                  <a:moveTo>
                    <a:pt x="0" y="0"/>
                  </a:moveTo>
                  <a:lnTo>
                    <a:pt x="327" y="841"/>
                  </a:lnTo>
                  <a:lnTo>
                    <a:pt x="328" y="841"/>
                  </a:lnTo>
                </a:path>
              </a:pathLst>
            </a:custGeom>
            <a:noFill/>
            <a:ln w="0">
              <a:solidFill>
                <a:srgbClr val="000000"/>
              </a:solidFill>
              <a:prstDash val="solid"/>
              <a:round/>
            </a:ln>
          </p:spPr>
          <p:txBody>
            <a:bodyPr/>
            <a:lstStyle/>
            <a:p>
              <a:endParaRPr lang="en-US"/>
            </a:p>
          </p:txBody>
        </p:sp>
        <p:sp>
          <p:nvSpPr>
            <p:cNvPr id="26686" name="Freeform 1077"/>
            <p:cNvSpPr/>
            <p:nvPr/>
          </p:nvSpPr>
          <p:spPr bwMode="auto">
            <a:xfrm>
              <a:off x="3175" y="1649"/>
              <a:ext cx="37" cy="15"/>
            </a:xfrm>
            <a:custGeom>
              <a:avLst/>
              <a:gdLst>
                <a:gd name="T0" fmla="*/ 1 w 253"/>
                <a:gd name="T1" fmla="*/ 0 h 104"/>
                <a:gd name="T2" fmla="*/ 0 w 253"/>
                <a:gd name="T3" fmla="*/ 0 h 104"/>
                <a:gd name="T4" fmla="*/ 0 w 253"/>
                <a:gd name="T5" fmla="*/ 0 h 104"/>
                <a:gd name="T6" fmla="*/ 0 w 253"/>
                <a:gd name="T7" fmla="*/ 0 h 104"/>
                <a:gd name="T8" fmla="*/ 0 60000 65536"/>
                <a:gd name="T9" fmla="*/ 0 60000 65536"/>
                <a:gd name="T10" fmla="*/ 0 60000 65536"/>
                <a:gd name="T11" fmla="*/ 0 60000 65536"/>
                <a:gd name="T12" fmla="*/ 0 w 253"/>
                <a:gd name="T13" fmla="*/ 0 h 104"/>
                <a:gd name="T14" fmla="*/ 253 w 253"/>
                <a:gd name="T15" fmla="*/ 104 h 104"/>
              </a:gdLst>
              <a:ahLst/>
              <a:cxnLst>
                <a:cxn ang="T8">
                  <a:pos x="T0" y="T1"/>
                </a:cxn>
                <a:cxn ang="T9">
                  <a:pos x="T2" y="T3"/>
                </a:cxn>
                <a:cxn ang="T10">
                  <a:pos x="T4" y="T5"/>
                </a:cxn>
                <a:cxn ang="T11">
                  <a:pos x="T6" y="T7"/>
                </a:cxn>
              </a:cxnLst>
              <a:rect l="T12" t="T13" r="T14" b="T15"/>
              <a:pathLst>
                <a:path w="253" h="104">
                  <a:moveTo>
                    <a:pt x="253" y="104"/>
                  </a:moveTo>
                  <a:lnTo>
                    <a:pt x="144" y="8"/>
                  </a:lnTo>
                  <a:lnTo>
                    <a:pt x="0" y="0"/>
                  </a:lnTo>
                  <a:lnTo>
                    <a:pt x="1" y="0"/>
                  </a:lnTo>
                </a:path>
              </a:pathLst>
            </a:custGeom>
            <a:noFill/>
            <a:ln w="0">
              <a:solidFill>
                <a:srgbClr val="000000"/>
              </a:solidFill>
              <a:prstDash val="solid"/>
              <a:round/>
            </a:ln>
          </p:spPr>
          <p:txBody>
            <a:bodyPr/>
            <a:lstStyle/>
            <a:p>
              <a:endParaRPr lang="en-US"/>
            </a:p>
          </p:txBody>
        </p:sp>
        <p:sp>
          <p:nvSpPr>
            <p:cNvPr id="26687" name="Freeform 1078"/>
            <p:cNvSpPr/>
            <p:nvPr/>
          </p:nvSpPr>
          <p:spPr bwMode="auto">
            <a:xfrm>
              <a:off x="3018" y="1704"/>
              <a:ext cx="189" cy="188"/>
            </a:xfrm>
            <a:custGeom>
              <a:avLst/>
              <a:gdLst>
                <a:gd name="T0" fmla="*/ 0 w 1283"/>
                <a:gd name="T1" fmla="*/ 4 h 1281"/>
                <a:gd name="T2" fmla="*/ 4 w 1283"/>
                <a:gd name="T3" fmla="*/ 0 h 1281"/>
                <a:gd name="T4" fmla="*/ 4 w 1283"/>
                <a:gd name="T5" fmla="*/ 0 h 1281"/>
                <a:gd name="T6" fmla="*/ 0 60000 65536"/>
                <a:gd name="T7" fmla="*/ 0 60000 65536"/>
                <a:gd name="T8" fmla="*/ 0 60000 65536"/>
                <a:gd name="T9" fmla="*/ 0 w 1283"/>
                <a:gd name="T10" fmla="*/ 0 h 1281"/>
                <a:gd name="T11" fmla="*/ 1283 w 1283"/>
                <a:gd name="T12" fmla="*/ 1281 h 1281"/>
              </a:gdLst>
              <a:ahLst/>
              <a:cxnLst>
                <a:cxn ang="T6">
                  <a:pos x="T0" y="T1"/>
                </a:cxn>
                <a:cxn ang="T7">
                  <a:pos x="T2" y="T3"/>
                </a:cxn>
                <a:cxn ang="T8">
                  <a:pos x="T4" y="T5"/>
                </a:cxn>
              </a:cxnLst>
              <a:rect l="T9" t="T10" r="T11" b="T12"/>
              <a:pathLst>
                <a:path w="1283" h="1281">
                  <a:moveTo>
                    <a:pt x="0" y="1281"/>
                  </a:moveTo>
                  <a:lnTo>
                    <a:pt x="1282" y="0"/>
                  </a:lnTo>
                  <a:lnTo>
                    <a:pt x="1283" y="0"/>
                  </a:lnTo>
                </a:path>
              </a:pathLst>
            </a:custGeom>
            <a:noFill/>
            <a:ln w="0">
              <a:solidFill>
                <a:srgbClr val="000000"/>
              </a:solidFill>
              <a:prstDash val="solid"/>
              <a:round/>
            </a:ln>
          </p:spPr>
          <p:txBody>
            <a:bodyPr/>
            <a:lstStyle/>
            <a:p>
              <a:endParaRPr lang="en-US"/>
            </a:p>
          </p:txBody>
        </p:sp>
        <p:sp>
          <p:nvSpPr>
            <p:cNvPr id="26688" name="Freeform 1079"/>
            <p:cNvSpPr/>
            <p:nvPr/>
          </p:nvSpPr>
          <p:spPr bwMode="auto">
            <a:xfrm>
              <a:off x="3207" y="1664"/>
              <a:ext cx="9" cy="40"/>
            </a:xfrm>
            <a:custGeom>
              <a:avLst/>
              <a:gdLst>
                <a:gd name="T0" fmla="*/ 0 w 64"/>
                <a:gd name="T1" fmla="*/ 1 h 272"/>
                <a:gd name="T2" fmla="*/ 0 w 64"/>
                <a:gd name="T3" fmla="*/ 0 h 272"/>
                <a:gd name="T4" fmla="*/ 0 w 64"/>
                <a:gd name="T5" fmla="*/ 0 h 272"/>
                <a:gd name="T6" fmla="*/ 0 w 64"/>
                <a:gd name="T7" fmla="*/ 0 h 272"/>
                <a:gd name="T8" fmla="*/ 0 60000 65536"/>
                <a:gd name="T9" fmla="*/ 0 60000 65536"/>
                <a:gd name="T10" fmla="*/ 0 60000 65536"/>
                <a:gd name="T11" fmla="*/ 0 60000 65536"/>
                <a:gd name="T12" fmla="*/ 0 w 64"/>
                <a:gd name="T13" fmla="*/ 0 h 272"/>
                <a:gd name="T14" fmla="*/ 64 w 64"/>
                <a:gd name="T15" fmla="*/ 272 h 272"/>
              </a:gdLst>
              <a:ahLst/>
              <a:cxnLst>
                <a:cxn ang="T8">
                  <a:pos x="T0" y="T1"/>
                </a:cxn>
                <a:cxn ang="T9">
                  <a:pos x="T2" y="T3"/>
                </a:cxn>
                <a:cxn ang="T10">
                  <a:pos x="T4" y="T5"/>
                </a:cxn>
                <a:cxn ang="T11">
                  <a:pos x="T6" y="T7"/>
                </a:cxn>
              </a:cxnLst>
              <a:rect l="T12" t="T13" r="T14" b="T15"/>
              <a:pathLst>
                <a:path w="64" h="272">
                  <a:moveTo>
                    <a:pt x="0" y="272"/>
                  </a:moveTo>
                  <a:lnTo>
                    <a:pt x="64" y="142"/>
                  </a:lnTo>
                  <a:lnTo>
                    <a:pt x="36" y="0"/>
                  </a:lnTo>
                  <a:lnTo>
                    <a:pt x="37" y="0"/>
                  </a:lnTo>
                </a:path>
              </a:pathLst>
            </a:custGeom>
            <a:noFill/>
            <a:ln w="0">
              <a:solidFill>
                <a:srgbClr val="000000"/>
              </a:solidFill>
              <a:prstDash val="solid"/>
              <a:round/>
            </a:ln>
          </p:spPr>
          <p:txBody>
            <a:bodyPr/>
            <a:lstStyle/>
            <a:p>
              <a:endParaRPr lang="en-US"/>
            </a:p>
          </p:txBody>
        </p:sp>
        <p:sp>
          <p:nvSpPr>
            <p:cNvPr id="26689" name="Freeform 1080"/>
            <p:cNvSpPr/>
            <p:nvPr/>
          </p:nvSpPr>
          <p:spPr bwMode="auto">
            <a:xfrm>
              <a:off x="2949" y="1846"/>
              <a:ext cx="69" cy="46"/>
            </a:xfrm>
            <a:custGeom>
              <a:avLst/>
              <a:gdLst>
                <a:gd name="T0" fmla="*/ 0 w 463"/>
                <a:gd name="T1" fmla="*/ 0 h 311"/>
                <a:gd name="T2" fmla="*/ 1 w 463"/>
                <a:gd name="T3" fmla="*/ 1 h 311"/>
                <a:gd name="T4" fmla="*/ 1 w 463"/>
                <a:gd name="T5" fmla="*/ 1 h 311"/>
                <a:gd name="T6" fmla="*/ 0 60000 65536"/>
                <a:gd name="T7" fmla="*/ 0 60000 65536"/>
                <a:gd name="T8" fmla="*/ 0 60000 65536"/>
                <a:gd name="T9" fmla="*/ 0 w 463"/>
                <a:gd name="T10" fmla="*/ 0 h 311"/>
                <a:gd name="T11" fmla="*/ 463 w 463"/>
                <a:gd name="T12" fmla="*/ 311 h 311"/>
              </a:gdLst>
              <a:ahLst/>
              <a:cxnLst>
                <a:cxn ang="T6">
                  <a:pos x="T0" y="T1"/>
                </a:cxn>
                <a:cxn ang="T7">
                  <a:pos x="T2" y="T3"/>
                </a:cxn>
                <a:cxn ang="T8">
                  <a:pos x="T4" y="T5"/>
                </a:cxn>
              </a:cxnLst>
              <a:rect l="T9" t="T10" r="T11" b="T12"/>
              <a:pathLst>
                <a:path w="463" h="311">
                  <a:moveTo>
                    <a:pt x="0" y="0"/>
                  </a:moveTo>
                  <a:lnTo>
                    <a:pt x="462" y="311"/>
                  </a:lnTo>
                  <a:lnTo>
                    <a:pt x="463" y="311"/>
                  </a:lnTo>
                </a:path>
              </a:pathLst>
            </a:custGeom>
            <a:noFill/>
            <a:ln w="0">
              <a:solidFill>
                <a:srgbClr val="000000"/>
              </a:solidFill>
              <a:prstDash val="solid"/>
              <a:round/>
            </a:ln>
          </p:spPr>
          <p:txBody>
            <a:bodyPr/>
            <a:lstStyle/>
            <a:p>
              <a:endParaRPr lang="en-US"/>
            </a:p>
          </p:txBody>
        </p:sp>
        <p:sp>
          <p:nvSpPr>
            <p:cNvPr id="26690" name="Freeform 1081"/>
            <p:cNvSpPr/>
            <p:nvPr/>
          </p:nvSpPr>
          <p:spPr bwMode="auto">
            <a:xfrm>
              <a:off x="2916" y="1649"/>
              <a:ext cx="259" cy="68"/>
            </a:xfrm>
            <a:custGeom>
              <a:avLst/>
              <a:gdLst>
                <a:gd name="T0" fmla="*/ 0 w 1752"/>
                <a:gd name="T1" fmla="*/ 1 h 468"/>
                <a:gd name="T2" fmla="*/ 6 w 1752"/>
                <a:gd name="T3" fmla="*/ 0 h 468"/>
                <a:gd name="T4" fmla="*/ 6 w 1752"/>
                <a:gd name="T5" fmla="*/ 0 h 468"/>
                <a:gd name="T6" fmla="*/ 0 60000 65536"/>
                <a:gd name="T7" fmla="*/ 0 60000 65536"/>
                <a:gd name="T8" fmla="*/ 0 60000 65536"/>
                <a:gd name="T9" fmla="*/ 0 w 1752"/>
                <a:gd name="T10" fmla="*/ 0 h 468"/>
                <a:gd name="T11" fmla="*/ 1752 w 1752"/>
                <a:gd name="T12" fmla="*/ 468 h 468"/>
              </a:gdLst>
              <a:ahLst/>
              <a:cxnLst>
                <a:cxn ang="T6">
                  <a:pos x="T0" y="T1"/>
                </a:cxn>
                <a:cxn ang="T7">
                  <a:pos x="T2" y="T3"/>
                </a:cxn>
                <a:cxn ang="T8">
                  <a:pos x="T4" y="T5"/>
                </a:cxn>
              </a:cxnLst>
              <a:rect l="T9" t="T10" r="T11" b="T12"/>
              <a:pathLst>
                <a:path w="1752" h="468">
                  <a:moveTo>
                    <a:pt x="0" y="468"/>
                  </a:moveTo>
                  <a:lnTo>
                    <a:pt x="1751" y="0"/>
                  </a:lnTo>
                  <a:lnTo>
                    <a:pt x="1752" y="0"/>
                  </a:lnTo>
                </a:path>
              </a:pathLst>
            </a:custGeom>
            <a:noFill/>
            <a:ln w="0">
              <a:solidFill>
                <a:srgbClr val="000000"/>
              </a:solidFill>
              <a:prstDash val="solid"/>
              <a:round/>
            </a:ln>
          </p:spPr>
          <p:txBody>
            <a:bodyPr/>
            <a:lstStyle/>
            <a:p>
              <a:endParaRPr lang="en-US"/>
            </a:p>
          </p:txBody>
        </p:sp>
        <p:sp>
          <p:nvSpPr>
            <p:cNvPr id="26691" name="Freeform 1082"/>
            <p:cNvSpPr/>
            <p:nvPr/>
          </p:nvSpPr>
          <p:spPr bwMode="auto">
            <a:xfrm>
              <a:off x="2916" y="1717"/>
              <a:ext cx="6" cy="82"/>
            </a:xfrm>
            <a:custGeom>
              <a:avLst/>
              <a:gdLst>
                <a:gd name="T0" fmla="*/ 0 w 39"/>
                <a:gd name="T1" fmla="*/ 2 h 557"/>
                <a:gd name="T2" fmla="*/ 0 w 39"/>
                <a:gd name="T3" fmla="*/ 0 h 557"/>
                <a:gd name="T4" fmla="*/ 0 w 39"/>
                <a:gd name="T5" fmla="*/ 0 h 557"/>
                <a:gd name="T6" fmla="*/ 0 60000 65536"/>
                <a:gd name="T7" fmla="*/ 0 60000 65536"/>
                <a:gd name="T8" fmla="*/ 0 60000 65536"/>
                <a:gd name="T9" fmla="*/ 0 w 39"/>
                <a:gd name="T10" fmla="*/ 0 h 557"/>
                <a:gd name="T11" fmla="*/ 39 w 39"/>
                <a:gd name="T12" fmla="*/ 557 h 557"/>
              </a:gdLst>
              <a:ahLst/>
              <a:cxnLst>
                <a:cxn ang="T6">
                  <a:pos x="T0" y="T1"/>
                </a:cxn>
                <a:cxn ang="T7">
                  <a:pos x="T2" y="T3"/>
                </a:cxn>
                <a:cxn ang="T8">
                  <a:pos x="T4" y="T5"/>
                </a:cxn>
              </a:cxnLst>
              <a:rect l="T9" t="T10" r="T11" b="T12"/>
              <a:pathLst>
                <a:path w="39" h="557">
                  <a:moveTo>
                    <a:pt x="39" y="557"/>
                  </a:moveTo>
                  <a:lnTo>
                    <a:pt x="0" y="0"/>
                  </a:lnTo>
                  <a:lnTo>
                    <a:pt x="1" y="0"/>
                  </a:lnTo>
                </a:path>
              </a:pathLst>
            </a:custGeom>
            <a:noFill/>
            <a:ln w="0">
              <a:solidFill>
                <a:srgbClr val="000000"/>
              </a:solidFill>
              <a:prstDash val="solid"/>
              <a:round/>
            </a:ln>
          </p:spPr>
          <p:txBody>
            <a:bodyPr/>
            <a:lstStyle/>
            <a:p>
              <a:endParaRPr lang="en-US"/>
            </a:p>
          </p:txBody>
        </p:sp>
        <p:sp>
          <p:nvSpPr>
            <p:cNvPr id="26692" name="Freeform 1083"/>
            <p:cNvSpPr/>
            <p:nvPr/>
          </p:nvSpPr>
          <p:spPr bwMode="auto">
            <a:xfrm>
              <a:off x="3148" y="2079"/>
              <a:ext cx="125" cy="48"/>
            </a:xfrm>
            <a:custGeom>
              <a:avLst/>
              <a:gdLst>
                <a:gd name="T0" fmla="*/ 0 w 842"/>
                <a:gd name="T1" fmla="*/ 0 h 327"/>
                <a:gd name="T2" fmla="*/ 3 w 842"/>
                <a:gd name="T3" fmla="*/ 1 h 327"/>
                <a:gd name="T4" fmla="*/ 3 w 842"/>
                <a:gd name="T5" fmla="*/ 1 h 327"/>
                <a:gd name="T6" fmla="*/ 0 60000 65536"/>
                <a:gd name="T7" fmla="*/ 0 60000 65536"/>
                <a:gd name="T8" fmla="*/ 0 60000 65536"/>
                <a:gd name="T9" fmla="*/ 0 w 842"/>
                <a:gd name="T10" fmla="*/ 0 h 327"/>
                <a:gd name="T11" fmla="*/ 842 w 842"/>
                <a:gd name="T12" fmla="*/ 327 h 327"/>
              </a:gdLst>
              <a:ahLst/>
              <a:cxnLst>
                <a:cxn ang="T6">
                  <a:pos x="T0" y="T1"/>
                </a:cxn>
                <a:cxn ang="T7">
                  <a:pos x="T2" y="T3"/>
                </a:cxn>
                <a:cxn ang="T8">
                  <a:pos x="T4" y="T5"/>
                </a:cxn>
              </a:cxnLst>
              <a:rect l="T9" t="T10" r="T11" b="T12"/>
              <a:pathLst>
                <a:path w="842" h="327">
                  <a:moveTo>
                    <a:pt x="0" y="0"/>
                  </a:moveTo>
                  <a:lnTo>
                    <a:pt x="841" y="327"/>
                  </a:lnTo>
                  <a:lnTo>
                    <a:pt x="842" y="327"/>
                  </a:lnTo>
                </a:path>
              </a:pathLst>
            </a:custGeom>
            <a:noFill/>
            <a:ln w="0">
              <a:solidFill>
                <a:srgbClr val="000000"/>
              </a:solidFill>
              <a:prstDash val="solid"/>
              <a:round/>
            </a:ln>
          </p:spPr>
          <p:txBody>
            <a:bodyPr/>
            <a:lstStyle/>
            <a:p>
              <a:endParaRPr lang="en-US"/>
            </a:p>
          </p:txBody>
        </p:sp>
        <p:sp>
          <p:nvSpPr>
            <p:cNvPr id="26693" name="Freeform 1084"/>
            <p:cNvSpPr/>
            <p:nvPr/>
          </p:nvSpPr>
          <p:spPr bwMode="auto">
            <a:xfrm>
              <a:off x="3148" y="2044"/>
              <a:ext cx="21" cy="35"/>
            </a:xfrm>
            <a:custGeom>
              <a:avLst/>
              <a:gdLst>
                <a:gd name="T0" fmla="*/ 0 w 140"/>
                <a:gd name="T1" fmla="*/ 1 h 241"/>
                <a:gd name="T2" fmla="*/ 0 w 140"/>
                <a:gd name="T3" fmla="*/ 0 h 241"/>
                <a:gd name="T4" fmla="*/ 0 w 140"/>
                <a:gd name="T5" fmla="*/ 0 h 241"/>
                <a:gd name="T6" fmla="*/ 0 60000 65536"/>
                <a:gd name="T7" fmla="*/ 0 60000 65536"/>
                <a:gd name="T8" fmla="*/ 0 60000 65536"/>
                <a:gd name="T9" fmla="*/ 0 w 140"/>
                <a:gd name="T10" fmla="*/ 0 h 241"/>
                <a:gd name="T11" fmla="*/ 140 w 140"/>
                <a:gd name="T12" fmla="*/ 241 h 241"/>
              </a:gdLst>
              <a:ahLst/>
              <a:cxnLst>
                <a:cxn ang="T6">
                  <a:pos x="T0" y="T1"/>
                </a:cxn>
                <a:cxn ang="T7">
                  <a:pos x="T2" y="T3"/>
                </a:cxn>
                <a:cxn ang="T8">
                  <a:pos x="T4" y="T5"/>
                </a:cxn>
              </a:cxnLst>
              <a:rect l="T9" t="T10" r="T11" b="T12"/>
              <a:pathLst>
                <a:path w="140" h="241">
                  <a:moveTo>
                    <a:pt x="0" y="241"/>
                  </a:moveTo>
                  <a:lnTo>
                    <a:pt x="139" y="0"/>
                  </a:lnTo>
                  <a:lnTo>
                    <a:pt x="140" y="0"/>
                  </a:lnTo>
                </a:path>
              </a:pathLst>
            </a:custGeom>
            <a:noFill/>
            <a:ln w="0">
              <a:solidFill>
                <a:srgbClr val="000000"/>
              </a:solidFill>
              <a:prstDash val="solid"/>
              <a:round/>
            </a:ln>
          </p:spPr>
          <p:txBody>
            <a:bodyPr/>
            <a:lstStyle/>
            <a:p>
              <a:endParaRPr lang="en-US"/>
            </a:p>
          </p:txBody>
        </p:sp>
        <p:sp>
          <p:nvSpPr>
            <p:cNvPr id="26694" name="Freeform 1085"/>
            <p:cNvSpPr/>
            <p:nvPr/>
          </p:nvSpPr>
          <p:spPr bwMode="auto">
            <a:xfrm>
              <a:off x="3101" y="2017"/>
              <a:ext cx="21" cy="35"/>
            </a:xfrm>
            <a:custGeom>
              <a:avLst/>
              <a:gdLst>
                <a:gd name="T0" fmla="*/ 0 w 140"/>
                <a:gd name="T1" fmla="*/ 1 h 240"/>
                <a:gd name="T2" fmla="*/ 0 w 140"/>
                <a:gd name="T3" fmla="*/ 0 h 240"/>
                <a:gd name="T4" fmla="*/ 0 w 140"/>
                <a:gd name="T5" fmla="*/ 0 h 240"/>
                <a:gd name="T6" fmla="*/ 0 60000 65536"/>
                <a:gd name="T7" fmla="*/ 0 60000 65536"/>
                <a:gd name="T8" fmla="*/ 0 60000 65536"/>
                <a:gd name="T9" fmla="*/ 0 w 140"/>
                <a:gd name="T10" fmla="*/ 0 h 240"/>
                <a:gd name="T11" fmla="*/ 140 w 140"/>
                <a:gd name="T12" fmla="*/ 240 h 240"/>
              </a:gdLst>
              <a:ahLst/>
              <a:cxnLst>
                <a:cxn ang="T6">
                  <a:pos x="T0" y="T1"/>
                </a:cxn>
                <a:cxn ang="T7">
                  <a:pos x="T2" y="T3"/>
                </a:cxn>
                <a:cxn ang="T8">
                  <a:pos x="T4" y="T5"/>
                </a:cxn>
              </a:cxnLst>
              <a:rect l="T9" t="T10" r="T11" b="T12"/>
              <a:pathLst>
                <a:path w="140" h="240">
                  <a:moveTo>
                    <a:pt x="0" y="240"/>
                  </a:moveTo>
                  <a:lnTo>
                    <a:pt x="139" y="0"/>
                  </a:lnTo>
                  <a:lnTo>
                    <a:pt x="140" y="0"/>
                  </a:lnTo>
                </a:path>
              </a:pathLst>
            </a:custGeom>
            <a:noFill/>
            <a:ln w="0">
              <a:solidFill>
                <a:srgbClr val="000000"/>
              </a:solidFill>
              <a:prstDash val="solid"/>
              <a:round/>
            </a:ln>
          </p:spPr>
          <p:txBody>
            <a:bodyPr/>
            <a:lstStyle/>
            <a:p>
              <a:endParaRPr lang="en-US"/>
            </a:p>
          </p:txBody>
        </p:sp>
        <p:sp>
          <p:nvSpPr>
            <p:cNvPr id="26695" name="Freeform 1086"/>
            <p:cNvSpPr/>
            <p:nvPr/>
          </p:nvSpPr>
          <p:spPr bwMode="auto">
            <a:xfrm>
              <a:off x="2997" y="1969"/>
              <a:ext cx="104" cy="83"/>
            </a:xfrm>
            <a:custGeom>
              <a:avLst/>
              <a:gdLst>
                <a:gd name="T0" fmla="*/ 0 w 705"/>
                <a:gd name="T1" fmla="*/ 0 h 566"/>
                <a:gd name="T2" fmla="*/ 2 w 705"/>
                <a:gd name="T3" fmla="*/ 2 h 566"/>
                <a:gd name="T4" fmla="*/ 2 w 705"/>
                <a:gd name="T5" fmla="*/ 2 h 566"/>
                <a:gd name="T6" fmla="*/ 0 60000 65536"/>
                <a:gd name="T7" fmla="*/ 0 60000 65536"/>
                <a:gd name="T8" fmla="*/ 0 60000 65536"/>
                <a:gd name="T9" fmla="*/ 0 w 705"/>
                <a:gd name="T10" fmla="*/ 0 h 566"/>
                <a:gd name="T11" fmla="*/ 705 w 705"/>
                <a:gd name="T12" fmla="*/ 566 h 566"/>
              </a:gdLst>
              <a:ahLst/>
              <a:cxnLst>
                <a:cxn ang="T6">
                  <a:pos x="T0" y="T1"/>
                </a:cxn>
                <a:cxn ang="T7">
                  <a:pos x="T2" y="T3"/>
                </a:cxn>
                <a:cxn ang="T8">
                  <a:pos x="T4" y="T5"/>
                </a:cxn>
              </a:cxnLst>
              <a:rect l="T9" t="T10" r="T11" b="T12"/>
              <a:pathLst>
                <a:path w="705" h="566">
                  <a:moveTo>
                    <a:pt x="0" y="0"/>
                  </a:moveTo>
                  <a:lnTo>
                    <a:pt x="704" y="566"/>
                  </a:lnTo>
                  <a:lnTo>
                    <a:pt x="705" y="566"/>
                  </a:lnTo>
                </a:path>
              </a:pathLst>
            </a:custGeom>
            <a:noFill/>
            <a:ln w="0">
              <a:solidFill>
                <a:srgbClr val="000000"/>
              </a:solidFill>
              <a:prstDash val="solid"/>
              <a:round/>
            </a:ln>
          </p:spPr>
          <p:txBody>
            <a:bodyPr/>
            <a:lstStyle/>
            <a:p>
              <a:endParaRPr lang="en-US"/>
            </a:p>
          </p:txBody>
        </p:sp>
        <p:sp>
          <p:nvSpPr>
            <p:cNvPr id="26696" name="Freeform 1087"/>
            <p:cNvSpPr/>
            <p:nvPr/>
          </p:nvSpPr>
          <p:spPr bwMode="auto">
            <a:xfrm>
              <a:off x="3265" y="1752"/>
              <a:ext cx="40" cy="9"/>
            </a:xfrm>
            <a:custGeom>
              <a:avLst/>
              <a:gdLst>
                <a:gd name="T0" fmla="*/ 1 w 272"/>
                <a:gd name="T1" fmla="*/ 0 h 65"/>
                <a:gd name="T2" fmla="*/ 0 w 272"/>
                <a:gd name="T3" fmla="*/ 0 h 65"/>
                <a:gd name="T4" fmla="*/ 0 w 272"/>
                <a:gd name="T5" fmla="*/ 0 h 65"/>
                <a:gd name="T6" fmla="*/ 0 w 272"/>
                <a:gd name="T7" fmla="*/ 0 h 65"/>
                <a:gd name="T8" fmla="*/ 0 60000 65536"/>
                <a:gd name="T9" fmla="*/ 0 60000 65536"/>
                <a:gd name="T10" fmla="*/ 0 60000 65536"/>
                <a:gd name="T11" fmla="*/ 0 60000 65536"/>
                <a:gd name="T12" fmla="*/ 0 w 272"/>
                <a:gd name="T13" fmla="*/ 0 h 65"/>
                <a:gd name="T14" fmla="*/ 272 w 272"/>
                <a:gd name="T15" fmla="*/ 65 h 65"/>
              </a:gdLst>
              <a:ahLst/>
              <a:cxnLst>
                <a:cxn ang="T8">
                  <a:pos x="T0" y="T1"/>
                </a:cxn>
                <a:cxn ang="T9">
                  <a:pos x="T2" y="T3"/>
                </a:cxn>
                <a:cxn ang="T10">
                  <a:pos x="T4" y="T5"/>
                </a:cxn>
                <a:cxn ang="T11">
                  <a:pos x="T6" y="T7"/>
                </a:cxn>
              </a:cxnLst>
              <a:rect l="T12" t="T13" r="T14" b="T15"/>
              <a:pathLst>
                <a:path w="272" h="65">
                  <a:moveTo>
                    <a:pt x="272" y="28"/>
                  </a:moveTo>
                  <a:lnTo>
                    <a:pt x="130" y="0"/>
                  </a:lnTo>
                  <a:lnTo>
                    <a:pt x="0" y="65"/>
                  </a:lnTo>
                  <a:lnTo>
                    <a:pt x="1" y="65"/>
                  </a:lnTo>
                </a:path>
              </a:pathLst>
            </a:custGeom>
            <a:noFill/>
            <a:ln w="0">
              <a:solidFill>
                <a:srgbClr val="000000"/>
              </a:solidFill>
              <a:prstDash val="solid"/>
              <a:round/>
            </a:ln>
          </p:spPr>
          <p:txBody>
            <a:bodyPr/>
            <a:lstStyle/>
            <a:p>
              <a:endParaRPr lang="en-US"/>
            </a:p>
          </p:txBody>
        </p:sp>
        <p:sp>
          <p:nvSpPr>
            <p:cNvPr id="26697" name="Freeform 1088"/>
            <p:cNvSpPr/>
            <p:nvPr/>
          </p:nvSpPr>
          <p:spPr bwMode="auto">
            <a:xfrm>
              <a:off x="3251" y="1793"/>
              <a:ext cx="70" cy="257"/>
            </a:xfrm>
            <a:custGeom>
              <a:avLst/>
              <a:gdLst>
                <a:gd name="T0" fmla="*/ 0 w 470"/>
                <a:gd name="T1" fmla="*/ 6 h 1751"/>
                <a:gd name="T2" fmla="*/ 1 w 470"/>
                <a:gd name="T3" fmla="*/ 0 h 1751"/>
                <a:gd name="T4" fmla="*/ 1 w 470"/>
                <a:gd name="T5" fmla="*/ 0 h 1751"/>
                <a:gd name="T6" fmla="*/ 0 60000 65536"/>
                <a:gd name="T7" fmla="*/ 0 60000 65536"/>
                <a:gd name="T8" fmla="*/ 0 60000 65536"/>
                <a:gd name="T9" fmla="*/ 0 w 470"/>
                <a:gd name="T10" fmla="*/ 0 h 1751"/>
                <a:gd name="T11" fmla="*/ 470 w 470"/>
                <a:gd name="T12" fmla="*/ 1751 h 1751"/>
              </a:gdLst>
              <a:ahLst/>
              <a:cxnLst>
                <a:cxn ang="T6">
                  <a:pos x="T0" y="T1"/>
                </a:cxn>
                <a:cxn ang="T7">
                  <a:pos x="T2" y="T3"/>
                </a:cxn>
                <a:cxn ang="T8">
                  <a:pos x="T4" y="T5"/>
                </a:cxn>
              </a:cxnLst>
              <a:rect l="T9" t="T10" r="T11" b="T12"/>
              <a:pathLst>
                <a:path w="470" h="1751">
                  <a:moveTo>
                    <a:pt x="0" y="1751"/>
                  </a:moveTo>
                  <a:lnTo>
                    <a:pt x="469" y="0"/>
                  </a:lnTo>
                  <a:lnTo>
                    <a:pt x="470" y="0"/>
                  </a:lnTo>
                </a:path>
              </a:pathLst>
            </a:custGeom>
            <a:noFill/>
            <a:ln w="0">
              <a:solidFill>
                <a:srgbClr val="000000"/>
              </a:solidFill>
              <a:prstDash val="solid"/>
              <a:round/>
            </a:ln>
          </p:spPr>
          <p:txBody>
            <a:bodyPr/>
            <a:lstStyle/>
            <a:p>
              <a:endParaRPr lang="en-US"/>
            </a:p>
          </p:txBody>
        </p:sp>
        <p:sp>
          <p:nvSpPr>
            <p:cNvPr id="26698" name="Freeform 1089"/>
            <p:cNvSpPr/>
            <p:nvPr/>
          </p:nvSpPr>
          <p:spPr bwMode="auto">
            <a:xfrm>
              <a:off x="3305" y="1756"/>
              <a:ext cx="15" cy="37"/>
            </a:xfrm>
            <a:custGeom>
              <a:avLst/>
              <a:gdLst>
                <a:gd name="T0" fmla="*/ 0 w 105"/>
                <a:gd name="T1" fmla="*/ 1 h 254"/>
                <a:gd name="T2" fmla="*/ 0 w 105"/>
                <a:gd name="T3" fmla="*/ 0 h 254"/>
                <a:gd name="T4" fmla="*/ 0 w 105"/>
                <a:gd name="T5" fmla="*/ 0 h 254"/>
                <a:gd name="T6" fmla="*/ 0 w 105"/>
                <a:gd name="T7" fmla="*/ 0 h 254"/>
                <a:gd name="T8" fmla="*/ 0 60000 65536"/>
                <a:gd name="T9" fmla="*/ 0 60000 65536"/>
                <a:gd name="T10" fmla="*/ 0 60000 65536"/>
                <a:gd name="T11" fmla="*/ 0 60000 65536"/>
                <a:gd name="T12" fmla="*/ 0 w 105"/>
                <a:gd name="T13" fmla="*/ 0 h 254"/>
                <a:gd name="T14" fmla="*/ 105 w 105"/>
                <a:gd name="T15" fmla="*/ 254 h 254"/>
              </a:gdLst>
              <a:ahLst/>
              <a:cxnLst>
                <a:cxn ang="T8">
                  <a:pos x="T0" y="T1"/>
                </a:cxn>
                <a:cxn ang="T9">
                  <a:pos x="T2" y="T3"/>
                </a:cxn>
                <a:cxn ang="T10">
                  <a:pos x="T4" y="T5"/>
                </a:cxn>
                <a:cxn ang="T11">
                  <a:pos x="T6" y="T7"/>
                </a:cxn>
              </a:cxnLst>
              <a:rect l="T12" t="T13" r="T14" b="T15"/>
              <a:pathLst>
                <a:path w="105" h="254">
                  <a:moveTo>
                    <a:pt x="105" y="254"/>
                  </a:moveTo>
                  <a:lnTo>
                    <a:pt x="96" y="109"/>
                  </a:lnTo>
                  <a:lnTo>
                    <a:pt x="0" y="0"/>
                  </a:lnTo>
                  <a:lnTo>
                    <a:pt x="1" y="0"/>
                  </a:lnTo>
                </a:path>
              </a:pathLst>
            </a:custGeom>
            <a:noFill/>
            <a:ln w="0">
              <a:solidFill>
                <a:srgbClr val="000000"/>
              </a:solidFill>
              <a:prstDash val="solid"/>
              <a:round/>
            </a:ln>
          </p:spPr>
          <p:txBody>
            <a:bodyPr/>
            <a:lstStyle/>
            <a:p>
              <a:endParaRPr lang="en-US"/>
            </a:p>
          </p:txBody>
        </p:sp>
        <p:sp>
          <p:nvSpPr>
            <p:cNvPr id="26699" name="Freeform 1090"/>
            <p:cNvSpPr/>
            <p:nvPr/>
          </p:nvSpPr>
          <p:spPr bwMode="auto">
            <a:xfrm>
              <a:off x="3169" y="2044"/>
              <a:ext cx="82" cy="6"/>
            </a:xfrm>
            <a:custGeom>
              <a:avLst/>
              <a:gdLst>
                <a:gd name="T0" fmla="*/ 0 w 558"/>
                <a:gd name="T1" fmla="*/ 0 h 39"/>
                <a:gd name="T2" fmla="*/ 2 w 558"/>
                <a:gd name="T3" fmla="*/ 0 h 39"/>
                <a:gd name="T4" fmla="*/ 2 w 558"/>
                <a:gd name="T5" fmla="*/ 0 h 39"/>
                <a:gd name="T6" fmla="*/ 0 60000 65536"/>
                <a:gd name="T7" fmla="*/ 0 60000 65536"/>
                <a:gd name="T8" fmla="*/ 0 60000 65536"/>
                <a:gd name="T9" fmla="*/ 0 w 558"/>
                <a:gd name="T10" fmla="*/ 0 h 39"/>
                <a:gd name="T11" fmla="*/ 558 w 558"/>
                <a:gd name="T12" fmla="*/ 39 h 39"/>
              </a:gdLst>
              <a:ahLst/>
              <a:cxnLst>
                <a:cxn ang="T6">
                  <a:pos x="T0" y="T1"/>
                </a:cxn>
                <a:cxn ang="T7">
                  <a:pos x="T2" y="T3"/>
                </a:cxn>
                <a:cxn ang="T8">
                  <a:pos x="T4" y="T5"/>
                </a:cxn>
              </a:cxnLst>
              <a:rect l="T9" t="T10" r="T11" b="T12"/>
              <a:pathLst>
                <a:path w="558" h="39">
                  <a:moveTo>
                    <a:pt x="0" y="0"/>
                  </a:moveTo>
                  <a:lnTo>
                    <a:pt x="557" y="39"/>
                  </a:lnTo>
                  <a:lnTo>
                    <a:pt x="558" y="39"/>
                  </a:lnTo>
                </a:path>
              </a:pathLst>
            </a:custGeom>
            <a:noFill/>
            <a:ln w="0">
              <a:solidFill>
                <a:srgbClr val="000000"/>
              </a:solidFill>
              <a:prstDash val="solid"/>
              <a:round/>
            </a:ln>
          </p:spPr>
          <p:txBody>
            <a:bodyPr/>
            <a:lstStyle/>
            <a:p>
              <a:endParaRPr lang="en-US"/>
            </a:p>
          </p:txBody>
        </p:sp>
        <p:sp>
          <p:nvSpPr>
            <p:cNvPr id="26700" name="Freeform 1091"/>
            <p:cNvSpPr/>
            <p:nvPr/>
          </p:nvSpPr>
          <p:spPr bwMode="auto">
            <a:xfrm>
              <a:off x="3076" y="1761"/>
              <a:ext cx="189" cy="188"/>
            </a:xfrm>
            <a:custGeom>
              <a:avLst/>
              <a:gdLst>
                <a:gd name="T0" fmla="*/ 0 w 1283"/>
                <a:gd name="T1" fmla="*/ 4 h 1282"/>
                <a:gd name="T2" fmla="*/ 4 w 1283"/>
                <a:gd name="T3" fmla="*/ 0 h 1282"/>
                <a:gd name="T4" fmla="*/ 4 w 1283"/>
                <a:gd name="T5" fmla="*/ 0 h 1282"/>
                <a:gd name="T6" fmla="*/ 0 60000 65536"/>
                <a:gd name="T7" fmla="*/ 0 60000 65536"/>
                <a:gd name="T8" fmla="*/ 0 60000 65536"/>
                <a:gd name="T9" fmla="*/ 0 w 1283"/>
                <a:gd name="T10" fmla="*/ 0 h 1282"/>
                <a:gd name="T11" fmla="*/ 1283 w 1283"/>
                <a:gd name="T12" fmla="*/ 1282 h 1282"/>
              </a:gdLst>
              <a:ahLst/>
              <a:cxnLst>
                <a:cxn ang="T6">
                  <a:pos x="T0" y="T1"/>
                </a:cxn>
                <a:cxn ang="T7">
                  <a:pos x="T2" y="T3"/>
                </a:cxn>
                <a:cxn ang="T8">
                  <a:pos x="T4" y="T5"/>
                </a:cxn>
              </a:cxnLst>
              <a:rect l="T9" t="T10" r="T11" b="T12"/>
              <a:pathLst>
                <a:path w="1283" h="1282">
                  <a:moveTo>
                    <a:pt x="0" y="1282"/>
                  </a:moveTo>
                  <a:lnTo>
                    <a:pt x="1282" y="0"/>
                  </a:lnTo>
                  <a:lnTo>
                    <a:pt x="1283" y="0"/>
                  </a:lnTo>
                </a:path>
              </a:pathLst>
            </a:custGeom>
            <a:noFill/>
            <a:ln w="0">
              <a:solidFill>
                <a:srgbClr val="000000"/>
              </a:solidFill>
              <a:prstDash val="solid"/>
              <a:round/>
            </a:ln>
          </p:spPr>
          <p:txBody>
            <a:bodyPr/>
            <a:lstStyle/>
            <a:p>
              <a:endParaRPr lang="en-US"/>
            </a:p>
          </p:txBody>
        </p:sp>
        <p:sp>
          <p:nvSpPr>
            <p:cNvPr id="26701" name="Freeform 1092"/>
            <p:cNvSpPr/>
            <p:nvPr/>
          </p:nvSpPr>
          <p:spPr bwMode="auto">
            <a:xfrm>
              <a:off x="3076" y="1949"/>
              <a:ext cx="46" cy="68"/>
            </a:xfrm>
            <a:custGeom>
              <a:avLst/>
              <a:gdLst>
                <a:gd name="T0" fmla="*/ 1 w 313"/>
                <a:gd name="T1" fmla="*/ 1 h 463"/>
                <a:gd name="T2" fmla="*/ 0 w 313"/>
                <a:gd name="T3" fmla="*/ 0 h 463"/>
                <a:gd name="T4" fmla="*/ 0 w 313"/>
                <a:gd name="T5" fmla="*/ 0 h 463"/>
                <a:gd name="T6" fmla="*/ 0 60000 65536"/>
                <a:gd name="T7" fmla="*/ 0 60000 65536"/>
                <a:gd name="T8" fmla="*/ 0 60000 65536"/>
                <a:gd name="T9" fmla="*/ 0 w 313"/>
                <a:gd name="T10" fmla="*/ 0 h 463"/>
                <a:gd name="T11" fmla="*/ 313 w 313"/>
                <a:gd name="T12" fmla="*/ 463 h 463"/>
              </a:gdLst>
              <a:ahLst/>
              <a:cxnLst>
                <a:cxn ang="T6">
                  <a:pos x="T0" y="T1"/>
                </a:cxn>
                <a:cxn ang="T7">
                  <a:pos x="T2" y="T3"/>
                </a:cxn>
                <a:cxn ang="T8">
                  <a:pos x="T4" y="T5"/>
                </a:cxn>
              </a:cxnLst>
              <a:rect l="T9" t="T10" r="T11" b="T12"/>
              <a:pathLst>
                <a:path w="313" h="463">
                  <a:moveTo>
                    <a:pt x="313" y="463"/>
                  </a:moveTo>
                  <a:lnTo>
                    <a:pt x="0" y="0"/>
                  </a:lnTo>
                  <a:lnTo>
                    <a:pt x="2" y="0"/>
                  </a:lnTo>
                </a:path>
              </a:pathLst>
            </a:custGeom>
            <a:noFill/>
            <a:ln w="0">
              <a:solidFill>
                <a:srgbClr val="000000"/>
              </a:solidFill>
              <a:prstDash val="solid"/>
              <a:round/>
            </a:ln>
          </p:spPr>
          <p:txBody>
            <a:bodyPr/>
            <a:lstStyle/>
            <a:p>
              <a:endParaRPr lang="en-US"/>
            </a:p>
          </p:txBody>
        </p:sp>
        <p:sp>
          <p:nvSpPr>
            <p:cNvPr id="26702" name="Freeform 1093"/>
            <p:cNvSpPr/>
            <p:nvPr/>
          </p:nvSpPr>
          <p:spPr bwMode="auto">
            <a:xfrm>
              <a:off x="3459" y="2127"/>
              <a:ext cx="132" cy="20"/>
            </a:xfrm>
            <a:custGeom>
              <a:avLst/>
              <a:gdLst>
                <a:gd name="T0" fmla="*/ 0 w 893"/>
                <a:gd name="T1" fmla="*/ 0 h 138"/>
                <a:gd name="T2" fmla="*/ 3 w 893"/>
                <a:gd name="T3" fmla="*/ 0 h 138"/>
                <a:gd name="T4" fmla="*/ 3 w 893"/>
                <a:gd name="T5" fmla="*/ 0 h 138"/>
                <a:gd name="T6" fmla="*/ 0 60000 65536"/>
                <a:gd name="T7" fmla="*/ 0 60000 65536"/>
                <a:gd name="T8" fmla="*/ 0 60000 65536"/>
                <a:gd name="T9" fmla="*/ 0 w 893"/>
                <a:gd name="T10" fmla="*/ 0 h 138"/>
                <a:gd name="T11" fmla="*/ 893 w 893"/>
                <a:gd name="T12" fmla="*/ 138 h 138"/>
              </a:gdLst>
              <a:ahLst/>
              <a:cxnLst>
                <a:cxn ang="T6">
                  <a:pos x="T0" y="T1"/>
                </a:cxn>
                <a:cxn ang="T7">
                  <a:pos x="T2" y="T3"/>
                </a:cxn>
                <a:cxn ang="T8">
                  <a:pos x="T4" y="T5"/>
                </a:cxn>
              </a:cxnLst>
              <a:rect l="T9" t="T10" r="T11" b="T12"/>
              <a:pathLst>
                <a:path w="893" h="138">
                  <a:moveTo>
                    <a:pt x="0" y="138"/>
                  </a:moveTo>
                  <a:lnTo>
                    <a:pt x="892" y="0"/>
                  </a:lnTo>
                  <a:lnTo>
                    <a:pt x="893" y="0"/>
                  </a:lnTo>
                </a:path>
              </a:pathLst>
            </a:custGeom>
            <a:noFill/>
            <a:ln w="0">
              <a:solidFill>
                <a:srgbClr val="000000"/>
              </a:solidFill>
              <a:prstDash val="solid"/>
              <a:round/>
            </a:ln>
          </p:spPr>
          <p:txBody>
            <a:bodyPr/>
            <a:lstStyle/>
            <a:p>
              <a:endParaRPr lang="en-US"/>
            </a:p>
          </p:txBody>
        </p:sp>
        <p:sp>
          <p:nvSpPr>
            <p:cNvPr id="26703" name="Freeform 1094"/>
            <p:cNvSpPr/>
            <p:nvPr/>
          </p:nvSpPr>
          <p:spPr bwMode="auto">
            <a:xfrm>
              <a:off x="3459" y="2107"/>
              <a:ext cx="1" cy="40"/>
            </a:xfrm>
            <a:custGeom>
              <a:avLst/>
              <a:gdLst>
                <a:gd name="T0" fmla="*/ 0 w 1"/>
                <a:gd name="T1" fmla="*/ 1 h 278"/>
                <a:gd name="T2" fmla="*/ 0 w 1"/>
                <a:gd name="T3" fmla="*/ 0 h 278"/>
                <a:gd name="T4" fmla="*/ 1 w 1"/>
                <a:gd name="T5" fmla="*/ 0 h 278"/>
                <a:gd name="T6" fmla="*/ 0 60000 65536"/>
                <a:gd name="T7" fmla="*/ 0 60000 65536"/>
                <a:gd name="T8" fmla="*/ 0 60000 65536"/>
                <a:gd name="T9" fmla="*/ 0 w 1"/>
                <a:gd name="T10" fmla="*/ 0 h 278"/>
                <a:gd name="T11" fmla="*/ 1 w 1"/>
                <a:gd name="T12" fmla="*/ 278 h 278"/>
              </a:gdLst>
              <a:ahLst/>
              <a:cxnLst>
                <a:cxn ang="T6">
                  <a:pos x="T0" y="T1"/>
                </a:cxn>
                <a:cxn ang="T7">
                  <a:pos x="T2" y="T3"/>
                </a:cxn>
                <a:cxn ang="T8">
                  <a:pos x="T4" y="T5"/>
                </a:cxn>
              </a:cxnLst>
              <a:rect l="T9" t="T10" r="T11" b="T12"/>
              <a:pathLst>
                <a:path w="1" h="278">
                  <a:moveTo>
                    <a:pt x="0" y="278"/>
                  </a:moveTo>
                  <a:lnTo>
                    <a:pt x="0" y="0"/>
                  </a:lnTo>
                  <a:lnTo>
                    <a:pt x="1" y="0"/>
                  </a:lnTo>
                </a:path>
              </a:pathLst>
            </a:custGeom>
            <a:noFill/>
            <a:ln w="0">
              <a:solidFill>
                <a:srgbClr val="000000"/>
              </a:solidFill>
              <a:prstDash val="solid"/>
              <a:round/>
            </a:ln>
          </p:spPr>
          <p:txBody>
            <a:bodyPr/>
            <a:lstStyle/>
            <a:p>
              <a:endParaRPr lang="en-US"/>
            </a:p>
          </p:txBody>
        </p:sp>
        <p:sp>
          <p:nvSpPr>
            <p:cNvPr id="26704" name="Freeform 1095"/>
            <p:cNvSpPr/>
            <p:nvPr/>
          </p:nvSpPr>
          <p:spPr bwMode="auto">
            <a:xfrm>
              <a:off x="3404" y="2107"/>
              <a:ext cx="1" cy="40"/>
            </a:xfrm>
            <a:custGeom>
              <a:avLst/>
              <a:gdLst>
                <a:gd name="T0" fmla="*/ 0 w 1"/>
                <a:gd name="T1" fmla="*/ 1 h 278"/>
                <a:gd name="T2" fmla="*/ 0 w 1"/>
                <a:gd name="T3" fmla="*/ 0 h 278"/>
                <a:gd name="T4" fmla="*/ 1 w 1"/>
                <a:gd name="T5" fmla="*/ 0 h 278"/>
                <a:gd name="T6" fmla="*/ 0 60000 65536"/>
                <a:gd name="T7" fmla="*/ 0 60000 65536"/>
                <a:gd name="T8" fmla="*/ 0 60000 65536"/>
                <a:gd name="T9" fmla="*/ 0 w 1"/>
                <a:gd name="T10" fmla="*/ 0 h 278"/>
                <a:gd name="T11" fmla="*/ 1 w 1"/>
                <a:gd name="T12" fmla="*/ 278 h 278"/>
              </a:gdLst>
              <a:ahLst/>
              <a:cxnLst>
                <a:cxn ang="T6">
                  <a:pos x="T0" y="T1"/>
                </a:cxn>
                <a:cxn ang="T7">
                  <a:pos x="T2" y="T3"/>
                </a:cxn>
                <a:cxn ang="T8">
                  <a:pos x="T4" y="T5"/>
                </a:cxn>
              </a:cxnLst>
              <a:rect l="T9" t="T10" r="T11" b="T12"/>
              <a:pathLst>
                <a:path w="1" h="278">
                  <a:moveTo>
                    <a:pt x="0" y="278"/>
                  </a:moveTo>
                  <a:lnTo>
                    <a:pt x="0" y="0"/>
                  </a:lnTo>
                  <a:lnTo>
                    <a:pt x="1" y="0"/>
                  </a:lnTo>
                </a:path>
              </a:pathLst>
            </a:custGeom>
            <a:noFill/>
            <a:ln w="0">
              <a:solidFill>
                <a:srgbClr val="000000"/>
              </a:solidFill>
              <a:prstDash val="solid"/>
              <a:round/>
            </a:ln>
          </p:spPr>
          <p:txBody>
            <a:bodyPr/>
            <a:lstStyle/>
            <a:p>
              <a:endParaRPr lang="en-US"/>
            </a:p>
          </p:txBody>
        </p:sp>
        <p:sp>
          <p:nvSpPr>
            <p:cNvPr id="26705" name="Freeform 1096"/>
            <p:cNvSpPr/>
            <p:nvPr/>
          </p:nvSpPr>
          <p:spPr bwMode="auto">
            <a:xfrm>
              <a:off x="3273" y="2127"/>
              <a:ext cx="132" cy="20"/>
            </a:xfrm>
            <a:custGeom>
              <a:avLst/>
              <a:gdLst>
                <a:gd name="T0" fmla="*/ 0 w 893"/>
                <a:gd name="T1" fmla="*/ 0 h 138"/>
                <a:gd name="T2" fmla="*/ 3 w 893"/>
                <a:gd name="T3" fmla="*/ 0 h 138"/>
                <a:gd name="T4" fmla="*/ 3 w 893"/>
                <a:gd name="T5" fmla="*/ 0 h 138"/>
                <a:gd name="T6" fmla="*/ 0 60000 65536"/>
                <a:gd name="T7" fmla="*/ 0 60000 65536"/>
                <a:gd name="T8" fmla="*/ 0 60000 65536"/>
                <a:gd name="T9" fmla="*/ 0 w 893"/>
                <a:gd name="T10" fmla="*/ 0 h 138"/>
                <a:gd name="T11" fmla="*/ 893 w 893"/>
                <a:gd name="T12" fmla="*/ 138 h 138"/>
              </a:gdLst>
              <a:ahLst/>
              <a:cxnLst>
                <a:cxn ang="T6">
                  <a:pos x="T0" y="T1"/>
                </a:cxn>
                <a:cxn ang="T7">
                  <a:pos x="T2" y="T3"/>
                </a:cxn>
                <a:cxn ang="T8">
                  <a:pos x="T4" y="T5"/>
                </a:cxn>
              </a:cxnLst>
              <a:rect l="T9" t="T10" r="T11" b="T12"/>
              <a:pathLst>
                <a:path w="893" h="138">
                  <a:moveTo>
                    <a:pt x="0" y="0"/>
                  </a:moveTo>
                  <a:lnTo>
                    <a:pt x="892" y="138"/>
                  </a:lnTo>
                  <a:lnTo>
                    <a:pt x="893" y="138"/>
                  </a:lnTo>
                </a:path>
              </a:pathLst>
            </a:custGeom>
            <a:noFill/>
            <a:ln w="0">
              <a:solidFill>
                <a:srgbClr val="000000"/>
              </a:solidFill>
              <a:prstDash val="solid"/>
              <a:round/>
            </a:ln>
          </p:spPr>
          <p:txBody>
            <a:bodyPr/>
            <a:lstStyle/>
            <a:p>
              <a:endParaRPr lang="en-US"/>
            </a:p>
          </p:txBody>
        </p:sp>
        <p:sp>
          <p:nvSpPr>
            <p:cNvPr id="26706" name="Freeform 1097"/>
            <p:cNvSpPr/>
            <p:nvPr/>
          </p:nvSpPr>
          <p:spPr bwMode="auto">
            <a:xfrm>
              <a:off x="3400" y="1790"/>
              <a:ext cx="32" cy="25"/>
            </a:xfrm>
            <a:custGeom>
              <a:avLst/>
              <a:gdLst>
                <a:gd name="T0" fmla="*/ 1 w 217"/>
                <a:gd name="T1" fmla="*/ 0 h 167"/>
                <a:gd name="T2" fmla="*/ 0 w 217"/>
                <a:gd name="T3" fmla="*/ 0 h 167"/>
                <a:gd name="T4" fmla="*/ 0 w 217"/>
                <a:gd name="T5" fmla="*/ 1 h 167"/>
                <a:gd name="T6" fmla="*/ 0 w 217"/>
                <a:gd name="T7" fmla="*/ 1 h 167"/>
                <a:gd name="T8" fmla="*/ 0 60000 65536"/>
                <a:gd name="T9" fmla="*/ 0 60000 65536"/>
                <a:gd name="T10" fmla="*/ 0 60000 65536"/>
                <a:gd name="T11" fmla="*/ 0 60000 65536"/>
                <a:gd name="T12" fmla="*/ 0 w 217"/>
                <a:gd name="T13" fmla="*/ 0 h 167"/>
                <a:gd name="T14" fmla="*/ 217 w 217"/>
                <a:gd name="T15" fmla="*/ 167 h 167"/>
              </a:gdLst>
              <a:ahLst/>
              <a:cxnLst>
                <a:cxn ang="T8">
                  <a:pos x="T0" y="T1"/>
                </a:cxn>
                <a:cxn ang="T9">
                  <a:pos x="T2" y="T3"/>
                </a:cxn>
                <a:cxn ang="T10">
                  <a:pos x="T4" y="T5"/>
                </a:cxn>
                <a:cxn ang="T11">
                  <a:pos x="T6" y="T7"/>
                </a:cxn>
              </a:cxnLst>
              <a:rect l="T12" t="T13" r="T14" b="T15"/>
              <a:pathLst>
                <a:path w="217" h="167">
                  <a:moveTo>
                    <a:pt x="217" y="0"/>
                  </a:moveTo>
                  <a:lnTo>
                    <a:pt x="81" y="46"/>
                  </a:lnTo>
                  <a:lnTo>
                    <a:pt x="0" y="167"/>
                  </a:lnTo>
                  <a:lnTo>
                    <a:pt x="1" y="167"/>
                  </a:lnTo>
                </a:path>
              </a:pathLst>
            </a:custGeom>
            <a:noFill/>
            <a:ln w="0">
              <a:solidFill>
                <a:srgbClr val="000000"/>
              </a:solidFill>
              <a:prstDash val="solid"/>
              <a:round/>
            </a:ln>
          </p:spPr>
          <p:txBody>
            <a:bodyPr/>
            <a:lstStyle/>
            <a:p>
              <a:endParaRPr lang="en-US"/>
            </a:p>
          </p:txBody>
        </p:sp>
        <p:sp>
          <p:nvSpPr>
            <p:cNvPr id="26707" name="Freeform 1098"/>
            <p:cNvSpPr/>
            <p:nvPr/>
          </p:nvSpPr>
          <p:spPr bwMode="auto">
            <a:xfrm>
              <a:off x="3464" y="1815"/>
              <a:ext cx="69" cy="256"/>
            </a:xfrm>
            <a:custGeom>
              <a:avLst/>
              <a:gdLst>
                <a:gd name="T0" fmla="*/ 1 w 469"/>
                <a:gd name="T1" fmla="*/ 5 h 1751"/>
                <a:gd name="T2" fmla="*/ 0 w 469"/>
                <a:gd name="T3" fmla="*/ 0 h 1751"/>
                <a:gd name="T4" fmla="*/ 0 w 469"/>
                <a:gd name="T5" fmla="*/ 0 h 1751"/>
                <a:gd name="T6" fmla="*/ 0 60000 65536"/>
                <a:gd name="T7" fmla="*/ 0 60000 65536"/>
                <a:gd name="T8" fmla="*/ 0 60000 65536"/>
                <a:gd name="T9" fmla="*/ 0 w 469"/>
                <a:gd name="T10" fmla="*/ 0 h 1751"/>
                <a:gd name="T11" fmla="*/ 469 w 469"/>
                <a:gd name="T12" fmla="*/ 1751 h 1751"/>
              </a:gdLst>
              <a:ahLst/>
              <a:cxnLst>
                <a:cxn ang="T6">
                  <a:pos x="T0" y="T1"/>
                </a:cxn>
                <a:cxn ang="T7">
                  <a:pos x="T2" y="T3"/>
                </a:cxn>
                <a:cxn ang="T8">
                  <a:pos x="T4" y="T5"/>
                </a:cxn>
              </a:cxnLst>
              <a:rect l="T9" t="T10" r="T11" b="T12"/>
              <a:pathLst>
                <a:path w="469" h="1751">
                  <a:moveTo>
                    <a:pt x="469" y="1751"/>
                  </a:moveTo>
                  <a:lnTo>
                    <a:pt x="0" y="0"/>
                  </a:lnTo>
                  <a:lnTo>
                    <a:pt x="1" y="0"/>
                  </a:lnTo>
                </a:path>
              </a:pathLst>
            </a:custGeom>
            <a:noFill/>
            <a:ln w="0">
              <a:solidFill>
                <a:srgbClr val="000000"/>
              </a:solidFill>
              <a:prstDash val="solid"/>
              <a:round/>
            </a:ln>
          </p:spPr>
          <p:txBody>
            <a:bodyPr/>
            <a:lstStyle/>
            <a:p>
              <a:endParaRPr lang="en-US"/>
            </a:p>
          </p:txBody>
        </p:sp>
        <p:sp>
          <p:nvSpPr>
            <p:cNvPr id="26708" name="Freeform 1099"/>
            <p:cNvSpPr/>
            <p:nvPr/>
          </p:nvSpPr>
          <p:spPr bwMode="auto">
            <a:xfrm>
              <a:off x="3432" y="1790"/>
              <a:ext cx="32" cy="25"/>
            </a:xfrm>
            <a:custGeom>
              <a:avLst/>
              <a:gdLst>
                <a:gd name="T0" fmla="*/ 1 w 218"/>
                <a:gd name="T1" fmla="*/ 1 h 167"/>
                <a:gd name="T2" fmla="*/ 0 w 218"/>
                <a:gd name="T3" fmla="*/ 0 h 167"/>
                <a:gd name="T4" fmla="*/ 0 w 218"/>
                <a:gd name="T5" fmla="*/ 0 h 167"/>
                <a:gd name="T6" fmla="*/ 0 w 218"/>
                <a:gd name="T7" fmla="*/ 0 h 167"/>
                <a:gd name="T8" fmla="*/ 0 60000 65536"/>
                <a:gd name="T9" fmla="*/ 0 60000 65536"/>
                <a:gd name="T10" fmla="*/ 0 60000 65536"/>
                <a:gd name="T11" fmla="*/ 0 60000 65536"/>
                <a:gd name="T12" fmla="*/ 0 w 218"/>
                <a:gd name="T13" fmla="*/ 0 h 167"/>
                <a:gd name="T14" fmla="*/ 218 w 218"/>
                <a:gd name="T15" fmla="*/ 167 h 167"/>
              </a:gdLst>
              <a:ahLst/>
              <a:cxnLst>
                <a:cxn ang="T8">
                  <a:pos x="T0" y="T1"/>
                </a:cxn>
                <a:cxn ang="T9">
                  <a:pos x="T2" y="T3"/>
                </a:cxn>
                <a:cxn ang="T10">
                  <a:pos x="T4" y="T5"/>
                </a:cxn>
                <a:cxn ang="T11">
                  <a:pos x="T6" y="T7"/>
                </a:cxn>
              </a:cxnLst>
              <a:rect l="T12" t="T13" r="T14" b="T15"/>
              <a:pathLst>
                <a:path w="218" h="167">
                  <a:moveTo>
                    <a:pt x="218" y="167"/>
                  </a:moveTo>
                  <a:lnTo>
                    <a:pt x="137" y="46"/>
                  </a:lnTo>
                  <a:lnTo>
                    <a:pt x="0" y="0"/>
                  </a:lnTo>
                  <a:lnTo>
                    <a:pt x="1" y="0"/>
                  </a:lnTo>
                </a:path>
              </a:pathLst>
            </a:custGeom>
            <a:noFill/>
            <a:ln w="0">
              <a:solidFill>
                <a:srgbClr val="000000"/>
              </a:solidFill>
              <a:prstDash val="solid"/>
              <a:round/>
            </a:ln>
          </p:spPr>
          <p:txBody>
            <a:bodyPr/>
            <a:lstStyle/>
            <a:p>
              <a:endParaRPr lang="en-US"/>
            </a:p>
          </p:txBody>
        </p:sp>
        <p:sp>
          <p:nvSpPr>
            <p:cNvPr id="26709" name="Freeform 1100"/>
            <p:cNvSpPr/>
            <p:nvPr/>
          </p:nvSpPr>
          <p:spPr bwMode="auto">
            <a:xfrm>
              <a:off x="3459" y="2071"/>
              <a:ext cx="74" cy="36"/>
            </a:xfrm>
            <a:custGeom>
              <a:avLst/>
              <a:gdLst>
                <a:gd name="T0" fmla="*/ 0 w 503"/>
                <a:gd name="T1" fmla="*/ 1 h 245"/>
                <a:gd name="T2" fmla="*/ 2 w 503"/>
                <a:gd name="T3" fmla="*/ 0 h 245"/>
                <a:gd name="T4" fmla="*/ 2 w 503"/>
                <a:gd name="T5" fmla="*/ 0 h 245"/>
                <a:gd name="T6" fmla="*/ 0 60000 65536"/>
                <a:gd name="T7" fmla="*/ 0 60000 65536"/>
                <a:gd name="T8" fmla="*/ 0 60000 65536"/>
                <a:gd name="T9" fmla="*/ 0 w 503"/>
                <a:gd name="T10" fmla="*/ 0 h 245"/>
                <a:gd name="T11" fmla="*/ 503 w 503"/>
                <a:gd name="T12" fmla="*/ 245 h 245"/>
              </a:gdLst>
              <a:ahLst/>
              <a:cxnLst>
                <a:cxn ang="T6">
                  <a:pos x="T0" y="T1"/>
                </a:cxn>
                <a:cxn ang="T7">
                  <a:pos x="T2" y="T3"/>
                </a:cxn>
                <a:cxn ang="T8">
                  <a:pos x="T4" y="T5"/>
                </a:cxn>
              </a:cxnLst>
              <a:rect l="T9" t="T10" r="T11" b="T12"/>
              <a:pathLst>
                <a:path w="503" h="245">
                  <a:moveTo>
                    <a:pt x="0" y="245"/>
                  </a:moveTo>
                  <a:lnTo>
                    <a:pt x="502" y="0"/>
                  </a:lnTo>
                  <a:lnTo>
                    <a:pt x="503" y="0"/>
                  </a:lnTo>
                </a:path>
              </a:pathLst>
            </a:custGeom>
            <a:noFill/>
            <a:ln w="0">
              <a:solidFill>
                <a:srgbClr val="000000"/>
              </a:solidFill>
              <a:prstDash val="solid"/>
              <a:round/>
            </a:ln>
          </p:spPr>
          <p:txBody>
            <a:bodyPr/>
            <a:lstStyle/>
            <a:p>
              <a:endParaRPr lang="en-US"/>
            </a:p>
          </p:txBody>
        </p:sp>
        <p:sp>
          <p:nvSpPr>
            <p:cNvPr id="26710" name="Freeform 1101"/>
            <p:cNvSpPr/>
            <p:nvPr/>
          </p:nvSpPr>
          <p:spPr bwMode="auto">
            <a:xfrm>
              <a:off x="3330" y="1815"/>
              <a:ext cx="70" cy="256"/>
            </a:xfrm>
            <a:custGeom>
              <a:avLst/>
              <a:gdLst>
                <a:gd name="T0" fmla="*/ 0 w 470"/>
                <a:gd name="T1" fmla="*/ 5 h 1751"/>
                <a:gd name="T2" fmla="*/ 1 w 470"/>
                <a:gd name="T3" fmla="*/ 0 h 1751"/>
                <a:gd name="T4" fmla="*/ 1 w 470"/>
                <a:gd name="T5" fmla="*/ 0 h 1751"/>
                <a:gd name="T6" fmla="*/ 0 60000 65536"/>
                <a:gd name="T7" fmla="*/ 0 60000 65536"/>
                <a:gd name="T8" fmla="*/ 0 60000 65536"/>
                <a:gd name="T9" fmla="*/ 0 w 470"/>
                <a:gd name="T10" fmla="*/ 0 h 1751"/>
                <a:gd name="T11" fmla="*/ 470 w 470"/>
                <a:gd name="T12" fmla="*/ 1751 h 1751"/>
              </a:gdLst>
              <a:ahLst/>
              <a:cxnLst>
                <a:cxn ang="T6">
                  <a:pos x="T0" y="T1"/>
                </a:cxn>
                <a:cxn ang="T7">
                  <a:pos x="T2" y="T3"/>
                </a:cxn>
                <a:cxn ang="T8">
                  <a:pos x="T4" y="T5"/>
                </a:cxn>
              </a:cxnLst>
              <a:rect l="T9" t="T10" r="T11" b="T12"/>
              <a:pathLst>
                <a:path w="470" h="1751">
                  <a:moveTo>
                    <a:pt x="0" y="1751"/>
                  </a:moveTo>
                  <a:lnTo>
                    <a:pt x="469" y="0"/>
                  </a:lnTo>
                  <a:lnTo>
                    <a:pt x="470" y="0"/>
                  </a:lnTo>
                </a:path>
              </a:pathLst>
            </a:custGeom>
            <a:noFill/>
            <a:ln w="0">
              <a:solidFill>
                <a:srgbClr val="000000"/>
              </a:solidFill>
              <a:prstDash val="solid"/>
              <a:round/>
            </a:ln>
          </p:spPr>
          <p:txBody>
            <a:bodyPr/>
            <a:lstStyle/>
            <a:p>
              <a:endParaRPr lang="en-US"/>
            </a:p>
          </p:txBody>
        </p:sp>
        <p:sp>
          <p:nvSpPr>
            <p:cNvPr id="26711" name="Freeform 1102"/>
            <p:cNvSpPr/>
            <p:nvPr/>
          </p:nvSpPr>
          <p:spPr bwMode="auto">
            <a:xfrm>
              <a:off x="3330" y="2071"/>
              <a:ext cx="74" cy="36"/>
            </a:xfrm>
            <a:custGeom>
              <a:avLst/>
              <a:gdLst>
                <a:gd name="T0" fmla="*/ 2 w 501"/>
                <a:gd name="T1" fmla="*/ 1 h 245"/>
                <a:gd name="T2" fmla="*/ 0 w 501"/>
                <a:gd name="T3" fmla="*/ 0 h 245"/>
                <a:gd name="T4" fmla="*/ 0 w 501"/>
                <a:gd name="T5" fmla="*/ 0 h 245"/>
                <a:gd name="T6" fmla="*/ 0 60000 65536"/>
                <a:gd name="T7" fmla="*/ 0 60000 65536"/>
                <a:gd name="T8" fmla="*/ 0 60000 65536"/>
                <a:gd name="T9" fmla="*/ 0 w 501"/>
                <a:gd name="T10" fmla="*/ 0 h 245"/>
                <a:gd name="T11" fmla="*/ 501 w 501"/>
                <a:gd name="T12" fmla="*/ 245 h 245"/>
              </a:gdLst>
              <a:ahLst/>
              <a:cxnLst>
                <a:cxn ang="T6">
                  <a:pos x="T0" y="T1"/>
                </a:cxn>
                <a:cxn ang="T7">
                  <a:pos x="T2" y="T3"/>
                </a:cxn>
                <a:cxn ang="T8">
                  <a:pos x="T4" y="T5"/>
                </a:cxn>
              </a:cxnLst>
              <a:rect l="T9" t="T10" r="T11" b="T12"/>
              <a:pathLst>
                <a:path w="501" h="245">
                  <a:moveTo>
                    <a:pt x="501" y="245"/>
                  </a:moveTo>
                  <a:lnTo>
                    <a:pt x="0" y="0"/>
                  </a:lnTo>
                  <a:lnTo>
                    <a:pt x="1" y="0"/>
                  </a:lnTo>
                </a:path>
              </a:pathLst>
            </a:custGeom>
            <a:noFill/>
            <a:ln w="0">
              <a:solidFill>
                <a:srgbClr val="000000"/>
              </a:solidFill>
              <a:prstDash val="solid"/>
              <a:round/>
            </a:ln>
          </p:spPr>
          <p:txBody>
            <a:bodyPr/>
            <a:lstStyle/>
            <a:p>
              <a:endParaRPr lang="en-US"/>
            </a:p>
          </p:txBody>
        </p:sp>
        <p:sp>
          <p:nvSpPr>
            <p:cNvPr id="26712" name="Freeform 1103"/>
            <p:cNvSpPr/>
            <p:nvPr/>
          </p:nvSpPr>
          <p:spPr bwMode="auto">
            <a:xfrm>
              <a:off x="3762" y="1969"/>
              <a:ext cx="104" cy="83"/>
            </a:xfrm>
            <a:custGeom>
              <a:avLst/>
              <a:gdLst>
                <a:gd name="T0" fmla="*/ 0 w 705"/>
                <a:gd name="T1" fmla="*/ 2 h 566"/>
                <a:gd name="T2" fmla="*/ 2 w 705"/>
                <a:gd name="T3" fmla="*/ 0 h 566"/>
                <a:gd name="T4" fmla="*/ 2 w 705"/>
                <a:gd name="T5" fmla="*/ 0 h 566"/>
                <a:gd name="T6" fmla="*/ 0 60000 65536"/>
                <a:gd name="T7" fmla="*/ 0 60000 65536"/>
                <a:gd name="T8" fmla="*/ 0 60000 65536"/>
                <a:gd name="T9" fmla="*/ 0 w 705"/>
                <a:gd name="T10" fmla="*/ 0 h 566"/>
                <a:gd name="T11" fmla="*/ 705 w 705"/>
                <a:gd name="T12" fmla="*/ 566 h 566"/>
              </a:gdLst>
              <a:ahLst/>
              <a:cxnLst>
                <a:cxn ang="T6">
                  <a:pos x="T0" y="T1"/>
                </a:cxn>
                <a:cxn ang="T7">
                  <a:pos x="T2" y="T3"/>
                </a:cxn>
                <a:cxn ang="T8">
                  <a:pos x="T4" y="T5"/>
                </a:cxn>
              </a:cxnLst>
              <a:rect l="T9" t="T10" r="T11" b="T12"/>
              <a:pathLst>
                <a:path w="705" h="566">
                  <a:moveTo>
                    <a:pt x="0" y="566"/>
                  </a:moveTo>
                  <a:lnTo>
                    <a:pt x="704" y="0"/>
                  </a:lnTo>
                  <a:lnTo>
                    <a:pt x="705" y="0"/>
                  </a:lnTo>
                </a:path>
              </a:pathLst>
            </a:custGeom>
            <a:noFill/>
            <a:ln w="0">
              <a:solidFill>
                <a:srgbClr val="000000"/>
              </a:solidFill>
              <a:prstDash val="solid"/>
              <a:round/>
            </a:ln>
          </p:spPr>
          <p:txBody>
            <a:bodyPr/>
            <a:lstStyle/>
            <a:p>
              <a:endParaRPr lang="en-US"/>
            </a:p>
          </p:txBody>
        </p:sp>
        <p:sp>
          <p:nvSpPr>
            <p:cNvPr id="26713" name="Freeform 1104"/>
            <p:cNvSpPr/>
            <p:nvPr/>
          </p:nvSpPr>
          <p:spPr bwMode="auto">
            <a:xfrm>
              <a:off x="3742" y="2017"/>
              <a:ext cx="20" cy="35"/>
            </a:xfrm>
            <a:custGeom>
              <a:avLst/>
              <a:gdLst>
                <a:gd name="T0" fmla="*/ 0 w 138"/>
                <a:gd name="T1" fmla="*/ 1 h 240"/>
                <a:gd name="T2" fmla="*/ 0 w 138"/>
                <a:gd name="T3" fmla="*/ 0 h 240"/>
                <a:gd name="T4" fmla="*/ 0 w 138"/>
                <a:gd name="T5" fmla="*/ 0 h 240"/>
                <a:gd name="T6" fmla="*/ 0 60000 65536"/>
                <a:gd name="T7" fmla="*/ 0 60000 65536"/>
                <a:gd name="T8" fmla="*/ 0 60000 65536"/>
                <a:gd name="T9" fmla="*/ 0 w 138"/>
                <a:gd name="T10" fmla="*/ 0 h 240"/>
                <a:gd name="T11" fmla="*/ 138 w 138"/>
                <a:gd name="T12" fmla="*/ 240 h 240"/>
              </a:gdLst>
              <a:ahLst/>
              <a:cxnLst>
                <a:cxn ang="T6">
                  <a:pos x="T0" y="T1"/>
                </a:cxn>
                <a:cxn ang="T7">
                  <a:pos x="T2" y="T3"/>
                </a:cxn>
                <a:cxn ang="T8">
                  <a:pos x="T4" y="T5"/>
                </a:cxn>
              </a:cxnLst>
              <a:rect l="T9" t="T10" r="T11" b="T12"/>
              <a:pathLst>
                <a:path w="138" h="240">
                  <a:moveTo>
                    <a:pt x="138" y="240"/>
                  </a:moveTo>
                  <a:lnTo>
                    <a:pt x="0" y="0"/>
                  </a:lnTo>
                  <a:lnTo>
                    <a:pt x="1" y="0"/>
                  </a:lnTo>
                </a:path>
              </a:pathLst>
            </a:custGeom>
            <a:noFill/>
            <a:ln w="0">
              <a:solidFill>
                <a:srgbClr val="000000"/>
              </a:solidFill>
              <a:prstDash val="solid"/>
              <a:round/>
            </a:ln>
          </p:spPr>
          <p:txBody>
            <a:bodyPr/>
            <a:lstStyle/>
            <a:p>
              <a:endParaRPr lang="en-US"/>
            </a:p>
          </p:txBody>
        </p:sp>
        <p:sp>
          <p:nvSpPr>
            <p:cNvPr id="26714" name="Freeform 1105"/>
            <p:cNvSpPr/>
            <p:nvPr/>
          </p:nvSpPr>
          <p:spPr bwMode="auto">
            <a:xfrm>
              <a:off x="3694" y="2044"/>
              <a:ext cx="21" cy="35"/>
            </a:xfrm>
            <a:custGeom>
              <a:avLst/>
              <a:gdLst>
                <a:gd name="T0" fmla="*/ 0 w 139"/>
                <a:gd name="T1" fmla="*/ 1 h 241"/>
                <a:gd name="T2" fmla="*/ 0 w 139"/>
                <a:gd name="T3" fmla="*/ 0 h 241"/>
                <a:gd name="T4" fmla="*/ 0 w 139"/>
                <a:gd name="T5" fmla="*/ 0 h 241"/>
                <a:gd name="T6" fmla="*/ 0 60000 65536"/>
                <a:gd name="T7" fmla="*/ 0 60000 65536"/>
                <a:gd name="T8" fmla="*/ 0 60000 65536"/>
                <a:gd name="T9" fmla="*/ 0 w 139"/>
                <a:gd name="T10" fmla="*/ 0 h 241"/>
                <a:gd name="T11" fmla="*/ 139 w 139"/>
                <a:gd name="T12" fmla="*/ 241 h 241"/>
              </a:gdLst>
              <a:ahLst/>
              <a:cxnLst>
                <a:cxn ang="T6">
                  <a:pos x="T0" y="T1"/>
                </a:cxn>
                <a:cxn ang="T7">
                  <a:pos x="T2" y="T3"/>
                </a:cxn>
                <a:cxn ang="T8">
                  <a:pos x="T4" y="T5"/>
                </a:cxn>
              </a:cxnLst>
              <a:rect l="T9" t="T10" r="T11" b="T12"/>
              <a:pathLst>
                <a:path w="139" h="241">
                  <a:moveTo>
                    <a:pt x="139" y="241"/>
                  </a:moveTo>
                  <a:lnTo>
                    <a:pt x="0" y="0"/>
                  </a:lnTo>
                  <a:lnTo>
                    <a:pt x="1" y="0"/>
                  </a:lnTo>
                </a:path>
              </a:pathLst>
            </a:custGeom>
            <a:noFill/>
            <a:ln w="0">
              <a:solidFill>
                <a:srgbClr val="000000"/>
              </a:solidFill>
              <a:prstDash val="solid"/>
              <a:round/>
            </a:ln>
          </p:spPr>
          <p:txBody>
            <a:bodyPr/>
            <a:lstStyle/>
            <a:p>
              <a:endParaRPr lang="en-US"/>
            </a:p>
          </p:txBody>
        </p:sp>
        <p:sp>
          <p:nvSpPr>
            <p:cNvPr id="26715" name="Freeform 1106"/>
            <p:cNvSpPr/>
            <p:nvPr/>
          </p:nvSpPr>
          <p:spPr bwMode="auto">
            <a:xfrm>
              <a:off x="3591" y="2079"/>
              <a:ext cx="124" cy="48"/>
            </a:xfrm>
            <a:custGeom>
              <a:avLst/>
              <a:gdLst>
                <a:gd name="T0" fmla="*/ 0 w 842"/>
                <a:gd name="T1" fmla="*/ 1 h 327"/>
                <a:gd name="T2" fmla="*/ 3 w 842"/>
                <a:gd name="T3" fmla="*/ 0 h 327"/>
                <a:gd name="T4" fmla="*/ 3 w 842"/>
                <a:gd name="T5" fmla="*/ 0 h 327"/>
                <a:gd name="T6" fmla="*/ 0 60000 65536"/>
                <a:gd name="T7" fmla="*/ 0 60000 65536"/>
                <a:gd name="T8" fmla="*/ 0 60000 65536"/>
                <a:gd name="T9" fmla="*/ 0 w 842"/>
                <a:gd name="T10" fmla="*/ 0 h 327"/>
                <a:gd name="T11" fmla="*/ 842 w 842"/>
                <a:gd name="T12" fmla="*/ 327 h 327"/>
              </a:gdLst>
              <a:ahLst/>
              <a:cxnLst>
                <a:cxn ang="T6">
                  <a:pos x="T0" y="T1"/>
                </a:cxn>
                <a:cxn ang="T7">
                  <a:pos x="T2" y="T3"/>
                </a:cxn>
                <a:cxn ang="T8">
                  <a:pos x="T4" y="T5"/>
                </a:cxn>
              </a:cxnLst>
              <a:rect l="T9" t="T10" r="T11" b="T12"/>
              <a:pathLst>
                <a:path w="842" h="327">
                  <a:moveTo>
                    <a:pt x="0" y="327"/>
                  </a:moveTo>
                  <a:lnTo>
                    <a:pt x="841" y="0"/>
                  </a:lnTo>
                  <a:lnTo>
                    <a:pt x="842" y="0"/>
                  </a:lnTo>
                </a:path>
              </a:pathLst>
            </a:custGeom>
            <a:noFill/>
            <a:ln w="0">
              <a:solidFill>
                <a:srgbClr val="000000"/>
              </a:solidFill>
              <a:prstDash val="solid"/>
              <a:round/>
            </a:ln>
          </p:spPr>
          <p:txBody>
            <a:bodyPr/>
            <a:lstStyle/>
            <a:p>
              <a:endParaRPr lang="en-US"/>
            </a:p>
          </p:txBody>
        </p:sp>
        <p:sp>
          <p:nvSpPr>
            <p:cNvPr id="26716" name="Freeform 1107"/>
            <p:cNvSpPr/>
            <p:nvPr/>
          </p:nvSpPr>
          <p:spPr bwMode="auto">
            <a:xfrm>
              <a:off x="3543" y="1756"/>
              <a:ext cx="16" cy="37"/>
            </a:xfrm>
            <a:custGeom>
              <a:avLst/>
              <a:gdLst>
                <a:gd name="T0" fmla="*/ 0 w 105"/>
                <a:gd name="T1" fmla="*/ 0 h 254"/>
                <a:gd name="T2" fmla="*/ 0 w 105"/>
                <a:gd name="T3" fmla="*/ 0 h 254"/>
                <a:gd name="T4" fmla="*/ 0 w 105"/>
                <a:gd name="T5" fmla="*/ 1 h 254"/>
                <a:gd name="T6" fmla="*/ 0 w 105"/>
                <a:gd name="T7" fmla="*/ 1 h 254"/>
                <a:gd name="T8" fmla="*/ 0 60000 65536"/>
                <a:gd name="T9" fmla="*/ 0 60000 65536"/>
                <a:gd name="T10" fmla="*/ 0 60000 65536"/>
                <a:gd name="T11" fmla="*/ 0 60000 65536"/>
                <a:gd name="T12" fmla="*/ 0 w 105"/>
                <a:gd name="T13" fmla="*/ 0 h 254"/>
                <a:gd name="T14" fmla="*/ 105 w 105"/>
                <a:gd name="T15" fmla="*/ 254 h 254"/>
              </a:gdLst>
              <a:ahLst/>
              <a:cxnLst>
                <a:cxn ang="T8">
                  <a:pos x="T0" y="T1"/>
                </a:cxn>
                <a:cxn ang="T9">
                  <a:pos x="T2" y="T3"/>
                </a:cxn>
                <a:cxn ang="T10">
                  <a:pos x="T4" y="T5"/>
                </a:cxn>
                <a:cxn ang="T11">
                  <a:pos x="T6" y="T7"/>
                </a:cxn>
              </a:cxnLst>
              <a:rect l="T12" t="T13" r="T14" b="T15"/>
              <a:pathLst>
                <a:path w="105" h="254">
                  <a:moveTo>
                    <a:pt x="105" y="0"/>
                  </a:moveTo>
                  <a:lnTo>
                    <a:pt x="10" y="109"/>
                  </a:lnTo>
                  <a:lnTo>
                    <a:pt x="0" y="254"/>
                  </a:lnTo>
                  <a:lnTo>
                    <a:pt x="1" y="254"/>
                  </a:lnTo>
                </a:path>
              </a:pathLst>
            </a:custGeom>
            <a:noFill/>
            <a:ln w="0">
              <a:solidFill>
                <a:srgbClr val="000000"/>
              </a:solidFill>
              <a:prstDash val="solid"/>
              <a:round/>
            </a:ln>
          </p:spPr>
          <p:txBody>
            <a:bodyPr/>
            <a:lstStyle/>
            <a:p>
              <a:endParaRPr lang="en-US"/>
            </a:p>
          </p:txBody>
        </p:sp>
        <p:sp>
          <p:nvSpPr>
            <p:cNvPr id="26717" name="Freeform 1108"/>
            <p:cNvSpPr/>
            <p:nvPr/>
          </p:nvSpPr>
          <p:spPr bwMode="auto">
            <a:xfrm>
              <a:off x="3599" y="1761"/>
              <a:ext cx="189" cy="188"/>
            </a:xfrm>
            <a:custGeom>
              <a:avLst/>
              <a:gdLst>
                <a:gd name="T0" fmla="*/ 4 w 1281"/>
                <a:gd name="T1" fmla="*/ 4 h 1282"/>
                <a:gd name="T2" fmla="*/ 0 w 1281"/>
                <a:gd name="T3" fmla="*/ 0 h 1282"/>
                <a:gd name="T4" fmla="*/ 0 w 1281"/>
                <a:gd name="T5" fmla="*/ 0 h 1282"/>
                <a:gd name="T6" fmla="*/ 0 60000 65536"/>
                <a:gd name="T7" fmla="*/ 0 60000 65536"/>
                <a:gd name="T8" fmla="*/ 0 60000 65536"/>
                <a:gd name="T9" fmla="*/ 0 w 1281"/>
                <a:gd name="T10" fmla="*/ 0 h 1282"/>
                <a:gd name="T11" fmla="*/ 1281 w 1281"/>
                <a:gd name="T12" fmla="*/ 1282 h 1282"/>
              </a:gdLst>
              <a:ahLst/>
              <a:cxnLst>
                <a:cxn ang="T6">
                  <a:pos x="T0" y="T1"/>
                </a:cxn>
                <a:cxn ang="T7">
                  <a:pos x="T2" y="T3"/>
                </a:cxn>
                <a:cxn ang="T8">
                  <a:pos x="T4" y="T5"/>
                </a:cxn>
              </a:cxnLst>
              <a:rect l="T9" t="T10" r="T11" b="T12"/>
              <a:pathLst>
                <a:path w="1281" h="1282">
                  <a:moveTo>
                    <a:pt x="1281" y="1282"/>
                  </a:moveTo>
                  <a:lnTo>
                    <a:pt x="0" y="0"/>
                  </a:lnTo>
                  <a:lnTo>
                    <a:pt x="2" y="0"/>
                  </a:lnTo>
                </a:path>
              </a:pathLst>
            </a:custGeom>
            <a:noFill/>
            <a:ln w="0">
              <a:solidFill>
                <a:srgbClr val="000000"/>
              </a:solidFill>
              <a:prstDash val="solid"/>
              <a:round/>
            </a:ln>
          </p:spPr>
          <p:txBody>
            <a:bodyPr/>
            <a:lstStyle/>
            <a:p>
              <a:endParaRPr lang="en-US"/>
            </a:p>
          </p:txBody>
        </p:sp>
        <p:sp>
          <p:nvSpPr>
            <p:cNvPr id="26718" name="Freeform 1109"/>
            <p:cNvSpPr/>
            <p:nvPr/>
          </p:nvSpPr>
          <p:spPr bwMode="auto">
            <a:xfrm>
              <a:off x="3559" y="1752"/>
              <a:ext cx="40" cy="9"/>
            </a:xfrm>
            <a:custGeom>
              <a:avLst/>
              <a:gdLst>
                <a:gd name="T0" fmla="*/ 1 w 272"/>
                <a:gd name="T1" fmla="*/ 0 h 65"/>
                <a:gd name="T2" fmla="*/ 0 w 272"/>
                <a:gd name="T3" fmla="*/ 0 h 65"/>
                <a:gd name="T4" fmla="*/ 0 w 272"/>
                <a:gd name="T5" fmla="*/ 0 h 65"/>
                <a:gd name="T6" fmla="*/ 0 w 272"/>
                <a:gd name="T7" fmla="*/ 0 h 65"/>
                <a:gd name="T8" fmla="*/ 0 60000 65536"/>
                <a:gd name="T9" fmla="*/ 0 60000 65536"/>
                <a:gd name="T10" fmla="*/ 0 60000 65536"/>
                <a:gd name="T11" fmla="*/ 0 60000 65536"/>
                <a:gd name="T12" fmla="*/ 0 w 272"/>
                <a:gd name="T13" fmla="*/ 0 h 65"/>
                <a:gd name="T14" fmla="*/ 272 w 272"/>
                <a:gd name="T15" fmla="*/ 65 h 65"/>
              </a:gdLst>
              <a:ahLst/>
              <a:cxnLst>
                <a:cxn ang="T8">
                  <a:pos x="T0" y="T1"/>
                </a:cxn>
                <a:cxn ang="T9">
                  <a:pos x="T2" y="T3"/>
                </a:cxn>
                <a:cxn ang="T10">
                  <a:pos x="T4" y="T5"/>
                </a:cxn>
                <a:cxn ang="T11">
                  <a:pos x="T6" y="T7"/>
                </a:cxn>
              </a:cxnLst>
              <a:rect l="T12" t="T13" r="T14" b="T15"/>
              <a:pathLst>
                <a:path w="272" h="65">
                  <a:moveTo>
                    <a:pt x="272" y="65"/>
                  </a:moveTo>
                  <a:lnTo>
                    <a:pt x="142" y="0"/>
                  </a:lnTo>
                  <a:lnTo>
                    <a:pt x="0" y="28"/>
                  </a:lnTo>
                  <a:lnTo>
                    <a:pt x="1" y="28"/>
                  </a:lnTo>
                </a:path>
              </a:pathLst>
            </a:custGeom>
            <a:noFill/>
            <a:ln w="0">
              <a:solidFill>
                <a:srgbClr val="000000"/>
              </a:solidFill>
              <a:prstDash val="solid"/>
              <a:round/>
            </a:ln>
          </p:spPr>
          <p:txBody>
            <a:bodyPr/>
            <a:lstStyle/>
            <a:p>
              <a:endParaRPr lang="en-US"/>
            </a:p>
          </p:txBody>
        </p:sp>
        <p:sp>
          <p:nvSpPr>
            <p:cNvPr id="26719" name="Freeform 1110"/>
            <p:cNvSpPr/>
            <p:nvPr/>
          </p:nvSpPr>
          <p:spPr bwMode="auto">
            <a:xfrm>
              <a:off x="3742" y="1949"/>
              <a:ext cx="46" cy="68"/>
            </a:xfrm>
            <a:custGeom>
              <a:avLst/>
              <a:gdLst>
                <a:gd name="T0" fmla="*/ 0 w 312"/>
                <a:gd name="T1" fmla="*/ 1 h 463"/>
                <a:gd name="T2" fmla="*/ 1 w 312"/>
                <a:gd name="T3" fmla="*/ 0 h 463"/>
                <a:gd name="T4" fmla="*/ 1 w 312"/>
                <a:gd name="T5" fmla="*/ 0 h 463"/>
                <a:gd name="T6" fmla="*/ 0 60000 65536"/>
                <a:gd name="T7" fmla="*/ 0 60000 65536"/>
                <a:gd name="T8" fmla="*/ 0 60000 65536"/>
                <a:gd name="T9" fmla="*/ 0 w 312"/>
                <a:gd name="T10" fmla="*/ 0 h 463"/>
                <a:gd name="T11" fmla="*/ 312 w 312"/>
                <a:gd name="T12" fmla="*/ 463 h 463"/>
              </a:gdLst>
              <a:ahLst/>
              <a:cxnLst>
                <a:cxn ang="T6">
                  <a:pos x="T0" y="T1"/>
                </a:cxn>
                <a:cxn ang="T7">
                  <a:pos x="T2" y="T3"/>
                </a:cxn>
                <a:cxn ang="T8">
                  <a:pos x="T4" y="T5"/>
                </a:cxn>
              </a:cxnLst>
              <a:rect l="T9" t="T10" r="T11" b="T12"/>
              <a:pathLst>
                <a:path w="312" h="463">
                  <a:moveTo>
                    <a:pt x="0" y="463"/>
                  </a:moveTo>
                  <a:lnTo>
                    <a:pt x="311" y="0"/>
                  </a:lnTo>
                  <a:lnTo>
                    <a:pt x="312" y="0"/>
                  </a:lnTo>
                </a:path>
              </a:pathLst>
            </a:custGeom>
            <a:noFill/>
            <a:ln w="0">
              <a:solidFill>
                <a:srgbClr val="000000"/>
              </a:solidFill>
              <a:prstDash val="solid"/>
              <a:round/>
            </a:ln>
          </p:spPr>
          <p:txBody>
            <a:bodyPr/>
            <a:lstStyle/>
            <a:p>
              <a:endParaRPr lang="en-US"/>
            </a:p>
          </p:txBody>
        </p:sp>
        <p:sp>
          <p:nvSpPr>
            <p:cNvPr id="26720" name="Freeform 1111"/>
            <p:cNvSpPr/>
            <p:nvPr/>
          </p:nvSpPr>
          <p:spPr bwMode="auto">
            <a:xfrm>
              <a:off x="3543" y="1793"/>
              <a:ext cx="69" cy="257"/>
            </a:xfrm>
            <a:custGeom>
              <a:avLst/>
              <a:gdLst>
                <a:gd name="T0" fmla="*/ 1 w 469"/>
                <a:gd name="T1" fmla="*/ 6 h 1751"/>
                <a:gd name="T2" fmla="*/ 0 w 469"/>
                <a:gd name="T3" fmla="*/ 0 h 1751"/>
                <a:gd name="T4" fmla="*/ 0 w 469"/>
                <a:gd name="T5" fmla="*/ 0 h 1751"/>
                <a:gd name="T6" fmla="*/ 0 60000 65536"/>
                <a:gd name="T7" fmla="*/ 0 60000 65536"/>
                <a:gd name="T8" fmla="*/ 0 60000 65536"/>
                <a:gd name="T9" fmla="*/ 0 w 469"/>
                <a:gd name="T10" fmla="*/ 0 h 1751"/>
                <a:gd name="T11" fmla="*/ 469 w 469"/>
                <a:gd name="T12" fmla="*/ 1751 h 1751"/>
              </a:gdLst>
              <a:ahLst/>
              <a:cxnLst>
                <a:cxn ang="T6">
                  <a:pos x="T0" y="T1"/>
                </a:cxn>
                <a:cxn ang="T7">
                  <a:pos x="T2" y="T3"/>
                </a:cxn>
                <a:cxn ang="T8">
                  <a:pos x="T4" y="T5"/>
                </a:cxn>
              </a:cxnLst>
              <a:rect l="T9" t="T10" r="T11" b="T12"/>
              <a:pathLst>
                <a:path w="469" h="1751">
                  <a:moveTo>
                    <a:pt x="469" y="1751"/>
                  </a:moveTo>
                  <a:lnTo>
                    <a:pt x="0" y="0"/>
                  </a:lnTo>
                  <a:lnTo>
                    <a:pt x="1" y="0"/>
                  </a:lnTo>
                </a:path>
              </a:pathLst>
            </a:custGeom>
            <a:noFill/>
            <a:ln w="0">
              <a:solidFill>
                <a:srgbClr val="000000"/>
              </a:solidFill>
              <a:prstDash val="solid"/>
              <a:round/>
            </a:ln>
          </p:spPr>
          <p:txBody>
            <a:bodyPr/>
            <a:lstStyle/>
            <a:p>
              <a:endParaRPr lang="en-US"/>
            </a:p>
          </p:txBody>
        </p:sp>
        <p:sp>
          <p:nvSpPr>
            <p:cNvPr id="26721" name="Freeform 1112"/>
            <p:cNvSpPr/>
            <p:nvPr/>
          </p:nvSpPr>
          <p:spPr bwMode="auto">
            <a:xfrm>
              <a:off x="3612" y="2044"/>
              <a:ext cx="82" cy="6"/>
            </a:xfrm>
            <a:custGeom>
              <a:avLst/>
              <a:gdLst>
                <a:gd name="T0" fmla="*/ 2 w 557"/>
                <a:gd name="T1" fmla="*/ 0 h 39"/>
                <a:gd name="T2" fmla="*/ 0 w 557"/>
                <a:gd name="T3" fmla="*/ 0 h 39"/>
                <a:gd name="T4" fmla="*/ 0 w 557"/>
                <a:gd name="T5" fmla="*/ 0 h 39"/>
                <a:gd name="T6" fmla="*/ 0 60000 65536"/>
                <a:gd name="T7" fmla="*/ 0 60000 65536"/>
                <a:gd name="T8" fmla="*/ 0 60000 65536"/>
                <a:gd name="T9" fmla="*/ 0 w 557"/>
                <a:gd name="T10" fmla="*/ 0 h 39"/>
                <a:gd name="T11" fmla="*/ 557 w 557"/>
                <a:gd name="T12" fmla="*/ 39 h 39"/>
              </a:gdLst>
              <a:ahLst/>
              <a:cxnLst>
                <a:cxn ang="T6">
                  <a:pos x="T0" y="T1"/>
                </a:cxn>
                <a:cxn ang="T7">
                  <a:pos x="T2" y="T3"/>
                </a:cxn>
                <a:cxn ang="T8">
                  <a:pos x="T4" y="T5"/>
                </a:cxn>
              </a:cxnLst>
              <a:rect l="T9" t="T10" r="T11" b="T12"/>
              <a:pathLst>
                <a:path w="557" h="39">
                  <a:moveTo>
                    <a:pt x="557" y="0"/>
                  </a:moveTo>
                  <a:lnTo>
                    <a:pt x="0" y="39"/>
                  </a:lnTo>
                  <a:lnTo>
                    <a:pt x="1" y="39"/>
                  </a:lnTo>
                </a:path>
              </a:pathLst>
            </a:custGeom>
            <a:noFill/>
            <a:ln w="0">
              <a:solidFill>
                <a:srgbClr val="000000"/>
              </a:solidFill>
              <a:prstDash val="solid"/>
              <a:round/>
            </a:ln>
          </p:spPr>
          <p:txBody>
            <a:bodyPr/>
            <a:lstStyle/>
            <a:p>
              <a:endParaRPr lang="en-US"/>
            </a:p>
          </p:txBody>
        </p:sp>
        <p:sp>
          <p:nvSpPr>
            <p:cNvPr id="26722" name="Freeform 1113"/>
            <p:cNvSpPr/>
            <p:nvPr/>
          </p:nvSpPr>
          <p:spPr bwMode="auto">
            <a:xfrm>
              <a:off x="3977" y="1696"/>
              <a:ext cx="48" cy="123"/>
            </a:xfrm>
            <a:custGeom>
              <a:avLst/>
              <a:gdLst>
                <a:gd name="T0" fmla="*/ 0 w 328"/>
                <a:gd name="T1" fmla="*/ 3 h 841"/>
                <a:gd name="T2" fmla="*/ 1 w 328"/>
                <a:gd name="T3" fmla="*/ 0 h 841"/>
                <a:gd name="T4" fmla="*/ 1 w 328"/>
                <a:gd name="T5" fmla="*/ 0 h 841"/>
                <a:gd name="T6" fmla="*/ 0 60000 65536"/>
                <a:gd name="T7" fmla="*/ 0 60000 65536"/>
                <a:gd name="T8" fmla="*/ 0 60000 65536"/>
                <a:gd name="T9" fmla="*/ 0 w 328"/>
                <a:gd name="T10" fmla="*/ 0 h 841"/>
                <a:gd name="T11" fmla="*/ 328 w 328"/>
                <a:gd name="T12" fmla="*/ 841 h 841"/>
              </a:gdLst>
              <a:ahLst/>
              <a:cxnLst>
                <a:cxn ang="T6">
                  <a:pos x="T0" y="T1"/>
                </a:cxn>
                <a:cxn ang="T7">
                  <a:pos x="T2" y="T3"/>
                </a:cxn>
                <a:cxn ang="T8">
                  <a:pos x="T4" y="T5"/>
                </a:cxn>
              </a:cxnLst>
              <a:rect l="T9" t="T10" r="T11" b="T12"/>
              <a:pathLst>
                <a:path w="328" h="841">
                  <a:moveTo>
                    <a:pt x="0" y="841"/>
                  </a:moveTo>
                  <a:lnTo>
                    <a:pt x="327" y="0"/>
                  </a:lnTo>
                  <a:lnTo>
                    <a:pt x="328" y="0"/>
                  </a:lnTo>
                </a:path>
              </a:pathLst>
            </a:custGeom>
            <a:noFill/>
            <a:ln w="0">
              <a:solidFill>
                <a:srgbClr val="000000"/>
              </a:solidFill>
              <a:prstDash val="solid"/>
              <a:round/>
            </a:ln>
          </p:spPr>
          <p:txBody>
            <a:bodyPr/>
            <a:lstStyle/>
            <a:p>
              <a:endParaRPr lang="en-US"/>
            </a:p>
          </p:txBody>
        </p:sp>
        <p:sp>
          <p:nvSpPr>
            <p:cNvPr id="26723" name="Freeform 1114"/>
            <p:cNvSpPr/>
            <p:nvPr/>
          </p:nvSpPr>
          <p:spPr bwMode="auto">
            <a:xfrm>
              <a:off x="3941" y="1799"/>
              <a:ext cx="36" cy="20"/>
            </a:xfrm>
            <a:custGeom>
              <a:avLst/>
              <a:gdLst>
                <a:gd name="T0" fmla="*/ 1 w 240"/>
                <a:gd name="T1" fmla="*/ 0 h 139"/>
                <a:gd name="T2" fmla="*/ 0 w 240"/>
                <a:gd name="T3" fmla="*/ 0 h 139"/>
                <a:gd name="T4" fmla="*/ 0 w 240"/>
                <a:gd name="T5" fmla="*/ 0 h 139"/>
                <a:gd name="T6" fmla="*/ 0 60000 65536"/>
                <a:gd name="T7" fmla="*/ 0 60000 65536"/>
                <a:gd name="T8" fmla="*/ 0 60000 65536"/>
                <a:gd name="T9" fmla="*/ 0 w 240"/>
                <a:gd name="T10" fmla="*/ 0 h 139"/>
                <a:gd name="T11" fmla="*/ 240 w 240"/>
                <a:gd name="T12" fmla="*/ 139 h 139"/>
              </a:gdLst>
              <a:ahLst/>
              <a:cxnLst>
                <a:cxn ang="T6">
                  <a:pos x="T0" y="T1"/>
                </a:cxn>
                <a:cxn ang="T7">
                  <a:pos x="T2" y="T3"/>
                </a:cxn>
                <a:cxn ang="T8">
                  <a:pos x="T4" y="T5"/>
                </a:cxn>
              </a:cxnLst>
              <a:rect l="T9" t="T10" r="T11" b="T12"/>
              <a:pathLst>
                <a:path w="240" h="139">
                  <a:moveTo>
                    <a:pt x="240" y="139"/>
                  </a:moveTo>
                  <a:lnTo>
                    <a:pt x="0" y="0"/>
                  </a:lnTo>
                  <a:lnTo>
                    <a:pt x="1" y="0"/>
                  </a:lnTo>
                </a:path>
              </a:pathLst>
            </a:custGeom>
            <a:noFill/>
            <a:ln w="0">
              <a:solidFill>
                <a:srgbClr val="000000"/>
              </a:solidFill>
              <a:prstDash val="solid"/>
              <a:round/>
            </a:ln>
          </p:spPr>
          <p:txBody>
            <a:bodyPr/>
            <a:lstStyle/>
            <a:p>
              <a:endParaRPr lang="en-US"/>
            </a:p>
          </p:txBody>
        </p:sp>
        <p:sp>
          <p:nvSpPr>
            <p:cNvPr id="26724" name="Freeform 1115"/>
            <p:cNvSpPr/>
            <p:nvPr/>
          </p:nvSpPr>
          <p:spPr bwMode="auto">
            <a:xfrm>
              <a:off x="3914" y="1846"/>
              <a:ext cx="36" cy="21"/>
            </a:xfrm>
            <a:custGeom>
              <a:avLst/>
              <a:gdLst>
                <a:gd name="T0" fmla="*/ 1 w 240"/>
                <a:gd name="T1" fmla="*/ 0 h 139"/>
                <a:gd name="T2" fmla="*/ 0 w 240"/>
                <a:gd name="T3" fmla="*/ 0 h 139"/>
                <a:gd name="T4" fmla="*/ 0 w 240"/>
                <a:gd name="T5" fmla="*/ 0 h 139"/>
                <a:gd name="T6" fmla="*/ 0 60000 65536"/>
                <a:gd name="T7" fmla="*/ 0 60000 65536"/>
                <a:gd name="T8" fmla="*/ 0 60000 65536"/>
                <a:gd name="T9" fmla="*/ 0 w 240"/>
                <a:gd name="T10" fmla="*/ 0 h 139"/>
                <a:gd name="T11" fmla="*/ 240 w 240"/>
                <a:gd name="T12" fmla="*/ 139 h 139"/>
              </a:gdLst>
              <a:ahLst/>
              <a:cxnLst>
                <a:cxn ang="T6">
                  <a:pos x="T0" y="T1"/>
                </a:cxn>
                <a:cxn ang="T7">
                  <a:pos x="T2" y="T3"/>
                </a:cxn>
                <a:cxn ang="T8">
                  <a:pos x="T4" y="T5"/>
                </a:cxn>
              </a:cxnLst>
              <a:rect l="T9" t="T10" r="T11" b="T12"/>
              <a:pathLst>
                <a:path w="240" h="139">
                  <a:moveTo>
                    <a:pt x="240" y="139"/>
                  </a:moveTo>
                  <a:lnTo>
                    <a:pt x="0" y="0"/>
                  </a:lnTo>
                  <a:lnTo>
                    <a:pt x="1" y="0"/>
                  </a:lnTo>
                </a:path>
              </a:pathLst>
            </a:custGeom>
            <a:noFill/>
            <a:ln w="0">
              <a:solidFill>
                <a:srgbClr val="000000"/>
              </a:solidFill>
              <a:prstDash val="solid"/>
              <a:round/>
            </a:ln>
          </p:spPr>
          <p:txBody>
            <a:bodyPr/>
            <a:lstStyle/>
            <a:p>
              <a:endParaRPr lang="en-US"/>
            </a:p>
          </p:txBody>
        </p:sp>
        <p:sp>
          <p:nvSpPr>
            <p:cNvPr id="26725" name="Freeform 1116"/>
            <p:cNvSpPr/>
            <p:nvPr/>
          </p:nvSpPr>
          <p:spPr bwMode="auto">
            <a:xfrm>
              <a:off x="3866" y="1867"/>
              <a:ext cx="84" cy="102"/>
            </a:xfrm>
            <a:custGeom>
              <a:avLst/>
              <a:gdLst>
                <a:gd name="T0" fmla="*/ 0 w 566"/>
                <a:gd name="T1" fmla="*/ 2 h 703"/>
                <a:gd name="T2" fmla="*/ 2 w 566"/>
                <a:gd name="T3" fmla="*/ 0 h 703"/>
                <a:gd name="T4" fmla="*/ 2 w 566"/>
                <a:gd name="T5" fmla="*/ 0 h 703"/>
                <a:gd name="T6" fmla="*/ 0 60000 65536"/>
                <a:gd name="T7" fmla="*/ 0 60000 65536"/>
                <a:gd name="T8" fmla="*/ 0 60000 65536"/>
                <a:gd name="T9" fmla="*/ 0 w 566"/>
                <a:gd name="T10" fmla="*/ 0 h 703"/>
                <a:gd name="T11" fmla="*/ 566 w 566"/>
                <a:gd name="T12" fmla="*/ 703 h 703"/>
              </a:gdLst>
              <a:ahLst/>
              <a:cxnLst>
                <a:cxn ang="T6">
                  <a:pos x="T0" y="T1"/>
                </a:cxn>
                <a:cxn ang="T7">
                  <a:pos x="T2" y="T3"/>
                </a:cxn>
                <a:cxn ang="T8">
                  <a:pos x="T4" y="T5"/>
                </a:cxn>
              </a:cxnLst>
              <a:rect l="T9" t="T10" r="T11" b="T12"/>
              <a:pathLst>
                <a:path w="566" h="703">
                  <a:moveTo>
                    <a:pt x="0" y="703"/>
                  </a:moveTo>
                  <a:lnTo>
                    <a:pt x="565" y="0"/>
                  </a:lnTo>
                  <a:lnTo>
                    <a:pt x="566" y="0"/>
                  </a:lnTo>
                </a:path>
              </a:pathLst>
            </a:custGeom>
            <a:noFill/>
            <a:ln w="0">
              <a:solidFill>
                <a:srgbClr val="000000"/>
              </a:solidFill>
              <a:prstDash val="solid"/>
              <a:round/>
            </a:ln>
          </p:spPr>
          <p:txBody>
            <a:bodyPr/>
            <a:lstStyle/>
            <a:p>
              <a:endParaRPr lang="en-US"/>
            </a:p>
          </p:txBody>
        </p:sp>
        <p:sp>
          <p:nvSpPr>
            <p:cNvPr id="26726" name="Freeform 1117"/>
            <p:cNvSpPr/>
            <p:nvPr/>
          </p:nvSpPr>
          <p:spPr bwMode="auto">
            <a:xfrm>
              <a:off x="3647" y="1664"/>
              <a:ext cx="10" cy="40"/>
            </a:xfrm>
            <a:custGeom>
              <a:avLst/>
              <a:gdLst>
                <a:gd name="T0" fmla="*/ 0 w 66"/>
                <a:gd name="T1" fmla="*/ 0 h 272"/>
                <a:gd name="T2" fmla="*/ 0 w 66"/>
                <a:gd name="T3" fmla="*/ 0 h 272"/>
                <a:gd name="T4" fmla="*/ 0 w 66"/>
                <a:gd name="T5" fmla="*/ 1 h 272"/>
                <a:gd name="T6" fmla="*/ 0 w 66"/>
                <a:gd name="T7" fmla="*/ 1 h 272"/>
                <a:gd name="T8" fmla="*/ 0 60000 65536"/>
                <a:gd name="T9" fmla="*/ 0 60000 65536"/>
                <a:gd name="T10" fmla="*/ 0 60000 65536"/>
                <a:gd name="T11" fmla="*/ 0 60000 65536"/>
                <a:gd name="T12" fmla="*/ 0 w 66"/>
                <a:gd name="T13" fmla="*/ 0 h 272"/>
                <a:gd name="T14" fmla="*/ 66 w 66"/>
                <a:gd name="T15" fmla="*/ 272 h 272"/>
              </a:gdLst>
              <a:ahLst/>
              <a:cxnLst>
                <a:cxn ang="T8">
                  <a:pos x="T0" y="T1"/>
                </a:cxn>
                <a:cxn ang="T9">
                  <a:pos x="T2" y="T3"/>
                </a:cxn>
                <a:cxn ang="T10">
                  <a:pos x="T4" y="T5"/>
                </a:cxn>
                <a:cxn ang="T11">
                  <a:pos x="T6" y="T7"/>
                </a:cxn>
              </a:cxnLst>
              <a:rect l="T12" t="T13" r="T14" b="T15"/>
              <a:pathLst>
                <a:path w="66" h="272">
                  <a:moveTo>
                    <a:pt x="29" y="0"/>
                  </a:moveTo>
                  <a:lnTo>
                    <a:pt x="0" y="142"/>
                  </a:lnTo>
                  <a:lnTo>
                    <a:pt x="65" y="272"/>
                  </a:lnTo>
                  <a:lnTo>
                    <a:pt x="66" y="272"/>
                  </a:lnTo>
                </a:path>
              </a:pathLst>
            </a:custGeom>
            <a:noFill/>
            <a:ln w="0">
              <a:solidFill>
                <a:srgbClr val="000000"/>
              </a:solidFill>
              <a:prstDash val="solid"/>
              <a:round/>
            </a:ln>
          </p:spPr>
          <p:txBody>
            <a:bodyPr/>
            <a:lstStyle/>
            <a:p>
              <a:endParaRPr lang="en-US"/>
            </a:p>
          </p:txBody>
        </p:sp>
        <p:sp>
          <p:nvSpPr>
            <p:cNvPr id="26727" name="Freeform 1118"/>
            <p:cNvSpPr/>
            <p:nvPr/>
          </p:nvSpPr>
          <p:spPr bwMode="auto">
            <a:xfrm>
              <a:off x="3689" y="1649"/>
              <a:ext cx="258" cy="68"/>
            </a:xfrm>
            <a:custGeom>
              <a:avLst/>
              <a:gdLst>
                <a:gd name="T0" fmla="*/ 6 w 1751"/>
                <a:gd name="T1" fmla="*/ 1 h 468"/>
                <a:gd name="T2" fmla="*/ 0 w 1751"/>
                <a:gd name="T3" fmla="*/ 0 h 468"/>
                <a:gd name="T4" fmla="*/ 0 w 1751"/>
                <a:gd name="T5" fmla="*/ 0 h 468"/>
                <a:gd name="T6" fmla="*/ 0 60000 65536"/>
                <a:gd name="T7" fmla="*/ 0 60000 65536"/>
                <a:gd name="T8" fmla="*/ 0 60000 65536"/>
                <a:gd name="T9" fmla="*/ 0 w 1751"/>
                <a:gd name="T10" fmla="*/ 0 h 468"/>
                <a:gd name="T11" fmla="*/ 1751 w 1751"/>
                <a:gd name="T12" fmla="*/ 468 h 468"/>
              </a:gdLst>
              <a:ahLst/>
              <a:cxnLst>
                <a:cxn ang="T6">
                  <a:pos x="T0" y="T1"/>
                </a:cxn>
                <a:cxn ang="T7">
                  <a:pos x="T2" y="T3"/>
                </a:cxn>
                <a:cxn ang="T8">
                  <a:pos x="T4" y="T5"/>
                </a:cxn>
              </a:cxnLst>
              <a:rect l="T9" t="T10" r="T11" b="T12"/>
              <a:pathLst>
                <a:path w="1751" h="468">
                  <a:moveTo>
                    <a:pt x="1751" y="468"/>
                  </a:moveTo>
                  <a:lnTo>
                    <a:pt x="0" y="0"/>
                  </a:lnTo>
                  <a:lnTo>
                    <a:pt x="1" y="0"/>
                  </a:lnTo>
                </a:path>
              </a:pathLst>
            </a:custGeom>
            <a:noFill/>
            <a:ln w="0">
              <a:solidFill>
                <a:srgbClr val="000000"/>
              </a:solidFill>
              <a:prstDash val="solid"/>
              <a:round/>
            </a:ln>
          </p:spPr>
          <p:txBody>
            <a:bodyPr/>
            <a:lstStyle/>
            <a:p>
              <a:endParaRPr lang="en-US"/>
            </a:p>
          </p:txBody>
        </p:sp>
        <p:sp>
          <p:nvSpPr>
            <p:cNvPr id="26728" name="Freeform 1119"/>
            <p:cNvSpPr/>
            <p:nvPr/>
          </p:nvSpPr>
          <p:spPr bwMode="auto">
            <a:xfrm>
              <a:off x="3651" y="1649"/>
              <a:ext cx="38" cy="15"/>
            </a:xfrm>
            <a:custGeom>
              <a:avLst/>
              <a:gdLst>
                <a:gd name="T0" fmla="*/ 1 w 253"/>
                <a:gd name="T1" fmla="*/ 0 h 104"/>
                <a:gd name="T2" fmla="*/ 0 w 253"/>
                <a:gd name="T3" fmla="*/ 0 h 104"/>
                <a:gd name="T4" fmla="*/ 0 w 253"/>
                <a:gd name="T5" fmla="*/ 0 h 104"/>
                <a:gd name="T6" fmla="*/ 0 w 253"/>
                <a:gd name="T7" fmla="*/ 0 h 104"/>
                <a:gd name="T8" fmla="*/ 0 60000 65536"/>
                <a:gd name="T9" fmla="*/ 0 60000 65536"/>
                <a:gd name="T10" fmla="*/ 0 60000 65536"/>
                <a:gd name="T11" fmla="*/ 0 60000 65536"/>
                <a:gd name="T12" fmla="*/ 0 w 253"/>
                <a:gd name="T13" fmla="*/ 0 h 104"/>
                <a:gd name="T14" fmla="*/ 253 w 253"/>
                <a:gd name="T15" fmla="*/ 104 h 104"/>
              </a:gdLst>
              <a:ahLst/>
              <a:cxnLst>
                <a:cxn ang="T8">
                  <a:pos x="T0" y="T1"/>
                </a:cxn>
                <a:cxn ang="T9">
                  <a:pos x="T2" y="T3"/>
                </a:cxn>
                <a:cxn ang="T10">
                  <a:pos x="T4" y="T5"/>
                </a:cxn>
                <a:cxn ang="T11">
                  <a:pos x="T6" y="T7"/>
                </a:cxn>
              </a:cxnLst>
              <a:rect l="T12" t="T13" r="T14" b="T15"/>
              <a:pathLst>
                <a:path w="253" h="104">
                  <a:moveTo>
                    <a:pt x="253" y="0"/>
                  </a:moveTo>
                  <a:lnTo>
                    <a:pt x="109" y="8"/>
                  </a:lnTo>
                  <a:lnTo>
                    <a:pt x="0" y="104"/>
                  </a:lnTo>
                  <a:lnTo>
                    <a:pt x="1" y="104"/>
                  </a:lnTo>
                </a:path>
              </a:pathLst>
            </a:custGeom>
            <a:noFill/>
            <a:ln w="0">
              <a:solidFill>
                <a:srgbClr val="000000"/>
              </a:solidFill>
              <a:prstDash val="solid"/>
              <a:round/>
            </a:ln>
          </p:spPr>
          <p:txBody>
            <a:bodyPr/>
            <a:lstStyle/>
            <a:p>
              <a:endParaRPr lang="en-US"/>
            </a:p>
          </p:txBody>
        </p:sp>
        <p:sp>
          <p:nvSpPr>
            <p:cNvPr id="26729" name="Freeform 1120"/>
            <p:cNvSpPr/>
            <p:nvPr/>
          </p:nvSpPr>
          <p:spPr bwMode="auto">
            <a:xfrm>
              <a:off x="3941" y="1717"/>
              <a:ext cx="6" cy="82"/>
            </a:xfrm>
            <a:custGeom>
              <a:avLst/>
              <a:gdLst>
                <a:gd name="T0" fmla="*/ 0 w 40"/>
                <a:gd name="T1" fmla="*/ 2 h 557"/>
                <a:gd name="T2" fmla="*/ 0 w 40"/>
                <a:gd name="T3" fmla="*/ 0 h 557"/>
                <a:gd name="T4" fmla="*/ 0 w 40"/>
                <a:gd name="T5" fmla="*/ 0 h 557"/>
                <a:gd name="T6" fmla="*/ 0 60000 65536"/>
                <a:gd name="T7" fmla="*/ 0 60000 65536"/>
                <a:gd name="T8" fmla="*/ 0 60000 65536"/>
                <a:gd name="T9" fmla="*/ 0 w 40"/>
                <a:gd name="T10" fmla="*/ 0 h 557"/>
                <a:gd name="T11" fmla="*/ 40 w 40"/>
                <a:gd name="T12" fmla="*/ 557 h 557"/>
              </a:gdLst>
              <a:ahLst/>
              <a:cxnLst>
                <a:cxn ang="T6">
                  <a:pos x="T0" y="T1"/>
                </a:cxn>
                <a:cxn ang="T7">
                  <a:pos x="T2" y="T3"/>
                </a:cxn>
                <a:cxn ang="T8">
                  <a:pos x="T4" y="T5"/>
                </a:cxn>
              </a:cxnLst>
              <a:rect l="T9" t="T10" r="T11" b="T12"/>
              <a:pathLst>
                <a:path w="40" h="557">
                  <a:moveTo>
                    <a:pt x="0" y="557"/>
                  </a:moveTo>
                  <a:lnTo>
                    <a:pt x="39" y="0"/>
                  </a:lnTo>
                  <a:lnTo>
                    <a:pt x="40" y="0"/>
                  </a:lnTo>
                </a:path>
              </a:pathLst>
            </a:custGeom>
            <a:noFill/>
            <a:ln w="0">
              <a:solidFill>
                <a:srgbClr val="000000"/>
              </a:solidFill>
              <a:prstDash val="solid"/>
              <a:round/>
            </a:ln>
          </p:spPr>
          <p:txBody>
            <a:bodyPr/>
            <a:lstStyle/>
            <a:p>
              <a:endParaRPr lang="en-US"/>
            </a:p>
          </p:txBody>
        </p:sp>
        <p:sp>
          <p:nvSpPr>
            <p:cNvPr id="26730" name="Freeform 1121"/>
            <p:cNvSpPr/>
            <p:nvPr/>
          </p:nvSpPr>
          <p:spPr bwMode="auto">
            <a:xfrm>
              <a:off x="3657" y="1704"/>
              <a:ext cx="189" cy="188"/>
            </a:xfrm>
            <a:custGeom>
              <a:avLst/>
              <a:gdLst>
                <a:gd name="T0" fmla="*/ 4 w 1280"/>
                <a:gd name="T1" fmla="*/ 4 h 1281"/>
                <a:gd name="T2" fmla="*/ 0 w 1280"/>
                <a:gd name="T3" fmla="*/ 0 h 1281"/>
                <a:gd name="T4" fmla="*/ 0 w 1280"/>
                <a:gd name="T5" fmla="*/ 0 h 1281"/>
                <a:gd name="T6" fmla="*/ 0 60000 65536"/>
                <a:gd name="T7" fmla="*/ 0 60000 65536"/>
                <a:gd name="T8" fmla="*/ 0 60000 65536"/>
                <a:gd name="T9" fmla="*/ 0 w 1280"/>
                <a:gd name="T10" fmla="*/ 0 h 1281"/>
                <a:gd name="T11" fmla="*/ 1280 w 1280"/>
                <a:gd name="T12" fmla="*/ 1281 h 1281"/>
              </a:gdLst>
              <a:ahLst/>
              <a:cxnLst>
                <a:cxn ang="T6">
                  <a:pos x="T0" y="T1"/>
                </a:cxn>
                <a:cxn ang="T7">
                  <a:pos x="T2" y="T3"/>
                </a:cxn>
                <a:cxn ang="T8">
                  <a:pos x="T4" y="T5"/>
                </a:cxn>
              </a:cxnLst>
              <a:rect l="T9" t="T10" r="T11" b="T12"/>
              <a:pathLst>
                <a:path w="1280" h="1281">
                  <a:moveTo>
                    <a:pt x="1280" y="1281"/>
                  </a:moveTo>
                  <a:lnTo>
                    <a:pt x="0" y="0"/>
                  </a:lnTo>
                  <a:lnTo>
                    <a:pt x="1" y="0"/>
                  </a:lnTo>
                </a:path>
              </a:pathLst>
            </a:custGeom>
            <a:noFill/>
            <a:ln w="0">
              <a:solidFill>
                <a:srgbClr val="000000"/>
              </a:solidFill>
              <a:prstDash val="solid"/>
              <a:round/>
            </a:ln>
          </p:spPr>
          <p:txBody>
            <a:bodyPr/>
            <a:lstStyle/>
            <a:p>
              <a:endParaRPr lang="en-US"/>
            </a:p>
          </p:txBody>
        </p:sp>
        <p:sp>
          <p:nvSpPr>
            <p:cNvPr id="26731" name="Freeform 1122"/>
            <p:cNvSpPr/>
            <p:nvPr/>
          </p:nvSpPr>
          <p:spPr bwMode="auto">
            <a:xfrm>
              <a:off x="3846" y="1846"/>
              <a:ext cx="68" cy="46"/>
            </a:xfrm>
            <a:custGeom>
              <a:avLst/>
              <a:gdLst>
                <a:gd name="T0" fmla="*/ 1 w 464"/>
                <a:gd name="T1" fmla="*/ 0 h 311"/>
                <a:gd name="T2" fmla="*/ 0 w 464"/>
                <a:gd name="T3" fmla="*/ 1 h 311"/>
                <a:gd name="T4" fmla="*/ 0 w 464"/>
                <a:gd name="T5" fmla="*/ 1 h 311"/>
                <a:gd name="T6" fmla="*/ 0 60000 65536"/>
                <a:gd name="T7" fmla="*/ 0 60000 65536"/>
                <a:gd name="T8" fmla="*/ 0 60000 65536"/>
                <a:gd name="T9" fmla="*/ 0 w 464"/>
                <a:gd name="T10" fmla="*/ 0 h 311"/>
                <a:gd name="T11" fmla="*/ 464 w 464"/>
                <a:gd name="T12" fmla="*/ 311 h 311"/>
              </a:gdLst>
              <a:ahLst/>
              <a:cxnLst>
                <a:cxn ang="T6">
                  <a:pos x="T0" y="T1"/>
                </a:cxn>
                <a:cxn ang="T7">
                  <a:pos x="T2" y="T3"/>
                </a:cxn>
                <a:cxn ang="T8">
                  <a:pos x="T4" y="T5"/>
                </a:cxn>
              </a:cxnLst>
              <a:rect l="T9" t="T10" r="T11" b="T12"/>
              <a:pathLst>
                <a:path w="464" h="311">
                  <a:moveTo>
                    <a:pt x="464" y="0"/>
                  </a:moveTo>
                  <a:lnTo>
                    <a:pt x="0" y="311"/>
                  </a:lnTo>
                  <a:lnTo>
                    <a:pt x="1" y="311"/>
                  </a:lnTo>
                </a:path>
              </a:pathLst>
            </a:custGeom>
            <a:noFill/>
            <a:ln w="0">
              <a:solidFill>
                <a:srgbClr val="000000"/>
              </a:solidFill>
              <a:prstDash val="solid"/>
              <a:round/>
            </a:ln>
          </p:spPr>
          <p:txBody>
            <a:bodyPr/>
            <a:lstStyle/>
            <a:p>
              <a:endParaRPr lang="en-US"/>
            </a:p>
          </p:txBody>
        </p:sp>
        <p:sp>
          <p:nvSpPr>
            <p:cNvPr id="26732" name="Freeform 1123"/>
            <p:cNvSpPr/>
            <p:nvPr/>
          </p:nvSpPr>
          <p:spPr bwMode="auto">
            <a:xfrm>
              <a:off x="4025" y="1380"/>
              <a:ext cx="21" cy="131"/>
            </a:xfrm>
            <a:custGeom>
              <a:avLst/>
              <a:gdLst>
                <a:gd name="T0" fmla="*/ 0 w 137"/>
                <a:gd name="T1" fmla="*/ 3 h 892"/>
                <a:gd name="T2" fmla="*/ 0 w 137"/>
                <a:gd name="T3" fmla="*/ 0 h 892"/>
                <a:gd name="T4" fmla="*/ 0 w 137"/>
                <a:gd name="T5" fmla="*/ 0 h 892"/>
                <a:gd name="T6" fmla="*/ 0 60000 65536"/>
                <a:gd name="T7" fmla="*/ 0 60000 65536"/>
                <a:gd name="T8" fmla="*/ 0 60000 65536"/>
                <a:gd name="T9" fmla="*/ 0 w 137"/>
                <a:gd name="T10" fmla="*/ 0 h 892"/>
                <a:gd name="T11" fmla="*/ 137 w 137"/>
                <a:gd name="T12" fmla="*/ 892 h 892"/>
              </a:gdLst>
              <a:ahLst/>
              <a:cxnLst>
                <a:cxn ang="T6">
                  <a:pos x="T0" y="T1"/>
                </a:cxn>
                <a:cxn ang="T7">
                  <a:pos x="T2" y="T3"/>
                </a:cxn>
                <a:cxn ang="T8">
                  <a:pos x="T4" y="T5"/>
                </a:cxn>
              </a:cxnLst>
              <a:rect l="T9" t="T10" r="T11" b="T12"/>
              <a:pathLst>
                <a:path w="137" h="892">
                  <a:moveTo>
                    <a:pt x="137" y="892"/>
                  </a:moveTo>
                  <a:lnTo>
                    <a:pt x="0" y="0"/>
                  </a:lnTo>
                  <a:lnTo>
                    <a:pt x="1" y="0"/>
                  </a:lnTo>
                </a:path>
              </a:pathLst>
            </a:custGeom>
            <a:noFill/>
            <a:ln w="0">
              <a:solidFill>
                <a:srgbClr val="000000"/>
              </a:solidFill>
              <a:prstDash val="solid"/>
              <a:round/>
            </a:ln>
          </p:spPr>
          <p:txBody>
            <a:bodyPr/>
            <a:lstStyle/>
            <a:p>
              <a:endParaRPr lang="en-US"/>
            </a:p>
          </p:txBody>
        </p:sp>
        <p:sp>
          <p:nvSpPr>
            <p:cNvPr id="26733" name="Freeform 1124"/>
            <p:cNvSpPr/>
            <p:nvPr/>
          </p:nvSpPr>
          <p:spPr bwMode="auto">
            <a:xfrm>
              <a:off x="4005" y="1511"/>
              <a:ext cx="41" cy="1"/>
            </a:xfrm>
            <a:custGeom>
              <a:avLst/>
              <a:gdLst>
                <a:gd name="T0" fmla="*/ 1 w 278"/>
                <a:gd name="T1" fmla="*/ 0 h 1"/>
                <a:gd name="T2" fmla="*/ 0 w 278"/>
                <a:gd name="T3" fmla="*/ 0 h 1"/>
                <a:gd name="T4" fmla="*/ 0 w 278"/>
                <a:gd name="T5" fmla="*/ 0 h 1"/>
                <a:gd name="T6" fmla="*/ 0 60000 65536"/>
                <a:gd name="T7" fmla="*/ 0 60000 65536"/>
                <a:gd name="T8" fmla="*/ 0 60000 65536"/>
                <a:gd name="T9" fmla="*/ 0 w 278"/>
                <a:gd name="T10" fmla="*/ 0 h 1"/>
                <a:gd name="T11" fmla="*/ 278 w 278"/>
                <a:gd name="T12" fmla="*/ 1 h 1"/>
              </a:gdLst>
              <a:ahLst/>
              <a:cxnLst>
                <a:cxn ang="T6">
                  <a:pos x="T0" y="T1"/>
                </a:cxn>
                <a:cxn ang="T7">
                  <a:pos x="T2" y="T3"/>
                </a:cxn>
                <a:cxn ang="T8">
                  <a:pos x="T4" y="T5"/>
                </a:cxn>
              </a:cxnLst>
              <a:rect l="T9" t="T10" r="T11" b="T12"/>
              <a:pathLst>
                <a:path w="278" h="1">
                  <a:moveTo>
                    <a:pt x="278" y="0"/>
                  </a:moveTo>
                  <a:lnTo>
                    <a:pt x="0" y="0"/>
                  </a:lnTo>
                  <a:lnTo>
                    <a:pt x="2" y="0"/>
                  </a:lnTo>
                </a:path>
              </a:pathLst>
            </a:custGeom>
            <a:noFill/>
            <a:ln w="0">
              <a:solidFill>
                <a:srgbClr val="000000"/>
              </a:solidFill>
              <a:prstDash val="solid"/>
              <a:round/>
            </a:ln>
          </p:spPr>
          <p:txBody>
            <a:bodyPr/>
            <a:lstStyle/>
            <a:p>
              <a:endParaRPr lang="en-US"/>
            </a:p>
          </p:txBody>
        </p:sp>
        <p:sp>
          <p:nvSpPr>
            <p:cNvPr id="26734" name="Freeform 1125"/>
            <p:cNvSpPr/>
            <p:nvPr/>
          </p:nvSpPr>
          <p:spPr bwMode="auto">
            <a:xfrm>
              <a:off x="4005" y="1566"/>
              <a:ext cx="41" cy="0"/>
            </a:xfrm>
            <a:custGeom>
              <a:avLst/>
              <a:gdLst>
                <a:gd name="T0" fmla="*/ 1 w 278"/>
                <a:gd name="T1" fmla="*/ 0 w 278"/>
                <a:gd name="T2" fmla="*/ 0 w 278"/>
                <a:gd name="T3" fmla="*/ 0 60000 65536"/>
                <a:gd name="T4" fmla="*/ 0 60000 65536"/>
                <a:gd name="T5" fmla="*/ 0 60000 65536"/>
                <a:gd name="T6" fmla="*/ 0 w 278"/>
                <a:gd name="T7" fmla="*/ 278 w 278"/>
              </a:gdLst>
              <a:ahLst/>
              <a:cxnLst>
                <a:cxn ang="T3">
                  <a:pos x="T0" y="0"/>
                </a:cxn>
                <a:cxn ang="T4">
                  <a:pos x="T1" y="0"/>
                </a:cxn>
                <a:cxn ang="T5">
                  <a:pos x="T2" y="0"/>
                </a:cxn>
              </a:cxnLst>
              <a:rect l="T6" t="0" r="T7" b="0"/>
              <a:pathLst>
                <a:path w="278">
                  <a:moveTo>
                    <a:pt x="278" y="0"/>
                  </a:moveTo>
                  <a:lnTo>
                    <a:pt x="0" y="0"/>
                  </a:lnTo>
                  <a:lnTo>
                    <a:pt x="2" y="0"/>
                  </a:lnTo>
                </a:path>
              </a:pathLst>
            </a:custGeom>
            <a:noFill/>
            <a:ln w="0">
              <a:solidFill>
                <a:srgbClr val="000000"/>
              </a:solidFill>
              <a:prstDash val="solid"/>
              <a:round/>
            </a:ln>
          </p:spPr>
          <p:txBody>
            <a:bodyPr/>
            <a:lstStyle/>
            <a:p>
              <a:endParaRPr lang="en-US"/>
            </a:p>
          </p:txBody>
        </p:sp>
        <p:sp>
          <p:nvSpPr>
            <p:cNvPr id="26735" name="Freeform 1126"/>
            <p:cNvSpPr/>
            <p:nvPr/>
          </p:nvSpPr>
          <p:spPr bwMode="auto">
            <a:xfrm>
              <a:off x="4025" y="1566"/>
              <a:ext cx="21" cy="130"/>
            </a:xfrm>
            <a:custGeom>
              <a:avLst/>
              <a:gdLst>
                <a:gd name="T0" fmla="*/ 0 w 138"/>
                <a:gd name="T1" fmla="*/ 3 h 892"/>
                <a:gd name="T2" fmla="*/ 0 w 138"/>
                <a:gd name="T3" fmla="*/ 0 h 892"/>
                <a:gd name="T4" fmla="*/ 0 w 138"/>
                <a:gd name="T5" fmla="*/ 0 h 892"/>
                <a:gd name="T6" fmla="*/ 0 60000 65536"/>
                <a:gd name="T7" fmla="*/ 0 60000 65536"/>
                <a:gd name="T8" fmla="*/ 0 60000 65536"/>
                <a:gd name="T9" fmla="*/ 0 w 138"/>
                <a:gd name="T10" fmla="*/ 0 h 892"/>
                <a:gd name="T11" fmla="*/ 138 w 138"/>
                <a:gd name="T12" fmla="*/ 892 h 892"/>
              </a:gdLst>
              <a:ahLst/>
              <a:cxnLst>
                <a:cxn ang="T6">
                  <a:pos x="T0" y="T1"/>
                </a:cxn>
                <a:cxn ang="T7">
                  <a:pos x="T2" y="T3"/>
                </a:cxn>
                <a:cxn ang="T8">
                  <a:pos x="T4" y="T5"/>
                </a:cxn>
              </a:cxnLst>
              <a:rect l="T9" t="T10" r="T11" b="T12"/>
              <a:pathLst>
                <a:path w="138" h="892">
                  <a:moveTo>
                    <a:pt x="0" y="892"/>
                  </a:moveTo>
                  <a:lnTo>
                    <a:pt x="137" y="0"/>
                  </a:lnTo>
                  <a:lnTo>
                    <a:pt x="138" y="0"/>
                  </a:lnTo>
                </a:path>
              </a:pathLst>
            </a:custGeom>
            <a:noFill/>
            <a:ln w="0">
              <a:solidFill>
                <a:srgbClr val="000000"/>
              </a:solidFill>
              <a:prstDash val="solid"/>
              <a:round/>
            </a:ln>
          </p:spPr>
          <p:txBody>
            <a:bodyPr/>
            <a:lstStyle/>
            <a:p>
              <a:endParaRPr lang="en-US"/>
            </a:p>
          </p:txBody>
        </p:sp>
        <p:sp>
          <p:nvSpPr>
            <p:cNvPr id="26736" name="Freeform 1127"/>
            <p:cNvSpPr/>
            <p:nvPr/>
          </p:nvSpPr>
          <p:spPr bwMode="auto">
            <a:xfrm>
              <a:off x="3686" y="1539"/>
              <a:ext cx="24" cy="31"/>
            </a:xfrm>
            <a:custGeom>
              <a:avLst/>
              <a:gdLst>
                <a:gd name="T0" fmla="*/ 0 w 169"/>
                <a:gd name="T1" fmla="*/ 0 h 217"/>
                <a:gd name="T2" fmla="*/ 0 w 169"/>
                <a:gd name="T3" fmla="*/ 0 h 217"/>
                <a:gd name="T4" fmla="*/ 0 w 169"/>
                <a:gd name="T5" fmla="*/ 1 h 217"/>
                <a:gd name="T6" fmla="*/ 0 w 169"/>
                <a:gd name="T7" fmla="*/ 1 h 217"/>
                <a:gd name="T8" fmla="*/ 0 60000 65536"/>
                <a:gd name="T9" fmla="*/ 0 60000 65536"/>
                <a:gd name="T10" fmla="*/ 0 60000 65536"/>
                <a:gd name="T11" fmla="*/ 0 60000 65536"/>
                <a:gd name="T12" fmla="*/ 0 w 169"/>
                <a:gd name="T13" fmla="*/ 0 h 217"/>
                <a:gd name="T14" fmla="*/ 169 w 169"/>
                <a:gd name="T15" fmla="*/ 217 h 217"/>
              </a:gdLst>
              <a:ahLst/>
              <a:cxnLst>
                <a:cxn ang="T8">
                  <a:pos x="T0" y="T1"/>
                </a:cxn>
                <a:cxn ang="T9">
                  <a:pos x="T2" y="T3"/>
                </a:cxn>
                <a:cxn ang="T10">
                  <a:pos x="T4" y="T5"/>
                </a:cxn>
                <a:cxn ang="T11">
                  <a:pos x="T6" y="T7"/>
                </a:cxn>
              </a:cxnLst>
              <a:rect l="T12" t="T13" r="T14" b="T15"/>
              <a:pathLst>
                <a:path w="169" h="217">
                  <a:moveTo>
                    <a:pt x="0" y="0"/>
                  </a:moveTo>
                  <a:lnTo>
                    <a:pt x="47" y="136"/>
                  </a:lnTo>
                  <a:lnTo>
                    <a:pt x="167" y="217"/>
                  </a:lnTo>
                  <a:lnTo>
                    <a:pt x="169" y="217"/>
                  </a:lnTo>
                </a:path>
              </a:pathLst>
            </a:custGeom>
            <a:noFill/>
            <a:ln w="0">
              <a:solidFill>
                <a:srgbClr val="000000"/>
              </a:solidFill>
              <a:prstDash val="solid"/>
              <a:round/>
            </a:ln>
          </p:spPr>
          <p:txBody>
            <a:bodyPr/>
            <a:lstStyle/>
            <a:p>
              <a:endParaRPr lang="en-US"/>
            </a:p>
          </p:txBody>
        </p:sp>
        <p:sp>
          <p:nvSpPr>
            <p:cNvPr id="26737" name="Freeform 1128"/>
            <p:cNvSpPr/>
            <p:nvPr/>
          </p:nvSpPr>
          <p:spPr bwMode="auto">
            <a:xfrm>
              <a:off x="3710" y="1438"/>
              <a:ext cx="259" cy="68"/>
            </a:xfrm>
            <a:custGeom>
              <a:avLst/>
              <a:gdLst>
                <a:gd name="T0" fmla="*/ 6 w 1751"/>
                <a:gd name="T1" fmla="*/ 0 h 470"/>
                <a:gd name="T2" fmla="*/ 0 w 1751"/>
                <a:gd name="T3" fmla="*/ 1 h 470"/>
                <a:gd name="T4" fmla="*/ 0 w 1751"/>
                <a:gd name="T5" fmla="*/ 1 h 470"/>
                <a:gd name="T6" fmla="*/ 0 60000 65536"/>
                <a:gd name="T7" fmla="*/ 0 60000 65536"/>
                <a:gd name="T8" fmla="*/ 0 60000 65536"/>
                <a:gd name="T9" fmla="*/ 0 w 1751"/>
                <a:gd name="T10" fmla="*/ 0 h 470"/>
                <a:gd name="T11" fmla="*/ 1751 w 1751"/>
                <a:gd name="T12" fmla="*/ 470 h 470"/>
              </a:gdLst>
              <a:ahLst/>
              <a:cxnLst>
                <a:cxn ang="T6">
                  <a:pos x="T0" y="T1"/>
                </a:cxn>
                <a:cxn ang="T7">
                  <a:pos x="T2" y="T3"/>
                </a:cxn>
                <a:cxn ang="T8">
                  <a:pos x="T4" y="T5"/>
                </a:cxn>
              </a:cxnLst>
              <a:rect l="T9" t="T10" r="T11" b="T12"/>
              <a:pathLst>
                <a:path w="1751" h="470">
                  <a:moveTo>
                    <a:pt x="1751" y="0"/>
                  </a:moveTo>
                  <a:lnTo>
                    <a:pt x="0" y="470"/>
                  </a:lnTo>
                  <a:lnTo>
                    <a:pt x="2" y="470"/>
                  </a:lnTo>
                </a:path>
              </a:pathLst>
            </a:custGeom>
            <a:noFill/>
            <a:ln w="0">
              <a:solidFill>
                <a:srgbClr val="000000"/>
              </a:solidFill>
              <a:prstDash val="solid"/>
              <a:round/>
            </a:ln>
          </p:spPr>
          <p:txBody>
            <a:bodyPr/>
            <a:lstStyle/>
            <a:p>
              <a:endParaRPr lang="en-US"/>
            </a:p>
          </p:txBody>
        </p:sp>
        <p:sp>
          <p:nvSpPr>
            <p:cNvPr id="26738" name="Freeform 1129"/>
            <p:cNvSpPr/>
            <p:nvPr/>
          </p:nvSpPr>
          <p:spPr bwMode="auto">
            <a:xfrm>
              <a:off x="3686" y="1506"/>
              <a:ext cx="24" cy="33"/>
            </a:xfrm>
            <a:custGeom>
              <a:avLst/>
              <a:gdLst>
                <a:gd name="T0" fmla="*/ 0 w 167"/>
                <a:gd name="T1" fmla="*/ 0 h 218"/>
                <a:gd name="T2" fmla="*/ 0 w 167"/>
                <a:gd name="T3" fmla="*/ 0 h 218"/>
                <a:gd name="T4" fmla="*/ 0 w 167"/>
                <a:gd name="T5" fmla="*/ 1 h 218"/>
                <a:gd name="T6" fmla="*/ 0 w 167"/>
                <a:gd name="T7" fmla="*/ 1 h 218"/>
                <a:gd name="T8" fmla="*/ 0 60000 65536"/>
                <a:gd name="T9" fmla="*/ 0 60000 65536"/>
                <a:gd name="T10" fmla="*/ 0 60000 65536"/>
                <a:gd name="T11" fmla="*/ 0 60000 65536"/>
                <a:gd name="T12" fmla="*/ 0 w 167"/>
                <a:gd name="T13" fmla="*/ 0 h 218"/>
                <a:gd name="T14" fmla="*/ 167 w 167"/>
                <a:gd name="T15" fmla="*/ 218 h 218"/>
              </a:gdLst>
              <a:ahLst/>
              <a:cxnLst>
                <a:cxn ang="T8">
                  <a:pos x="T0" y="T1"/>
                </a:cxn>
                <a:cxn ang="T9">
                  <a:pos x="T2" y="T3"/>
                </a:cxn>
                <a:cxn ang="T10">
                  <a:pos x="T4" y="T5"/>
                </a:cxn>
                <a:cxn ang="T11">
                  <a:pos x="T6" y="T7"/>
                </a:cxn>
              </a:cxnLst>
              <a:rect l="T12" t="T13" r="T14" b="T15"/>
              <a:pathLst>
                <a:path w="167" h="218">
                  <a:moveTo>
                    <a:pt x="167" y="0"/>
                  </a:moveTo>
                  <a:lnTo>
                    <a:pt x="47" y="81"/>
                  </a:lnTo>
                  <a:lnTo>
                    <a:pt x="0" y="218"/>
                  </a:lnTo>
                  <a:lnTo>
                    <a:pt x="2" y="218"/>
                  </a:lnTo>
                </a:path>
              </a:pathLst>
            </a:custGeom>
            <a:noFill/>
            <a:ln w="0">
              <a:solidFill>
                <a:srgbClr val="000000"/>
              </a:solidFill>
              <a:prstDash val="solid"/>
              <a:round/>
            </a:ln>
          </p:spPr>
          <p:txBody>
            <a:bodyPr/>
            <a:lstStyle/>
            <a:p>
              <a:endParaRPr lang="en-US"/>
            </a:p>
          </p:txBody>
        </p:sp>
        <p:sp>
          <p:nvSpPr>
            <p:cNvPr id="26739" name="Freeform 1130"/>
            <p:cNvSpPr/>
            <p:nvPr/>
          </p:nvSpPr>
          <p:spPr bwMode="auto">
            <a:xfrm>
              <a:off x="3969" y="1438"/>
              <a:ext cx="36" cy="73"/>
            </a:xfrm>
            <a:custGeom>
              <a:avLst/>
              <a:gdLst>
                <a:gd name="T0" fmla="*/ 1 w 244"/>
                <a:gd name="T1" fmla="*/ 2 h 502"/>
                <a:gd name="T2" fmla="*/ 0 w 244"/>
                <a:gd name="T3" fmla="*/ 0 h 502"/>
                <a:gd name="T4" fmla="*/ 0 w 244"/>
                <a:gd name="T5" fmla="*/ 0 h 502"/>
                <a:gd name="T6" fmla="*/ 0 60000 65536"/>
                <a:gd name="T7" fmla="*/ 0 60000 65536"/>
                <a:gd name="T8" fmla="*/ 0 60000 65536"/>
                <a:gd name="T9" fmla="*/ 0 w 244"/>
                <a:gd name="T10" fmla="*/ 0 h 502"/>
                <a:gd name="T11" fmla="*/ 244 w 244"/>
                <a:gd name="T12" fmla="*/ 502 h 502"/>
              </a:gdLst>
              <a:ahLst/>
              <a:cxnLst>
                <a:cxn ang="T6">
                  <a:pos x="T0" y="T1"/>
                </a:cxn>
                <a:cxn ang="T7">
                  <a:pos x="T2" y="T3"/>
                </a:cxn>
                <a:cxn ang="T8">
                  <a:pos x="T4" y="T5"/>
                </a:cxn>
              </a:cxnLst>
              <a:rect l="T9" t="T10" r="T11" b="T12"/>
              <a:pathLst>
                <a:path w="244" h="502">
                  <a:moveTo>
                    <a:pt x="244" y="502"/>
                  </a:moveTo>
                  <a:lnTo>
                    <a:pt x="0" y="0"/>
                  </a:lnTo>
                  <a:lnTo>
                    <a:pt x="1" y="0"/>
                  </a:lnTo>
                </a:path>
              </a:pathLst>
            </a:custGeom>
            <a:noFill/>
            <a:ln w="0">
              <a:solidFill>
                <a:srgbClr val="000000"/>
              </a:solidFill>
              <a:prstDash val="solid"/>
              <a:round/>
            </a:ln>
          </p:spPr>
          <p:txBody>
            <a:bodyPr/>
            <a:lstStyle/>
            <a:p>
              <a:endParaRPr lang="en-US"/>
            </a:p>
          </p:txBody>
        </p:sp>
        <p:sp>
          <p:nvSpPr>
            <p:cNvPr id="26740" name="Freeform 1131"/>
            <p:cNvSpPr/>
            <p:nvPr/>
          </p:nvSpPr>
          <p:spPr bwMode="auto">
            <a:xfrm>
              <a:off x="3710" y="1570"/>
              <a:ext cx="259" cy="69"/>
            </a:xfrm>
            <a:custGeom>
              <a:avLst/>
              <a:gdLst>
                <a:gd name="T0" fmla="*/ 6 w 1751"/>
                <a:gd name="T1" fmla="*/ 1 h 470"/>
                <a:gd name="T2" fmla="*/ 0 w 1751"/>
                <a:gd name="T3" fmla="*/ 0 h 470"/>
                <a:gd name="T4" fmla="*/ 0 w 1751"/>
                <a:gd name="T5" fmla="*/ 0 h 470"/>
                <a:gd name="T6" fmla="*/ 0 60000 65536"/>
                <a:gd name="T7" fmla="*/ 0 60000 65536"/>
                <a:gd name="T8" fmla="*/ 0 60000 65536"/>
                <a:gd name="T9" fmla="*/ 0 w 1751"/>
                <a:gd name="T10" fmla="*/ 0 h 470"/>
                <a:gd name="T11" fmla="*/ 1751 w 1751"/>
                <a:gd name="T12" fmla="*/ 470 h 470"/>
              </a:gdLst>
              <a:ahLst/>
              <a:cxnLst>
                <a:cxn ang="T6">
                  <a:pos x="T0" y="T1"/>
                </a:cxn>
                <a:cxn ang="T7">
                  <a:pos x="T2" y="T3"/>
                </a:cxn>
                <a:cxn ang="T8">
                  <a:pos x="T4" y="T5"/>
                </a:cxn>
              </a:cxnLst>
              <a:rect l="T9" t="T10" r="T11" b="T12"/>
              <a:pathLst>
                <a:path w="1751" h="470">
                  <a:moveTo>
                    <a:pt x="1751" y="470"/>
                  </a:moveTo>
                  <a:lnTo>
                    <a:pt x="0" y="0"/>
                  </a:lnTo>
                  <a:lnTo>
                    <a:pt x="2" y="0"/>
                  </a:lnTo>
                </a:path>
              </a:pathLst>
            </a:custGeom>
            <a:noFill/>
            <a:ln w="0">
              <a:solidFill>
                <a:srgbClr val="000000"/>
              </a:solidFill>
              <a:prstDash val="solid"/>
              <a:round/>
            </a:ln>
          </p:spPr>
          <p:txBody>
            <a:bodyPr/>
            <a:lstStyle/>
            <a:p>
              <a:endParaRPr lang="en-US"/>
            </a:p>
          </p:txBody>
        </p:sp>
        <p:sp>
          <p:nvSpPr>
            <p:cNvPr id="26741" name="Freeform 1132"/>
            <p:cNvSpPr/>
            <p:nvPr/>
          </p:nvSpPr>
          <p:spPr bwMode="auto">
            <a:xfrm>
              <a:off x="3969" y="1566"/>
              <a:ext cx="36" cy="73"/>
            </a:xfrm>
            <a:custGeom>
              <a:avLst/>
              <a:gdLst>
                <a:gd name="T0" fmla="*/ 1 w 244"/>
                <a:gd name="T1" fmla="*/ 0 h 502"/>
                <a:gd name="T2" fmla="*/ 0 w 244"/>
                <a:gd name="T3" fmla="*/ 2 h 502"/>
                <a:gd name="T4" fmla="*/ 0 w 244"/>
                <a:gd name="T5" fmla="*/ 2 h 502"/>
                <a:gd name="T6" fmla="*/ 0 60000 65536"/>
                <a:gd name="T7" fmla="*/ 0 60000 65536"/>
                <a:gd name="T8" fmla="*/ 0 60000 65536"/>
                <a:gd name="T9" fmla="*/ 0 w 244"/>
                <a:gd name="T10" fmla="*/ 0 h 502"/>
                <a:gd name="T11" fmla="*/ 244 w 244"/>
                <a:gd name="T12" fmla="*/ 502 h 502"/>
              </a:gdLst>
              <a:ahLst/>
              <a:cxnLst>
                <a:cxn ang="T6">
                  <a:pos x="T0" y="T1"/>
                </a:cxn>
                <a:cxn ang="T7">
                  <a:pos x="T2" y="T3"/>
                </a:cxn>
                <a:cxn ang="T8">
                  <a:pos x="T4" y="T5"/>
                </a:cxn>
              </a:cxnLst>
              <a:rect l="T9" t="T10" r="T11" b="T12"/>
              <a:pathLst>
                <a:path w="244" h="502">
                  <a:moveTo>
                    <a:pt x="244" y="0"/>
                  </a:moveTo>
                  <a:lnTo>
                    <a:pt x="0" y="502"/>
                  </a:lnTo>
                  <a:lnTo>
                    <a:pt x="1" y="502"/>
                  </a:lnTo>
                </a:path>
              </a:pathLst>
            </a:custGeom>
            <a:noFill/>
            <a:ln w="0">
              <a:solidFill>
                <a:srgbClr val="000000"/>
              </a:solidFill>
              <a:prstDash val="solid"/>
              <a:round/>
            </a:ln>
          </p:spPr>
          <p:txBody>
            <a:bodyPr/>
            <a:lstStyle/>
            <a:p>
              <a:endParaRPr lang="en-US"/>
            </a:p>
          </p:txBody>
        </p:sp>
        <p:sp>
          <p:nvSpPr>
            <p:cNvPr id="26742" name="Freeform 1133"/>
            <p:cNvSpPr/>
            <p:nvPr/>
          </p:nvSpPr>
          <p:spPr bwMode="auto">
            <a:xfrm>
              <a:off x="3866" y="1107"/>
              <a:ext cx="84" cy="103"/>
            </a:xfrm>
            <a:custGeom>
              <a:avLst/>
              <a:gdLst>
                <a:gd name="T0" fmla="*/ 2 w 565"/>
                <a:gd name="T1" fmla="*/ 2 h 703"/>
                <a:gd name="T2" fmla="*/ 0 w 565"/>
                <a:gd name="T3" fmla="*/ 0 h 703"/>
                <a:gd name="T4" fmla="*/ 0 w 565"/>
                <a:gd name="T5" fmla="*/ 0 h 703"/>
                <a:gd name="T6" fmla="*/ 0 60000 65536"/>
                <a:gd name="T7" fmla="*/ 0 60000 65536"/>
                <a:gd name="T8" fmla="*/ 0 60000 65536"/>
                <a:gd name="T9" fmla="*/ 0 w 565"/>
                <a:gd name="T10" fmla="*/ 0 h 703"/>
                <a:gd name="T11" fmla="*/ 565 w 565"/>
                <a:gd name="T12" fmla="*/ 703 h 703"/>
              </a:gdLst>
              <a:ahLst/>
              <a:cxnLst>
                <a:cxn ang="T6">
                  <a:pos x="T0" y="T1"/>
                </a:cxn>
                <a:cxn ang="T7">
                  <a:pos x="T2" y="T3"/>
                </a:cxn>
                <a:cxn ang="T8">
                  <a:pos x="T4" y="T5"/>
                </a:cxn>
              </a:cxnLst>
              <a:rect l="T9" t="T10" r="T11" b="T12"/>
              <a:pathLst>
                <a:path w="565" h="703">
                  <a:moveTo>
                    <a:pt x="565" y="703"/>
                  </a:moveTo>
                  <a:lnTo>
                    <a:pt x="0" y="0"/>
                  </a:lnTo>
                  <a:lnTo>
                    <a:pt x="1" y="0"/>
                  </a:lnTo>
                </a:path>
              </a:pathLst>
            </a:custGeom>
            <a:noFill/>
            <a:ln w="0">
              <a:solidFill>
                <a:srgbClr val="000000"/>
              </a:solidFill>
              <a:prstDash val="solid"/>
              <a:round/>
            </a:ln>
          </p:spPr>
          <p:txBody>
            <a:bodyPr/>
            <a:lstStyle/>
            <a:p>
              <a:endParaRPr lang="en-US"/>
            </a:p>
          </p:txBody>
        </p:sp>
        <p:sp>
          <p:nvSpPr>
            <p:cNvPr id="26743" name="Freeform 1134"/>
            <p:cNvSpPr/>
            <p:nvPr/>
          </p:nvSpPr>
          <p:spPr bwMode="auto">
            <a:xfrm>
              <a:off x="3914" y="1210"/>
              <a:ext cx="36" cy="21"/>
            </a:xfrm>
            <a:custGeom>
              <a:avLst/>
              <a:gdLst>
                <a:gd name="T0" fmla="*/ 1 w 240"/>
                <a:gd name="T1" fmla="*/ 0 h 139"/>
                <a:gd name="T2" fmla="*/ 0 w 240"/>
                <a:gd name="T3" fmla="*/ 0 h 139"/>
                <a:gd name="T4" fmla="*/ 0 w 240"/>
                <a:gd name="T5" fmla="*/ 0 h 139"/>
                <a:gd name="T6" fmla="*/ 0 60000 65536"/>
                <a:gd name="T7" fmla="*/ 0 60000 65536"/>
                <a:gd name="T8" fmla="*/ 0 60000 65536"/>
                <a:gd name="T9" fmla="*/ 0 w 240"/>
                <a:gd name="T10" fmla="*/ 0 h 139"/>
                <a:gd name="T11" fmla="*/ 240 w 240"/>
                <a:gd name="T12" fmla="*/ 139 h 139"/>
              </a:gdLst>
              <a:ahLst/>
              <a:cxnLst>
                <a:cxn ang="T6">
                  <a:pos x="T0" y="T1"/>
                </a:cxn>
                <a:cxn ang="T7">
                  <a:pos x="T2" y="T3"/>
                </a:cxn>
                <a:cxn ang="T8">
                  <a:pos x="T4" y="T5"/>
                </a:cxn>
              </a:cxnLst>
              <a:rect l="T9" t="T10" r="T11" b="T12"/>
              <a:pathLst>
                <a:path w="240" h="139">
                  <a:moveTo>
                    <a:pt x="240" y="0"/>
                  </a:moveTo>
                  <a:lnTo>
                    <a:pt x="0" y="139"/>
                  </a:lnTo>
                  <a:lnTo>
                    <a:pt x="1" y="139"/>
                  </a:lnTo>
                </a:path>
              </a:pathLst>
            </a:custGeom>
            <a:noFill/>
            <a:ln w="0">
              <a:solidFill>
                <a:srgbClr val="000000"/>
              </a:solidFill>
              <a:prstDash val="solid"/>
              <a:round/>
            </a:ln>
          </p:spPr>
          <p:txBody>
            <a:bodyPr/>
            <a:lstStyle/>
            <a:p>
              <a:endParaRPr lang="en-US"/>
            </a:p>
          </p:txBody>
        </p:sp>
        <p:sp>
          <p:nvSpPr>
            <p:cNvPr id="26744" name="Freeform 1135"/>
            <p:cNvSpPr/>
            <p:nvPr/>
          </p:nvSpPr>
          <p:spPr bwMode="auto">
            <a:xfrm>
              <a:off x="3941" y="1257"/>
              <a:ext cx="36" cy="21"/>
            </a:xfrm>
            <a:custGeom>
              <a:avLst/>
              <a:gdLst>
                <a:gd name="T0" fmla="*/ 1 w 240"/>
                <a:gd name="T1" fmla="*/ 0 h 139"/>
                <a:gd name="T2" fmla="*/ 0 w 240"/>
                <a:gd name="T3" fmla="*/ 0 h 139"/>
                <a:gd name="T4" fmla="*/ 0 w 240"/>
                <a:gd name="T5" fmla="*/ 0 h 139"/>
                <a:gd name="T6" fmla="*/ 0 60000 65536"/>
                <a:gd name="T7" fmla="*/ 0 60000 65536"/>
                <a:gd name="T8" fmla="*/ 0 60000 65536"/>
                <a:gd name="T9" fmla="*/ 0 w 240"/>
                <a:gd name="T10" fmla="*/ 0 h 139"/>
                <a:gd name="T11" fmla="*/ 240 w 240"/>
                <a:gd name="T12" fmla="*/ 139 h 139"/>
              </a:gdLst>
              <a:ahLst/>
              <a:cxnLst>
                <a:cxn ang="T6">
                  <a:pos x="T0" y="T1"/>
                </a:cxn>
                <a:cxn ang="T7">
                  <a:pos x="T2" y="T3"/>
                </a:cxn>
                <a:cxn ang="T8">
                  <a:pos x="T4" y="T5"/>
                </a:cxn>
              </a:cxnLst>
              <a:rect l="T9" t="T10" r="T11" b="T12"/>
              <a:pathLst>
                <a:path w="240" h="139">
                  <a:moveTo>
                    <a:pt x="240" y="0"/>
                  </a:moveTo>
                  <a:lnTo>
                    <a:pt x="0" y="139"/>
                  </a:lnTo>
                  <a:lnTo>
                    <a:pt x="1" y="139"/>
                  </a:lnTo>
                </a:path>
              </a:pathLst>
            </a:custGeom>
            <a:noFill/>
            <a:ln w="0">
              <a:solidFill>
                <a:srgbClr val="000000"/>
              </a:solidFill>
              <a:prstDash val="solid"/>
              <a:round/>
            </a:ln>
          </p:spPr>
          <p:txBody>
            <a:bodyPr/>
            <a:lstStyle/>
            <a:p>
              <a:endParaRPr lang="en-US"/>
            </a:p>
          </p:txBody>
        </p:sp>
        <p:sp>
          <p:nvSpPr>
            <p:cNvPr id="26745" name="Freeform 1136"/>
            <p:cNvSpPr/>
            <p:nvPr/>
          </p:nvSpPr>
          <p:spPr bwMode="auto">
            <a:xfrm>
              <a:off x="3977" y="1257"/>
              <a:ext cx="48" cy="123"/>
            </a:xfrm>
            <a:custGeom>
              <a:avLst/>
              <a:gdLst>
                <a:gd name="T0" fmla="*/ 1 w 327"/>
                <a:gd name="T1" fmla="*/ 3 h 841"/>
                <a:gd name="T2" fmla="*/ 0 w 327"/>
                <a:gd name="T3" fmla="*/ 0 h 841"/>
                <a:gd name="T4" fmla="*/ 0 w 327"/>
                <a:gd name="T5" fmla="*/ 0 h 841"/>
                <a:gd name="T6" fmla="*/ 0 60000 65536"/>
                <a:gd name="T7" fmla="*/ 0 60000 65536"/>
                <a:gd name="T8" fmla="*/ 0 60000 65536"/>
                <a:gd name="T9" fmla="*/ 0 w 327"/>
                <a:gd name="T10" fmla="*/ 0 h 841"/>
                <a:gd name="T11" fmla="*/ 327 w 327"/>
                <a:gd name="T12" fmla="*/ 841 h 841"/>
              </a:gdLst>
              <a:ahLst/>
              <a:cxnLst>
                <a:cxn ang="T6">
                  <a:pos x="T0" y="T1"/>
                </a:cxn>
                <a:cxn ang="T7">
                  <a:pos x="T2" y="T3"/>
                </a:cxn>
                <a:cxn ang="T8">
                  <a:pos x="T4" y="T5"/>
                </a:cxn>
              </a:cxnLst>
              <a:rect l="T9" t="T10" r="T11" b="T12"/>
              <a:pathLst>
                <a:path w="327" h="841">
                  <a:moveTo>
                    <a:pt x="327" y="841"/>
                  </a:moveTo>
                  <a:lnTo>
                    <a:pt x="0" y="0"/>
                  </a:lnTo>
                  <a:lnTo>
                    <a:pt x="1" y="0"/>
                  </a:lnTo>
                </a:path>
              </a:pathLst>
            </a:custGeom>
            <a:noFill/>
            <a:ln w="0">
              <a:solidFill>
                <a:srgbClr val="000000"/>
              </a:solidFill>
              <a:prstDash val="solid"/>
              <a:round/>
            </a:ln>
          </p:spPr>
          <p:txBody>
            <a:bodyPr/>
            <a:lstStyle/>
            <a:p>
              <a:endParaRPr lang="en-US"/>
            </a:p>
          </p:txBody>
        </p:sp>
        <p:sp>
          <p:nvSpPr>
            <p:cNvPr id="26746" name="Freeform 1137"/>
            <p:cNvSpPr/>
            <p:nvPr/>
          </p:nvSpPr>
          <p:spPr bwMode="auto">
            <a:xfrm>
              <a:off x="3651" y="1413"/>
              <a:ext cx="38" cy="15"/>
            </a:xfrm>
            <a:custGeom>
              <a:avLst/>
              <a:gdLst>
                <a:gd name="T0" fmla="*/ 0 w 254"/>
                <a:gd name="T1" fmla="*/ 0 h 105"/>
                <a:gd name="T2" fmla="*/ 0 w 254"/>
                <a:gd name="T3" fmla="*/ 0 h 105"/>
                <a:gd name="T4" fmla="*/ 1 w 254"/>
                <a:gd name="T5" fmla="*/ 0 h 105"/>
                <a:gd name="T6" fmla="*/ 1 w 254"/>
                <a:gd name="T7" fmla="*/ 0 h 105"/>
                <a:gd name="T8" fmla="*/ 0 60000 65536"/>
                <a:gd name="T9" fmla="*/ 0 60000 65536"/>
                <a:gd name="T10" fmla="*/ 0 60000 65536"/>
                <a:gd name="T11" fmla="*/ 0 60000 65536"/>
                <a:gd name="T12" fmla="*/ 0 w 254"/>
                <a:gd name="T13" fmla="*/ 0 h 105"/>
                <a:gd name="T14" fmla="*/ 254 w 254"/>
                <a:gd name="T15" fmla="*/ 105 h 105"/>
              </a:gdLst>
              <a:ahLst/>
              <a:cxnLst>
                <a:cxn ang="T8">
                  <a:pos x="T0" y="T1"/>
                </a:cxn>
                <a:cxn ang="T9">
                  <a:pos x="T2" y="T3"/>
                </a:cxn>
                <a:cxn ang="T10">
                  <a:pos x="T4" y="T5"/>
                </a:cxn>
                <a:cxn ang="T11">
                  <a:pos x="T6" y="T7"/>
                </a:cxn>
              </a:cxnLst>
              <a:rect l="T12" t="T13" r="T14" b="T15"/>
              <a:pathLst>
                <a:path w="254" h="105">
                  <a:moveTo>
                    <a:pt x="0" y="0"/>
                  </a:moveTo>
                  <a:lnTo>
                    <a:pt x="109" y="96"/>
                  </a:lnTo>
                  <a:lnTo>
                    <a:pt x="253" y="105"/>
                  </a:lnTo>
                  <a:lnTo>
                    <a:pt x="254" y="105"/>
                  </a:lnTo>
                </a:path>
              </a:pathLst>
            </a:custGeom>
            <a:noFill/>
            <a:ln w="0">
              <a:solidFill>
                <a:srgbClr val="000000"/>
              </a:solidFill>
              <a:prstDash val="solid"/>
              <a:round/>
            </a:ln>
          </p:spPr>
          <p:txBody>
            <a:bodyPr/>
            <a:lstStyle/>
            <a:p>
              <a:endParaRPr lang="en-US"/>
            </a:p>
          </p:txBody>
        </p:sp>
        <p:sp>
          <p:nvSpPr>
            <p:cNvPr id="26747" name="Freeform 1138"/>
            <p:cNvSpPr/>
            <p:nvPr/>
          </p:nvSpPr>
          <p:spPr bwMode="auto">
            <a:xfrm>
              <a:off x="3657" y="1185"/>
              <a:ext cx="189" cy="188"/>
            </a:xfrm>
            <a:custGeom>
              <a:avLst/>
              <a:gdLst>
                <a:gd name="T0" fmla="*/ 4 w 1280"/>
                <a:gd name="T1" fmla="*/ 0 h 1283"/>
                <a:gd name="T2" fmla="*/ 0 w 1280"/>
                <a:gd name="T3" fmla="*/ 4 h 1283"/>
                <a:gd name="T4" fmla="*/ 0 w 1280"/>
                <a:gd name="T5" fmla="*/ 4 h 1283"/>
                <a:gd name="T6" fmla="*/ 0 60000 65536"/>
                <a:gd name="T7" fmla="*/ 0 60000 65536"/>
                <a:gd name="T8" fmla="*/ 0 60000 65536"/>
                <a:gd name="T9" fmla="*/ 0 w 1280"/>
                <a:gd name="T10" fmla="*/ 0 h 1283"/>
                <a:gd name="T11" fmla="*/ 1280 w 1280"/>
                <a:gd name="T12" fmla="*/ 1283 h 1283"/>
              </a:gdLst>
              <a:ahLst/>
              <a:cxnLst>
                <a:cxn ang="T6">
                  <a:pos x="T0" y="T1"/>
                </a:cxn>
                <a:cxn ang="T7">
                  <a:pos x="T2" y="T3"/>
                </a:cxn>
                <a:cxn ang="T8">
                  <a:pos x="T4" y="T5"/>
                </a:cxn>
              </a:cxnLst>
              <a:rect l="T9" t="T10" r="T11" b="T12"/>
              <a:pathLst>
                <a:path w="1280" h="1283">
                  <a:moveTo>
                    <a:pt x="1280" y="0"/>
                  </a:moveTo>
                  <a:lnTo>
                    <a:pt x="0" y="1283"/>
                  </a:lnTo>
                  <a:lnTo>
                    <a:pt x="1" y="1283"/>
                  </a:lnTo>
                </a:path>
              </a:pathLst>
            </a:custGeom>
            <a:noFill/>
            <a:ln w="0">
              <a:solidFill>
                <a:srgbClr val="000000"/>
              </a:solidFill>
              <a:prstDash val="solid"/>
              <a:round/>
            </a:ln>
          </p:spPr>
          <p:txBody>
            <a:bodyPr/>
            <a:lstStyle/>
            <a:p>
              <a:endParaRPr lang="en-US"/>
            </a:p>
          </p:txBody>
        </p:sp>
        <p:sp>
          <p:nvSpPr>
            <p:cNvPr id="26748" name="Freeform 1139"/>
            <p:cNvSpPr/>
            <p:nvPr/>
          </p:nvSpPr>
          <p:spPr bwMode="auto">
            <a:xfrm>
              <a:off x="3647" y="1373"/>
              <a:ext cx="10" cy="40"/>
            </a:xfrm>
            <a:custGeom>
              <a:avLst/>
              <a:gdLst>
                <a:gd name="T0" fmla="*/ 0 w 65"/>
                <a:gd name="T1" fmla="*/ 0 h 271"/>
                <a:gd name="T2" fmla="*/ 0 w 65"/>
                <a:gd name="T3" fmla="*/ 0 h 271"/>
                <a:gd name="T4" fmla="*/ 0 w 65"/>
                <a:gd name="T5" fmla="*/ 1 h 271"/>
                <a:gd name="T6" fmla="*/ 0 w 65"/>
                <a:gd name="T7" fmla="*/ 1 h 271"/>
                <a:gd name="T8" fmla="*/ 0 60000 65536"/>
                <a:gd name="T9" fmla="*/ 0 60000 65536"/>
                <a:gd name="T10" fmla="*/ 0 60000 65536"/>
                <a:gd name="T11" fmla="*/ 0 60000 65536"/>
                <a:gd name="T12" fmla="*/ 0 w 65"/>
                <a:gd name="T13" fmla="*/ 0 h 271"/>
                <a:gd name="T14" fmla="*/ 65 w 65"/>
                <a:gd name="T15" fmla="*/ 271 h 271"/>
              </a:gdLst>
              <a:ahLst/>
              <a:cxnLst>
                <a:cxn ang="T8">
                  <a:pos x="T0" y="T1"/>
                </a:cxn>
                <a:cxn ang="T9">
                  <a:pos x="T2" y="T3"/>
                </a:cxn>
                <a:cxn ang="T10">
                  <a:pos x="T4" y="T5"/>
                </a:cxn>
                <a:cxn ang="T11">
                  <a:pos x="T6" y="T7"/>
                </a:cxn>
              </a:cxnLst>
              <a:rect l="T12" t="T13" r="T14" b="T15"/>
              <a:pathLst>
                <a:path w="65" h="271">
                  <a:moveTo>
                    <a:pt x="65" y="0"/>
                  </a:moveTo>
                  <a:lnTo>
                    <a:pt x="0" y="129"/>
                  </a:lnTo>
                  <a:lnTo>
                    <a:pt x="29" y="271"/>
                  </a:lnTo>
                  <a:lnTo>
                    <a:pt x="30" y="271"/>
                  </a:lnTo>
                </a:path>
              </a:pathLst>
            </a:custGeom>
            <a:noFill/>
            <a:ln w="0">
              <a:solidFill>
                <a:srgbClr val="000000"/>
              </a:solidFill>
              <a:prstDash val="solid"/>
              <a:round/>
            </a:ln>
          </p:spPr>
          <p:txBody>
            <a:bodyPr/>
            <a:lstStyle/>
            <a:p>
              <a:endParaRPr lang="en-US"/>
            </a:p>
          </p:txBody>
        </p:sp>
        <p:sp>
          <p:nvSpPr>
            <p:cNvPr id="26749" name="Freeform 1140"/>
            <p:cNvSpPr/>
            <p:nvPr/>
          </p:nvSpPr>
          <p:spPr bwMode="auto">
            <a:xfrm>
              <a:off x="3846" y="1185"/>
              <a:ext cx="68" cy="46"/>
            </a:xfrm>
            <a:custGeom>
              <a:avLst/>
              <a:gdLst>
                <a:gd name="T0" fmla="*/ 1 w 464"/>
                <a:gd name="T1" fmla="*/ 1 h 312"/>
                <a:gd name="T2" fmla="*/ 0 w 464"/>
                <a:gd name="T3" fmla="*/ 0 h 312"/>
                <a:gd name="T4" fmla="*/ 0 w 464"/>
                <a:gd name="T5" fmla="*/ 0 h 312"/>
                <a:gd name="T6" fmla="*/ 0 60000 65536"/>
                <a:gd name="T7" fmla="*/ 0 60000 65536"/>
                <a:gd name="T8" fmla="*/ 0 60000 65536"/>
                <a:gd name="T9" fmla="*/ 0 w 464"/>
                <a:gd name="T10" fmla="*/ 0 h 312"/>
                <a:gd name="T11" fmla="*/ 464 w 464"/>
                <a:gd name="T12" fmla="*/ 312 h 312"/>
              </a:gdLst>
              <a:ahLst/>
              <a:cxnLst>
                <a:cxn ang="T6">
                  <a:pos x="T0" y="T1"/>
                </a:cxn>
                <a:cxn ang="T7">
                  <a:pos x="T2" y="T3"/>
                </a:cxn>
                <a:cxn ang="T8">
                  <a:pos x="T4" y="T5"/>
                </a:cxn>
              </a:cxnLst>
              <a:rect l="T9" t="T10" r="T11" b="T12"/>
              <a:pathLst>
                <a:path w="464" h="312">
                  <a:moveTo>
                    <a:pt x="464" y="312"/>
                  </a:moveTo>
                  <a:lnTo>
                    <a:pt x="0" y="0"/>
                  </a:lnTo>
                  <a:lnTo>
                    <a:pt x="1" y="0"/>
                  </a:lnTo>
                </a:path>
              </a:pathLst>
            </a:custGeom>
            <a:noFill/>
            <a:ln w="0">
              <a:solidFill>
                <a:srgbClr val="000000"/>
              </a:solidFill>
              <a:prstDash val="solid"/>
              <a:round/>
            </a:ln>
          </p:spPr>
          <p:txBody>
            <a:bodyPr/>
            <a:lstStyle/>
            <a:p>
              <a:endParaRPr lang="en-US"/>
            </a:p>
          </p:txBody>
        </p:sp>
        <p:sp>
          <p:nvSpPr>
            <p:cNvPr id="26750" name="Freeform 1141"/>
            <p:cNvSpPr/>
            <p:nvPr/>
          </p:nvSpPr>
          <p:spPr bwMode="auto">
            <a:xfrm>
              <a:off x="3689" y="1359"/>
              <a:ext cx="258" cy="69"/>
            </a:xfrm>
            <a:custGeom>
              <a:avLst/>
              <a:gdLst>
                <a:gd name="T0" fmla="*/ 6 w 1751"/>
                <a:gd name="T1" fmla="*/ 0 h 469"/>
                <a:gd name="T2" fmla="*/ 0 w 1751"/>
                <a:gd name="T3" fmla="*/ 1 h 469"/>
                <a:gd name="T4" fmla="*/ 0 w 1751"/>
                <a:gd name="T5" fmla="*/ 1 h 469"/>
                <a:gd name="T6" fmla="*/ 0 60000 65536"/>
                <a:gd name="T7" fmla="*/ 0 60000 65536"/>
                <a:gd name="T8" fmla="*/ 0 60000 65536"/>
                <a:gd name="T9" fmla="*/ 0 w 1751"/>
                <a:gd name="T10" fmla="*/ 0 h 469"/>
                <a:gd name="T11" fmla="*/ 1751 w 1751"/>
                <a:gd name="T12" fmla="*/ 469 h 469"/>
              </a:gdLst>
              <a:ahLst/>
              <a:cxnLst>
                <a:cxn ang="T6">
                  <a:pos x="T0" y="T1"/>
                </a:cxn>
                <a:cxn ang="T7">
                  <a:pos x="T2" y="T3"/>
                </a:cxn>
                <a:cxn ang="T8">
                  <a:pos x="T4" y="T5"/>
                </a:cxn>
              </a:cxnLst>
              <a:rect l="T9" t="T10" r="T11" b="T12"/>
              <a:pathLst>
                <a:path w="1751" h="469">
                  <a:moveTo>
                    <a:pt x="1751" y="0"/>
                  </a:moveTo>
                  <a:lnTo>
                    <a:pt x="0" y="469"/>
                  </a:lnTo>
                  <a:lnTo>
                    <a:pt x="1" y="469"/>
                  </a:lnTo>
                </a:path>
              </a:pathLst>
            </a:custGeom>
            <a:noFill/>
            <a:ln w="0">
              <a:solidFill>
                <a:srgbClr val="000000"/>
              </a:solidFill>
              <a:prstDash val="solid"/>
              <a:round/>
            </a:ln>
          </p:spPr>
          <p:txBody>
            <a:bodyPr/>
            <a:lstStyle/>
            <a:p>
              <a:endParaRPr lang="en-US"/>
            </a:p>
          </p:txBody>
        </p:sp>
        <p:sp>
          <p:nvSpPr>
            <p:cNvPr id="26751" name="Freeform 1142"/>
            <p:cNvSpPr/>
            <p:nvPr/>
          </p:nvSpPr>
          <p:spPr bwMode="auto">
            <a:xfrm>
              <a:off x="3941" y="1278"/>
              <a:ext cx="6" cy="81"/>
            </a:xfrm>
            <a:custGeom>
              <a:avLst/>
              <a:gdLst>
                <a:gd name="T0" fmla="*/ 0 w 40"/>
                <a:gd name="T1" fmla="*/ 0 h 557"/>
                <a:gd name="T2" fmla="*/ 0 w 40"/>
                <a:gd name="T3" fmla="*/ 2 h 557"/>
                <a:gd name="T4" fmla="*/ 0 w 40"/>
                <a:gd name="T5" fmla="*/ 2 h 557"/>
                <a:gd name="T6" fmla="*/ 0 60000 65536"/>
                <a:gd name="T7" fmla="*/ 0 60000 65536"/>
                <a:gd name="T8" fmla="*/ 0 60000 65536"/>
                <a:gd name="T9" fmla="*/ 0 w 40"/>
                <a:gd name="T10" fmla="*/ 0 h 557"/>
                <a:gd name="T11" fmla="*/ 40 w 40"/>
                <a:gd name="T12" fmla="*/ 557 h 557"/>
              </a:gdLst>
              <a:ahLst/>
              <a:cxnLst>
                <a:cxn ang="T6">
                  <a:pos x="T0" y="T1"/>
                </a:cxn>
                <a:cxn ang="T7">
                  <a:pos x="T2" y="T3"/>
                </a:cxn>
                <a:cxn ang="T8">
                  <a:pos x="T4" y="T5"/>
                </a:cxn>
              </a:cxnLst>
              <a:rect l="T9" t="T10" r="T11" b="T12"/>
              <a:pathLst>
                <a:path w="40" h="557">
                  <a:moveTo>
                    <a:pt x="0" y="0"/>
                  </a:moveTo>
                  <a:lnTo>
                    <a:pt x="39" y="557"/>
                  </a:lnTo>
                  <a:lnTo>
                    <a:pt x="40" y="557"/>
                  </a:lnTo>
                </a:path>
              </a:pathLst>
            </a:custGeom>
            <a:noFill/>
            <a:ln w="0">
              <a:solidFill>
                <a:srgbClr val="000000"/>
              </a:solidFill>
              <a:prstDash val="solid"/>
              <a:round/>
            </a:ln>
          </p:spPr>
          <p:txBody>
            <a:bodyPr/>
            <a:lstStyle/>
            <a:p>
              <a:endParaRPr lang="en-US"/>
            </a:p>
          </p:txBody>
        </p:sp>
        <p:sp>
          <p:nvSpPr>
            <p:cNvPr id="26752" name="Freeform 1143"/>
            <p:cNvSpPr/>
            <p:nvPr/>
          </p:nvSpPr>
          <p:spPr bwMode="auto">
            <a:xfrm>
              <a:off x="3591" y="950"/>
              <a:ext cx="124" cy="47"/>
            </a:xfrm>
            <a:custGeom>
              <a:avLst/>
              <a:gdLst>
                <a:gd name="T0" fmla="*/ 3 w 841"/>
                <a:gd name="T1" fmla="*/ 1 h 326"/>
                <a:gd name="T2" fmla="*/ 0 w 841"/>
                <a:gd name="T3" fmla="*/ 0 h 326"/>
                <a:gd name="T4" fmla="*/ 0 w 841"/>
                <a:gd name="T5" fmla="*/ 0 h 326"/>
                <a:gd name="T6" fmla="*/ 0 60000 65536"/>
                <a:gd name="T7" fmla="*/ 0 60000 65536"/>
                <a:gd name="T8" fmla="*/ 0 60000 65536"/>
                <a:gd name="T9" fmla="*/ 0 w 841"/>
                <a:gd name="T10" fmla="*/ 0 h 326"/>
                <a:gd name="T11" fmla="*/ 841 w 841"/>
                <a:gd name="T12" fmla="*/ 326 h 326"/>
              </a:gdLst>
              <a:ahLst/>
              <a:cxnLst>
                <a:cxn ang="T6">
                  <a:pos x="T0" y="T1"/>
                </a:cxn>
                <a:cxn ang="T7">
                  <a:pos x="T2" y="T3"/>
                </a:cxn>
                <a:cxn ang="T8">
                  <a:pos x="T4" y="T5"/>
                </a:cxn>
              </a:cxnLst>
              <a:rect l="T9" t="T10" r="T11" b="T12"/>
              <a:pathLst>
                <a:path w="841" h="326">
                  <a:moveTo>
                    <a:pt x="841" y="326"/>
                  </a:moveTo>
                  <a:lnTo>
                    <a:pt x="0" y="0"/>
                  </a:lnTo>
                  <a:lnTo>
                    <a:pt x="1" y="0"/>
                  </a:lnTo>
                </a:path>
              </a:pathLst>
            </a:custGeom>
            <a:noFill/>
            <a:ln w="0">
              <a:solidFill>
                <a:srgbClr val="000000"/>
              </a:solidFill>
              <a:prstDash val="solid"/>
              <a:round/>
            </a:ln>
          </p:spPr>
          <p:txBody>
            <a:bodyPr/>
            <a:lstStyle/>
            <a:p>
              <a:endParaRPr lang="en-US"/>
            </a:p>
          </p:txBody>
        </p:sp>
        <p:sp>
          <p:nvSpPr>
            <p:cNvPr id="26753" name="Freeform 1144"/>
            <p:cNvSpPr/>
            <p:nvPr/>
          </p:nvSpPr>
          <p:spPr bwMode="auto">
            <a:xfrm>
              <a:off x="3694" y="997"/>
              <a:ext cx="21" cy="36"/>
            </a:xfrm>
            <a:custGeom>
              <a:avLst/>
              <a:gdLst>
                <a:gd name="T0" fmla="*/ 0 w 139"/>
                <a:gd name="T1" fmla="*/ 0 h 241"/>
                <a:gd name="T2" fmla="*/ 0 w 139"/>
                <a:gd name="T3" fmla="*/ 1 h 241"/>
                <a:gd name="T4" fmla="*/ 0 w 139"/>
                <a:gd name="T5" fmla="*/ 1 h 241"/>
                <a:gd name="T6" fmla="*/ 0 60000 65536"/>
                <a:gd name="T7" fmla="*/ 0 60000 65536"/>
                <a:gd name="T8" fmla="*/ 0 60000 65536"/>
                <a:gd name="T9" fmla="*/ 0 w 139"/>
                <a:gd name="T10" fmla="*/ 0 h 241"/>
                <a:gd name="T11" fmla="*/ 139 w 139"/>
                <a:gd name="T12" fmla="*/ 241 h 241"/>
              </a:gdLst>
              <a:ahLst/>
              <a:cxnLst>
                <a:cxn ang="T6">
                  <a:pos x="T0" y="T1"/>
                </a:cxn>
                <a:cxn ang="T7">
                  <a:pos x="T2" y="T3"/>
                </a:cxn>
                <a:cxn ang="T8">
                  <a:pos x="T4" y="T5"/>
                </a:cxn>
              </a:cxnLst>
              <a:rect l="T9" t="T10" r="T11" b="T12"/>
              <a:pathLst>
                <a:path w="139" h="241">
                  <a:moveTo>
                    <a:pt x="139" y="0"/>
                  </a:moveTo>
                  <a:lnTo>
                    <a:pt x="0" y="241"/>
                  </a:lnTo>
                  <a:lnTo>
                    <a:pt x="1" y="241"/>
                  </a:lnTo>
                </a:path>
              </a:pathLst>
            </a:custGeom>
            <a:noFill/>
            <a:ln w="0">
              <a:solidFill>
                <a:srgbClr val="000000"/>
              </a:solidFill>
              <a:prstDash val="solid"/>
              <a:round/>
            </a:ln>
          </p:spPr>
          <p:txBody>
            <a:bodyPr/>
            <a:lstStyle/>
            <a:p>
              <a:endParaRPr lang="en-US"/>
            </a:p>
          </p:txBody>
        </p:sp>
        <p:sp>
          <p:nvSpPr>
            <p:cNvPr id="26754" name="Freeform 1145"/>
            <p:cNvSpPr/>
            <p:nvPr/>
          </p:nvSpPr>
          <p:spPr bwMode="auto">
            <a:xfrm>
              <a:off x="3742" y="1025"/>
              <a:ext cx="20" cy="35"/>
            </a:xfrm>
            <a:custGeom>
              <a:avLst/>
              <a:gdLst>
                <a:gd name="T0" fmla="*/ 0 w 138"/>
                <a:gd name="T1" fmla="*/ 0 h 240"/>
                <a:gd name="T2" fmla="*/ 0 w 138"/>
                <a:gd name="T3" fmla="*/ 1 h 240"/>
                <a:gd name="T4" fmla="*/ 0 w 138"/>
                <a:gd name="T5" fmla="*/ 1 h 240"/>
                <a:gd name="T6" fmla="*/ 0 60000 65536"/>
                <a:gd name="T7" fmla="*/ 0 60000 65536"/>
                <a:gd name="T8" fmla="*/ 0 60000 65536"/>
                <a:gd name="T9" fmla="*/ 0 w 138"/>
                <a:gd name="T10" fmla="*/ 0 h 240"/>
                <a:gd name="T11" fmla="*/ 138 w 138"/>
                <a:gd name="T12" fmla="*/ 240 h 240"/>
              </a:gdLst>
              <a:ahLst/>
              <a:cxnLst>
                <a:cxn ang="T6">
                  <a:pos x="T0" y="T1"/>
                </a:cxn>
                <a:cxn ang="T7">
                  <a:pos x="T2" y="T3"/>
                </a:cxn>
                <a:cxn ang="T8">
                  <a:pos x="T4" y="T5"/>
                </a:cxn>
              </a:cxnLst>
              <a:rect l="T9" t="T10" r="T11" b="T12"/>
              <a:pathLst>
                <a:path w="138" h="240">
                  <a:moveTo>
                    <a:pt x="138" y="0"/>
                  </a:moveTo>
                  <a:lnTo>
                    <a:pt x="0" y="240"/>
                  </a:lnTo>
                  <a:lnTo>
                    <a:pt x="1" y="240"/>
                  </a:lnTo>
                </a:path>
              </a:pathLst>
            </a:custGeom>
            <a:noFill/>
            <a:ln w="0">
              <a:solidFill>
                <a:srgbClr val="000000"/>
              </a:solidFill>
              <a:prstDash val="solid"/>
              <a:round/>
            </a:ln>
          </p:spPr>
          <p:txBody>
            <a:bodyPr/>
            <a:lstStyle/>
            <a:p>
              <a:endParaRPr lang="en-US"/>
            </a:p>
          </p:txBody>
        </p:sp>
        <p:sp>
          <p:nvSpPr>
            <p:cNvPr id="26755" name="Freeform 1146"/>
            <p:cNvSpPr/>
            <p:nvPr/>
          </p:nvSpPr>
          <p:spPr bwMode="auto">
            <a:xfrm>
              <a:off x="3762" y="1025"/>
              <a:ext cx="104" cy="82"/>
            </a:xfrm>
            <a:custGeom>
              <a:avLst/>
              <a:gdLst>
                <a:gd name="T0" fmla="*/ 2 w 704"/>
                <a:gd name="T1" fmla="*/ 2 h 566"/>
                <a:gd name="T2" fmla="*/ 0 w 704"/>
                <a:gd name="T3" fmla="*/ 0 h 566"/>
                <a:gd name="T4" fmla="*/ 0 w 704"/>
                <a:gd name="T5" fmla="*/ 0 h 566"/>
                <a:gd name="T6" fmla="*/ 0 60000 65536"/>
                <a:gd name="T7" fmla="*/ 0 60000 65536"/>
                <a:gd name="T8" fmla="*/ 0 60000 65536"/>
                <a:gd name="T9" fmla="*/ 0 w 704"/>
                <a:gd name="T10" fmla="*/ 0 h 566"/>
                <a:gd name="T11" fmla="*/ 704 w 704"/>
                <a:gd name="T12" fmla="*/ 566 h 566"/>
              </a:gdLst>
              <a:ahLst/>
              <a:cxnLst>
                <a:cxn ang="T6">
                  <a:pos x="T0" y="T1"/>
                </a:cxn>
                <a:cxn ang="T7">
                  <a:pos x="T2" y="T3"/>
                </a:cxn>
                <a:cxn ang="T8">
                  <a:pos x="T4" y="T5"/>
                </a:cxn>
              </a:cxnLst>
              <a:rect l="T9" t="T10" r="T11" b="T12"/>
              <a:pathLst>
                <a:path w="704" h="566">
                  <a:moveTo>
                    <a:pt x="704" y="566"/>
                  </a:moveTo>
                  <a:lnTo>
                    <a:pt x="0" y="0"/>
                  </a:lnTo>
                  <a:lnTo>
                    <a:pt x="1" y="0"/>
                  </a:lnTo>
                </a:path>
              </a:pathLst>
            </a:custGeom>
            <a:noFill/>
            <a:ln w="0">
              <a:solidFill>
                <a:srgbClr val="000000"/>
              </a:solidFill>
              <a:prstDash val="solid"/>
              <a:round/>
            </a:ln>
          </p:spPr>
          <p:txBody>
            <a:bodyPr/>
            <a:lstStyle/>
            <a:p>
              <a:endParaRPr lang="en-US"/>
            </a:p>
          </p:txBody>
        </p:sp>
        <p:sp>
          <p:nvSpPr>
            <p:cNvPr id="26756" name="Freeform 1147"/>
            <p:cNvSpPr/>
            <p:nvPr/>
          </p:nvSpPr>
          <p:spPr bwMode="auto">
            <a:xfrm>
              <a:off x="3559" y="1315"/>
              <a:ext cx="40" cy="10"/>
            </a:xfrm>
            <a:custGeom>
              <a:avLst/>
              <a:gdLst>
                <a:gd name="T0" fmla="*/ 0 w 274"/>
                <a:gd name="T1" fmla="*/ 0 h 65"/>
                <a:gd name="T2" fmla="*/ 0 w 274"/>
                <a:gd name="T3" fmla="*/ 0 h 65"/>
                <a:gd name="T4" fmla="*/ 1 w 274"/>
                <a:gd name="T5" fmla="*/ 0 h 65"/>
                <a:gd name="T6" fmla="*/ 1 w 274"/>
                <a:gd name="T7" fmla="*/ 0 h 65"/>
                <a:gd name="T8" fmla="*/ 0 60000 65536"/>
                <a:gd name="T9" fmla="*/ 0 60000 65536"/>
                <a:gd name="T10" fmla="*/ 0 60000 65536"/>
                <a:gd name="T11" fmla="*/ 0 60000 65536"/>
                <a:gd name="T12" fmla="*/ 0 w 274"/>
                <a:gd name="T13" fmla="*/ 0 h 65"/>
                <a:gd name="T14" fmla="*/ 274 w 274"/>
                <a:gd name="T15" fmla="*/ 65 h 65"/>
              </a:gdLst>
              <a:ahLst/>
              <a:cxnLst>
                <a:cxn ang="T8">
                  <a:pos x="T0" y="T1"/>
                </a:cxn>
                <a:cxn ang="T9">
                  <a:pos x="T2" y="T3"/>
                </a:cxn>
                <a:cxn ang="T10">
                  <a:pos x="T4" y="T5"/>
                </a:cxn>
                <a:cxn ang="T11">
                  <a:pos x="T6" y="T7"/>
                </a:cxn>
              </a:cxnLst>
              <a:rect l="T12" t="T13" r="T14" b="T15"/>
              <a:pathLst>
                <a:path w="274" h="65">
                  <a:moveTo>
                    <a:pt x="0" y="36"/>
                  </a:moveTo>
                  <a:lnTo>
                    <a:pt x="142" y="65"/>
                  </a:lnTo>
                  <a:lnTo>
                    <a:pt x="272" y="0"/>
                  </a:lnTo>
                  <a:lnTo>
                    <a:pt x="274" y="0"/>
                  </a:lnTo>
                </a:path>
              </a:pathLst>
            </a:custGeom>
            <a:noFill/>
            <a:ln w="0">
              <a:solidFill>
                <a:srgbClr val="000000"/>
              </a:solidFill>
              <a:prstDash val="solid"/>
              <a:round/>
            </a:ln>
          </p:spPr>
          <p:txBody>
            <a:bodyPr/>
            <a:lstStyle/>
            <a:p>
              <a:endParaRPr lang="en-US"/>
            </a:p>
          </p:txBody>
        </p:sp>
        <p:sp>
          <p:nvSpPr>
            <p:cNvPr id="26757" name="Freeform 1148"/>
            <p:cNvSpPr/>
            <p:nvPr/>
          </p:nvSpPr>
          <p:spPr bwMode="auto">
            <a:xfrm>
              <a:off x="3543" y="1027"/>
              <a:ext cx="69" cy="256"/>
            </a:xfrm>
            <a:custGeom>
              <a:avLst/>
              <a:gdLst>
                <a:gd name="T0" fmla="*/ 1 w 469"/>
                <a:gd name="T1" fmla="*/ 0 h 1751"/>
                <a:gd name="T2" fmla="*/ 0 w 469"/>
                <a:gd name="T3" fmla="*/ 5 h 1751"/>
                <a:gd name="T4" fmla="*/ 0 w 469"/>
                <a:gd name="T5" fmla="*/ 5 h 1751"/>
                <a:gd name="T6" fmla="*/ 0 60000 65536"/>
                <a:gd name="T7" fmla="*/ 0 60000 65536"/>
                <a:gd name="T8" fmla="*/ 0 60000 65536"/>
                <a:gd name="T9" fmla="*/ 0 w 469"/>
                <a:gd name="T10" fmla="*/ 0 h 1751"/>
                <a:gd name="T11" fmla="*/ 469 w 469"/>
                <a:gd name="T12" fmla="*/ 1751 h 1751"/>
              </a:gdLst>
              <a:ahLst/>
              <a:cxnLst>
                <a:cxn ang="T6">
                  <a:pos x="T0" y="T1"/>
                </a:cxn>
                <a:cxn ang="T7">
                  <a:pos x="T2" y="T3"/>
                </a:cxn>
                <a:cxn ang="T8">
                  <a:pos x="T4" y="T5"/>
                </a:cxn>
              </a:cxnLst>
              <a:rect l="T9" t="T10" r="T11" b="T12"/>
              <a:pathLst>
                <a:path w="469" h="1751">
                  <a:moveTo>
                    <a:pt x="469" y="0"/>
                  </a:moveTo>
                  <a:lnTo>
                    <a:pt x="0" y="1751"/>
                  </a:lnTo>
                  <a:lnTo>
                    <a:pt x="1" y="1751"/>
                  </a:lnTo>
                </a:path>
              </a:pathLst>
            </a:custGeom>
            <a:noFill/>
            <a:ln w="0">
              <a:solidFill>
                <a:srgbClr val="000000"/>
              </a:solidFill>
              <a:prstDash val="solid"/>
              <a:round/>
            </a:ln>
          </p:spPr>
          <p:txBody>
            <a:bodyPr/>
            <a:lstStyle/>
            <a:p>
              <a:endParaRPr lang="en-US"/>
            </a:p>
          </p:txBody>
        </p:sp>
        <p:sp>
          <p:nvSpPr>
            <p:cNvPr id="26758" name="Freeform 1149"/>
            <p:cNvSpPr/>
            <p:nvPr/>
          </p:nvSpPr>
          <p:spPr bwMode="auto">
            <a:xfrm>
              <a:off x="3543" y="1283"/>
              <a:ext cx="16" cy="38"/>
            </a:xfrm>
            <a:custGeom>
              <a:avLst/>
              <a:gdLst>
                <a:gd name="T0" fmla="*/ 0 w 106"/>
                <a:gd name="T1" fmla="*/ 0 h 253"/>
                <a:gd name="T2" fmla="*/ 0 w 106"/>
                <a:gd name="T3" fmla="*/ 0 h 253"/>
                <a:gd name="T4" fmla="*/ 0 w 106"/>
                <a:gd name="T5" fmla="*/ 1 h 253"/>
                <a:gd name="T6" fmla="*/ 0 w 106"/>
                <a:gd name="T7" fmla="*/ 1 h 253"/>
                <a:gd name="T8" fmla="*/ 0 60000 65536"/>
                <a:gd name="T9" fmla="*/ 0 60000 65536"/>
                <a:gd name="T10" fmla="*/ 0 60000 65536"/>
                <a:gd name="T11" fmla="*/ 0 60000 65536"/>
                <a:gd name="T12" fmla="*/ 0 w 106"/>
                <a:gd name="T13" fmla="*/ 0 h 253"/>
                <a:gd name="T14" fmla="*/ 106 w 106"/>
                <a:gd name="T15" fmla="*/ 253 h 253"/>
              </a:gdLst>
              <a:ahLst/>
              <a:cxnLst>
                <a:cxn ang="T8">
                  <a:pos x="T0" y="T1"/>
                </a:cxn>
                <a:cxn ang="T9">
                  <a:pos x="T2" y="T3"/>
                </a:cxn>
                <a:cxn ang="T10">
                  <a:pos x="T4" y="T5"/>
                </a:cxn>
                <a:cxn ang="T11">
                  <a:pos x="T6" y="T7"/>
                </a:cxn>
              </a:cxnLst>
              <a:rect l="T12" t="T13" r="T14" b="T15"/>
              <a:pathLst>
                <a:path w="106" h="253">
                  <a:moveTo>
                    <a:pt x="0" y="0"/>
                  </a:moveTo>
                  <a:lnTo>
                    <a:pt x="10" y="144"/>
                  </a:lnTo>
                  <a:lnTo>
                    <a:pt x="105" y="253"/>
                  </a:lnTo>
                  <a:lnTo>
                    <a:pt x="106" y="253"/>
                  </a:lnTo>
                </a:path>
              </a:pathLst>
            </a:custGeom>
            <a:noFill/>
            <a:ln w="0">
              <a:solidFill>
                <a:srgbClr val="000000"/>
              </a:solidFill>
              <a:prstDash val="solid"/>
              <a:round/>
            </a:ln>
          </p:spPr>
          <p:txBody>
            <a:bodyPr/>
            <a:lstStyle/>
            <a:p>
              <a:endParaRPr lang="en-US"/>
            </a:p>
          </p:txBody>
        </p:sp>
        <p:sp>
          <p:nvSpPr>
            <p:cNvPr id="26759" name="Freeform 1150"/>
            <p:cNvSpPr/>
            <p:nvPr/>
          </p:nvSpPr>
          <p:spPr bwMode="auto">
            <a:xfrm>
              <a:off x="3612" y="1027"/>
              <a:ext cx="82" cy="6"/>
            </a:xfrm>
            <a:custGeom>
              <a:avLst/>
              <a:gdLst>
                <a:gd name="T0" fmla="*/ 2 w 557"/>
                <a:gd name="T1" fmla="*/ 0 h 39"/>
                <a:gd name="T2" fmla="*/ 0 w 557"/>
                <a:gd name="T3" fmla="*/ 0 h 39"/>
                <a:gd name="T4" fmla="*/ 0 w 557"/>
                <a:gd name="T5" fmla="*/ 0 h 39"/>
                <a:gd name="T6" fmla="*/ 0 60000 65536"/>
                <a:gd name="T7" fmla="*/ 0 60000 65536"/>
                <a:gd name="T8" fmla="*/ 0 60000 65536"/>
                <a:gd name="T9" fmla="*/ 0 w 557"/>
                <a:gd name="T10" fmla="*/ 0 h 39"/>
                <a:gd name="T11" fmla="*/ 557 w 557"/>
                <a:gd name="T12" fmla="*/ 39 h 39"/>
              </a:gdLst>
              <a:ahLst/>
              <a:cxnLst>
                <a:cxn ang="T6">
                  <a:pos x="T0" y="T1"/>
                </a:cxn>
                <a:cxn ang="T7">
                  <a:pos x="T2" y="T3"/>
                </a:cxn>
                <a:cxn ang="T8">
                  <a:pos x="T4" y="T5"/>
                </a:cxn>
              </a:cxnLst>
              <a:rect l="T9" t="T10" r="T11" b="T12"/>
              <a:pathLst>
                <a:path w="557" h="39">
                  <a:moveTo>
                    <a:pt x="557" y="39"/>
                  </a:moveTo>
                  <a:lnTo>
                    <a:pt x="0" y="0"/>
                  </a:lnTo>
                  <a:lnTo>
                    <a:pt x="1" y="0"/>
                  </a:lnTo>
                </a:path>
              </a:pathLst>
            </a:custGeom>
            <a:noFill/>
            <a:ln w="0">
              <a:solidFill>
                <a:srgbClr val="000000"/>
              </a:solidFill>
              <a:prstDash val="solid"/>
              <a:round/>
            </a:ln>
          </p:spPr>
          <p:txBody>
            <a:bodyPr/>
            <a:lstStyle/>
            <a:p>
              <a:endParaRPr lang="en-US"/>
            </a:p>
          </p:txBody>
        </p:sp>
        <p:sp>
          <p:nvSpPr>
            <p:cNvPr id="26760" name="Freeform 1151"/>
            <p:cNvSpPr/>
            <p:nvPr/>
          </p:nvSpPr>
          <p:spPr bwMode="auto">
            <a:xfrm>
              <a:off x="3599" y="1127"/>
              <a:ext cx="189" cy="188"/>
            </a:xfrm>
            <a:custGeom>
              <a:avLst/>
              <a:gdLst>
                <a:gd name="T0" fmla="*/ 4 w 1281"/>
                <a:gd name="T1" fmla="*/ 0 h 1281"/>
                <a:gd name="T2" fmla="*/ 0 w 1281"/>
                <a:gd name="T3" fmla="*/ 4 h 1281"/>
                <a:gd name="T4" fmla="*/ 0 w 1281"/>
                <a:gd name="T5" fmla="*/ 4 h 1281"/>
                <a:gd name="T6" fmla="*/ 0 60000 65536"/>
                <a:gd name="T7" fmla="*/ 0 60000 65536"/>
                <a:gd name="T8" fmla="*/ 0 60000 65536"/>
                <a:gd name="T9" fmla="*/ 0 w 1281"/>
                <a:gd name="T10" fmla="*/ 0 h 1281"/>
                <a:gd name="T11" fmla="*/ 1281 w 1281"/>
                <a:gd name="T12" fmla="*/ 1281 h 1281"/>
              </a:gdLst>
              <a:ahLst/>
              <a:cxnLst>
                <a:cxn ang="T6">
                  <a:pos x="T0" y="T1"/>
                </a:cxn>
                <a:cxn ang="T7">
                  <a:pos x="T2" y="T3"/>
                </a:cxn>
                <a:cxn ang="T8">
                  <a:pos x="T4" y="T5"/>
                </a:cxn>
              </a:cxnLst>
              <a:rect l="T9" t="T10" r="T11" b="T12"/>
              <a:pathLst>
                <a:path w="1281" h="1281">
                  <a:moveTo>
                    <a:pt x="1281" y="0"/>
                  </a:moveTo>
                  <a:lnTo>
                    <a:pt x="0" y="1281"/>
                  </a:lnTo>
                  <a:lnTo>
                    <a:pt x="2" y="1281"/>
                  </a:lnTo>
                </a:path>
              </a:pathLst>
            </a:custGeom>
            <a:noFill/>
            <a:ln w="0">
              <a:solidFill>
                <a:srgbClr val="000000"/>
              </a:solidFill>
              <a:prstDash val="solid"/>
              <a:round/>
            </a:ln>
          </p:spPr>
          <p:txBody>
            <a:bodyPr/>
            <a:lstStyle/>
            <a:p>
              <a:endParaRPr lang="en-US"/>
            </a:p>
          </p:txBody>
        </p:sp>
        <p:sp>
          <p:nvSpPr>
            <p:cNvPr id="26761" name="Freeform 1152"/>
            <p:cNvSpPr/>
            <p:nvPr/>
          </p:nvSpPr>
          <p:spPr bwMode="auto">
            <a:xfrm>
              <a:off x="3742" y="1060"/>
              <a:ext cx="46" cy="67"/>
            </a:xfrm>
            <a:custGeom>
              <a:avLst/>
              <a:gdLst>
                <a:gd name="T0" fmla="*/ 0 w 312"/>
                <a:gd name="T1" fmla="*/ 0 h 464"/>
                <a:gd name="T2" fmla="*/ 1 w 312"/>
                <a:gd name="T3" fmla="*/ 1 h 464"/>
                <a:gd name="T4" fmla="*/ 1 w 312"/>
                <a:gd name="T5" fmla="*/ 1 h 464"/>
                <a:gd name="T6" fmla="*/ 0 60000 65536"/>
                <a:gd name="T7" fmla="*/ 0 60000 65536"/>
                <a:gd name="T8" fmla="*/ 0 60000 65536"/>
                <a:gd name="T9" fmla="*/ 0 w 312"/>
                <a:gd name="T10" fmla="*/ 0 h 464"/>
                <a:gd name="T11" fmla="*/ 312 w 312"/>
                <a:gd name="T12" fmla="*/ 464 h 464"/>
              </a:gdLst>
              <a:ahLst/>
              <a:cxnLst>
                <a:cxn ang="T6">
                  <a:pos x="T0" y="T1"/>
                </a:cxn>
                <a:cxn ang="T7">
                  <a:pos x="T2" y="T3"/>
                </a:cxn>
                <a:cxn ang="T8">
                  <a:pos x="T4" y="T5"/>
                </a:cxn>
              </a:cxnLst>
              <a:rect l="T9" t="T10" r="T11" b="T12"/>
              <a:pathLst>
                <a:path w="312" h="464">
                  <a:moveTo>
                    <a:pt x="0" y="0"/>
                  </a:moveTo>
                  <a:lnTo>
                    <a:pt x="311" y="464"/>
                  </a:lnTo>
                  <a:lnTo>
                    <a:pt x="312" y="464"/>
                  </a:lnTo>
                </a:path>
              </a:pathLst>
            </a:custGeom>
            <a:noFill/>
            <a:ln w="0">
              <a:solidFill>
                <a:srgbClr val="000000"/>
              </a:solidFill>
              <a:prstDash val="solid"/>
              <a:round/>
            </a:ln>
          </p:spPr>
          <p:txBody>
            <a:bodyPr/>
            <a:lstStyle/>
            <a:p>
              <a:endParaRPr lang="en-US"/>
            </a:p>
          </p:txBody>
        </p:sp>
        <p:sp>
          <p:nvSpPr>
            <p:cNvPr id="26762" name="Freeform 1153"/>
            <p:cNvSpPr/>
            <p:nvPr/>
          </p:nvSpPr>
          <p:spPr bwMode="auto">
            <a:xfrm>
              <a:off x="2699" y="1118"/>
              <a:ext cx="189" cy="109"/>
            </a:xfrm>
            <a:custGeom>
              <a:avLst/>
              <a:gdLst>
                <a:gd name="T0" fmla="*/ 4 w 1281"/>
                <a:gd name="T1" fmla="*/ 2 h 740"/>
                <a:gd name="T2" fmla="*/ 0 w 1281"/>
                <a:gd name="T3" fmla="*/ 0 h 740"/>
                <a:gd name="T4" fmla="*/ 0 w 1281"/>
                <a:gd name="T5" fmla="*/ 0 h 740"/>
                <a:gd name="T6" fmla="*/ 0 60000 65536"/>
                <a:gd name="T7" fmla="*/ 0 60000 65536"/>
                <a:gd name="T8" fmla="*/ 0 60000 65536"/>
                <a:gd name="T9" fmla="*/ 0 w 1281"/>
                <a:gd name="T10" fmla="*/ 0 h 740"/>
                <a:gd name="T11" fmla="*/ 1281 w 1281"/>
                <a:gd name="T12" fmla="*/ 740 h 740"/>
              </a:gdLst>
              <a:ahLst/>
              <a:cxnLst>
                <a:cxn ang="T6">
                  <a:pos x="T0" y="T1"/>
                </a:cxn>
                <a:cxn ang="T7">
                  <a:pos x="T2" y="T3"/>
                </a:cxn>
                <a:cxn ang="T8">
                  <a:pos x="T4" y="T5"/>
                </a:cxn>
              </a:cxnLst>
              <a:rect l="T9" t="T10" r="T11" b="T12"/>
              <a:pathLst>
                <a:path w="1281" h="740">
                  <a:moveTo>
                    <a:pt x="1281" y="740"/>
                  </a:moveTo>
                  <a:lnTo>
                    <a:pt x="0" y="0"/>
                  </a:lnTo>
                  <a:lnTo>
                    <a:pt x="2" y="0"/>
                  </a:lnTo>
                </a:path>
              </a:pathLst>
            </a:custGeom>
            <a:noFill/>
            <a:ln w="0">
              <a:solidFill>
                <a:srgbClr val="FF0000"/>
              </a:solidFill>
              <a:prstDash val="solid"/>
              <a:round/>
            </a:ln>
          </p:spPr>
          <p:txBody>
            <a:bodyPr/>
            <a:lstStyle/>
            <a:p>
              <a:endParaRPr lang="en-US"/>
            </a:p>
          </p:txBody>
        </p:sp>
        <p:sp>
          <p:nvSpPr>
            <p:cNvPr id="26763" name="Freeform 1154"/>
            <p:cNvSpPr/>
            <p:nvPr/>
          </p:nvSpPr>
          <p:spPr bwMode="auto">
            <a:xfrm>
              <a:off x="3976" y="1118"/>
              <a:ext cx="189" cy="109"/>
            </a:xfrm>
            <a:custGeom>
              <a:avLst/>
              <a:gdLst>
                <a:gd name="T0" fmla="*/ 0 w 1281"/>
                <a:gd name="T1" fmla="*/ 2 h 740"/>
                <a:gd name="T2" fmla="*/ 4 w 1281"/>
                <a:gd name="T3" fmla="*/ 0 h 740"/>
                <a:gd name="T4" fmla="*/ 4 w 1281"/>
                <a:gd name="T5" fmla="*/ 0 h 740"/>
                <a:gd name="T6" fmla="*/ 0 60000 65536"/>
                <a:gd name="T7" fmla="*/ 0 60000 65536"/>
                <a:gd name="T8" fmla="*/ 0 60000 65536"/>
                <a:gd name="T9" fmla="*/ 0 w 1281"/>
                <a:gd name="T10" fmla="*/ 0 h 740"/>
                <a:gd name="T11" fmla="*/ 1281 w 1281"/>
                <a:gd name="T12" fmla="*/ 740 h 740"/>
              </a:gdLst>
              <a:ahLst/>
              <a:cxnLst>
                <a:cxn ang="T6">
                  <a:pos x="T0" y="T1"/>
                </a:cxn>
                <a:cxn ang="T7">
                  <a:pos x="T2" y="T3"/>
                </a:cxn>
                <a:cxn ang="T8">
                  <a:pos x="T4" y="T5"/>
                </a:cxn>
              </a:cxnLst>
              <a:rect l="T9" t="T10" r="T11" b="T12"/>
              <a:pathLst>
                <a:path w="1281" h="740">
                  <a:moveTo>
                    <a:pt x="0" y="740"/>
                  </a:moveTo>
                  <a:lnTo>
                    <a:pt x="1280" y="0"/>
                  </a:lnTo>
                  <a:lnTo>
                    <a:pt x="1281" y="0"/>
                  </a:lnTo>
                </a:path>
              </a:pathLst>
            </a:custGeom>
            <a:noFill/>
            <a:ln w="0">
              <a:solidFill>
                <a:srgbClr val="FF0000"/>
              </a:solidFill>
              <a:prstDash val="solid"/>
              <a:round/>
            </a:ln>
          </p:spPr>
          <p:txBody>
            <a:bodyPr/>
            <a:lstStyle/>
            <a:p>
              <a:endParaRPr lang="en-US"/>
            </a:p>
          </p:txBody>
        </p:sp>
        <p:sp>
          <p:nvSpPr>
            <p:cNvPr id="26764" name="Freeform 1155"/>
            <p:cNvSpPr/>
            <p:nvPr/>
          </p:nvSpPr>
          <p:spPr bwMode="auto">
            <a:xfrm>
              <a:off x="2699" y="698"/>
              <a:ext cx="1466" cy="420"/>
            </a:xfrm>
            <a:custGeom>
              <a:avLst/>
              <a:gdLst>
                <a:gd name="T0" fmla="*/ 32 w 9928"/>
                <a:gd name="T1" fmla="*/ 9 h 2866"/>
                <a:gd name="T2" fmla="*/ 30 w 9928"/>
                <a:gd name="T3" fmla="*/ 6 h 2866"/>
                <a:gd name="T4" fmla="*/ 28 w 9928"/>
                <a:gd name="T5" fmla="*/ 4 h 2866"/>
                <a:gd name="T6" fmla="*/ 25 w 9928"/>
                <a:gd name="T7" fmla="*/ 2 h 2866"/>
                <a:gd name="T8" fmla="*/ 22 w 9928"/>
                <a:gd name="T9" fmla="*/ 1 h 2866"/>
                <a:gd name="T10" fmla="*/ 19 w 9928"/>
                <a:gd name="T11" fmla="*/ 0 h 2866"/>
                <a:gd name="T12" fmla="*/ 16 w 9928"/>
                <a:gd name="T13" fmla="*/ 0 h 2866"/>
                <a:gd name="T14" fmla="*/ 13 w 9928"/>
                <a:gd name="T15" fmla="*/ 0 h 2866"/>
                <a:gd name="T16" fmla="*/ 10 w 9928"/>
                <a:gd name="T17" fmla="*/ 1 h 2866"/>
                <a:gd name="T18" fmla="*/ 7 w 9928"/>
                <a:gd name="T19" fmla="*/ 2 h 2866"/>
                <a:gd name="T20" fmla="*/ 4 w 9928"/>
                <a:gd name="T21" fmla="*/ 4 h 2866"/>
                <a:gd name="T22" fmla="*/ 2 w 9928"/>
                <a:gd name="T23" fmla="*/ 6 h 2866"/>
                <a:gd name="T24" fmla="*/ 0 w 9928"/>
                <a:gd name="T25" fmla="*/ 9 h 2866"/>
                <a:gd name="T26" fmla="*/ 0 w 9928"/>
                <a:gd name="T27" fmla="*/ 9 h 28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928"/>
                <a:gd name="T43" fmla="*/ 0 h 2866"/>
                <a:gd name="T44" fmla="*/ 9928 w 9928"/>
                <a:gd name="T45" fmla="*/ 2866 h 28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928" h="2866">
                  <a:moveTo>
                    <a:pt x="9928" y="2866"/>
                  </a:moveTo>
                  <a:lnTo>
                    <a:pt x="9355" y="2047"/>
                  </a:lnTo>
                  <a:lnTo>
                    <a:pt x="8649" y="1341"/>
                  </a:lnTo>
                  <a:lnTo>
                    <a:pt x="7830" y="768"/>
                  </a:lnTo>
                  <a:lnTo>
                    <a:pt x="6925" y="345"/>
                  </a:lnTo>
                  <a:lnTo>
                    <a:pt x="5960" y="86"/>
                  </a:lnTo>
                  <a:lnTo>
                    <a:pt x="4964" y="0"/>
                  </a:lnTo>
                  <a:lnTo>
                    <a:pt x="3969" y="86"/>
                  </a:lnTo>
                  <a:lnTo>
                    <a:pt x="3004" y="345"/>
                  </a:lnTo>
                  <a:lnTo>
                    <a:pt x="2098" y="768"/>
                  </a:lnTo>
                  <a:lnTo>
                    <a:pt x="1280" y="1341"/>
                  </a:lnTo>
                  <a:lnTo>
                    <a:pt x="574" y="2047"/>
                  </a:lnTo>
                  <a:lnTo>
                    <a:pt x="0" y="2866"/>
                  </a:lnTo>
                  <a:lnTo>
                    <a:pt x="2" y="2866"/>
                  </a:lnTo>
                </a:path>
              </a:pathLst>
            </a:custGeom>
            <a:noFill/>
            <a:ln w="0">
              <a:solidFill>
                <a:srgbClr val="FF0000"/>
              </a:solidFill>
              <a:prstDash val="solid"/>
              <a:round/>
            </a:ln>
          </p:spPr>
          <p:txBody>
            <a:bodyPr/>
            <a:lstStyle/>
            <a:p>
              <a:endParaRPr lang="en-US"/>
            </a:p>
          </p:txBody>
        </p:sp>
        <p:sp>
          <p:nvSpPr>
            <p:cNvPr id="26765" name="Freeform 1156"/>
            <p:cNvSpPr/>
            <p:nvPr/>
          </p:nvSpPr>
          <p:spPr bwMode="auto">
            <a:xfrm>
              <a:off x="3631" y="782"/>
              <a:ext cx="168" cy="165"/>
            </a:xfrm>
            <a:custGeom>
              <a:avLst/>
              <a:gdLst>
                <a:gd name="T0" fmla="*/ 0 w 1135"/>
                <a:gd name="T1" fmla="*/ 3 h 1134"/>
                <a:gd name="T2" fmla="*/ 4 w 1135"/>
                <a:gd name="T3" fmla="*/ 0 h 1134"/>
                <a:gd name="T4" fmla="*/ 4 w 1135"/>
                <a:gd name="T5" fmla="*/ 0 h 1134"/>
                <a:gd name="T6" fmla="*/ 0 60000 65536"/>
                <a:gd name="T7" fmla="*/ 0 60000 65536"/>
                <a:gd name="T8" fmla="*/ 0 60000 65536"/>
                <a:gd name="T9" fmla="*/ 0 w 1135"/>
                <a:gd name="T10" fmla="*/ 0 h 1134"/>
                <a:gd name="T11" fmla="*/ 1135 w 1135"/>
                <a:gd name="T12" fmla="*/ 1134 h 1134"/>
              </a:gdLst>
              <a:ahLst/>
              <a:cxnLst>
                <a:cxn ang="T6">
                  <a:pos x="T0" y="T1"/>
                </a:cxn>
                <a:cxn ang="T7">
                  <a:pos x="T2" y="T3"/>
                </a:cxn>
                <a:cxn ang="T8">
                  <a:pos x="T4" y="T5"/>
                </a:cxn>
              </a:cxnLst>
              <a:rect l="T9" t="T10" r="T11" b="T12"/>
              <a:pathLst>
                <a:path w="1135" h="1134">
                  <a:moveTo>
                    <a:pt x="0" y="1134"/>
                  </a:moveTo>
                  <a:lnTo>
                    <a:pt x="1134" y="0"/>
                  </a:lnTo>
                  <a:lnTo>
                    <a:pt x="1135" y="0"/>
                  </a:lnTo>
                </a:path>
              </a:pathLst>
            </a:custGeom>
            <a:noFill/>
            <a:ln w="0">
              <a:solidFill>
                <a:srgbClr val="FF0000"/>
              </a:solidFill>
              <a:prstDash val="solid"/>
              <a:round/>
            </a:ln>
          </p:spPr>
          <p:txBody>
            <a:bodyPr/>
            <a:lstStyle/>
            <a:p>
              <a:endParaRPr lang="en-US"/>
            </a:p>
          </p:txBody>
        </p:sp>
        <p:sp>
          <p:nvSpPr>
            <p:cNvPr id="26766" name="Freeform 1157"/>
            <p:cNvSpPr/>
            <p:nvPr/>
          </p:nvSpPr>
          <p:spPr bwMode="auto">
            <a:xfrm>
              <a:off x="3584" y="763"/>
              <a:ext cx="172" cy="171"/>
            </a:xfrm>
            <a:custGeom>
              <a:avLst/>
              <a:gdLst>
                <a:gd name="T0" fmla="*/ 0 w 1169"/>
                <a:gd name="T1" fmla="*/ 4 h 1169"/>
                <a:gd name="T2" fmla="*/ 4 w 1169"/>
                <a:gd name="T3" fmla="*/ 0 h 1169"/>
                <a:gd name="T4" fmla="*/ 4 w 1169"/>
                <a:gd name="T5" fmla="*/ 0 h 1169"/>
                <a:gd name="T6" fmla="*/ 0 60000 65536"/>
                <a:gd name="T7" fmla="*/ 0 60000 65536"/>
                <a:gd name="T8" fmla="*/ 0 60000 65536"/>
                <a:gd name="T9" fmla="*/ 0 w 1169"/>
                <a:gd name="T10" fmla="*/ 0 h 1169"/>
                <a:gd name="T11" fmla="*/ 1169 w 1169"/>
                <a:gd name="T12" fmla="*/ 1169 h 1169"/>
              </a:gdLst>
              <a:ahLst/>
              <a:cxnLst>
                <a:cxn ang="T6">
                  <a:pos x="T0" y="T1"/>
                </a:cxn>
                <a:cxn ang="T7">
                  <a:pos x="T2" y="T3"/>
                </a:cxn>
                <a:cxn ang="T8">
                  <a:pos x="T4" y="T5"/>
                </a:cxn>
              </a:cxnLst>
              <a:rect l="T9" t="T10" r="T11" b="T12"/>
              <a:pathLst>
                <a:path w="1169" h="1169">
                  <a:moveTo>
                    <a:pt x="0" y="1169"/>
                  </a:moveTo>
                  <a:lnTo>
                    <a:pt x="1168" y="0"/>
                  </a:lnTo>
                  <a:lnTo>
                    <a:pt x="1169" y="0"/>
                  </a:lnTo>
                </a:path>
              </a:pathLst>
            </a:custGeom>
            <a:noFill/>
            <a:ln w="0">
              <a:solidFill>
                <a:srgbClr val="FF0000"/>
              </a:solidFill>
              <a:prstDash val="solid"/>
              <a:round/>
            </a:ln>
          </p:spPr>
          <p:txBody>
            <a:bodyPr/>
            <a:lstStyle/>
            <a:p>
              <a:endParaRPr lang="en-US"/>
            </a:p>
          </p:txBody>
        </p:sp>
        <p:sp>
          <p:nvSpPr>
            <p:cNvPr id="26767" name="Freeform 1158"/>
            <p:cNvSpPr/>
            <p:nvPr/>
          </p:nvSpPr>
          <p:spPr bwMode="auto">
            <a:xfrm>
              <a:off x="3533" y="746"/>
              <a:ext cx="179" cy="177"/>
            </a:xfrm>
            <a:custGeom>
              <a:avLst/>
              <a:gdLst>
                <a:gd name="T0" fmla="*/ 0 w 1213"/>
                <a:gd name="T1" fmla="*/ 4 h 1212"/>
                <a:gd name="T2" fmla="*/ 4 w 1213"/>
                <a:gd name="T3" fmla="*/ 0 h 1212"/>
                <a:gd name="T4" fmla="*/ 4 w 1213"/>
                <a:gd name="T5" fmla="*/ 0 h 1212"/>
                <a:gd name="T6" fmla="*/ 0 60000 65536"/>
                <a:gd name="T7" fmla="*/ 0 60000 65536"/>
                <a:gd name="T8" fmla="*/ 0 60000 65536"/>
                <a:gd name="T9" fmla="*/ 0 w 1213"/>
                <a:gd name="T10" fmla="*/ 0 h 1212"/>
                <a:gd name="T11" fmla="*/ 1213 w 1213"/>
                <a:gd name="T12" fmla="*/ 1212 h 1212"/>
              </a:gdLst>
              <a:ahLst/>
              <a:cxnLst>
                <a:cxn ang="T6">
                  <a:pos x="T0" y="T1"/>
                </a:cxn>
                <a:cxn ang="T7">
                  <a:pos x="T2" y="T3"/>
                </a:cxn>
                <a:cxn ang="T8">
                  <a:pos x="T4" y="T5"/>
                </a:cxn>
              </a:cxnLst>
              <a:rect l="T9" t="T10" r="T11" b="T12"/>
              <a:pathLst>
                <a:path w="1213" h="1212">
                  <a:moveTo>
                    <a:pt x="0" y="1212"/>
                  </a:moveTo>
                  <a:lnTo>
                    <a:pt x="1211" y="0"/>
                  </a:lnTo>
                  <a:lnTo>
                    <a:pt x="1213" y="0"/>
                  </a:lnTo>
                </a:path>
              </a:pathLst>
            </a:custGeom>
            <a:noFill/>
            <a:ln w="0">
              <a:solidFill>
                <a:srgbClr val="FF0000"/>
              </a:solidFill>
              <a:prstDash val="solid"/>
              <a:round/>
            </a:ln>
          </p:spPr>
          <p:txBody>
            <a:bodyPr/>
            <a:lstStyle/>
            <a:p>
              <a:endParaRPr lang="en-US"/>
            </a:p>
          </p:txBody>
        </p:sp>
        <p:sp>
          <p:nvSpPr>
            <p:cNvPr id="26768" name="Freeform 1159"/>
            <p:cNvSpPr/>
            <p:nvPr/>
          </p:nvSpPr>
          <p:spPr bwMode="auto">
            <a:xfrm>
              <a:off x="3478" y="731"/>
              <a:ext cx="187" cy="186"/>
            </a:xfrm>
            <a:custGeom>
              <a:avLst/>
              <a:gdLst>
                <a:gd name="T0" fmla="*/ 0 w 1269"/>
                <a:gd name="T1" fmla="*/ 4 h 1268"/>
                <a:gd name="T2" fmla="*/ 4 w 1269"/>
                <a:gd name="T3" fmla="*/ 0 h 1268"/>
                <a:gd name="T4" fmla="*/ 4 w 1269"/>
                <a:gd name="T5" fmla="*/ 0 h 1268"/>
                <a:gd name="T6" fmla="*/ 0 60000 65536"/>
                <a:gd name="T7" fmla="*/ 0 60000 65536"/>
                <a:gd name="T8" fmla="*/ 0 60000 65536"/>
                <a:gd name="T9" fmla="*/ 0 w 1269"/>
                <a:gd name="T10" fmla="*/ 0 h 1268"/>
                <a:gd name="T11" fmla="*/ 1269 w 1269"/>
                <a:gd name="T12" fmla="*/ 1268 h 1268"/>
              </a:gdLst>
              <a:ahLst/>
              <a:cxnLst>
                <a:cxn ang="T6">
                  <a:pos x="T0" y="T1"/>
                </a:cxn>
                <a:cxn ang="T7">
                  <a:pos x="T2" y="T3"/>
                </a:cxn>
                <a:cxn ang="T8">
                  <a:pos x="T4" y="T5"/>
                </a:cxn>
              </a:cxnLst>
              <a:rect l="T9" t="T10" r="T11" b="T12"/>
              <a:pathLst>
                <a:path w="1269" h="1268">
                  <a:moveTo>
                    <a:pt x="0" y="1268"/>
                  </a:moveTo>
                  <a:lnTo>
                    <a:pt x="1268" y="0"/>
                  </a:lnTo>
                  <a:lnTo>
                    <a:pt x="1269" y="0"/>
                  </a:lnTo>
                </a:path>
              </a:pathLst>
            </a:custGeom>
            <a:noFill/>
            <a:ln w="0">
              <a:solidFill>
                <a:srgbClr val="FF0000"/>
              </a:solidFill>
              <a:prstDash val="solid"/>
              <a:round/>
            </a:ln>
          </p:spPr>
          <p:txBody>
            <a:bodyPr/>
            <a:lstStyle/>
            <a:p>
              <a:endParaRPr lang="en-US"/>
            </a:p>
          </p:txBody>
        </p:sp>
        <p:sp>
          <p:nvSpPr>
            <p:cNvPr id="26769" name="Freeform 1160"/>
            <p:cNvSpPr/>
            <p:nvPr/>
          </p:nvSpPr>
          <p:spPr bwMode="auto">
            <a:xfrm>
              <a:off x="3418" y="719"/>
              <a:ext cx="199" cy="196"/>
            </a:xfrm>
            <a:custGeom>
              <a:avLst/>
              <a:gdLst>
                <a:gd name="T0" fmla="*/ 0 w 1342"/>
                <a:gd name="T1" fmla="*/ 4 h 1342"/>
                <a:gd name="T2" fmla="*/ 4 w 1342"/>
                <a:gd name="T3" fmla="*/ 0 h 1342"/>
                <a:gd name="T4" fmla="*/ 4 w 1342"/>
                <a:gd name="T5" fmla="*/ 0 h 1342"/>
                <a:gd name="T6" fmla="*/ 0 60000 65536"/>
                <a:gd name="T7" fmla="*/ 0 60000 65536"/>
                <a:gd name="T8" fmla="*/ 0 60000 65536"/>
                <a:gd name="T9" fmla="*/ 0 w 1342"/>
                <a:gd name="T10" fmla="*/ 0 h 1342"/>
                <a:gd name="T11" fmla="*/ 1342 w 1342"/>
                <a:gd name="T12" fmla="*/ 1342 h 1342"/>
              </a:gdLst>
              <a:ahLst/>
              <a:cxnLst>
                <a:cxn ang="T6">
                  <a:pos x="T0" y="T1"/>
                </a:cxn>
                <a:cxn ang="T7">
                  <a:pos x="T2" y="T3"/>
                </a:cxn>
                <a:cxn ang="T8">
                  <a:pos x="T4" y="T5"/>
                </a:cxn>
              </a:cxnLst>
              <a:rect l="T9" t="T10" r="T11" b="T12"/>
              <a:pathLst>
                <a:path w="1342" h="1342">
                  <a:moveTo>
                    <a:pt x="0" y="1342"/>
                  </a:moveTo>
                  <a:lnTo>
                    <a:pt x="1341" y="0"/>
                  </a:lnTo>
                  <a:lnTo>
                    <a:pt x="1342" y="0"/>
                  </a:lnTo>
                </a:path>
              </a:pathLst>
            </a:custGeom>
            <a:noFill/>
            <a:ln w="0">
              <a:solidFill>
                <a:srgbClr val="FF0000"/>
              </a:solidFill>
              <a:prstDash val="solid"/>
              <a:round/>
            </a:ln>
          </p:spPr>
          <p:txBody>
            <a:bodyPr/>
            <a:lstStyle/>
            <a:p>
              <a:endParaRPr lang="en-US"/>
            </a:p>
          </p:txBody>
        </p:sp>
        <p:sp>
          <p:nvSpPr>
            <p:cNvPr id="26770" name="Freeform 1161"/>
            <p:cNvSpPr/>
            <p:nvPr/>
          </p:nvSpPr>
          <p:spPr bwMode="auto">
            <a:xfrm>
              <a:off x="3352" y="709"/>
              <a:ext cx="214" cy="211"/>
            </a:xfrm>
            <a:custGeom>
              <a:avLst/>
              <a:gdLst>
                <a:gd name="T0" fmla="*/ 0 w 1443"/>
                <a:gd name="T1" fmla="*/ 5 h 1442"/>
                <a:gd name="T2" fmla="*/ 5 w 1443"/>
                <a:gd name="T3" fmla="*/ 0 h 1442"/>
                <a:gd name="T4" fmla="*/ 5 w 1443"/>
                <a:gd name="T5" fmla="*/ 0 h 1442"/>
                <a:gd name="T6" fmla="*/ 0 60000 65536"/>
                <a:gd name="T7" fmla="*/ 0 60000 65536"/>
                <a:gd name="T8" fmla="*/ 0 60000 65536"/>
                <a:gd name="T9" fmla="*/ 0 w 1443"/>
                <a:gd name="T10" fmla="*/ 0 h 1442"/>
                <a:gd name="T11" fmla="*/ 1443 w 1443"/>
                <a:gd name="T12" fmla="*/ 1442 h 1442"/>
              </a:gdLst>
              <a:ahLst/>
              <a:cxnLst>
                <a:cxn ang="T6">
                  <a:pos x="T0" y="T1"/>
                </a:cxn>
                <a:cxn ang="T7">
                  <a:pos x="T2" y="T3"/>
                </a:cxn>
                <a:cxn ang="T8">
                  <a:pos x="T4" y="T5"/>
                </a:cxn>
              </a:cxnLst>
              <a:rect l="T9" t="T10" r="T11" b="T12"/>
              <a:pathLst>
                <a:path w="1443" h="1442">
                  <a:moveTo>
                    <a:pt x="0" y="1442"/>
                  </a:moveTo>
                  <a:lnTo>
                    <a:pt x="1442" y="0"/>
                  </a:lnTo>
                  <a:lnTo>
                    <a:pt x="1443" y="0"/>
                  </a:lnTo>
                </a:path>
              </a:pathLst>
            </a:custGeom>
            <a:noFill/>
            <a:ln w="0">
              <a:solidFill>
                <a:srgbClr val="FF0000"/>
              </a:solidFill>
              <a:prstDash val="solid"/>
              <a:round/>
            </a:ln>
          </p:spPr>
          <p:txBody>
            <a:bodyPr/>
            <a:lstStyle/>
            <a:p>
              <a:endParaRPr lang="en-US"/>
            </a:p>
          </p:txBody>
        </p:sp>
        <p:sp>
          <p:nvSpPr>
            <p:cNvPr id="26771" name="Freeform 1162"/>
            <p:cNvSpPr/>
            <p:nvPr/>
          </p:nvSpPr>
          <p:spPr bwMode="auto">
            <a:xfrm>
              <a:off x="3277" y="702"/>
              <a:ext cx="234" cy="233"/>
            </a:xfrm>
            <a:custGeom>
              <a:avLst/>
              <a:gdLst>
                <a:gd name="T0" fmla="*/ 0 w 1588"/>
                <a:gd name="T1" fmla="*/ 5 h 1587"/>
                <a:gd name="T2" fmla="*/ 5 w 1588"/>
                <a:gd name="T3" fmla="*/ 0 h 1587"/>
                <a:gd name="T4" fmla="*/ 5 w 1588"/>
                <a:gd name="T5" fmla="*/ 0 h 1587"/>
                <a:gd name="T6" fmla="*/ 0 60000 65536"/>
                <a:gd name="T7" fmla="*/ 0 60000 65536"/>
                <a:gd name="T8" fmla="*/ 0 60000 65536"/>
                <a:gd name="T9" fmla="*/ 0 w 1588"/>
                <a:gd name="T10" fmla="*/ 0 h 1587"/>
                <a:gd name="T11" fmla="*/ 1588 w 1588"/>
                <a:gd name="T12" fmla="*/ 1587 h 1587"/>
              </a:gdLst>
              <a:ahLst/>
              <a:cxnLst>
                <a:cxn ang="T6">
                  <a:pos x="T0" y="T1"/>
                </a:cxn>
                <a:cxn ang="T7">
                  <a:pos x="T2" y="T3"/>
                </a:cxn>
                <a:cxn ang="T8">
                  <a:pos x="T4" y="T5"/>
                </a:cxn>
              </a:cxnLst>
              <a:rect l="T9" t="T10" r="T11" b="T12"/>
              <a:pathLst>
                <a:path w="1588" h="1587">
                  <a:moveTo>
                    <a:pt x="0" y="1587"/>
                  </a:moveTo>
                  <a:lnTo>
                    <a:pt x="1587" y="0"/>
                  </a:lnTo>
                  <a:lnTo>
                    <a:pt x="1588" y="0"/>
                  </a:lnTo>
                </a:path>
              </a:pathLst>
            </a:custGeom>
            <a:noFill/>
            <a:ln w="0">
              <a:solidFill>
                <a:srgbClr val="FF0000"/>
              </a:solidFill>
              <a:prstDash val="solid"/>
              <a:round/>
            </a:ln>
          </p:spPr>
          <p:txBody>
            <a:bodyPr/>
            <a:lstStyle/>
            <a:p>
              <a:endParaRPr lang="en-US"/>
            </a:p>
          </p:txBody>
        </p:sp>
        <p:sp>
          <p:nvSpPr>
            <p:cNvPr id="26772" name="Freeform 1163"/>
            <p:cNvSpPr/>
            <p:nvPr/>
          </p:nvSpPr>
          <p:spPr bwMode="auto">
            <a:xfrm>
              <a:off x="3183" y="698"/>
              <a:ext cx="270" cy="268"/>
            </a:xfrm>
            <a:custGeom>
              <a:avLst/>
              <a:gdLst>
                <a:gd name="T0" fmla="*/ 0 w 1825"/>
                <a:gd name="T1" fmla="*/ 6 h 1825"/>
                <a:gd name="T2" fmla="*/ 6 w 1825"/>
                <a:gd name="T3" fmla="*/ 0 h 1825"/>
                <a:gd name="T4" fmla="*/ 6 w 1825"/>
                <a:gd name="T5" fmla="*/ 0 h 1825"/>
                <a:gd name="T6" fmla="*/ 0 60000 65536"/>
                <a:gd name="T7" fmla="*/ 0 60000 65536"/>
                <a:gd name="T8" fmla="*/ 0 60000 65536"/>
                <a:gd name="T9" fmla="*/ 0 w 1825"/>
                <a:gd name="T10" fmla="*/ 0 h 1825"/>
                <a:gd name="T11" fmla="*/ 1825 w 1825"/>
                <a:gd name="T12" fmla="*/ 1825 h 1825"/>
              </a:gdLst>
              <a:ahLst/>
              <a:cxnLst>
                <a:cxn ang="T6">
                  <a:pos x="T0" y="T1"/>
                </a:cxn>
                <a:cxn ang="T7">
                  <a:pos x="T2" y="T3"/>
                </a:cxn>
                <a:cxn ang="T8">
                  <a:pos x="T4" y="T5"/>
                </a:cxn>
              </a:cxnLst>
              <a:rect l="T9" t="T10" r="T11" b="T12"/>
              <a:pathLst>
                <a:path w="1825" h="1825">
                  <a:moveTo>
                    <a:pt x="0" y="1825"/>
                  </a:moveTo>
                  <a:lnTo>
                    <a:pt x="1824" y="0"/>
                  </a:lnTo>
                  <a:lnTo>
                    <a:pt x="1825" y="0"/>
                  </a:lnTo>
                </a:path>
              </a:pathLst>
            </a:custGeom>
            <a:noFill/>
            <a:ln w="0">
              <a:solidFill>
                <a:srgbClr val="FF0000"/>
              </a:solidFill>
              <a:prstDash val="solid"/>
              <a:round/>
            </a:ln>
          </p:spPr>
          <p:txBody>
            <a:bodyPr/>
            <a:lstStyle/>
            <a:p>
              <a:endParaRPr lang="en-US"/>
            </a:p>
          </p:txBody>
        </p:sp>
        <p:sp>
          <p:nvSpPr>
            <p:cNvPr id="26773" name="Freeform 1164"/>
            <p:cNvSpPr/>
            <p:nvPr/>
          </p:nvSpPr>
          <p:spPr bwMode="auto">
            <a:xfrm>
              <a:off x="2870" y="1127"/>
              <a:ext cx="91" cy="89"/>
            </a:xfrm>
            <a:custGeom>
              <a:avLst/>
              <a:gdLst>
                <a:gd name="T0" fmla="*/ 0 w 613"/>
                <a:gd name="T1" fmla="*/ 2 h 613"/>
                <a:gd name="T2" fmla="*/ 2 w 613"/>
                <a:gd name="T3" fmla="*/ 0 h 613"/>
                <a:gd name="T4" fmla="*/ 2 w 613"/>
                <a:gd name="T5" fmla="*/ 0 h 613"/>
                <a:gd name="T6" fmla="*/ 0 60000 65536"/>
                <a:gd name="T7" fmla="*/ 0 60000 65536"/>
                <a:gd name="T8" fmla="*/ 0 60000 65536"/>
                <a:gd name="T9" fmla="*/ 0 w 613"/>
                <a:gd name="T10" fmla="*/ 0 h 613"/>
                <a:gd name="T11" fmla="*/ 613 w 613"/>
                <a:gd name="T12" fmla="*/ 613 h 613"/>
              </a:gdLst>
              <a:ahLst/>
              <a:cxnLst>
                <a:cxn ang="T6">
                  <a:pos x="T0" y="T1"/>
                </a:cxn>
                <a:cxn ang="T7">
                  <a:pos x="T2" y="T3"/>
                </a:cxn>
                <a:cxn ang="T8">
                  <a:pos x="T4" y="T5"/>
                </a:cxn>
              </a:cxnLst>
              <a:rect l="T9" t="T10" r="T11" b="T12"/>
              <a:pathLst>
                <a:path w="613" h="613">
                  <a:moveTo>
                    <a:pt x="0" y="613"/>
                  </a:moveTo>
                  <a:lnTo>
                    <a:pt x="611" y="0"/>
                  </a:lnTo>
                  <a:lnTo>
                    <a:pt x="613" y="0"/>
                  </a:lnTo>
                </a:path>
              </a:pathLst>
            </a:custGeom>
            <a:noFill/>
            <a:ln w="0">
              <a:solidFill>
                <a:srgbClr val="FF0000"/>
              </a:solidFill>
              <a:prstDash val="solid"/>
              <a:round/>
            </a:ln>
          </p:spPr>
          <p:txBody>
            <a:bodyPr/>
            <a:lstStyle/>
            <a:p>
              <a:endParaRPr lang="en-US"/>
            </a:p>
          </p:txBody>
        </p:sp>
        <p:sp>
          <p:nvSpPr>
            <p:cNvPr id="26774" name="Freeform 1165"/>
            <p:cNvSpPr/>
            <p:nvPr/>
          </p:nvSpPr>
          <p:spPr bwMode="auto">
            <a:xfrm>
              <a:off x="3017" y="700"/>
              <a:ext cx="374" cy="370"/>
            </a:xfrm>
            <a:custGeom>
              <a:avLst/>
              <a:gdLst>
                <a:gd name="T0" fmla="*/ 0 w 2534"/>
                <a:gd name="T1" fmla="*/ 8 h 2533"/>
                <a:gd name="T2" fmla="*/ 8 w 2534"/>
                <a:gd name="T3" fmla="*/ 0 h 2533"/>
                <a:gd name="T4" fmla="*/ 8 w 2534"/>
                <a:gd name="T5" fmla="*/ 0 h 2533"/>
                <a:gd name="T6" fmla="*/ 0 60000 65536"/>
                <a:gd name="T7" fmla="*/ 0 60000 65536"/>
                <a:gd name="T8" fmla="*/ 0 60000 65536"/>
                <a:gd name="T9" fmla="*/ 0 w 2534"/>
                <a:gd name="T10" fmla="*/ 0 h 2533"/>
                <a:gd name="T11" fmla="*/ 2534 w 2534"/>
                <a:gd name="T12" fmla="*/ 2533 h 2533"/>
              </a:gdLst>
              <a:ahLst/>
              <a:cxnLst>
                <a:cxn ang="T6">
                  <a:pos x="T0" y="T1"/>
                </a:cxn>
                <a:cxn ang="T7">
                  <a:pos x="T2" y="T3"/>
                </a:cxn>
                <a:cxn ang="T8">
                  <a:pos x="T4" y="T5"/>
                </a:cxn>
              </a:cxnLst>
              <a:rect l="T9" t="T10" r="T11" b="T12"/>
              <a:pathLst>
                <a:path w="2534" h="2533">
                  <a:moveTo>
                    <a:pt x="0" y="2533"/>
                  </a:moveTo>
                  <a:lnTo>
                    <a:pt x="2533" y="0"/>
                  </a:lnTo>
                  <a:lnTo>
                    <a:pt x="2534" y="0"/>
                  </a:lnTo>
                </a:path>
              </a:pathLst>
            </a:custGeom>
            <a:noFill/>
            <a:ln w="0">
              <a:solidFill>
                <a:srgbClr val="FF0000"/>
              </a:solidFill>
              <a:prstDash val="solid"/>
              <a:round/>
            </a:ln>
          </p:spPr>
          <p:txBody>
            <a:bodyPr/>
            <a:lstStyle/>
            <a:p>
              <a:endParaRPr lang="en-US"/>
            </a:p>
          </p:txBody>
        </p:sp>
        <p:sp>
          <p:nvSpPr>
            <p:cNvPr id="26775" name="Freeform 1166"/>
            <p:cNvSpPr/>
            <p:nvPr/>
          </p:nvSpPr>
          <p:spPr bwMode="auto">
            <a:xfrm>
              <a:off x="2831" y="705"/>
              <a:ext cx="493" cy="489"/>
            </a:xfrm>
            <a:custGeom>
              <a:avLst/>
              <a:gdLst>
                <a:gd name="T0" fmla="*/ 0 w 3337"/>
                <a:gd name="T1" fmla="*/ 11 h 3338"/>
                <a:gd name="T2" fmla="*/ 11 w 3337"/>
                <a:gd name="T3" fmla="*/ 0 h 3338"/>
                <a:gd name="T4" fmla="*/ 11 w 3337"/>
                <a:gd name="T5" fmla="*/ 0 h 3338"/>
                <a:gd name="T6" fmla="*/ 0 60000 65536"/>
                <a:gd name="T7" fmla="*/ 0 60000 65536"/>
                <a:gd name="T8" fmla="*/ 0 60000 65536"/>
                <a:gd name="T9" fmla="*/ 0 w 3337"/>
                <a:gd name="T10" fmla="*/ 0 h 3338"/>
                <a:gd name="T11" fmla="*/ 3337 w 3337"/>
                <a:gd name="T12" fmla="*/ 3338 h 3338"/>
              </a:gdLst>
              <a:ahLst/>
              <a:cxnLst>
                <a:cxn ang="T6">
                  <a:pos x="T0" y="T1"/>
                </a:cxn>
                <a:cxn ang="T7">
                  <a:pos x="T2" y="T3"/>
                </a:cxn>
                <a:cxn ang="T8">
                  <a:pos x="T4" y="T5"/>
                </a:cxn>
              </a:cxnLst>
              <a:rect l="T9" t="T10" r="T11" b="T12"/>
              <a:pathLst>
                <a:path w="3337" h="3338">
                  <a:moveTo>
                    <a:pt x="0" y="3338"/>
                  </a:moveTo>
                  <a:lnTo>
                    <a:pt x="3336" y="0"/>
                  </a:lnTo>
                  <a:lnTo>
                    <a:pt x="3337" y="0"/>
                  </a:lnTo>
                </a:path>
              </a:pathLst>
            </a:custGeom>
            <a:noFill/>
            <a:ln w="0">
              <a:solidFill>
                <a:srgbClr val="FF0000"/>
              </a:solidFill>
              <a:prstDash val="solid"/>
              <a:round/>
            </a:ln>
          </p:spPr>
          <p:txBody>
            <a:bodyPr/>
            <a:lstStyle/>
            <a:p>
              <a:endParaRPr lang="en-US"/>
            </a:p>
          </p:txBody>
        </p:sp>
        <p:sp>
          <p:nvSpPr>
            <p:cNvPr id="26776" name="Freeform 1167"/>
            <p:cNvSpPr/>
            <p:nvPr/>
          </p:nvSpPr>
          <p:spPr bwMode="auto">
            <a:xfrm>
              <a:off x="2792" y="718"/>
              <a:ext cx="457" cy="454"/>
            </a:xfrm>
            <a:custGeom>
              <a:avLst/>
              <a:gdLst>
                <a:gd name="T0" fmla="*/ 0 w 3098"/>
                <a:gd name="T1" fmla="*/ 10 h 3097"/>
                <a:gd name="T2" fmla="*/ 10 w 3098"/>
                <a:gd name="T3" fmla="*/ 0 h 3097"/>
                <a:gd name="T4" fmla="*/ 10 w 3098"/>
                <a:gd name="T5" fmla="*/ 0 h 3097"/>
                <a:gd name="T6" fmla="*/ 0 60000 65536"/>
                <a:gd name="T7" fmla="*/ 0 60000 65536"/>
                <a:gd name="T8" fmla="*/ 0 60000 65536"/>
                <a:gd name="T9" fmla="*/ 0 w 3098"/>
                <a:gd name="T10" fmla="*/ 0 h 3097"/>
                <a:gd name="T11" fmla="*/ 3098 w 3098"/>
                <a:gd name="T12" fmla="*/ 3097 h 3097"/>
              </a:gdLst>
              <a:ahLst/>
              <a:cxnLst>
                <a:cxn ang="T6">
                  <a:pos x="T0" y="T1"/>
                </a:cxn>
                <a:cxn ang="T7">
                  <a:pos x="T2" y="T3"/>
                </a:cxn>
                <a:cxn ang="T8">
                  <a:pos x="T4" y="T5"/>
                </a:cxn>
              </a:cxnLst>
              <a:rect l="T9" t="T10" r="T11" b="T12"/>
              <a:pathLst>
                <a:path w="3098" h="3097">
                  <a:moveTo>
                    <a:pt x="0" y="3097"/>
                  </a:moveTo>
                  <a:lnTo>
                    <a:pt x="3097" y="0"/>
                  </a:lnTo>
                  <a:lnTo>
                    <a:pt x="3098" y="0"/>
                  </a:lnTo>
                </a:path>
              </a:pathLst>
            </a:custGeom>
            <a:noFill/>
            <a:ln w="0">
              <a:solidFill>
                <a:srgbClr val="FF0000"/>
              </a:solidFill>
              <a:prstDash val="solid"/>
              <a:round/>
            </a:ln>
          </p:spPr>
          <p:txBody>
            <a:bodyPr/>
            <a:lstStyle/>
            <a:p>
              <a:endParaRPr lang="en-US"/>
            </a:p>
          </p:txBody>
        </p:sp>
        <p:sp>
          <p:nvSpPr>
            <p:cNvPr id="26777" name="Freeform 1168"/>
            <p:cNvSpPr/>
            <p:nvPr/>
          </p:nvSpPr>
          <p:spPr bwMode="auto">
            <a:xfrm>
              <a:off x="2753" y="741"/>
              <a:ext cx="412" cy="409"/>
            </a:xfrm>
            <a:custGeom>
              <a:avLst/>
              <a:gdLst>
                <a:gd name="T0" fmla="*/ 0 w 2788"/>
                <a:gd name="T1" fmla="*/ 9 h 2787"/>
                <a:gd name="T2" fmla="*/ 9 w 2788"/>
                <a:gd name="T3" fmla="*/ 0 h 2787"/>
                <a:gd name="T4" fmla="*/ 9 w 2788"/>
                <a:gd name="T5" fmla="*/ 0 h 2787"/>
                <a:gd name="T6" fmla="*/ 0 60000 65536"/>
                <a:gd name="T7" fmla="*/ 0 60000 65536"/>
                <a:gd name="T8" fmla="*/ 0 60000 65536"/>
                <a:gd name="T9" fmla="*/ 0 w 2788"/>
                <a:gd name="T10" fmla="*/ 0 h 2787"/>
                <a:gd name="T11" fmla="*/ 2788 w 2788"/>
                <a:gd name="T12" fmla="*/ 2787 h 2787"/>
              </a:gdLst>
              <a:ahLst/>
              <a:cxnLst>
                <a:cxn ang="T6">
                  <a:pos x="T0" y="T1"/>
                </a:cxn>
                <a:cxn ang="T7">
                  <a:pos x="T2" y="T3"/>
                </a:cxn>
                <a:cxn ang="T8">
                  <a:pos x="T4" y="T5"/>
                </a:cxn>
              </a:cxnLst>
              <a:rect l="T9" t="T10" r="T11" b="T12"/>
              <a:pathLst>
                <a:path w="2788" h="2787">
                  <a:moveTo>
                    <a:pt x="0" y="2787"/>
                  </a:moveTo>
                  <a:lnTo>
                    <a:pt x="2787" y="0"/>
                  </a:lnTo>
                  <a:lnTo>
                    <a:pt x="2788" y="0"/>
                  </a:lnTo>
                </a:path>
              </a:pathLst>
            </a:custGeom>
            <a:noFill/>
            <a:ln w="0">
              <a:solidFill>
                <a:srgbClr val="FF0000"/>
              </a:solidFill>
              <a:prstDash val="solid"/>
              <a:round/>
            </a:ln>
          </p:spPr>
          <p:txBody>
            <a:bodyPr/>
            <a:lstStyle/>
            <a:p>
              <a:endParaRPr lang="en-US"/>
            </a:p>
          </p:txBody>
        </p:sp>
        <p:sp>
          <p:nvSpPr>
            <p:cNvPr id="26778" name="Freeform 1169"/>
            <p:cNvSpPr/>
            <p:nvPr/>
          </p:nvSpPr>
          <p:spPr bwMode="auto">
            <a:xfrm>
              <a:off x="2714" y="783"/>
              <a:ext cx="348" cy="344"/>
            </a:xfrm>
            <a:custGeom>
              <a:avLst/>
              <a:gdLst>
                <a:gd name="T0" fmla="*/ 0 w 2351"/>
                <a:gd name="T1" fmla="*/ 7 h 2351"/>
                <a:gd name="T2" fmla="*/ 8 w 2351"/>
                <a:gd name="T3" fmla="*/ 0 h 2351"/>
                <a:gd name="T4" fmla="*/ 8 w 2351"/>
                <a:gd name="T5" fmla="*/ 0 h 2351"/>
                <a:gd name="T6" fmla="*/ 0 60000 65536"/>
                <a:gd name="T7" fmla="*/ 0 60000 65536"/>
                <a:gd name="T8" fmla="*/ 0 60000 65536"/>
                <a:gd name="T9" fmla="*/ 0 w 2351"/>
                <a:gd name="T10" fmla="*/ 0 h 2351"/>
                <a:gd name="T11" fmla="*/ 2351 w 2351"/>
                <a:gd name="T12" fmla="*/ 2351 h 2351"/>
              </a:gdLst>
              <a:ahLst/>
              <a:cxnLst>
                <a:cxn ang="T6">
                  <a:pos x="T0" y="T1"/>
                </a:cxn>
                <a:cxn ang="T7">
                  <a:pos x="T2" y="T3"/>
                </a:cxn>
                <a:cxn ang="T8">
                  <a:pos x="T4" y="T5"/>
                </a:cxn>
              </a:cxnLst>
              <a:rect l="T9" t="T10" r="T11" b="T12"/>
              <a:pathLst>
                <a:path w="2351" h="2351">
                  <a:moveTo>
                    <a:pt x="0" y="2351"/>
                  </a:moveTo>
                  <a:lnTo>
                    <a:pt x="2349" y="0"/>
                  </a:lnTo>
                  <a:lnTo>
                    <a:pt x="2351" y="0"/>
                  </a:lnTo>
                </a:path>
              </a:pathLst>
            </a:custGeom>
            <a:noFill/>
            <a:ln w="0">
              <a:solidFill>
                <a:srgbClr val="FF0000"/>
              </a:solidFill>
              <a:prstDash val="solid"/>
              <a:round/>
            </a:ln>
          </p:spPr>
          <p:txBody>
            <a:bodyPr/>
            <a:lstStyle/>
            <a:p>
              <a:endParaRPr lang="en-US"/>
            </a:p>
          </p:txBody>
        </p:sp>
        <p:sp>
          <p:nvSpPr>
            <p:cNvPr id="26779" name="Freeform 1170"/>
            <p:cNvSpPr/>
            <p:nvPr/>
          </p:nvSpPr>
          <p:spPr bwMode="auto">
            <a:xfrm>
              <a:off x="2785" y="896"/>
              <a:ext cx="100" cy="101"/>
            </a:xfrm>
            <a:custGeom>
              <a:avLst/>
              <a:gdLst>
                <a:gd name="T0" fmla="*/ 0 w 682"/>
                <a:gd name="T1" fmla="*/ 2 h 680"/>
                <a:gd name="T2" fmla="*/ 2 w 682"/>
                <a:gd name="T3" fmla="*/ 0 h 680"/>
                <a:gd name="T4" fmla="*/ 2 w 682"/>
                <a:gd name="T5" fmla="*/ 0 h 680"/>
                <a:gd name="T6" fmla="*/ 0 60000 65536"/>
                <a:gd name="T7" fmla="*/ 0 60000 65536"/>
                <a:gd name="T8" fmla="*/ 0 60000 65536"/>
                <a:gd name="T9" fmla="*/ 0 w 682"/>
                <a:gd name="T10" fmla="*/ 0 h 680"/>
                <a:gd name="T11" fmla="*/ 682 w 682"/>
                <a:gd name="T12" fmla="*/ 680 h 680"/>
              </a:gdLst>
              <a:ahLst/>
              <a:cxnLst>
                <a:cxn ang="T6">
                  <a:pos x="T0" y="T1"/>
                </a:cxn>
                <a:cxn ang="T7">
                  <a:pos x="T2" y="T3"/>
                </a:cxn>
                <a:cxn ang="T8">
                  <a:pos x="T4" y="T5"/>
                </a:cxn>
              </a:cxnLst>
              <a:rect l="T9" t="T10" r="T11" b="T12"/>
              <a:pathLst>
                <a:path w="682" h="680">
                  <a:moveTo>
                    <a:pt x="0" y="680"/>
                  </a:moveTo>
                  <a:lnTo>
                    <a:pt x="681" y="0"/>
                  </a:lnTo>
                  <a:lnTo>
                    <a:pt x="682" y="0"/>
                  </a:lnTo>
                </a:path>
              </a:pathLst>
            </a:custGeom>
            <a:noFill/>
            <a:ln w="0">
              <a:solidFill>
                <a:srgbClr val="FF0000"/>
              </a:solidFill>
              <a:prstDash val="solid"/>
              <a:round/>
            </a:ln>
          </p:spPr>
          <p:txBody>
            <a:bodyPr/>
            <a:lstStyle/>
            <a:p>
              <a:endParaRPr lang="en-US"/>
            </a:p>
          </p:txBody>
        </p:sp>
        <p:sp>
          <p:nvSpPr>
            <p:cNvPr id="26780" name="Freeform 1171"/>
            <p:cNvSpPr/>
            <p:nvPr/>
          </p:nvSpPr>
          <p:spPr bwMode="auto">
            <a:xfrm>
              <a:off x="3676" y="802"/>
              <a:ext cx="164" cy="162"/>
            </a:xfrm>
            <a:custGeom>
              <a:avLst/>
              <a:gdLst>
                <a:gd name="T0" fmla="*/ 0 w 1107"/>
                <a:gd name="T1" fmla="*/ 4 h 1107"/>
                <a:gd name="T2" fmla="*/ 4 w 1107"/>
                <a:gd name="T3" fmla="*/ 0 h 1107"/>
                <a:gd name="T4" fmla="*/ 4 w 1107"/>
                <a:gd name="T5" fmla="*/ 0 h 1107"/>
                <a:gd name="T6" fmla="*/ 0 60000 65536"/>
                <a:gd name="T7" fmla="*/ 0 60000 65536"/>
                <a:gd name="T8" fmla="*/ 0 60000 65536"/>
                <a:gd name="T9" fmla="*/ 0 w 1107"/>
                <a:gd name="T10" fmla="*/ 0 h 1107"/>
                <a:gd name="T11" fmla="*/ 1107 w 1107"/>
                <a:gd name="T12" fmla="*/ 1107 h 1107"/>
              </a:gdLst>
              <a:ahLst/>
              <a:cxnLst>
                <a:cxn ang="T6">
                  <a:pos x="T0" y="T1"/>
                </a:cxn>
                <a:cxn ang="T7">
                  <a:pos x="T2" y="T3"/>
                </a:cxn>
                <a:cxn ang="T8">
                  <a:pos x="T4" y="T5"/>
                </a:cxn>
              </a:cxnLst>
              <a:rect l="T9" t="T10" r="T11" b="T12"/>
              <a:pathLst>
                <a:path w="1107" h="1107">
                  <a:moveTo>
                    <a:pt x="0" y="1107"/>
                  </a:moveTo>
                  <a:lnTo>
                    <a:pt x="1106" y="0"/>
                  </a:lnTo>
                  <a:lnTo>
                    <a:pt x="1107" y="0"/>
                  </a:lnTo>
                </a:path>
              </a:pathLst>
            </a:custGeom>
            <a:noFill/>
            <a:ln w="0">
              <a:solidFill>
                <a:srgbClr val="FF0000"/>
              </a:solidFill>
              <a:prstDash val="solid"/>
              <a:round/>
            </a:ln>
          </p:spPr>
          <p:txBody>
            <a:bodyPr/>
            <a:lstStyle/>
            <a:p>
              <a:endParaRPr lang="en-US"/>
            </a:p>
          </p:txBody>
        </p:sp>
        <p:sp>
          <p:nvSpPr>
            <p:cNvPr id="26781" name="Freeform 1172"/>
            <p:cNvSpPr/>
            <p:nvPr/>
          </p:nvSpPr>
          <p:spPr bwMode="auto">
            <a:xfrm>
              <a:off x="3718" y="824"/>
              <a:ext cx="160" cy="160"/>
            </a:xfrm>
            <a:custGeom>
              <a:avLst/>
              <a:gdLst>
                <a:gd name="T0" fmla="*/ 0 w 1086"/>
                <a:gd name="T1" fmla="*/ 4 h 1085"/>
                <a:gd name="T2" fmla="*/ 4 w 1086"/>
                <a:gd name="T3" fmla="*/ 0 h 1085"/>
                <a:gd name="T4" fmla="*/ 4 w 1086"/>
                <a:gd name="T5" fmla="*/ 0 h 1085"/>
                <a:gd name="T6" fmla="*/ 0 60000 65536"/>
                <a:gd name="T7" fmla="*/ 0 60000 65536"/>
                <a:gd name="T8" fmla="*/ 0 60000 65536"/>
                <a:gd name="T9" fmla="*/ 0 w 1086"/>
                <a:gd name="T10" fmla="*/ 0 h 1085"/>
                <a:gd name="T11" fmla="*/ 1086 w 1086"/>
                <a:gd name="T12" fmla="*/ 1085 h 1085"/>
              </a:gdLst>
              <a:ahLst/>
              <a:cxnLst>
                <a:cxn ang="T6">
                  <a:pos x="T0" y="T1"/>
                </a:cxn>
                <a:cxn ang="T7">
                  <a:pos x="T2" y="T3"/>
                </a:cxn>
                <a:cxn ang="T8">
                  <a:pos x="T4" y="T5"/>
                </a:cxn>
              </a:cxnLst>
              <a:rect l="T9" t="T10" r="T11" b="T12"/>
              <a:pathLst>
                <a:path w="1086" h="1085">
                  <a:moveTo>
                    <a:pt x="0" y="1085"/>
                  </a:moveTo>
                  <a:lnTo>
                    <a:pt x="1085" y="0"/>
                  </a:lnTo>
                  <a:lnTo>
                    <a:pt x="1086" y="0"/>
                  </a:lnTo>
                </a:path>
              </a:pathLst>
            </a:custGeom>
            <a:noFill/>
            <a:ln w="0">
              <a:solidFill>
                <a:srgbClr val="FF0000"/>
              </a:solidFill>
              <a:prstDash val="solid"/>
              <a:round/>
            </a:ln>
          </p:spPr>
          <p:txBody>
            <a:bodyPr/>
            <a:lstStyle/>
            <a:p>
              <a:endParaRPr lang="en-US"/>
            </a:p>
          </p:txBody>
        </p:sp>
        <p:sp>
          <p:nvSpPr>
            <p:cNvPr id="26782" name="Freeform 1173"/>
            <p:cNvSpPr/>
            <p:nvPr/>
          </p:nvSpPr>
          <p:spPr bwMode="auto">
            <a:xfrm>
              <a:off x="3757" y="849"/>
              <a:ext cx="158" cy="156"/>
            </a:xfrm>
            <a:custGeom>
              <a:avLst/>
              <a:gdLst>
                <a:gd name="T0" fmla="*/ 0 w 1070"/>
                <a:gd name="T1" fmla="*/ 3 h 1069"/>
                <a:gd name="T2" fmla="*/ 3 w 1070"/>
                <a:gd name="T3" fmla="*/ 0 h 1069"/>
                <a:gd name="T4" fmla="*/ 3 w 1070"/>
                <a:gd name="T5" fmla="*/ 0 h 1069"/>
                <a:gd name="T6" fmla="*/ 0 60000 65536"/>
                <a:gd name="T7" fmla="*/ 0 60000 65536"/>
                <a:gd name="T8" fmla="*/ 0 60000 65536"/>
                <a:gd name="T9" fmla="*/ 0 w 1070"/>
                <a:gd name="T10" fmla="*/ 0 h 1069"/>
                <a:gd name="T11" fmla="*/ 1070 w 1070"/>
                <a:gd name="T12" fmla="*/ 1069 h 1069"/>
              </a:gdLst>
              <a:ahLst/>
              <a:cxnLst>
                <a:cxn ang="T6">
                  <a:pos x="T0" y="T1"/>
                </a:cxn>
                <a:cxn ang="T7">
                  <a:pos x="T2" y="T3"/>
                </a:cxn>
                <a:cxn ang="T8">
                  <a:pos x="T4" y="T5"/>
                </a:cxn>
              </a:cxnLst>
              <a:rect l="T9" t="T10" r="T11" b="T12"/>
              <a:pathLst>
                <a:path w="1070" h="1069">
                  <a:moveTo>
                    <a:pt x="0" y="1069"/>
                  </a:moveTo>
                  <a:lnTo>
                    <a:pt x="1069" y="0"/>
                  </a:lnTo>
                  <a:lnTo>
                    <a:pt x="1070" y="0"/>
                  </a:lnTo>
                </a:path>
              </a:pathLst>
            </a:custGeom>
            <a:noFill/>
            <a:ln w="0">
              <a:solidFill>
                <a:srgbClr val="FF0000"/>
              </a:solidFill>
              <a:prstDash val="solid"/>
              <a:round/>
            </a:ln>
          </p:spPr>
          <p:txBody>
            <a:bodyPr/>
            <a:lstStyle/>
            <a:p>
              <a:endParaRPr lang="en-US"/>
            </a:p>
          </p:txBody>
        </p:sp>
        <p:sp>
          <p:nvSpPr>
            <p:cNvPr id="26783" name="Freeform 1174"/>
            <p:cNvSpPr/>
            <p:nvPr/>
          </p:nvSpPr>
          <p:spPr bwMode="auto">
            <a:xfrm>
              <a:off x="3794" y="874"/>
              <a:ext cx="157" cy="155"/>
            </a:xfrm>
            <a:custGeom>
              <a:avLst/>
              <a:gdLst>
                <a:gd name="T0" fmla="*/ 0 w 1059"/>
                <a:gd name="T1" fmla="*/ 3 h 1058"/>
                <a:gd name="T2" fmla="*/ 3 w 1059"/>
                <a:gd name="T3" fmla="*/ 0 h 1058"/>
                <a:gd name="T4" fmla="*/ 3 w 1059"/>
                <a:gd name="T5" fmla="*/ 0 h 1058"/>
                <a:gd name="T6" fmla="*/ 0 60000 65536"/>
                <a:gd name="T7" fmla="*/ 0 60000 65536"/>
                <a:gd name="T8" fmla="*/ 0 60000 65536"/>
                <a:gd name="T9" fmla="*/ 0 w 1059"/>
                <a:gd name="T10" fmla="*/ 0 h 1058"/>
                <a:gd name="T11" fmla="*/ 1059 w 1059"/>
                <a:gd name="T12" fmla="*/ 1058 h 1058"/>
              </a:gdLst>
              <a:ahLst/>
              <a:cxnLst>
                <a:cxn ang="T6">
                  <a:pos x="T0" y="T1"/>
                </a:cxn>
                <a:cxn ang="T7">
                  <a:pos x="T2" y="T3"/>
                </a:cxn>
                <a:cxn ang="T8">
                  <a:pos x="T4" y="T5"/>
                </a:cxn>
              </a:cxnLst>
              <a:rect l="T9" t="T10" r="T11" b="T12"/>
              <a:pathLst>
                <a:path w="1059" h="1058">
                  <a:moveTo>
                    <a:pt x="0" y="1058"/>
                  </a:moveTo>
                  <a:lnTo>
                    <a:pt x="1058" y="0"/>
                  </a:lnTo>
                  <a:lnTo>
                    <a:pt x="1059" y="0"/>
                  </a:lnTo>
                </a:path>
              </a:pathLst>
            </a:custGeom>
            <a:noFill/>
            <a:ln w="0">
              <a:solidFill>
                <a:srgbClr val="FF0000"/>
              </a:solidFill>
              <a:prstDash val="solid"/>
              <a:round/>
            </a:ln>
          </p:spPr>
          <p:txBody>
            <a:bodyPr/>
            <a:lstStyle/>
            <a:p>
              <a:endParaRPr lang="en-US"/>
            </a:p>
          </p:txBody>
        </p:sp>
        <p:sp>
          <p:nvSpPr>
            <p:cNvPr id="26784" name="Freeform 1175"/>
            <p:cNvSpPr/>
            <p:nvPr/>
          </p:nvSpPr>
          <p:spPr bwMode="auto">
            <a:xfrm>
              <a:off x="3829" y="902"/>
              <a:ext cx="156" cy="154"/>
            </a:xfrm>
            <a:custGeom>
              <a:avLst/>
              <a:gdLst>
                <a:gd name="T0" fmla="*/ 0 w 1052"/>
                <a:gd name="T1" fmla="*/ 3 h 1050"/>
                <a:gd name="T2" fmla="*/ 3 w 1052"/>
                <a:gd name="T3" fmla="*/ 0 h 1050"/>
                <a:gd name="T4" fmla="*/ 3 w 1052"/>
                <a:gd name="T5" fmla="*/ 0 h 1050"/>
                <a:gd name="T6" fmla="*/ 0 60000 65536"/>
                <a:gd name="T7" fmla="*/ 0 60000 65536"/>
                <a:gd name="T8" fmla="*/ 0 60000 65536"/>
                <a:gd name="T9" fmla="*/ 0 w 1052"/>
                <a:gd name="T10" fmla="*/ 0 h 1050"/>
                <a:gd name="T11" fmla="*/ 1052 w 1052"/>
                <a:gd name="T12" fmla="*/ 1050 h 1050"/>
              </a:gdLst>
              <a:ahLst/>
              <a:cxnLst>
                <a:cxn ang="T6">
                  <a:pos x="T0" y="T1"/>
                </a:cxn>
                <a:cxn ang="T7">
                  <a:pos x="T2" y="T3"/>
                </a:cxn>
                <a:cxn ang="T8">
                  <a:pos x="T4" y="T5"/>
                </a:cxn>
              </a:cxnLst>
              <a:rect l="T9" t="T10" r="T11" b="T12"/>
              <a:pathLst>
                <a:path w="1052" h="1050">
                  <a:moveTo>
                    <a:pt x="0" y="1050"/>
                  </a:moveTo>
                  <a:lnTo>
                    <a:pt x="1051" y="0"/>
                  </a:lnTo>
                  <a:lnTo>
                    <a:pt x="1052" y="0"/>
                  </a:lnTo>
                </a:path>
              </a:pathLst>
            </a:custGeom>
            <a:noFill/>
            <a:ln w="0">
              <a:solidFill>
                <a:srgbClr val="FF0000"/>
              </a:solidFill>
              <a:prstDash val="solid"/>
              <a:round/>
            </a:ln>
          </p:spPr>
          <p:txBody>
            <a:bodyPr/>
            <a:lstStyle/>
            <a:p>
              <a:endParaRPr lang="en-US"/>
            </a:p>
          </p:txBody>
        </p:sp>
        <p:sp>
          <p:nvSpPr>
            <p:cNvPr id="26785" name="Freeform 1176"/>
            <p:cNvSpPr/>
            <p:nvPr/>
          </p:nvSpPr>
          <p:spPr bwMode="auto">
            <a:xfrm>
              <a:off x="3862" y="930"/>
              <a:ext cx="154" cy="154"/>
            </a:xfrm>
            <a:custGeom>
              <a:avLst/>
              <a:gdLst>
                <a:gd name="T0" fmla="*/ 0 w 1047"/>
                <a:gd name="T1" fmla="*/ 3 h 1047"/>
                <a:gd name="T2" fmla="*/ 3 w 1047"/>
                <a:gd name="T3" fmla="*/ 0 h 1047"/>
                <a:gd name="T4" fmla="*/ 3 w 1047"/>
                <a:gd name="T5" fmla="*/ 0 h 1047"/>
                <a:gd name="T6" fmla="*/ 0 60000 65536"/>
                <a:gd name="T7" fmla="*/ 0 60000 65536"/>
                <a:gd name="T8" fmla="*/ 0 60000 65536"/>
                <a:gd name="T9" fmla="*/ 0 w 1047"/>
                <a:gd name="T10" fmla="*/ 0 h 1047"/>
                <a:gd name="T11" fmla="*/ 1047 w 1047"/>
                <a:gd name="T12" fmla="*/ 1047 h 1047"/>
              </a:gdLst>
              <a:ahLst/>
              <a:cxnLst>
                <a:cxn ang="T6">
                  <a:pos x="T0" y="T1"/>
                </a:cxn>
                <a:cxn ang="T7">
                  <a:pos x="T2" y="T3"/>
                </a:cxn>
                <a:cxn ang="T8">
                  <a:pos x="T4" y="T5"/>
                </a:cxn>
              </a:cxnLst>
              <a:rect l="T9" t="T10" r="T11" b="T12"/>
              <a:pathLst>
                <a:path w="1047" h="1047">
                  <a:moveTo>
                    <a:pt x="0" y="1047"/>
                  </a:moveTo>
                  <a:lnTo>
                    <a:pt x="1046" y="0"/>
                  </a:lnTo>
                  <a:lnTo>
                    <a:pt x="1047" y="0"/>
                  </a:lnTo>
                </a:path>
              </a:pathLst>
            </a:custGeom>
            <a:noFill/>
            <a:ln w="0">
              <a:solidFill>
                <a:srgbClr val="FF0000"/>
              </a:solidFill>
              <a:prstDash val="solid"/>
              <a:round/>
            </a:ln>
          </p:spPr>
          <p:txBody>
            <a:bodyPr/>
            <a:lstStyle/>
            <a:p>
              <a:endParaRPr lang="en-US"/>
            </a:p>
          </p:txBody>
        </p:sp>
        <p:sp>
          <p:nvSpPr>
            <p:cNvPr id="26786" name="Freeform 1177"/>
            <p:cNvSpPr/>
            <p:nvPr/>
          </p:nvSpPr>
          <p:spPr bwMode="auto">
            <a:xfrm>
              <a:off x="3892" y="961"/>
              <a:ext cx="155" cy="153"/>
            </a:xfrm>
            <a:custGeom>
              <a:avLst/>
              <a:gdLst>
                <a:gd name="T0" fmla="*/ 0 w 1047"/>
                <a:gd name="T1" fmla="*/ 3 h 1046"/>
                <a:gd name="T2" fmla="*/ 3 w 1047"/>
                <a:gd name="T3" fmla="*/ 0 h 1046"/>
                <a:gd name="T4" fmla="*/ 3 w 1047"/>
                <a:gd name="T5" fmla="*/ 0 h 1046"/>
                <a:gd name="T6" fmla="*/ 0 60000 65536"/>
                <a:gd name="T7" fmla="*/ 0 60000 65536"/>
                <a:gd name="T8" fmla="*/ 0 60000 65536"/>
                <a:gd name="T9" fmla="*/ 0 w 1047"/>
                <a:gd name="T10" fmla="*/ 0 h 1046"/>
                <a:gd name="T11" fmla="*/ 1047 w 1047"/>
                <a:gd name="T12" fmla="*/ 1046 h 1046"/>
              </a:gdLst>
              <a:ahLst/>
              <a:cxnLst>
                <a:cxn ang="T6">
                  <a:pos x="T0" y="T1"/>
                </a:cxn>
                <a:cxn ang="T7">
                  <a:pos x="T2" y="T3"/>
                </a:cxn>
                <a:cxn ang="T8">
                  <a:pos x="T4" y="T5"/>
                </a:cxn>
              </a:cxnLst>
              <a:rect l="T9" t="T10" r="T11" b="T12"/>
              <a:pathLst>
                <a:path w="1047" h="1046">
                  <a:moveTo>
                    <a:pt x="0" y="1046"/>
                  </a:moveTo>
                  <a:lnTo>
                    <a:pt x="1046" y="0"/>
                  </a:lnTo>
                  <a:lnTo>
                    <a:pt x="1047" y="0"/>
                  </a:lnTo>
                </a:path>
              </a:pathLst>
            </a:custGeom>
            <a:noFill/>
            <a:ln w="0">
              <a:solidFill>
                <a:srgbClr val="FF0000"/>
              </a:solidFill>
              <a:prstDash val="solid"/>
              <a:round/>
            </a:ln>
          </p:spPr>
          <p:txBody>
            <a:bodyPr/>
            <a:lstStyle/>
            <a:p>
              <a:endParaRPr lang="en-US"/>
            </a:p>
          </p:txBody>
        </p:sp>
        <p:sp>
          <p:nvSpPr>
            <p:cNvPr id="26787" name="Freeform 1178"/>
            <p:cNvSpPr/>
            <p:nvPr/>
          </p:nvSpPr>
          <p:spPr bwMode="auto">
            <a:xfrm>
              <a:off x="3921" y="993"/>
              <a:ext cx="155" cy="154"/>
            </a:xfrm>
            <a:custGeom>
              <a:avLst/>
              <a:gdLst>
                <a:gd name="T0" fmla="*/ 0 w 1051"/>
                <a:gd name="T1" fmla="*/ 3 h 1050"/>
                <a:gd name="T2" fmla="*/ 3 w 1051"/>
                <a:gd name="T3" fmla="*/ 0 h 1050"/>
                <a:gd name="T4" fmla="*/ 3 w 1051"/>
                <a:gd name="T5" fmla="*/ 0 h 1050"/>
                <a:gd name="T6" fmla="*/ 0 60000 65536"/>
                <a:gd name="T7" fmla="*/ 0 60000 65536"/>
                <a:gd name="T8" fmla="*/ 0 60000 65536"/>
                <a:gd name="T9" fmla="*/ 0 w 1051"/>
                <a:gd name="T10" fmla="*/ 0 h 1050"/>
                <a:gd name="T11" fmla="*/ 1051 w 1051"/>
                <a:gd name="T12" fmla="*/ 1050 h 1050"/>
              </a:gdLst>
              <a:ahLst/>
              <a:cxnLst>
                <a:cxn ang="T6">
                  <a:pos x="T0" y="T1"/>
                </a:cxn>
                <a:cxn ang="T7">
                  <a:pos x="T2" y="T3"/>
                </a:cxn>
                <a:cxn ang="T8">
                  <a:pos x="T4" y="T5"/>
                </a:cxn>
              </a:cxnLst>
              <a:rect l="T9" t="T10" r="T11" b="T12"/>
              <a:pathLst>
                <a:path w="1051" h="1050">
                  <a:moveTo>
                    <a:pt x="0" y="1050"/>
                  </a:moveTo>
                  <a:lnTo>
                    <a:pt x="1050" y="0"/>
                  </a:lnTo>
                  <a:lnTo>
                    <a:pt x="1051" y="0"/>
                  </a:lnTo>
                </a:path>
              </a:pathLst>
            </a:custGeom>
            <a:noFill/>
            <a:ln w="0">
              <a:solidFill>
                <a:srgbClr val="FF0000"/>
              </a:solidFill>
              <a:prstDash val="solid"/>
              <a:round/>
            </a:ln>
          </p:spPr>
          <p:txBody>
            <a:bodyPr/>
            <a:lstStyle/>
            <a:p>
              <a:endParaRPr lang="en-US"/>
            </a:p>
          </p:txBody>
        </p:sp>
        <p:sp>
          <p:nvSpPr>
            <p:cNvPr id="26788" name="Freeform 1179"/>
            <p:cNvSpPr/>
            <p:nvPr/>
          </p:nvSpPr>
          <p:spPr bwMode="auto">
            <a:xfrm>
              <a:off x="3947" y="1027"/>
              <a:ext cx="156" cy="155"/>
            </a:xfrm>
            <a:custGeom>
              <a:avLst/>
              <a:gdLst>
                <a:gd name="T0" fmla="*/ 0 w 1058"/>
                <a:gd name="T1" fmla="*/ 3 h 1058"/>
                <a:gd name="T2" fmla="*/ 3 w 1058"/>
                <a:gd name="T3" fmla="*/ 0 h 1058"/>
                <a:gd name="T4" fmla="*/ 3 w 1058"/>
                <a:gd name="T5" fmla="*/ 0 h 1058"/>
                <a:gd name="T6" fmla="*/ 0 60000 65536"/>
                <a:gd name="T7" fmla="*/ 0 60000 65536"/>
                <a:gd name="T8" fmla="*/ 0 60000 65536"/>
                <a:gd name="T9" fmla="*/ 0 w 1058"/>
                <a:gd name="T10" fmla="*/ 0 h 1058"/>
                <a:gd name="T11" fmla="*/ 1058 w 1058"/>
                <a:gd name="T12" fmla="*/ 1058 h 1058"/>
              </a:gdLst>
              <a:ahLst/>
              <a:cxnLst>
                <a:cxn ang="T6">
                  <a:pos x="T0" y="T1"/>
                </a:cxn>
                <a:cxn ang="T7">
                  <a:pos x="T2" y="T3"/>
                </a:cxn>
                <a:cxn ang="T8">
                  <a:pos x="T4" y="T5"/>
                </a:cxn>
              </a:cxnLst>
              <a:rect l="T9" t="T10" r="T11" b="T12"/>
              <a:pathLst>
                <a:path w="1058" h="1058">
                  <a:moveTo>
                    <a:pt x="0" y="1058"/>
                  </a:moveTo>
                  <a:lnTo>
                    <a:pt x="1057" y="0"/>
                  </a:lnTo>
                  <a:lnTo>
                    <a:pt x="1058" y="0"/>
                  </a:lnTo>
                </a:path>
              </a:pathLst>
            </a:custGeom>
            <a:noFill/>
            <a:ln w="0">
              <a:solidFill>
                <a:srgbClr val="FF0000"/>
              </a:solidFill>
              <a:prstDash val="solid"/>
              <a:round/>
            </a:ln>
          </p:spPr>
          <p:txBody>
            <a:bodyPr/>
            <a:lstStyle/>
            <a:p>
              <a:endParaRPr lang="en-US"/>
            </a:p>
          </p:txBody>
        </p:sp>
        <p:sp>
          <p:nvSpPr>
            <p:cNvPr id="26789" name="Freeform 1180"/>
            <p:cNvSpPr/>
            <p:nvPr/>
          </p:nvSpPr>
          <p:spPr bwMode="auto">
            <a:xfrm>
              <a:off x="3971" y="1062"/>
              <a:ext cx="158" cy="157"/>
            </a:xfrm>
            <a:custGeom>
              <a:avLst/>
              <a:gdLst>
                <a:gd name="T0" fmla="*/ 0 w 1071"/>
                <a:gd name="T1" fmla="*/ 3 h 1070"/>
                <a:gd name="T2" fmla="*/ 3 w 1071"/>
                <a:gd name="T3" fmla="*/ 0 h 1070"/>
                <a:gd name="T4" fmla="*/ 3 w 1071"/>
                <a:gd name="T5" fmla="*/ 0 h 1070"/>
                <a:gd name="T6" fmla="*/ 0 60000 65536"/>
                <a:gd name="T7" fmla="*/ 0 60000 65536"/>
                <a:gd name="T8" fmla="*/ 0 60000 65536"/>
                <a:gd name="T9" fmla="*/ 0 w 1071"/>
                <a:gd name="T10" fmla="*/ 0 h 1070"/>
                <a:gd name="T11" fmla="*/ 1071 w 1071"/>
                <a:gd name="T12" fmla="*/ 1070 h 1070"/>
              </a:gdLst>
              <a:ahLst/>
              <a:cxnLst>
                <a:cxn ang="T6">
                  <a:pos x="T0" y="T1"/>
                </a:cxn>
                <a:cxn ang="T7">
                  <a:pos x="T2" y="T3"/>
                </a:cxn>
                <a:cxn ang="T8">
                  <a:pos x="T4" y="T5"/>
                </a:cxn>
              </a:cxnLst>
              <a:rect l="T9" t="T10" r="T11" b="T12"/>
              <a:pathLst>
                <a:path w="1071" h="1070">
                  <a:moveTo>
                    <a:pt x="0" y="1070"/>
                  </a:moveTo>
                  <a:lnTo>
                    <a:pt x="1070" y="0"/>
                  </a:lnTo>
                  <a:lnTo>
                    <a:pt x="1071" y="0"/>
                  </a:lnTo>
                </a:path>
              </a:pathLst>
            </a:custGeom>
            <a:noFill/>
            <a:ln w="0">
              <a:solidFill>
                <a:srgbClr val="FF0000"/>
              </a:solidFill>
              <a:prstDash val="solid"/>
              <a:round/>
            </a:ln>
          </p:spPr>
          <p:txBody>
            <a:bodyPr/>
            <a:lstStyle/>
            <a:p>
              <a:endParaRPr lang="en-US"/>
            </a:p>
          </p:txBody>
        </p:sp>
        <p:sp>
          <p:nvSpPr>
            <p:cNvPr id="26790" name="Freeform 1181"/>
            <p:cNvSpPr/>
            <p:nvPr/>
          </p:nvSpPr>
          <p:spPr bwMode="auto">
            <a:xfrm>
              <a:off x="4091" y="1099"/>
              <a:ext cx="63" cy="62"/>
            </a:xfrm>
            <a:custGeom>
              <a:avLst/>
              <a:gdLst>
                <a:gd name="T0" fmla="*/ 0 w 426"/>
                <a:gd name="T1" fmla="*/ 1 h 424"/>
                <a:gd name="T2" fmla="*/ 1 w 426"/>
                <a:gd name="T3" fmla="*/ 0 h 424"/>
                <a:gd name="T4" fmla="*/ 1 w 426"/>
                <a:gd name="T5" fmla="*/ 0 h 424"/>
                <a:gd name="T6" fmla="*/ 0 60000 65536"/>
                <a:gd name="T7" fmla="*/ 0 60000 65536"/>
                <a:gd name="T8" fmla="*/ 0 60000 65536"/>
                <a:gd name="T9" fmla="*/ 0 w 426"/>
                <a:gd name="T10" fmla="*/ 0 h 424"/>
                <a:gd name="T11" fmla="*/ 426 w 426"/>
                <a:gd name="T12" fmla="*/ 424 h 424"/>
              </a:gdLst>
              <a:ahLst/>
              <a:cxnLst>
                <a:cxn ang="T6">
                  <a:pos x="T0" y="T1"/>
                </a:cxn>
                <a:cxn ang="T7">
                  <a:pos x="T2" y="T3"/>
                </a:cxn>
                <a:cxn ang="T8">
                  <a:pos x="T4" y="T5"/>
                </a:cxn>
              </a:cxnLst>
              <a:rect l="T9" t="T10" r="T11" b="T12"/>
              <a:pathLst>
                <a:path w="426" h="424">
                  <a:moveTo>
                    <a:pt x="0" y="424"/>
                  </a:moveTo>
                  <a:lnTo>
                    <a:pt x="425" y="0"/>
                  </a:lnTo>
                  <a:lnTo>
                    <a:pt x="426" y="0"/>
                  </a:lnTo>
                </a:path>
              </a:pathLst>
            </a:custGeom>
            <a:noFill/>
            <a:ln w="0">
              <a:solidFill>
                <a:srgbClr val="FF0000"/>
              </a:solidFill>
              <a:prstDash val="solid"/>
              <a:round/>
            </a:ln>
          </p:spPr>
          <p:txBody>
            <a:bodyPr/>
            <a:lstStyle/>
            <a:p>
              <a:endParaRPr lang="en-US"/>
            </a:p>
          </p:txBody>
        </p:sp>
        <p:sp>
          <p:nvSpPr>
            <p:cNvPr id="26791" name="Freeform 1182"/>
            <p:cNvSpPr/>
            <p:nvPr/>
          </p:nvSpPr>
          <p:spPr bwMode="auto">
            <a:xfrm>
              <a:off x="3046" y="790"/>
              <a:ext cx="166" cy="164"/>
            </a:xfrm>
            <a:custGeom>
              <a:avLst/>
              <a:gdLst>
                <a:gd name="T0" fmla="*/ 4 w 1120"/>
                <a:gd name="T1" fmla="*/ 4 h 1120"/>
                <a:gd name="T2" fmla="*/ 0 w 1120"/>
                <a:gd name="T3" fmla="*/ 0 h 1120"/>
                <a:gd name="T4" fmla="*/ 0 w 1120"/>
                <a:gd name="T5" fmla="*/ 0 h 1120"/>
                <a:gd name="T6" fmla="*/ 0 60000 65536"/>
                <a:gd name="T7" fmla="*/ 0 60000 65536"/>
                <a:gd name="T8" fmla="*/ 0 60000 65536"/>
                <a:gd name="T9" fmla="*/ 0 w 1120"/>
                <a:gd name="T10" fmla="*/ 0 h 1120"/>
                <a:gd name="T11" fmla="*/ 1120 w 1120"/>
                <a:gd name="T12" fmla="*/ 1120 h 1120"/>
              </a:gdLst>
              <a:ahLst/>
              <a:cxnLst>
                <a:cxn ang="T6">
                  <a:pos x="T0" y="T1"/>
                </a:cxn>
                <a:cxn ang="T7">
                  <a:pos x="T2" y="T3"/>
                </a:cxn>
                <a:cxn ang="T8">
                  <a:pos x="T4" y="T5"/>
                </a:cxn>
              </a:cxnLst>
              <a:rect l="T9" t="T10" r="T11" b="T12"/>
              <a:pathLst>
                <a:path w="1120" h="1120">
                  <a:moveTo>
                    <a:pt x="1120" y="1120"/>
                  </a:moveTo>
                  <a:lnTo>
                    <a:pt x="0" y="0"/>
                  </a:lnTo>
                  <a:lnTo>
                    <a:pt x="1" y="0"/>
                  </a:lnTo>
                </a:path>
              </a:pathLst>
            </a:custGeom>
            <a:noFill/>
            <a:ln w="0">
              <a:solidFill>
                <a:srgbClr val="FF0000"/>
              </a:solidFill>
              <a:prstDash val="solid"/>
              <a:round/>
            </a:ln>
          </p:spPr>
          <p:txBody>
            <a:bodyPr/>
            <a:lstStyle/>
            <a:p>
              <a:endParaRPr lang="en-US"/>
            </a:p>
          </p:txBody>
        </p:sp>
        <p:sp>
          <p:nvSpPr>
            <p:cNvPr id="26792" name="Freeform 1183"/>
            <p:cNvSpPr/>
            <p:nvPr/>
          </p:nvSpPr>
          <p:spPr bwMode="auto">
            <a:xfrm>
              <a:off x="3007" y="812"/>
              <a:ext cx="162" cy="161"/>
            </a:xfrm>
            <a:custGeom>
              <a:avLst/>
              <a:gdLst>
                <a:gd name="T0" fmla="*/ 4 w 1096"/>
                <a:gd name="T1" fmla="*/ 4 h 1097"/>
                <a:gd name="T2" fmla="*/ 0 w 1096"/>
                <a:gd name="T3" fmla="*/ 0 h 1097"/>
                <a:gd name="T4" fmla="*/ 0 w 1096"/>
                <a:gd name="T5" fmla="*/ 0 h 1097"/>
                <a:gd name="T6" fmla="*/ 0 60000 65536"/>
                <a:gd name="T7" fmla="*/ 0 60000 65536"/>
                <a:gd name="T8" fmla="*/ 0 60000 65536"/>
                <a:gd name="T9" fmla="*/ 0 w 1096"/>
                <a:gd name="T10" fmla="*/ 0 h 1097"/>
                <a:gd name="T11" fmla="*/ 1096 w 1096"/>
                <a:gd name="T12" fmla="*/ 1097 h 1097"/>
              </a:gdLst>
              <a:ahLst/>
              <a:cxnLst>
                <a:cxn ang="T6">
                  <a:pos x="T0" y="T1"/>
                </a:cxn>
                <a:cxn ang="T7">
                  <a:pos x="T2" y="T3"/>
                </a:cxn>
                <a:cxn ang="T8">
                  <a:pos x="T4" y="T5"/>
                </a:cxn>
              </a:cxnLst>
              <a:rect l="T9" t="T10" r="T11" b="T12"/>
              <a:pathLst>
                <a:path w="1096" h="1097">
                  <a:moveTo>
                    <a:pt x="1096" y="1097"/>
                  </a:moveTo>
                  <a:lnTo>
                    <a:pt x="0" y="0"/>
                  </a:lnTo>
                  <a:lnTo>
                    <a:pt x="1" y="0"/>
                  </a:lnTo>
                </a:path>
              </a:pathLst>
            </a:custGeom>
            <a:noFill/>
            <a:ln w="0">
              <a:solidFill>
                <a:srgbClr val="FF0000"/>
              </a:solidFill>
              <a:prstDash val="solid"/>
              <a:round/>
            </a:ln>
          </p:spPr>
          <p:txBody>
            <a:bodyPr/>
            <a:lstStyle/>
            <a:p>
              <a:endParaRPr lang="en-US"/>
            </a:p>
          </p:txBody>
        </p:sp>
        <p:sp>
          <p:nvSpPr>
            <p:cNvPr id="26793" name="Freeform 1184"/>
            <p:cNvSpPr/>
            <p:nvPr/>
          </p:nvSpPr>
          <p:spPr bwMode="auto">
            <a:xfrm>
              <a:off x="2969" y="835"/>
              <a:ext cx="159" cy="158"/>
            </a:xfrm>
            <a:custGeom>
              <a:avLst/>
              <a:gdLst>
                <a:gd name="T0" fmla="*/ 3 w 1077"/>
                <a:gd name="T1" fmla="*/ 3 h 1078"/>
                <a:gd name="T2" fmla="*/ 0 w 1077"/>
                <a:gd name="T3" fmla="*/ 0 h 1078"/>
                <a:gd name="T4" fmla="*/ 0 w 1077"/>
                <a:gd name="T5" fmla="*/ 0 h 1078"/>
                <a:gd name="T6" fmla="*/ 0 60000 65536"/>
                <a:gd name="T7" fmla="*/ 0 60000 65536"/>
                <a:gd name="T8" fmla="*/ 0 60000 65536"/>
                <a:gd name="T9" fmla="*/ 0 w 1077"/>
                <a:gd name="T10" fmla="*/ 0 h 1078"/>
                <a:gd name="T11" fmla="*/ 1077 w 1077"/>
                <a:gd name="T12" fmla="*/ 1078 h 1078"/>
              </a:gdLst>
              <a:ahLst/>
              <a:cxnLst>
                <a:cxn ang="T6">
                  <a:pos x="T0" y="T1"/>
                </a:cxn>
                <a:cxn ang="T7">
                  <a:pos x="T2" y="T3"/>
                </a:cxn>
                <a:cxn ang="T8">
                  <a:pos x="T4" y="T5"/>
                </a:cxn>
              </a:cxnLst>
              <a:rect l="T9" t="T10" r="T11" b="T12"/>
              <a:pathLst>
                <a:path w="1077" h="1078">
                  <a:moveTo>
                    <a:pt x="1077" y="1078"/>
                  </a:moveTo>
                  <a:lnTo>
                    <a:pt x="0" y="0"/>
                  </a:lnTo>
                  <a:lnTo>
                    <a:pt x="1" y="0"/>
                  </a:lnTo>
                </a:path>
              </a:pathLst>
            </a:custGeom>
            <a:noFill/>
            <a:ln w="0">
              <a:solidFill>
                <a:srgbClr val="FF0000"/>
              </a:solidFill>
              <a:prstDash val="solid"/>
              <a:round/>
            </a:ln>
          </p:spPr>
          <p:txBody>
            <a:bodyPr/>
            <a:lstStyle/>
            <a:p>
              <a:endParaRPr lang="en-US"/>
            </a:p>
          </p:txBody>
        </p:sp>
        <p:sp>
          <p:nvSpPr>
            <p:cNvPr id="26794" name="Freeform 1185"/>
            <p:cNvSpPr/>
            <p:nvPr/>
          </p:nvSpPr>
          <p:spPr bwMode="auto">
            <a:xfrm>
              <a:off x="2932" y="860"/>
              <a:ext cx="157" cy="156"/>
            </a:xfrm>
            <a:custGeom>
              <a:avLst/>
              <a:gdLst>
                <a:gd name="T0" fmla="*/ 3 w 1063"/>
                <a:gd name="T1" fmla="*/ 3 h 1063"/>
                <a:gd name="T2" fmla="*/ 0 w 1063"/>
                <a:gd name="T3" fmla="*/ 0 h 1063"/>
                <a:gd name="T4" fmla="*/ 0 w 1063"/>
                <a:gd name="T5" fmla="*/ 0 h 1063"/>
                <a:gd name="T6" fmla="*/ 0 60000 65536"/>
                <a:gd name="T7" fmla="*/ 0 60000 65536"/>
                <a:gd name="T8" fmla="*/ 0 60000 65536"/>
                <a:gd name="T9" fmla="*/ 0 w 1063"/>
                <a:gd name="T10" fmla="*/ 0 h 1063"/>
                <a:gd name="T11" fmla="*/ 1063 w 1063"/>
                <a:gd name="T12" fmla="*/ 1063 h 1063"/>
              </a:gdLst>
              <a:ahLst/>
              <a:cxnLst>
                <a:cxn ang="T6">
                  <a:pos x="T0" y="T1"/>
                </a:cxn>
                <a:cxn ang="T7">
                  <a:pos x="T2" y="T3"/>
                </a:cxn>
                <a:cxn ang="T8">
                  <a:pos x="T4" y="T5"/>
                </a:cxn>
              </a:cxnLst>
              <a:rect l="T9" t="T10" r="T11" b="T12"/>
              <a:pathLst>
                <a:path w="1063" h="1063">
                  <a:moveTo>
                    <a:pt x="1063" y="1063"/>
                  </a:moveTo>
                  <a:lnTo>
                    <a:pt x="0" y="0"/>
                  </a:lnTo>
                  <a:lnTo>
                    <a:pt x="1" y="0"/>
                  </a:lnTo>
                </a:path>
              </a:pathLst>
            </a:custGeom>
            <a:noFill/>
            <a:ln w="0">
              <a:solidFill>
                <a:srgbClr val="FF0000"/>
              </a:solidFill>
              <a:prstDash val="solid"/>
              <a:round/>
            </a:ln>
          </p:spPr>
          <p:txBody>
            <a:bodyPr/>
            <a:lstStyle/>
            <a:p>
              <a:endParaRPr lang="en-US"/>
            </a:p>
          </p:txBody>
        </p:sp>
        <p:sp>
          <p:nvSpPr>
            <p:cNvPr id="26795" name="Freeform 1186"/>
            <p:cNvSpPr/>
            <p:nvPr/>
          </p:nvSpPr>
          <p:spPr bwMode="auto">
            <a:xfrm>
              <a:off x="2898" y="886"/>
              <a:ext cx="155" cy="155"/>
            </a:xfrm>
            <a:custGeom>
              <a:avLst/>
              <a:gdLst>
                <a:gd name="T0" fmla="*/ 3 w 1054"/>
                <a:gd name="T1" fmla="*/ 3 h 1053"/>
                <a:gd name="T2" fmla="*/ 0 w 1054"/>
                <a:gd name="T3" fmla="*/ 0 h 1053"/>
                <a:gd name="T4" fmla="*/ 0 w 1054"/>
                <a:gd name="T5" fmla="*/ 0 h 1053"/>
                <a:gd name="T6" fmla="*/ 0 60000 65536"/>
                <a:gd name="T7" fmla="*/ 0 60000 65536"/>
                <a:gd name="T8" fmla="*/ 0 60000 65536"/>
                <a:gd name="T9" fmla="*/ 0 w 1054"/>
                <a:gd name="T10" fmla="*/ 0 h 1053"/>
                <a:gd name="T11" fmla="*/ 1054 w 1054"/>
                <a:gd name="T12" fmla="*/ 1053 h 1053"/>
              </a:gdLst>
              <a:ahLst/>
              <a:cxnLst>
                <a:cxn ang="T6">
                  <a:pos x="T0" y="T1"/>
                </a:cxn>
                <a:cxn ang="T7">
                  <a:pos x="T2" y="T3"/>
                </a:cxn>
                <a:cxn ang="T8">
                  <a:pos x="T4" y="T5"/>
                </a:cxn>
              </a:cxnLst>
              <a:rect l="T9" t="T10" r="T11" b="T12"/>
              <a:pathLst>
                <a:path w="1054" h="1053">
                  <a:moveTo>
                    <a:pt x="1054" y="1053"/>
                  </a:moveTo>
                  <a:lnTo>
                    <a:pt x="0" y="0"/>
                  </a:lnTo>
                  <a:lnTo>
                    <a:pt x="1" y="0"/>
                  </a:lnTo>
                </a:path>
              </a:pathLst>
            </a:custGeom>
            <a:noFill/>
            <a:ln w="0">
              <a:solidFill>
                <a:srgbClr val="FF0000"/>
              </a:solidFill>
              <a:prstDash val="solid"/>
              <a:round/>
            </a:ln>
          </p:spPr>
          <p:txBody>
            <a:bodyPr/>
            <a:lstStyle/>
            <a:p>
              <a:endParaRPr lang="en-US"/>
            </a:p>
          </p:txBody>
        </p:sp>
        <p:sp>
          <p:nvSpPr>
            <p:cNvPr id="26796" name="Freeform 1187"/>
            <p:cNvSpPr/>
            <p:nvPr/>
          </p:nvSpPr>
          <p:spPr bwMode="auto">
            <a:xfrm>
              <a:off x="2865" y="915"/>
              <a:ext cx="155" cy="153"/>
            </a:xfrm>
            <a:custGeom>
              <a:avLst/>
              <a:gdLst>
                <a:gd name="T0" fmla="*/ 3 w 1047"/>
                <a:gd name="T1" fmla="*/ 3 h 1050"/>
                <a:gd name="T2" fmla="*/ 0 w 1047"/>
                <a:gd name="T3" fmla="*/ 0 h 1050"/>
                <a:gd name="T4" fmla="*/ 0 w 1047"/>
                <a:gd name="T5" fmla="*/ 0 h 1050"/>
                <a:gd name="T6" fmla="*/ 0 60000 65536"/>
                <a:gd name="T7" fmla="*/ 0 60000 65536"/>
                <a:gd name="T8" fmla="*/ 0 60000 65536"/>
                <a:gd name="T9" fmla="*/ 0 w 1047"/>
                <a:gd name="T10" fmla="*/ 0 h 1050"/>
                <a:gd name="T11" fmla="*/ 1047 w 1047"/>
                <a:gd name="T12" fmla="*/ 1050 h 1050"/>
              </a:gdLst>
              <a:ahLst/>
              <a:cxnLst>
                <a:cxn ang="T6">
                  <a:pos x="T0" y="T1"/>
                </a:cxn>
                <a:cxn ang="T7">
                  <a:pos x="T2" y="T3"/>
                </a:cxn>
                <a:cxn ang="T8">
                  <a:pos x="T4" y="T5"/>
                </a:cxn>
              </a:cxnLst>
              <a:rect l="T9" t="T10" r="T11" b="T12"/>
              <a:pathLst>
                <a:path w="1047" h="1050">
                  <a:moveTo>
                    <a:pt x="1047" y="1050"/>
                  </a:moveTo>
                  <a:lnTo>
                    <a:pt x="0" y="0"/>
                  </a:lnTo>
                  <a:lnTo>
                    <a:pt x="1" y="0"/>
                  </a:lnTo>
                </a:path>
              </a:pathLst>
            </a:custGeom>
            <a:noFill/>
            <a:ln w="0">
              <a:solidFill>
                <a:srgbClr val="FF0000"/>
              </a:solidFill>
              <a:prstDash val="solid"/>
              <a:round/>
            </a:ln>
          </p:spPr>
          <p:txBody>
            <a:bodyPr/>
            <a:lstStyle/>
            <a:p>
              <a:endParaRPr lang="en-US"/>
            </a:p>
          </p:txBody>
        </p:sp>
        <p:sp>
          <p:nvSpPr>
            <p:cNvPr id="26797" name="Freeform 1188"/>
            <p:cNvSpPr/>
            <p:nvPr/>
          </p:nvSpPr>
          <p:spPr bwMode="auto">
            <a:xfrm>
              <a:off x="2833" y="944"/>
              <a:ext cx="155" cy="153"/>
            </a:xfrm>
            <a:custGeom>
              <a:avLst/>
              <a:gdLst>
                <a:gd name="T0" fmla="*/ 3 w 1046"/>
                <a:gd name="T1" fmla="*/ 3 h 1047"/>
                <a:gd name="T2" fmla="*/ 0 w 1046"/>
                <a:gd name="T3" fmla="*/ 0 h 1047"/>
                <a:gd name="T4" fmla="*/ 0 w 1046"/>
                <a:gd name="T5" fmla="*/ 0 h 1047"/>
                <a:gd name="T6" fmla="*/ 0 60000 65536"/>
                <a:gd name="T7" fmla="*/ 0 60000 65536"/>
                <a:gd name="T8" fmla="*/ 0 60000 65536"/>
                <a:gd name="T9" fmla="*/ 0 w 1046"/>
                <a:gd name="T10" fmla="*/ 0 h 1047"/>
                <a:gd name="T11" fmla="*/ 1046 w 1046"/>
                <a:gd name="T12" fmla="*/ 1047 h 1047"/>
              </a:gdLst>
              <a:ahLst/>
              <a:cxnLst>
                <a:cxn ang="T6">
                  <a:pos x="T0" y="T1"/>
                </a:cxn>
                <a:cxn ang="T7">
                  <a:pos x="T2" y="T3"/>
                </a:cxn>
                <a:cxn ang="T8">
                  <a:pos x="T4" y="T5"/>
                </a:cxn>
              </a:cxnLst>
              <a:rect l="T9" t="T10" r="T11" b="T12"/>
              <a:pathLst>
                <a:path w="1046" h="1047">
                  <a:moveTo>
                    <a:pt x="1046" y="1047"/>
                  </a:moveTo>
                  <a:lnTo>
                    <a:pt x="0" y="0"/>
                  </a:lnTo>
                  <a:lnTo>
                    <a:pt x="1" y="0"/>
                  </a:lnTo>
                </a:path>
              </a:pathLst>
            </a:custGeom>
            <a:noFill/>
            <a:ln w="0">
              <a:solidFill>
                <a:srgbClr val="FF0000"/>
              </a:solidFill>
              <a:prstDash val="solid"/>
              <a:round/>
            </a:ln>
          </p:spPr>
          <p:txBody>
            <a:bodyPr/>
            <a:lstStyle/>
            <a:p>
              <a:endParaRPr lang="en-US"/>
            </a:p>
          </p:txBody>
        </p:sp>
        <p:sp>
          <p:nvSpPr>
            <p:cNvPr id="26798" name="Freeform 1189"/>
            <p:cNvSpPr/>
            <p:nvPr/>
          </p:nvSpPr>
          <p:spPr bwMode="auto">
            <a:xfrm>
              <a:off x="2803" y="976"/>
              <a:ext cx="155" cy="153"/>
            </a:xfrm>
            <a:custGeom>
              <a:avLst/>
              <a:gdLst>
                <a:gd name="T0" fmla="*/ 3 w 1048"/>
                <a:gd name="T1" fmla="*/ 3 h 1048"/>
                <a:gd name="T2" fmla="*/ 0 w 1048"/>
                <a:gd name="T3" fmla="*/ 0 h 1048"/>
                <a:gd name="T4" fmla="*/ 0 w 1048"/>
                <a:gd name="T5" fmla="*/ 0 h 1048"/>
                <a:gd name="T6" fmla="*/ 0 60000 65536"/>
                <a:gd name="T7" fmla="*/ 0 60000 65536"/>
                <a:gd name="T8" fmla="*/ 0 60000 65536"/>
                <a:gd name="T9" fmla="*/ 0 w 1048"/>
                <a:gd name="T10" fmla="*/ 0 h 1048"/>
                <a:gd name="T11" fmla="*/ 1048 w 1048"/>
                <a:gd name="T12" fmla="*/ 1048 h 1048"/>
              </a:gdLst>
              <a:ahLst/>
              <a:cxnLst>
                <a:cxn ang="T6">
                  <a:pos x="T0" y="T1"/>
                </a:cxn>
                <a:cxn ang="T7">
                  <a:pos x="T2" y="T3"/>
                </a:cxn>
                <a:cxn ang="T8">
                  <a:pos x="T4" y="T5"/>
                </a:cxn>
              </a:cxnLst>
              <a:rect l="T9" t="T10" r="T11" b="T12"/>
              <a:pathLst>
                <a:path w="1048" h="1048">
                  <a:moveTo>
                    <a:pt x="1048" y="1048"/>
                  </a:moveTo>
                  <a:lnTo>
                    <a:pt x="0" y="0"/>
                  </a:lnTo>
                  <a:lnTo>
                    <a:pt x="1" y="0"/>
                  </a:lnTo>
                </a:path>
              </a:pathLst>
            </a:custGeom>
            <a:noFill/>
            <a:ln w="0">
              <a:solidFill>
                <a:srgbClr val="FF0000"/>
              </a:solidFill>
              <a:prstDash val="solid"/>
              <a:round/>
            </a:ln>
          </p:spPr>
          <p:txBody>
            <a:bodyPr/>
            <a:lstStyle/>
            <a:p>
              <a:endParaRPr lang="en-US"/>
            </a:p>
          </p:txBody>
        </p:sp>
        <p:sp>
          <p:nvSpPr>
            <p:cNvPr id="26799" name="Freeform 1190"/>
            <p:cNvSpPr/>
            <p:nvPr/>
          </p:nvSpPr>
          <p:spPr bwMode="auto">
            <a:xfrm>
              <a:off x="2775" y="1008"/>
              <a:ext cx="156" cy="154"/>
            </a:xfrm>
            <a:custGeom>
              <a:avLst/>
              <a:gdLst>
                <a:gd name="T0" fmla="*/ 3 w 1053"/>
                <a:gd name="T1" fmla="*/ 3 h 1055"/>
                <a:gd name="T2" fmla="*/ 0 w 1053"/>
                <a:gd name="T3" fmla="*/ 0 h 1055"/>
                <a:gd name="T4" fmla="*/ 0 w 1053"/>
                <a:gd name="T5" fmla="*/ 0 h 1055"/>
                <a:gd name="T6" fmla="*/ 0 60000 65536"/>
                <a:gd name="T7" fmla="*/ 0 60000 65536"/>
                <a:gd name="T8" fmla="*/ 0 60000 65536"/>
                <a:gd name="T9" fmla="*/ 0 w 1053"/>
                <a:gd name="T10" fmla="*/ 0 h 1055"/>
                <a:gd name="T11" fmla="*/ 1053 w 1053"/>
                <a:gd name="T12" fmla="*/ 1055 h 1055"/>
              </a:gdLst>
              <a:ahLst/>
              <a:cxnLst>
                <a:cxn ang="T6">
                  <a:pos x="T0" y="T1"/>
                </a:cxn>
                <a:cxn ang="T7">
                  <a:pos x="T2" y="T3"/>
                </a:cxn>
                <a:cxn ang="T8">
                  <a:pos x="T4" y="T5"/>
                </a:cxn>
              </a:cxnLst>
              <a:rect l="T9" t="T10" r="T11" b="T12"/>
              <a:pathLst>
                <a:path w="1053" h="1055">
                  <a:moveTo>
                    <a:pt x="1053" y="1055"/>
                  </a:moveTo>
                  <a:lnTo>
                    <a:pt x="0" y="0"/>
                  </a:lnTo>
                  <a:lnTo>
                    <a:pt x="1" y="0"/>
                  </a:lnTo>
                </a:path>
              </a:pathLst>
            </a:custGeom>
            <a:noFill/>
            <a:ln w="0">
              <a:solidFill>
                <a:srgbClr val="FF0000"/>
              </a:solidFill>
              <a:prstDash val="solid"/>
              <a:round/>
            </a:ln>
          </p:spPr>
          <p:txBody>
            <a:bodyPr/>
            <a:lstStyle/>
            <a:p>
              <a:endParaRPr lang="en-US"/>
            </a:p>
          </p:txBody>
        </p:sp>
        <p:sp>
          <p:nvSpPr>
            <p:cNvPr id="26800" name="Freeform 1191"/>
            <p:cNvSpPr/>
            <p:nvPr/>
          </p:nvSpPr>
          <p:spPr bwMode="auto">
            <a:xfrm>
              <a:off x="2748" y="1042"/>
              <a:ext cx="158" cy="156"/>
            </a:xfrm>
            <a:custGeom>
              <a:avLst/>
              <a:gdLst>
                <a:gd name="T0" fmla="*/ 3 w 1063"/>
                <a:gd name="T1" fmla="*/ 3 h 1063"/>
                <a:gd name="T2" fmla="*/ 0 w 1063"/>
                <a:gd name="T3" fmla="*/ 0 h 1063"/>
                <a:gd name="T4" fmla="*/ 0 w 1063"/>
                <a:gd name="T5" fmla="*/ 0 h 1063"/>
                <a:gd name="T6" fmla="*/ 0 60000 65536"/>
                <a:gd name="T7" fmla="*/ 0 60000 65536"/>
                <a:gd name="T8" fmla="*/ 0 60000 65536"/>
                <a:gd name="T9" fmla="*/ 0 w 1063"/>
                <a:gd name="T10" fmla="*/ 0 h 1063"/>
                <a:gd name="T11" fmla="*/ 1063 w 1063"/>
                <a:gd name="T12" fmla="*/ 1063 h 1063"/>
              </a:gdLst>
              <a:ahLst/>
              <a:cxnLst>
                <a:cxn ang="T6">
                  <a:pos x="T0" y="T1"/>
                </a:cxn>
                <a:cxn ang="T7">
                  <a:pos x="T2" y="T3"/>
                </a:cxn>
                <a:cxn ang="T8">
                  <a:pos x="T4" y="T5"/>
                </a:cxn>
              </a:cxnLst>
              <a:rect l="T9" t="T10" r="T11" b="T12"/>
              <a:pathLst>
                <a:path w="1063" h="1063">
                  <a:moveTo>
                    <a:pt x="1063" y="1063"/>
                  </a:moveTo>
                  <a:lnTo>
                    <a:pt x="0" y="0"/>
                  </a:lnTo>
                  <a:lnTo>
                    <a:pt x="1" y="0"/>
                  </a:lnTo>
                </a:path>
              </a:pathLst>
            </a:custGeom>
            <a:noFill/>
            <a:ln w="0">
              <a:solidFill>
                <a:srgbClr val="FF0000"/>
              </a:solidFill>
              <a:prstDash val="solid"/>
              <a:round/>
            </a:ln>
          </p:spPr>
          <p:txBody>
            <a:bodyPr/>
            <a:lstStyle/>
            <a:p>
              <a:endParaRPr lang="en-US"/>
            </a:p>
          </p:txBody>
        </p:sp>
        <p:sp>
          <p:nvSpPr>
            <p:cNvPr id="26801" name="Freeform 1192"/>
            <p:cNvSpPr/>
            <p:nvPr/>
          </p:nvSpPr>
          <p:spPr bwMode="auto">
            <a:xfrm>
              <a:off x="2724" y="1079"/>
              <a:ext cx="128" cy="128"/>
            </a:xfrm>
            <a:custGeom>
              <a:avLst/>
              <a:gdLst>
                <a:gd name="T0" fmla="*/ 3 w 875"/>
                <a:gd name="T1" fmla="*/ 3 h 875"/>
                <a:gd name="T2" fmla="*/ 0 w 875"/>
                <a:gd name="T3" fmla="*/ 0 h 875"/>
                <a:gd name="T4" fmla="*/ 0 w 875"/>
                <a:gd name="T5" fmla="*/ 0 h 875"/>
                <a:gd name="T6" fmla="*/ 0 60000 65536"/>
                <a:gd name="T7" fmla="*/ 0 60000 65536"/>
                <a:gd name="T8" fmla="*/ 0 60000 65536"/>
                <a:gd name="T9" fmla="*/ 0 w 875"/>
                <a:gd name="T10" fmla="*/ 0 h 875"/>
                <a:gd name="T11" fmla="*/ 875 w 875"/>
                <a:gd name="T12" fmla="*/ 875 h 875"/>
              </a:gdLst>
              <a:ahLst/>
              <a:cxnLst>
                <a:cxn ang="T6">
                  <a:pos x="T0" y="T1"/>
                </a:cxn>
                <a:cxn ang="T7">
                  <a:pos x="T2" y="T3"/>
                </a:cxn>
                <a:cxn ang="T8">
                  <a:pos x="T4" y="T5"/>
                </a:cxn>
              </a:cxnLst>
              <a:rect l="T9" t="T10" r="T11" b="T12"/>
              <a:pathLst>
                <a:path w="875" h="875">
                  <a:moveTo>
                    <a:pt x="875" y="875"/>
                  </a:moveTo>
                  <a:lnTo>
                    <a:pt x="0" y="0"/>
                  </a:lnTo>
                  <a:lnTo>
                    <a:pt x="2" y="0"/>
                  </a:lnTo>
                </a:path>
              </a:pathLst>
            </a:custGeom>
            <a:noFill/>
            <a:ln w="0">
              <a:solidFill>
                <a:srgbClr val="FF0000"/>
              </a:solidFill>
              <a:prstDash val="solid"/>
              <a:round/>
            </a:ln>
          </p:spPr>
          <p:txBody>
            <a:bodyPr/>
            <a:lstStyle/>
            <a:p>
              <a:endParaRPr lang="en-US"/>
            </a:p>
          </p:txBody>
        </p:sp>
        <p:sp>
          <p:nvSpPr>
            <p:cNvPr id="26802" name="Freeform 1193"/>
            <p:cNvSpPr/>
            <p:nvPr/>
          </p:nvSpPr>
          <p:spPr bwMode="auto">
            <a:xfrm>
              <a:off x="2700" y="1116"/>
              <a:ext cx="8" cy="8"/>
            </a:xfrm>
            <a:custGeom>
              <a:avLst/>
              <a:gdLst>
                <a:gd name="T0" fmla="*/ 0 w 52"/>
                <a:gd name="T1" fmla="*/ 0 h 52"/>
                <a:gd name="T2" fmla="*/ 0 w 52"/>
                <a:gd name="T3" fmla="*/ 0 h 52"/>
                <a:gd name="T4" fmla="*/ 0 w 52"/>
                <a:gd name="T5" fmla="*/ 0 h 52"/>
                <a:gd name="T6" fmla="*/ 0 60000 65536"/>
                <a:gd name="T7" fmla="*/ 0 60000 65536"/>
                <a:gd name="T8" fmla="*/ 0 60000 65536"/>
                <a:gd name="T9" fmla="*/ 0 w 52"/>
                <a:gd name="T10" fmla="*/ 0 h 52"/>
                <a:gd name="T11" fmla="*/ 52 w 52"/>
                <a:gd name="T12" fmla="*/ 52 h 52"/>
              </a:gdLst>
              <a:ahLst/>
              <a:cxnLst>
                <a:cxn ang="T6">
                  <a:pos x="T0" y="T1"/>
                </a:cxn>
                <a:cxn ang="T7">
                  <a:pos x="T2" y="T3"/>
                </a:cxn>
                <a:cxn ang="T8">
                  <a:pos x="T4" y="T5"/>
                </a:cxn>
              </a:cxnLst>
              <a:rect l="T9" t="T10" r="T11" b="T12"/>
              <a:pathLst>
                <a:path w="52" h="52">
                  <a:moveTo>
                    <a:pt x="52" y="52"/>
                  </a:moveTo>
                  <a:lnTo>
                    <a:pt x="0" y="0"/>
                  </a:lnTo>
                  <a:lnTo>
                    <a:pt x="1" y="0"/>
                  </a:lnTo>
                </a:path>
              </a:pathLst>
            </a:custGeom>
            <a:noFill/>
            <a:ln w="0">
              <a:solidFill>
                <a:srgbClr val="FF0000"/>
              </a:solidFill>
              <a:prstDash val="solid"/>
              <a:round/>
            </a:ln>
          </p:spPr>
          <p:txBody>
            <a:bodyPr/>
            <a:lstStyle/>
            <a:p>
              <a:endParaRPr lang="en-US"/>
            </a:p>
          </p:txBody>
        </p:sp>
        <p:sp>
          <p:nvSpPr>
            <p:cNvPr id="26803" name="Freeform 1194"/>
            <p:cNvSpPr/>
            <p:nvPr/>
          </p:nvSpPr>
          <p:spPr bwMode="auto">
            <a:xfrm>
              <a:off x="3088" y="771"/>
              <a:ext cx="170" cy="169"/>
            </a:xfrm>
            <a:custGeom>
              <a:avLst/>
              <a:gdLst>
                <a:gd name="T0" fmla="*/ 4 w 1152"/>
                <a:gd name="T1" fmla="*/ 4 h 1152"/>
                <a:gd name="T2" fmla="*/ 0 w 1152"/>
                <a:gd name="T3" fmla="*/ 0 h 1152"/>
                <a:gd name="T4" fmla="*/ 0 w 1152"/>
                <a:gd name="T5" fmla="*/ 0 h 1152"/>
                <a:gd name="T6" fmla="*/ 0 60000 65536"/>
                <a:gd name="T7" fmla="*/ 0 60000 65536"/>
                <a:gd name="T8" fmla="*/ 0 60000 65536"/>
                <a:gd name="T9" fmla="*/ 0 w 1152"/>
                <a:gd name="T10" fmla="*/ 0 h 1152"/>
                <a:gd name="T11" fmla="*/ 1152 w 1152"/>
                <a:gd name="T12" fmla="*/ 1152 h 1152"/>
              </a:gdLst>
              <a:ahLst/>
              <a:cxnLst>
                <a:cxn ang="T6">
                  <a:pos x="T0" y="T1"/>
                </a:cxn>
                <a:cxn ang="T7">
                  <a:pos x="T2" y="T3"/>
                </a:cxn>
                <a:cxn ang="T8">
                  <a:pos x="T4" y="T5"/>
                </a:cxn>
              </a:cxnLst>
              <a:rect l="T9" t="T10" r="T11" b="T12"/>
              <a:pathLst>
                <a:path w="1152" h="1152">
                  <a:moveTo>
                    <a:pt x="1152" y="1152"/>
                  </a:moveTo>
                  <a:lnTo>
                    <a:pt x="0" y="0"/>
                  </a:lnTo>
                  <a:lnTo>
                    <a:pt x="1" y="0"/>
                  </a:lnTo>
                </a:path>
              </a:pathLst>
            </a:custGeom>
            <a:noFill/>
            <a:ln w="0">
              <a:solidFill>
                <a:srgbClr val="FF0000"/>
              </a:solidFill>
              <a:prstDash val="solid"/>
              <a:round/>
            </a:ln>
          </p:spPr>
          <p:txBody>
            <a:bodyPr/>
            <a:lstStyle/>
            <a:p>
              <a:endParaRPr lang="en-US"/>
            </a:p>
          </p:txBody>
        </p:sp>
        <p:sp>
          <p:nvSpPr>
            <p:cNvPr id="26804" name="Freeform 1195"/>
            <p:cNvSpPr/>
            <p:nvPr/>
          </p:nvSpPr>
          <p:spPr bwMode="auto">
            <a:xfrm>
              <a:off x="3131" y="753"/>
              <a:ext cx="176" cy="174"/>
            </a:xfrm>
            <a:custGeom>
              <a:avLst/>
              <a:gdLst>
                <a:gd name="T0" fmla="*/ 4 w 1191"/>
                <a:gd name="T1" fmla="*/ 4 h 1192"/>
                <a:gd name="T2" fmla="*/ 0 w 1191"/>
                <a:gd name="T3" fmla="*/ 0 h 1192"/>
                <a:gd name="T4" fmla="*/ 0 w 1191"/>
                <a:gd name="T5" fmla="*/ 0 h 1192"/>
                <a:gd name="T6" fmla="*/ 0 60000 65536"/>
                <a:gd name="T7" fmla="*/ 0 60000 65536"/>
                <a:gd name="T8" fmla="*/ 0 60000 65536"/>
                <a:gd name="T9" fmla="*/ 0 w 1191"/>
                <a:gd name="T10" fmla="*/ 0 h 1192"/>
                <a:gd name="T11" fmla="*/ 1191 w 1191"/>
                <a:gd name="T12" fmla="*/ 1192 h 1192"/>
              </a:gdLst>
              <a:ahLst/>
              <a:cxnLst>
                <a:cxn ang="T6">
                  <a:pos x="T0" y="T1"/>
                </a:cxn>
                <a:cxn ang="T7">
                  <a:pos x="T2" y="T3"/>
                </a:cxn>
                <a:cxn ang="T8">
                  <a:pos x="T4" y="T5"/>
                </a:cxn>
              </a:cxnLst>
              <a:rect l="T9" t="T10" r="T11" b="T12"/>
              <a:pathLst>
                <a:path w="1191" h="1192">
                  <a:moveTo>
                    <a:pt x="1191" y="1192"/>
                  </a:moveTo>
                  <a:lnTo>
                    <a:pt x="0" y="0"/>
                  </a:lnTo>
                  <a:lnTo>
                    <a:pt x="2" y="0"/>
                  </a:lnTo>
                </a:path>
              </a:pathLst>
            </a:custGeom>
            <a:noFill/>
            <a:ln w="0">
              <a:solidFill>
                <a:srgbClr val="FF0000"/>
              </a:solidFill>
              <a:prstDash val="solid"/>
              <a:round/>
            </a:ln>
          </p:spPr>
          <p:txBody>
            <a:bodyPr/>
            <a:lstStyle/>
            <a:p>
              <a:endParaRPr lang="en-US"/>
            </a:p>
          </p:txBody>
        </p:sp>
        <p:sp>
          <p:nvSpPr>
            <p:cNvPr id="26805" name="Freeform 1196"/>
            <p:cNvSpPr/>
            <p:nvPr/>
          </p:nvSpPr>
          <p:spPr bwMode="auto">
            <a:xfrm>
              <a:off x="3177" y="738"/>
              <a:ext cx="183" cy="181"/>
            </a:xfrm>
            <a:custGeom>
              <a:avLst/>
              <a:gdLst>
                <a:gd name="T0" fmla="*/ 4 w 1241"/>
                <a:gd name="T1" fmla="*/ 4 h 1241"/>
                <a:gd name="T2" fmla="*/ 0 w 1241"/>
                <a:gd name="T3" fmla="*/ 0 h 1241"/>
                <a:gd name="T4" fmla="*/ 0 w 1241"/>
                <a:gd name="T5" fmla="*/ 0 h 1241"/>
                <a:gd name="T6" fmla="*/ 0 60000 65536"/>
                <a:gd name="T7" fmla="*/ 0 60000 65536"/>
                <a:gd name="T8" fmla="*/ 0 60000 65536"/>
                <a:gd name="T9" fmla="*/ 0 w 1241"/>
                <a:gd name="T10" fmla="*/ 0 h 1241"/>
                <a:gd name="T11" fmla="*/ 1241 w 1241"/>
                <a:gd name="T12" fmla="*/ 1241 h 1241"/>
              </a:gdLst>
              <a:ahLst/>
              <a:cxnLst>
                <a:cxn ang="T6">
                  <a:pos x="T0" y="T1"/>
                </a:cxn>
                <a:cxn ang="T7">
                  <a:pos x="T2" y="T3"/>
                </a:cxn>
                <a:cxn ang="T8">
                  <a:pos x="T4" y="T5"/>
                </a:cxn>
              </a:cxnLst>
              <a:rect l="T9" t="T10" r="T11" b="T12"/>
              <a:pathLst>
                <a:path w="1241" h="1241">
                  <a:moveTo>
                    <a:pt x="1241" y="1241"/>
                  </a:moveTo>
                  <a:lnTo>
                    <a:pt x="0" y="0"/>
                  </a:lnTo>
                  <a:lnTo>
                    <a:pt x="1" y="0"/>
                  </a:lnTo>
                </a:path>
              </a:pathLst>
            </a:custGeom>
            <a:noFill/>
            <a:ln w="0">
              <a:solidFill>
                <a:srgbClr val="FF0000"/>
              </a:solidFill>
              <a:prstDash val="solid"/>
              <a:round/>
            </a:ln>
          </p:spPr>
          <p:txBody>
            <a:bodyPr/>
            <a:lstStyle/>
            <a:p>
              <a:endParaRPr lang="en-US"/>
            </a:p>
          </p:txBody>
        </p:sp>
        <p:sp>
          <p:nvSpPr>
            <p:cNvPr id="26806" name="Freeform 1197"/>
            <p:cNvSpPr/>
            <p:nvPr/>
          </p:nvSpPr>
          <p:spPr bwMode="auto">
            <a:xfrm>
              <a:off x="3225" y="724"/>
              <a:ext cx="192" cy="191"/>
            </a:xfrm>
            <a:custGeom>
              <a:avLst/>
              <a:gdLst>
                <a:gd name="T0" fmla="*/ 4 w 1306"/>
                <a:gd name="T1" fmla="*/ 4 h 1306"/>
                <a:gd name="T2" fmla="*/ 0 w 1306"/>
                <a:gd name="T3" fmla="*/ 0 h 1306"/>
                <a:gd name="T4" fmla="*/ 0 w 1306"/>
                <a:gd name="T5" fmla="*/ 0 h 1306"/>
                <a:gd name="T6" fmla="*/ 0 60000 65536"/>
                <a:gd name="T7" fmla="*/ 0 60000 65536"/>
                <a:gd name="T8" fmla="*/ 0 60000 65536"/>
                <a:gd name="T9" fmla="*/ 0 w 1306"/>
                <a:gd name="T10" fmla="*/ 0 h 1306"/>
                <a:gd name="T11" fmla="*/ 1306 w 1306"/>
                <a:gd name="T12" fmla="*/ 1306 h 1306"/>
              </a:gdLst>
              <a:ahLst/>
              <a:cxnLst>
                <a:cxn ang="T6">
                  <a:pos x="T0" y="T1"/>
                </a:cxn>
                <a:cxn ang="T7">
                  <a:pos x="T2" y="T3"/>
                </a:cxn>
                <a:cxn ang="T8">
                  <a:pos x="T4" y="T5"/>
                </a:cxn>
              </a:cxnLst>
              <a:rect l="T9" t="T10" r="T11" b="T12"/>
              <a:pathLst>
                <a:path w="1306" h="1306">
                  <a:moveTo>
                    <a:pt x="1306" y="1306"/>
                  </a:moveTo>
                  <a:lnTo>
                    <a:pt x="0" y="0"/>
                  </a:lnTo>
                  <a:lnTo>
                    <a:pt x="1" y="0"/>
                  </a:lnTo>
                </a:path>
              </a:pathLst>
            </a:custGeom>
            <a:noFill/>
            <a:ln w="0">
              <a:solidFill>
                <a:srgbClr val="FF0000"/>
              </a:solidFill>
              <a:prstDash val="solid"/>
              <a:round/>
            </a:ln>
          </p:spPr>
          <p:txBody>
            <a:bodyPr/>
            <a:lstStyle/>
            <a:p>
              <a:endParaRPr lang="en-US"/>
            </a:p>
          </p:txBody>
        </p:sp>
        <p:sp>
          <p:nvSpPr>
            <p:cNvPr id="26807" name="Freeform 1198"/>
            <p:cNvSpPr/>
            <p:nvPr/>
          </p:nvSpPr>
          <p:spPr bwMode="auto">
            <a:xfrm>
              <a:off x="3275" y="713"/>
              <a:ext cx="206" cy="204"/>
            </a:xfrm>
            <a:custGeom>
              <a:avLst/>
              <a:gdLst>
                <a:gd name="T0" fmla="*/ 4 w 1393"/>
                <a:gd name="T1" fmla="*/ 4 h 1393"/>
                <a:gd name="T2" fmla="*/ 0 w 1393"/>
                <a:gd name="T3" fmla="*/ 0 h 1393"/>
                <a:gd name="T4" fmla="*/ 0 w 1393"/>
                <a:gd name="T5" fmla="*/ 0 h 1393"/>
                <a:gd name="T6" fmla="*/ 0 60000 65536"/>
                <a:gd name="T7" fmla="*/ 0 60000 65536"/>
                <a:gd name="T8" fmla="*/ 0 60000 65536"/>
                <a:gd name="T9" fmla="*/ 0 w 1393"/>
                <a:gd name="T10" fmla="*/ 0 h 1393"/>
                <a:gd name="T11" fmla="*/ 1393 w 1393"/>
                <a:gd name="T12" fmla="*/ 1393 h 1393"/>
              </a:gdLst>
              <a:ahLst/>
              <a:cxnLst>
                <a:cxn ang="T6">
                  <a:pos x="T0" y="T1"/>
                </a:cxn>
                <a:cxn ang="T7">
                  <a:pos x="T2" y="T3"/>
                </a:cxn>
                <a:cxn ang="T8">
                  <a:pos x="T4" y="T5"/>
                </a:cxn>
              </a:cxnLst>
              <a:rect l="T9" t="T10" r="T11" b="T12"/>
              <a:pathLst>
                <a:path w="1393" h="1393">
                  <a:moveTo>
                    <a:pt x="1393" y="1393"/>
                  </a:moveTo>
                  <a:lnTo>
                    <a:pt x="0" y="0"/>
                  </a:lnTo>
                  <a:lnTo>
                    <a:pt x="1" y="0"/>
                  </a:lnTo>
                </a:path>
              </a:pathLst>
            </a:custGeom>
            <a:noFill/>
            <a:ln w="0">
              <a:solidFill>
                <a:srgbClr val="FF0000"/>
              </a:solidFill>
              <a:prstDash val="solid"/>
              <a:round/>
            </a:ln>
          </p:spPr>
          <p:txBody>
            <a:bodyPr/>
            <a:lstStyle/>
            <a:p>
              <a:endParaRPr lang="en-US"/>
            </a:p>
          </p:txBody>
        </p:sp>
        <p:sp>
          <p:nvSpPr>
            <p:cNvPr id="26808" name="Freeform 1199"/>
            <p:cNvSpPr/>
            <p:nvPr/>
          </p:nvSpPr>
          <p:spPr bwMode="auto">
            <a:xfrm>
              <a:off x="3327" y="705"/>
              <a:ext cx="224" cy="222"/>
            </a:xfrm>
            <a:custGeom>
              <a:avLst/>
              <a:gdLst>
                <a:gd name="T0" fmla="*/ 5 w 1514"/>
                <a:gd name="T1" fmla="*/ 5 h 1514"/>
                <a:gd name="T2" fmla="*/ 0 w 1514"/>
                <a:gd name="T3" fmla="*/ 0 h 1514"/>
                <a:gd name="T4" fmla="*/ 0 w 1514"/>
                <a:gd name="T5" fmla="*/ 0 h 1514"/>
                <a:gd name="T6" fmla="*/ 0 60000 65536"/>
                <a:gd name="T7" fmla="*/ 0 60000 65536"/>
                <a:gd name="T8" fmla="*/ 0 60000 65536"/>
                <a:gd name="T9" fmla="*/ 0 w 1514"/>
                <a:gd name="T10" fmla="*/ 0 h 1514"/>
                <a:gd name="T11" fmla="*/ 1514 w 1514"/>
                <a:gd name="T12" fmla="*/ 1514 h 1514"/>
              </a:gdLst>
              <a:ahLst/>
              <a:cxnLst>
                <a:cxn ang="T6">
                  <a:pos x="T0" y="T1"/>
                </a:cxn>
                <a:cxn ang="T7">
                  <a:pos x="T2" y="T3"/>
                </a:cxn>
                <a:cxn ang="T8">
                  <a:pos x="T4" y="T5"/>
                </a:cxn>
              </a:cxnLst>
              <a:rect l="T9" t="T10" r="T11" b="T12"/>
              <a:pathLst>
                <a:path w="1514" h="1514">
                  <a:moveTo>
                    <a:pt x="1514" y="1514"/>
                  </a:moveTo>
                  <a:lnTo>
                    <a:pt x="0" y="0"/>
                  </a:lnTo>
                  <a:lnTo>
                    <a:pt x="1" y="0"/>
                  </a:lnTo>
                </a:path>
              </a:pathLst>
            </a:custGeom>
            <a:noFill/>
            <a:ln w="0">
              <a:solidFill>
                <a:srgbClr val="FF0000"/>
              </a:solidFill>
              <a:prstDash val="solid"/>
              <a:round/>
            </a:ln>
          </p:spPr>
          <p:txBody>
            <a:bodyPr/>
            <a:lstStyle/>
            <a:p>
              <a:endParaRPr lang="en-US"/>
            </a:p>
          </p:txBody>
        </p:sp>
        <p:sp>
          <p:nvSpPr>
            <p:cNvPr id="26809" name="Freeform 1200"/>
            <p:cNvSpPr/>
            <p:nvPr/>
          </p:nvSpPr>
          <p:spPr bwMode="auto">
            <a:xfrm>
              <a:off x="3384" y="700"/>
              <a:ext cx="251" cy="249"/>
            </a:xfrm>
            <a:custGeom>
              <a:avLst/>
              <a:gdLst>
                <a:gd name="T0" fmla="*/ 5 w 1699"/>
                <a:gd name="T1" fmla="*/ 5 h 1700"/>
                <a:gd name="T2" fmla="*/ 0 w 1699"/>
                <a:gd name="T3" fmla="*/ 0 h 1700"/>
                <a:gd name="T4" fmla="*/ 0 w 1699"/>
                <a:gd name="T5" fmla="*/ 0 h 1700"/>
                <a:gd name="T6" fmla="*/ 0 60000 65536"/>
                <a:gd name="T7" fmla="*/ 0 60000 65536"/>
                <a:gd name="T8" fmla="*/ 0 60000 65536"/>
                <a:gd name="T9" fmla="*/ 0 w 1699"/>
                <a:gd name="T10" fmla="*/ 0 h 1700"/>
                <a:gd name="T11" fmla="*/ 1699 w 1699"/>
                <a:gd name="T12" fmla="*/ 1700 h 1700"/>
              </a:gdLst>
              <a:ahLst/>
              <a:cxnLst>
                <a:cxn ang="T6">
                  <a:pos x="T0" y="T1"/>
                </a:cxn>
                <a:cxn ang="T7">
                  <a:pos x="T2" y="T3"/>
                </a:cxn>
                <a:cxn ang="T8">
                  <a:pos x="T4" y="T5"/>
                </a:cxn>
              </a:cxnLst>
              <a:rect l="T9" t="T10" r="T11" b="T12"/>
              <a:pathLst>
                <a:path w="1699" h="1700">
                  <a:moveTo>
                    <a:pt x="1699" y="1700"/>
                  </a:moveTo>
                  <a:lnTo>
                    <a:pt x="0" y="0"/>
                  </a:lnTo>
                  <a:lnTo>
                    <a:pt x="1" y="0"/>
                  </a:lnTo>
                </a:path>
              </a:pathLst>
            </a:custGeom>
            <a:noFill/>
            <a:ln w="0">
              <a:solidFill>
                <a:srgbClr val="FF0000"/>
              </a:solidFill>
              <a:prstDash val="solid"/>
              <a:round/>
            </a:ln>
          </p:spPr>
          <p:txBody>
            <a:bodyPr/>
            <a:lstStyle/>
            <a:p>
              <a:endParaRPr lang="en-US"/>
            </a:p>
          </p:txBody>
        </p:sp>
        <p:sp>
          <p:nvSpPr>
            <p:cNvPr id="26810" name="Freeform 1201"/>
            <p:cNvSpPr/>
            <p:nvPr/>
          </p:nvSpPr>
          <p:spPr bwMode="auto">
            <a:xfrm>
              <a:off x="3974" y="1225"/>
              <a:ext cx="2" cy="1"/>
            </a:xfrm>
            <a:custGeom>
              <a:avLst/>
              <a:gdLst>
                <a:gd name="T0" fmla="*/ 0 w 12"/>
                <a:gd name="T1" fmla="*/ 0 h 11"/>
                <a:gd name="T2" fmla="*/ 0 w 12"/>
                <a:gd name="T3" fmla="*/ 0 h 11"/>
                <a:gd name="T4" fmla="*/ 0 w 12"/>
                <a:gd name="T5" fmla="*/ 0 h 11"/>
                <a:gd name="T6" fmla="*/ 0 60000 65536"/>
                <a:gd name="T7" fmla="*/ 0 60000 65536"/>
                <a:gd name="T8" fmla="*/ 0 60000 65536"/>
                <a:gd name="T9" fmla="*/ 0 w 12"/>
                <a:gd name="T10" fmla="*/ 0 h 11"/>
                <a:gd name="T11" fmla="*/ 12 w 12"/>
                <a:gd name="T12" fmla="*/ 11 h 11"/>
              </a:gdLst>
              <a:ahLst/>
              <a:cxnLst>
                <a:cxn ang="T6">
                  <a:pos x="T0" y="T1"/>
                </a:cxn>
                <a:cxn ang="T7">
                  <a:pos x="T2" y="T3"/>
                </a:cxn>
                <a:cxn ang="T8">
                  <a:pos x="T4" y="T5"/>
                </a:cxn>
              </a:cxnLst>
              <a:rect l="T9" t="T10" r="T11" b="T12"/>
              <a:pathLst>
                <a:path w="12" h="11">
                  <a:moveTo>
                    <a:pt x="12" y="11"/>
                  </a:moveTo>
                  <a:lnTo>
                    <a:pt x="0" y="0"/>
                  </a:lnTo>
                  <a:lnTo>
                    <a:pt x="1" y="0"/>
                  </a:lnTo>
                </a:path>
              </a:pathLst>
            </a:custGeom>
            <a:noFill/>
            <a:ln w="0">
              <a:solidFill>
                <a:srgbClr val="FF0000"/>
              </a:solidFill>
              <a:prstDash val="solid"/>
              <a:round/>
            </a:ln>
          </p:spPr>
          <p:txBody>
            <a:bodyPr/>
            <a:lstStyle/>
            <a:p>
              <a:endParaRPr lang="en-US"/>
            </a:p>
          </p:txBody>
        </p:sp>
        <p:sp>
          <p:nvSpPr>
            <p:cNvPr id="26811" name="Freeform 1202"/>
            <p:cNvSpPr/>
            <p:nvPr/>
          </p:nvSpPr>
          <p:spPr bwMode="auto">
            <a:xfrm>
              <a:off x="3444" y="698"/>
              <a:ext cx="304" cy="302"/>
            </a:xfrm>
            <a:custGeom>
              <a:avLst/>
              <a:gdLst>
                <a:gd name="T0" fmla="*/ 7 w 2057"/>
                <a:gd name="T1" fmla="*/ 6 h 2057"/>
                <a:gd name="T2" fmla="*/ 0 w 2057"/>
                <a:gd name="T3" fmla="*/ 0 h 2057"/>
                <a:gd name="T4" fmla="*/ 0 w 2057"/>
                <a:gd name="T5" fmla="*/ 0 h 2057"/>
                <a:gd name="T6" fmla="*/ 0 60000 65536"/>
                <a:gd name="T7" fmla="*/ 0 60000 65536"/>
                <a:gd name="T8" fmla="*/ 0 60000 65536"/>
                <a:gd name="T9" fmla="*/ 0 w 2057"/>
                <a:gd name="T10" fmla="*/ 0 h 2057"/>
                <a:gd name="T11" fmla="*/ 2057 w 2057"/>
                <a:gd name="T12" fmla="*/ 2057 h 2057"/>
              </a:gdLst>
              <a:ahLst/>
              <a:cxnLst>
                <a:cxn ang="T6">
                  <a:pos x="T0" y="T1"/>
                </a:cxn>
                <a:cxn ang="T7">
                  <a:pos x="T2" y="T3"/>
                </a:cxn>
                <a:cxn ang="T8">
                  <a:pos x="T4" y="T5"/>
                </a:cxn>
              </a:cxnLst>
              <a:rect l="T9" t="T10" r="T11" b="T12"/>
              <a:pathLst>
                <a:path w="2057" h="2057">
                  <a:moveTo>
                    <a:pt x="2057" y="2057"/>
                  </a:moveTo>
                  <a:lnTo>
                    <a:pt x="0" y="0"/>
                  </a:lnTo>
                  <a:lnTo>
                    <a:pt x="1" y="0"/>
                  </a:lnTo>
                </a:path>
              </a:pathLst>
            </a:custGeom>
            <a:noFill/>
            <a:ln w="0">
              <a:solidFill>
                <a:srgbClr val="FF0000"/>
              </a:solidFill>
              <a:prstDash val="solid"/>
              <a:round/>
            </a:ln>
          </p:spPr>
          <p:txBody>
            <a:bodyPr/>
            <a:lstStyle/>
            <a:p>
              <a:endParaRPr lang="en-US"/>
            </a:p>
          </p:txBody>
        </p:sp>
        <p:sp>
          <p:nvSpPr>
            <p:cNvPr id="26812" name="Freeform 1203"/>
            <p:cNvSpPr/>
            <p:nvPr/>
          </p:nvSpPr>
          <p:spPr bwMode="auto">
            <a:xfrm>
              <a:off x="3509" y="702"/>
              <a:ext cx="506" cy="502"/>
            </a:xfrm>
            <a:custGeom>
              <a:avLst/>
              <a:gdLst>
                <a:gd name="T0" fmla="*/ 11 w 3428"/>
                <a:gd name="T1" fmla="*/ 11 h 3429"/>
                <a:gd name="T2" fmla="*/ 0 w 3428"/>
                <a:gd name="T3" fmla="*/ 0 h 3429"/>
                <a:gd name="T4" fmla="*/ 0 w 3428"/>
                <a:gd name="T5" fmla="*/ 0 h 3429"/>
                <a:gd name="T6" fmla="*/ 0 60000 65536"/>
                <a:gd name="T7" fmla="*/ 0 60000 65536"/>
                <a:gd name="T8" fmla="*/ 0 60000 65536"/>
                <a:gd name="T9" fmla="*/ 0 w 3428"/>
                <a:gd name="T10" fmla="*/ 0 h 3429"/>
                <a:gd name="T11" fmla="*/ 3428 w 3428"/>
                <a:gd name="T12" fmla="*/ 3429 h 3429"/>
              </a:gdLst>
              <a:ahLst/>
              <a:cxnLst>
                <a:cxn ang="T6">
                  <a:pos x="T0" y="T1"/>
                </a:cxn>
                <a:cxn ang="T7">
                  <a:pos x="T2" y="T3"/>
                </a:cxn>
                <a:cxn ang="T8">
                  <a:pos x="T4" y="T5"/>
                </a:cxn>
              </a:cxnLst>
              <a:rect l="T9" t="T10" r="T11" b="T12"/>
              <a:pathLst>
                <a:path w="3428" h="3429">
                  <a:moveTo>
                    <a:pt x="3428" y="3429"/>
                  </a:moveTo>
                  <a:lnTo>
                    <a:pt x="0" y="0"/>
                  </a:lnTo>
                  <a:lnTo>
                    <a:pt x="1" y="0"/>
                  </a:lnTo>
                </a:path>
              </a:pathLst>
            </a:custGeom>
            <a:noFill/>
            <a:ln w="0">
              <a:solidFill>
                <a:srgbClr val="FF0000"/>
              </a:solidFill>
              <a:prstDash val="solid"/>
              <a:round/>
            </a:ln>
          </p:spPr>
          <p:txBody>
            <a:bodyPr/>
            <a:lstStyle/>
            <a:p>
              <a:endParaRPr lang="en-US"/>
            </a:p>
          </p:txBody>
        </p:sp>
        <p:sp>
          <p:nvSpPr>
            <p:cNvPr id="26813" name="Freeform 1204"/>
            <p:cNvSpPr/>
            <p:nvPr/>
          </p:nvSpPr>
          <p:spPr bwMode="auto">
            <a:xfrm>
              <a:off x="3580" y="711"/>
              <a:ext cx="474" cy="471"/>
            </a:xfrm>
            <a:custGeom>
              <a:avLst/>
              <a:gdLst>
                <a:gd name="T0" fmla="*/ 10 w 3213"/>
                <a:gd name="T1" fmla="*/ 10 h 3213"/>
                <a:gd name="T2" fmla="*/ 0 w 3213"/>
                <a:gd name="T3" fmla="*/ 0 h 3213"/>
                <a:gd name="T4" fmla="*/ 0 w 3213"/>
                <a:gd name="T5" fmla="*/ 0 h 3213"/>
                <a:gd name="T6" fmla="*/ 0 60000 65536"/>
                <a:gd name="T7" fmla="*/ 0 60000 65536"/>
                <a:gd name="T8" fmla="*/ 0 60000 65536"/>
                <a:gd name="T9" fmla="*/ 0 w 3213"/>
                <a:gd name="T10" fmla="*/ 0 h 3213"/>
                <a:gd name="T11" fmla="*/ 3213 w 3213"/>
                <a:gd name="T12" fmla="*/ 3213 h 3213"/>
              </a:gdLst>
              <a:ahLst/>
              <a:cxnLst>
                <a:cxn ang="T6">
                  <a:pos x="T0" y="T1"/>
                </a:cxn>
                <a:cxn ang="T7">
                  <a:pos x="T2" y="T3"/>
                </a:cxn>
                <a:cxn ang="T8">
                  <a:pos x="T4" y="T5"/>
                </a:cxn>
              </a:cxnLst>
              <a:rect l="T9" t="T10" r="T11" b="T12"/>
              <a:pathLst>
                <a:path w="3213" h="3213">
                  <a:moveTo>
                    <a:pt x="3213" y="3213"/>
                  </a:moveTo>
                  <a:lnTo>
                    <a:pt x="0" y="0"/>
                  </a:lnTo>
                  <a:lnTo>
                    <a:pt x="1" y="0"/>
                  </a:lnTo>
                </a:path>
              </a:pathLst>
            </a:custGeom>
            <a:noFill/>
            <a:ln w="0">
              <a:solidFill>
                <a:srgbClr val="FF0000"/>
              </a:solidFill>
              <a:prstDash val="solid"/>
              <a:round/>
            </a:ln>
          </p:spPr>
          <p:txBody>
            <a:bodyPr/>
            <a:lstStyle/>
            <a:p>
              <a:endParaRPr lang="en-US"/>
            </a:p>
          </p:txBody>
        </p:sp>
        <p:sp>
          <p:nvSpPr>
            <p:cNvPr id="26814" name="Freeform 1205"/>
            <p:cNvSpPr/>
            <p:nvPr/>
          </p:nvSpPr>
          <p:spPr bwMode="auto">
            <a:xfrm>
              <a:off x="3659" y="729"/>
              <a:ext cx="434" cy="431"/>
            </a:xfrm>
            <a:custGeom>
              <a:avLst/>
              <a:gdLst>
                <a:gd name="T0" fmla="*/ 9 w 2937"/>
                <a:gd name="T1" fmla="*/ 9 h 2938"/>
                <a:gd name="T2" fmla="*/ 0 w 2937"/>
                <a:gd name="T3" fmla="*/ 0 h 2938"/>
                <a:gd name="T4" fmla="*/ 0 w 2937"/>
                <a:gd name="T5" fmla="*/ 0 h 2938"/>
                <a:gd name="T6" fmla="*/ 0 60000 65536"/>
                <a:gd name="T7" fmla="*/ 0 60000 65536"/>
                <a:gd name="T8" fmla="*/ 0 60000 65536"/>
                <a:gd name="T9" fmla="*/ 0 w 2937"/>
                <a:gd name="T10" fmla="*/ 0 h 2938"/>
                <a:gd name="T11" fmla="*/ 2937 w 2937"/>
                <a:gd name="T12" fmla="*/ 2938 h 2938"/>
              </a:gdLst>
              <a:ahLst/>
              <a:cxnLst>
                <a:cxn ang="T6">
                  <a:pos x="T0" y="T1"/>
                </a:cxn>
                <a:cxn ang="T7">
                  <a:pos x="T2" y="T3"/>
                </a:cxn>
                <a:cxn ang="T8">
                  <a:pos x="T4" y="T5"/>
                </a:cxn>
              </a:cxnLst>
              <a:rect l="T9" t="T10" r="T11" b="T12"/>
              <a:pathLst>
                <a:path w="2937" h="2938">
                  <a:moveTo>
                    <a:pt x="2937" y="2938"/>
                  </a:moveTo>
                  <a:lnTo>
                    <a:pt x="0" y="0"/>
                  </a:lnTo>
                  <a:lnTo>
                    <a:pt x="1" y="0"/>
                  </a:lnTo>
                </a:path>
              </a:pathLst>
            </a:custGeom>
            <a:noFill/>
            <a:ln w="0">
              <a:solidFill>
                <a:srgbClr val="FF0000"/>
              </a:solidFill>
              <a:prstDash val="solid"/>
              <a:round/>
            </a:ln>
          </p:spPr>
          <p:txBody>
            <a:bodyPr/>
            <a:lstStyle/>
            <a:p>
              <a:endParaRPr lang="en-US"/>
            </a:p>
          </p:txBody>
        </p:sp>
        <p:sp>
          <p:nvSpPr>
            <p:cNvPr id="26815" name="Freeform 1206"/>
            <p:cNvSpPr/>
            <p:nvPr/>
          </p:nvSpPr>
          <p:spPr bwMode="auto">
            <a:xfrm>
              <a:off x="3752" y="761"/>
              <a:ext cx="380" cy="376"/>
            </a:xfrm>
            <a:custGeom>
              <a:avLst/>
              <a:gdLst>
                <a:gd name="T0" fmla="*/ 8 w 2569"/>
                <a:gd name="T1" fmla="*/ 8 h 2570"/>
                <a:gd name="T2" fmla="*/ 0 w 2569"/>
                <a:gd name="T3" fmla="*/ 0 h 2570"/>
                <a:gd name="T4" fmla="*/ 0 w 2569"/>
                <a:gd name="T5" fmla="*/ 0 h 2570"/>
                <a:gd name="T6" fmla="*/ 0 60000 65536"/>
                <a:gd name="T7" fmla="*/ 0 60000 65536"/>
                <a:gd name="T8" fmla="*/ 0 60000 65536"/>
                <a:gd name="T9" fmla="*/ 0 w 2569"/>
                <a:gd name="T10" fmla="*/ 0 h 2570"/>
                <a:gd name="T11" fmla="*/ 2569 w 2569"/>
                <a:gd name="T12" fmla="*/ 2570 h 2570"/>
              </a:gdLst>
              <a:ahLst/>
              <a:cxnLst>
                <a:cxn ang="T6">
                  <a:pos x="T0" y="T1"/>
                </a:cxn>
                <a:cxn ang="T7">
                  <a:pos x="T2" y="T3"/>
                </a:cxn>
                <a:cxn ang="T8">
                  <a:pos x="T4" y="T5"/>
                </a:cxn>
              </a:cxnLst>
              <a:rect l="T9" t="T10" r="T11" b="T12"/>
              <a:pathLst>
                <a:path w="2569" h="2570">
                  <a:moveTo>
                    <a:pt x="2569" y="2570"/>
                  </a:moveTo>
                  <a:lnTo>
                    <a:pt x="0" y="0"/>
                  </a:lnTo>
                  <a:lnTo>
                    <a:pt x="1" y="0"/>
                  </a:lnTo>
                </a:path>
              </a:pathLst>
            </a:custGeom>
            <a:noFill/>
            <a:ln w="0">
              <a:solidFill>
                <a:srgbClr val="FF0000"/>
              </a:solidFill>
              <a:prstDash val="solid"/>
              <a:round/>
            </a:ln>
          </p:spPr>
          <p:txBody>
            <a:bodyPr/>
            <a:lstStyle/>
            <a:p>
              <a:endParaRPr lang="en-US"/>
            </a:p>
          </p:txBody>
        </p:sp>
        <p:sp>
          <p:nvSpPr>
            <p:cNvPr id="26816" name="Freeform 1207"/>
            <p:cNvSpPr/>
            <p:nvPr/>
          </p:nvSpPr>
          <p:spPr bwMode="auto">
            <a:xfrm>
              <a:off x="3878" y="824"/>
              <a:ext cx="274" cy="272"/>
            </a:xfrm>
            <a:custGeom>
              <a:avLst/>
              <a:gdLst>
                <a:gd name="T0" fmla="*/ 6 w 1857"/>
                <a:gd name="T1" fmla="*/ 6 h 1858"/>
                <a:gd name="T2" fmla="*/ 0 w 1857"/>
                <a:gd name="T3" fmla="*/ 0 h 1858"/>
                <a:gd name="T4" fmla="*/ 0 w 1857"/>
                <a:gd name="T5" fmla="*/ 0 h 1858"/>
                <a:gd name="T6" fmla="*/ 0 60000 65536"/>
                <a:gd name="T7" fmla="*/ 0 60000 65536"/>
                <a:gd name="T8" fmla="*/ 0 60000 65536"/>
                <a:gd name="T9" fmla="*/ 0 w 1857"/>
                <a:gd name="T10" fmla="*/ 0 h 1858"/>
                <a:gd name="T11" fmla="*/ 1857 w 1857"/>
                <a:gd name="T12" fmla="*/ 1858 h 1858"/>
              </a:gdLst>
              <a:ahLst/>
              <a:cxnLst>
                <a:cxn ang="T6">
                  <a:pos x="T0" y="T1"/>
                </a:cxn>
                <a:cxn ang="T7">
                  <a:pos x="T2" y="T3"/>
                </a:cxn>
                <a:cxn ang="T8">
                  <a:pos x="T4" y="T5"/>
                </a:cxn>
              </a:cxnLst>
              <a:rect l="T9" t="T10" r="T11" b="T12"/>
              <a:pathLst>
                <a:path w="1857" h="1858">
                  <a:moveTo>
                    <a:pt x="1857" y="1858"/>
                  </a:moveTo>
                  <a:lnTo>
                    <a:pt x="0" y="0"/>
                  </a:lnTo>
                  <a:lnTo>
                    <a:pt x="1" y="0"/>
                  </a:lnTo>
                </a:path>
              </a:pathLst>
            </a:custGeom>
            <a:noFill/>
            <a:ln w="0">
              <a:solidFill>
                <a:srgbClr val="FF0000"/>
              </a:solidFill>
              <a:prstDash val="solid"/>
              <a:round/>
            </a:ln>
          </p:spPr>
          <p:txBody>
            <a:bodyPr/>
            <a:lstStyle/>
            <a:p>
              <a:endParaRPr lang="en-US"/>
            </a:p>
          </p:txBody>
        </p:sp>
        <p:sp>
          <p:nvSpPr>
            <p:cNvPr id="26817" name="Freeform 1208"/>
            <p:cNvSpPr/>
            <p:nvPr/>
          </p:nvSpPr>
          <p:spPr bwMode="auto">
            <a:xfrm>
              <a:off x="3631" y="2129"/>
              <a:ext cx="168" cy="166"/>
            </a:xfrm>
            <a:custGeom>
              <a:avLst/>
              <a:gdLst>
                <a:gd name="T0" fmla="*/ 0 w 1135"/>
                <a:gd name="T1" fmla="*/ 0 h 1133"/>
                <a:gd name="T2" fmla="*/ 4 w 1135"/>
                <a:gd name="T3" fmla="*/ 4 h 1133"/>
                <a:gd name="T4" fmla="*/ 4 w 1135"/>
                <a:gd name="T5" fmla="*/ 4 h 1133"/>
                <a:gd name="T6" fmla="*/ 0 60000 65536"/>
                <a:gd name="T7" fmla="*/ 0 60000 65536"/>
                <a:gd name="T8" fmla="*/ 0 60000 65536"/>
                <a:gd name="T9" fmla="*/ 0 w 1135"/>
                <a:gd name="T10" fmla="*/ 0 h 1133"/>
                <a:gd name="T11" fmla="*/ 1135 w 1135"/>
                <a:gd name="T12" fmla="*/ 1133 h 1133"/>
              </a:gdLst>
              <a:ahLst/>
              <a:cxnLst>
                <a:cxn ang="T6">
                  <a:pos x="T0" y="T1"/>
                </a:cxn>
                <a:cxn ang="T7">
                  <a:pos x="T2" y="T3"/>
                </a:cxn>
                <a:cxn ang="T8">
                  <a:pos x="T4" y="T5"/>
                </a:cxn>
              </a:cxnLst>
              <a:rect l="T9" t="T10" r="T11" b="T12"/>
              <a:pathLst>
                <a:path w="1135" h="1133">
                  <a:moveTo>
                    <a:pt x="0" y="0"/>
                  </a:moveTo>
                  <a:lnTo>
                    <a:pt x="1134" y="1133"/>
                  </a:lnTo>
                  <a:lnTo>
                    <a:pt x="1135" y="1133"/>
                  </a:lnTo>
                </a:path>
              </a:pathLst>
            </a:custGeom>
            <a:noFill/>
            <a:ln w="0">
              <a:solidFill>
                <a:srgbClr val="FF0000"/>
              </a:solidFill>
              <a:prstDash val="solid"/>
              <a:round/>
            </a:ln>
          </p:spPr>
          <p:txBody>
            <a:bodyPr/>
            <a:lstStyle/>
            <a:p>
              <a:endParaRPr lang="en-US"/>
            </a:p>
          </p:txBody>
        </p:sp>
        <p:sp>
          <p:nvSpPr>
            <p:cNvPr id="26818" name="Freeform 1209"/>
            <p:cNvSpPr/>
            <p:nvPr/>
          </p:nvSpPr>
          <p:spPr bwMode="auto">
            <a:xfrm>
              <a:off x="3584" y="2143"/>
              <a:ext cx="172" cy="171"/>
            </a:xfrm>
            <a:custGeom>
              <a:avLst/>
              <a:gdLst>
                <a:gd name="T0" fmla="*/ 0 w 1169"/>
                <a:gd name="T1" fmla="*/ 0 h 1168"/>
                <a:gd name="T2" fmla="*/ 4 w 1169"/>
                <a:gd name="T3" fmla="*/ 4 h 1168"/>
                <a:gd name="T4" fmla="*/ 4 w 1169"/>
                <a:gd name="T5" fmla="*/ 4 h 1168"/>
                <a:gd name="T6" fmla="*/ 0 60000 65536"/>
                <a:gd name="T7" fmla="*/ 0 60000 65536"/>
                <a:gd name="T8" fmla="*/ 0 60000 65536"/>
                <a:gd name="T9" fmla="*/ 0 w 1169"/>
                <a:gd name="T10" fmla="*/ 0 h 1168"/>
                <a:gd name="T11" fmla="*/ 1169 w 1169"/>
                <a:gd name="T12" fmla="*/ 1168 h 1168"/>
              </a:gdLst>
              <a:ahLst/>
              <a:cxnLst>
                <a:cxn ang="T6">
                  <a:pos x="T0" y="T1"/>
                </a:cxn>
                <a:cxn ang="T7">
                  <a:pos x="T2" y="T3"/>
                </a:cxn>
                <a:cxn ang="T8">
                  <a:pos x="T4" y="T5"/>
                </a:cxn>
              </a:cxnLst>
              <a:rect l="T9" t="T10" r="T11" b="T12"/>
              <a:pathLst>
                <a:path w="1169" h="1168">
                  <a:moveTo>
                    <a:pt x="0" y="0"/>
                  </a:moveTo>
                  <a:lnTo>
                    <a:pt x="1168" y="1168"/>
                  </a:lnTo>
                  <a:lnTo>
                    <a:pt x="1169" y="1168"/>
                  </a:lnTo>
                </a:path>
              </a:pathLst>
            </a:custGeom>
            <a:noFill/>
            <a:ln w="0">
              <a:solidFill>
                <a:srgbClr val="FF0000"/>
              </a:solidFill>
              <a:prstDash val="solid"/>
              <a:round/>
            </a:ln>
          </p:spPr>
          <p:txBody>
            <a:bodyPr/>
            <a:lstStyle/>
            <a:p>
              <a:endParaRPr lang="en-US"/>
            </a:p>
          </p:txBody>
        </p:sp>
        <p:sp>
          <p:nvSpPr>
            <p:cNvPr id="26819" name="Freeform 1210"/>
            <p:cNvSpPr/>
            <p:nvPr/>
          </p:nvSpPr>
          <p:spPr bwMode="auto">
            <a:xfrm>
              <a:off x="3533" y="2153"/>
              <a:ext cx="179" cy="178"/>
            </a:xfrm>
            <a:custGeom>
              <a:avLst/>
              <a:gdLst>
                <a:gd name="T0" fmla="*/ 0 w 1213"/>
                <a:gd name="T1" fmla="*/ 0 h 1212"/>
                <a:gd name="T2" fmla="*/ 4 w 1213"/>
                <a:gd name="T3" fmla="*/ 4 h 1212"/>
                <a:gd name="T4" fmla="*/ 4 w 1213"/>
                <a:gd name="T5" fmla="*/ 4 h 1212"/>
                <a:gd name="T6" fmla="*/ 0 60000 65536"/>
                <a:gd name="T7" fmla="*/ 0 60000 65536"/>
                <a:gd name="T8" fmla="*/ 0 60000 65536"/>
                <a:gd name="T9" fmla="*/ 0 w 1213"/>
                <a:gd name="T10" fmla="*/ 0 h 1212"/>
                <a:gd name="T11" fmla="*/ 1213 w 1213"/>
                <a:gd name="T12" fmla="*/ 1212 h 1212"/>
              </a:gdLst>
              <a:ahLst/>
              <a:cxnLst>
                <a:cxn ang="T6">
                  <a:pos x="T0" y="T1"/>
                </a:cxn>
                <a:cxn ang="T7">
                  <a:pos x="T2" y="T3"/>
                </a:cxn>
                <a:cxn ang="T8">
                  <a:pos x="T4" y="T5"/>
                </a:cxn>
              </a:cxnLst>
              <a:rect l="T9" t="T10" r="T11" b="T12"/>
              <a:pathLst>
                <a:path w="1213" h="1212">
                  <a:moveTo>
                    <a:pt x="0" y="0"/>
                  </a:moveTo>
                  <a:lnTo>
                    <a:pt x="1211" y="1212"/>
                  </a:lnTo>
                  <a:lnTo>
                    <a:pt x="1213" y="1212"/>
                  </a:lnTo>
                </a:path>
              </a:pathLst>
            </a:custGeom>
            <a:noFill/>
            <a:ln w="0">
              <a:solidFill>
                <a:srgbClr val="FF0000"/>
              </a:solidFill>
              <a:prstDash val="solid"/>
              <a:round/>
            </a:ln>
          </p:spPr>
          <p:txBody>
            <a:bodyPr/>
            <a:lstStyle/>
            <a:p>
              <a:endParaRPr lang="en-US"/>
            </a:p>
          </p:txBody>
        </p:sp>
        <p:sp>
          <p:nvSpPr>
            <p:cNvPr id="26820" name="Freeform 1211"/>
            <p:cNvSpPr/>
            <p:nvPr/>
          </p:nvSpPr>
          <p:spPr bwMode="auto">
            <a:xfrm>
              <a:off x="3478" y="2160"/>
              <a:ext cx="187" cy="185"/>
            </a:xfrm>
            <a:custGeom>
              <a:avLst/>
              <a:gdLst>
                <a:gd name="T0" fmla="*/ 0 w 1269"/>
                <a:gd name="T1" fmla="*/ 0 h 1268"/>
                <a:gd name="T2" fmla="*/ 4 w 1269"/>
                <a:gd name="T3" fmla="*/ 4 h 1268"/>
                <a:gd name="T4" fmla="*/ 4 w 1269"/>
                <a:gd name="T5" fmla="*/ 4 h 1268"/>
                <a:gd name="T6" fmla="*/ 0 60000 65536"/>
                <a:gd name="T7" fmla="*/ 0 60000 65536"/>
                <a:gd name="T8" fmla="*/ 0 60000 65536"/>
                <a:gd name="T9" fmla="*/ 0 w 1269"/>
                <a:gd name="T10" fmla="*/ 0 h 1268"/>
                <a:gd name="T11" fmla="*/ 1269 w 1269"/>
                <a:gd name="T12" fmla="*/ 1268 h 1268"/>
              </a:gdLst>
              <a:ahLst/>
              <a:cxnLst>
                <a:cxn ang="T6">
                  <a:pos x="T0" y="T1"/>
                </a:cxn>
                <a:cxn ang="T7">
                  <a:pos x="T2" y="T3"/>
                </a:cxn>
                <a:cxn ang="T8">
                  <a:pos x="T4" y="T5"/>
                </a:cxn>
              </a:cxnLst>
              <a:rect l="T9" t="T10" r="T11" b="T12"/>
              <a:pathLst>
                <a:path w="1269" h="1268">
                  <a:moveTo>
                    <a:pt x="0" y="0"/>
                  </a:moveTo>
                  <a:lnTo>
                    <a:pt x="1268" y="1268"/>
                  </a:lnTo>
                  <a:lnTo>
                    <a:pt x="1269" y="1268"/>
                  </a:lnTo>
                </a:path>
              </a:pathLst>
            </a:custGeom>
            <a:noFill/>
            <a:ln w="0">
              <a:solidFill>
                <a:srgbClr val="FF0000"/>
              </a:solidFill>
              <a:prstDash val="solid"/>
              <a:round/>
            </a:ln>
          </p:spPr>
          <p:txBody>
            <a:bodyPr/>
            <a:lstStyle/>
            <a:p>
              <a:endParaRPr lang="en-US"/>
            </a:p>
          </p:txBody>
        </p:sp>
        <p:sp>
          <p:nvSpPr>
            <p:cNvPr id="26821" name="Freeform 1212"/>
            <p:cNvSpPr/>
            <p:nvPr/>
          </p:nvSpPr>
          <p:spPr bwMode="auto">
            <a:xfrm>
              <a:off x="3418" y="2161"/>
              <a:ext cx="199" cy="197"/>
            </a:xfrm>
            <a:custGeom>
              <a:avLst/>
              <a:gdLst>
                <a:gd name="T0" fmla="*/ 0 w 1342"/>
                <a:gd name="T1" fmla="*/ 0 h 1343"/>
                <a:gd name="T2" fmla="*/ 4 w 1342"/>
                <a:gd name="T3" fmla="*/ 4 h 1343"/>
                <a:gd name="T4" fmla="*/ 4 w 1342"/>
                <a:gd name="T5" fmla="*/ 4 h 1343"/>
                <a:gd name="T6" fmla="*/ 0 60000 65536"/>
                <a:gd name="T7" fmla="*/ 0 60000 65536"/>
                <a:gd name="T8" fmla="*/ 0 60000 65536"/>
                <a:gd name="T9" fmla="*/ 0 w 1342"/>
                <a:gd name="T10" fmla="*/ 0 h 1343"/>
                <a:gd name="T11" fmla="*/ 1342 w 1342"/>
                <a:gd name="T12" fmla="*/ 1343 h 1343"/>
              </a:gdLst>
              <a:ahLst/>
              <a:cxnLst>
                <a:cxn ang="T6">
                  <a:pos x="T0" y="T1"/>
                </a:cxn>
                <a:cxn ang="T7">
                  <a:pos x="T2" y="T3"/>
                </a:cxn>
                <a:cxn ang="T8">
                  <a:pos x="T4" y="T5"/>
                </a:cxn>
              </a:cxnLst>
              <a:rect l="T9" t="T10" r="T11" b="T12"/>
              <a:pathLst>
                <a:path w="1342" h="1343">
                  <a:moveTo>
                    <a:pt x="0" y="0"/>
                  </a:moveTo>
                  <a:lnTo>
                    <a:pt x="1341" y="1343"/>
                  </a:lnTo>
                  <a:lnTo>
                    <a:pt x="1342" y="1343"/>
                  </a:lnTo>
                </a:path>
              </a:pathLst>
            </a:custGeom>
            <a:noFill/>
            <a:ln w="0">
              <a:solidFill>
                <a:srgbClr val="FF0000"/>
              </a:solidFill>
              <a:prstDash val="solid"/>
              <a:round/>
            </a:ln>
          </p:spPr>
          <p:txBody>
            <a:bodyPr/>
            <a:lstStyle/>
            <a:p>
              <a:endParaRPr lang="en-US"/>
            </a:p>
          </p:txBody>
        </p:sp>
        <p:sp>
          <p:nvSpPr>
            <p:cNvPr id="26822" name="Freeform 1213"/>
            <p:cNvSpPr/>
            <p:nvPr/>
          </p:nvSpPr>
          <p:spPr bwMode="auto">
            <a:xfrm>
              <a:off x="3352" y="2157"/>
              <a:ext cx="214" cy="211"/>
            </a:xfrm>
            <a:custGeom>
              <a:avLst/>
              <a:gdLst>
                <a:gd name="T0" fmla="*/ 0 w 1443"/>
                <a:gd name="T1" fmla="*/ 0 h 1442"/>
                <a:gd name="T2" fmla="*/ 5 w 1443"/>
                <a:gd name="T3" fmla="*/ 5 h 1442"/>
                <a:gd name="T4" fmla="*/ 5 w 1443"/>
                <a:gd name="T5" fmla="*/ 5 h 1442"/>
                <a:gd name="T6" fmla="*/ 0 60000 65536"/>
                <a:gd name="T7" fmla="*/ 0 60000 65536"/>
                <a:gd name="T8" fmla="*/ 0 60000 65536"/>
                <a:gd name="T9" fmla="*/ 0 w 1443"/>
                <a:gd name="T10" fmla="*/ 0 h 1442"/>
                <a:gd name="T11" fmla="*/ 1443 w 1443"/>
                <a:gd name="T12" fmla="*/ 1442 h 1442"/>
              </a:gdLst>
              <a:ahLst/>
              <a:cxnLst>
                <a:cxn ang="T6">
                  <a:pos x="T0" y="T1"/>
                </a:cxn>
                <a:cxn ang="T7">
                  <a:pos x="T2" y="T3"/>
                </a:cxn>
                <a:cxn ang="T8">
                  <a:pos x="T4" y="T5"/>
                </a:cxn>
              </a:cxnLst>
              <a:rect l="T9" t="T10" r="T11" b="T12"/>
              <a:pathLst>
                <a:path w="1443" h="1442">
                  <a:moveTo>
                    <a:pt x="0" y="0"/>
                  </a:moveTo>
                  <a:lnTo>
                    <a:pt x="1442" y="1442"/>
                  </a:lnTo>
                  <a:lnTo>
                    <a:pt x="1443" y="1442"/>
                  </a:lnTo>
                </a:path>
              </a:pathLst>
            </a:custGeom>
            <a:noFill/>
            <a:ln w="0">
              <a:solidFill>
                <a:srgbClr val="FF0000"/>
              </a:solidFill>
              <a:prstDash val="solid"/>
              <a:round/>
            </a:ln>
          </p:spPr>
          <p:txBody>
            <a:bodyPr/>
            <a:lstStyle/>
            <a:p>
              <a:endParaRPr lang="en-US"/>
            </a:p>
          </p:txBody>
        </p:sp>
        <p:sp>
          <p:nvSpPr>
            <p:cNvPr id="26823" name="Freeform 1214"/>
            <p:cNvSpPr/>
            <p:nvPr/>
          </p:nvSpPr>
          <p:spPr bwMode="auto">
            <a:xfrm>
              <a:off x="3277" y="2142"/>
              <a:ext cx="234" cy="233"/>
            </a:xfrm>
            <a:custGeom>
              <a:avLst/>
              <a:gdLst>
                <a:gd name="T0" fmla="*/ 0 w 1588"/>
                <a:gd name="T1" fmla="*/ 0 h 1587"/>
                <a:gd name="T2" fmla="*/ 5 w 1588"/>
                <a:gd name="T3" fmla="*/ 5 h 1587"/>
                <a:gd name="T4" fmla="*/ 5 w 1588"/>
                <a:gd name="T5" fmla="*/ 5 h 1587"/>
                <a:gd name="T6" fmla="*/ 0 60000 65536"/>
                <a:gd name="T7" fmla="*/ 0 60000 65536"/>
                <a:gd name="T8" fmla="*/ 0 60000 65536"/>
                <a:gd name="T9" fmla="*/ 0 w 1588"/>
                <a:gd name="T10" fmla="*/ 0 h 1587"/>
                <a:gd name="T11" fmla="*/ 1588 w 1588"/>
                <a:gd name="T12" fmla="*/ 1587 h 1587"/>
              </a:gdLst>
              <a:ahLst/>
              <a:cxnLst>
                <a:cxn ang="T6">
                  <a:pos x="T0" y="T1"/>
                </a:cxn>
                <a:cxn ang="T7">
                  <a:pos x="T2" y="T3"/>
                </a:cxn>
                <a:cxn ang="T8">
                  <a:pos x="T4" y="T5"/>
                </a:cxn>
              </a:cxnLst>
              <a:rect l="T9" t="T10" r="T11" b="T12"/>
              <a:pathLst>
                <a:path w="1588" h="1587">
                  <a:moveTo>
                    <a:pt x="0" y="0"/>
                  </a:moveTo>
                  <a:lnTo>
                    <a:pt x="1587" y="1587"/>
                  </a:lnTo>
                  <a:lnTo>
                    <a:pt x="1588" y="1587"/>
                  </a:lnTo>
                </a:path>
              </a:pathLst>
            </a:custGeom>
            <a:noFill/>
            <a:ln w="0">
              <a:solidFill>
                <a:srgbClr val="FF0000"/>
              </a:solidFill>
              <a:prstDash val="solid"/>
              <a:round/>
            </a:ln>
          </p:spPr>
          <p:txBody>
            <a:bodyPr/>
            <a:lstStyle/>
            <a:p>
              <a:endParaRPr lang="en-US"/>
            </a:p>
          </p:txBody>
        </p:sp>
        <p:sp>
          <p:nvSpPr>
            <p:cNvPr id="26824" name="Freeform 1215"/>
            <p:cNvSpPr/>
            <p:nvPr/>
          </p:nvSpPr>
          <p:spPr bwMode="auto">
            <a:xfrm>
              <a:off x="3183" y="2111"/>
              <a:ext cx="270" cy="267"/>
            </a:xfrm>
            <a:custGeom>
              <a:avLst/>
              <a:gdLst>
                <a:gd name="T0" fmla="*/ 0 w 1825"/>
                <a:gd name="T1" fmla="*/ 0 h 1824"/>
                <a:gd name="T2" fmla="*/ 6 w 1825"/>
                <a:gd name="T3" fmla="*/ 6 h 1824"/>
                <a:gd name="T4" fmla="*/ 6 w 1825"/>
                <a:gd name="T5" fmla="*/ 6 h 1824"/>
                <a:gd name="T6" fmla="*/ 0 60000 65536"/>
                <a:gd name="T7" fmla="*/ 0 60000 65536"/>
                <a:gd name="T8" fmla="*/ 0 60000 65536"/>
                <a:gd name="T9" fmla="*/ 0 w 1825"/>
                <a:gd name="T10" fmla="*/ 0 h 1824"/>
                <a:gd name="T11" fmla="*/ 1825 w 1825"/>
                <a:gd name="T12" fmla="*/ 1824 h 1824"/>
              </a:gdLst>
              <a:ahLst/>
              <a:cxnLst>
                <a:cxn ang="T6">
                  <a:pos x="T0" y="T1"/>
                </a:cxn>
                <a:cxn ang="T7">
                  <a:pos x="T2" y="T3"/>
                </a:cxn>
                <a:cxn ang="T8">
                  <a:pos x="T4" y="T5"/>
                </a:cxn>
              </a:cxnLst>
              <a:rect l="T9" t="T10" r="T11" b="T12"/>
              <a:pathLst>
                <a:path w="1825" h="1824">
                  <a:moveTo>
                    <a:pt x="0" y="0"/>
                  </a:moveTo>
                  <a:lnTo>
                    <a:pt x="1824" y="1824"/>
                  </a:lnTo>
                  <a:lnTo>
                    <a:pt x="1825" y="1824"/>
                  </a:lnTo>
                </a:path>
              </a:pathLst>
            </a:custGeom>
            <a:noFill/>
            <a:ln w="0">
              <a:solidFill>
                <a:srgbClr val="FF0000"/>
              </a:solidFill>
              <a:prstDash val="solid"/>
              <a:round/>
            </a:ln>
          </p:spPr>
          <p:txBody>
            <a:bodyPr/>
            <a:lstStyle/>
            <a:p>
              <a:endParaRPr lang="en-US"/>
            </a:p>
          </p:txBody>
        </p:sp>
        <p:sp>
          <p:nvSpPr>
            <p:cNvPr id="26825" name="Freeform 1216"/>
            <p:cNvSpPr/>
            <p:nvPr/>
          </p:nvSpPr>
          <p:spPr bwMode="auto">
            <a:xfrm>
              <a:off x="2870" y="1860"/>
              <a:ext cx="91" cy="90"/>
            </a:xfrm>
            <a:custGeom>
              <a:avLst/>
              <a:gdLst>
                <a:gd name="T0" fmla="*/ 0 w 613"/>
                <a:gd name="T1" fmla="*/ 0 h 613"/>
                <a:gd name="T2" fmla="*/ 2 w 613"/>
                <a:gd name="T3" fmla="*/ 2 h 613"/>
                <a:gd name="T4" fmla="*/ 2 w 613"/>
                <a:gd name="T5" fmla="*/ 2 h 613"/>
                <a:gd name="T6" fmla="*/ 0 60000 65536"/>
                <a:gd name="T7" fmla="*/ 0 60000 65536"/>
                <a:gd name="T8" fmla="*/ 0 60000 65536"/>
                <a:gd name="T9" fmla="*/ 0 w 613"/>
                <a:gd name="T10" fmla="*/ 0 h 613"/>
                <a:gd name="T11" fmla="*/ 613 w 613"/>
                <a:gd name="T12" fmla="*/ 613 h 613"/>
              </a:gdLst>
              <a:ahLst/>
              <a:cxnLst>
                <a:cxn ang="T6">
                  <a:pos x="T0" y="T1"/>
                </a:cxn>
                <a:cxn ang="T7">
                  <a:pos x="T2" y="T3"/>
                </a:cxn>
                <a:cxn ang="T8">
                  <a:pos x="T4" y="T5"/>
                </a:cxn>
              </a:cxnLst>
              <a:rect l="T9" t="T10" r="T11" b="T12"/>
              <a:pathLst>
                <a:path w="613" h="613">
                  <a:moveTo>
                    <a:pt x="0" y="0"/>
                  </a:moveTo>
                  <a:lnTo>
                    <a:pt x="611" y="613"/>
                  </a:lnTo>
                  <a:lnTo>
                    <a:pt x="613" y="613"/>
                  </a:lnTo>
                </a:path>
              </a:pathLst>
            </a:custGeom>
            <a:noFill/>
            <a:ln w="0">
              <a:solidFill>
                <a:srgbClr val="FF0000"/>
              </a:solidFill>
              <a:prstDash val="solid"/>
              <a:round/>
            </a:ln>
          </p:spPr>
          <p:txBody>
            <a:bodyPr/>
            <a:lstStyle/>
            <a:p>
              <a:endParaRPr lang="en-US"/>
            </a:p>
          </p:txBody>
        </p:sp>
        <p:sp>
          <p:nvSpPr>
            <p:cNvPr id="26826" name="Freeform 1217"/>
            <p:cNvSpPr/>
            <p:nvPr/>
          </p:nvSpPr>
          <p:spPr bwMode="auto">
            <a:xfrm>
              <a:off x="3017" y="2006"/>
              <a:ext cx="374" cy="372"/>
            </a:xfrm>
            <a:custGeom>
              <a:avLst/>
              <a:gdLst>
                <a:gd name="T0" fmla="*/ 0 w 2534"/>
                <a:gd name="T1" fmla="*/ 0 h 2534"/>
                <a:gd name="T2" fmla="*/ 8 w 2534"/>
                <a:gd name="T3" fmla="*/ 8 h 2534"/>
                <a:gd name="T4" fmla="*/ 8 w 2534"/>
                <a:gd name="T5" fmla="*/ 8 h 2534"/>
                <a:gd name="T6" fmla="*/ 0 60000 65536"/>
                <a:gd name="T7" fmla="*/ 0 60000 65536"/>
                <a:gd name="T8" fmla="*/ 0 60000 65536"/>
                <a:gd name="T9" fmla="*/ 0 w 2534"/>
                <a:gd name="T10" fmla="*/ 0 h 2534"/>
                <a:gd name="T11" fmla="*/ 2534 w 2534"/>
                <a:gd name="T12" fmla="*/ 2534 h 2534"/>
              </a:gdLst>
              <a:ahLst/>
              <a:cxnLst>
                <a:cxn ang="T6">
                  <a:pos x="T0" y="T1"/>
                </a:cxn>
                <a:cxn ang="T7">
                  <a:pos x="T2" y="T3"/>
                </a:cxn>
                <a:cxn ang="T8">
                  <a:pos x="T4" y="T5"/>
                </a:cxn>
              </a:cxnLst>
              <a:rect l="T9" t="T10" r="T11" b="T12"/>
              <a:pathLst>
                <a:path w="2534" h="2534">
                  <a:moveTo>
                    <a:pt x="0" y="0"/>
                  </a:moveTo>
                  <a:lnTo>
                    <a:pt x="2533" y="2534"/>
                  </a:lnTo>
                  <a:lnTo>
                    <a:pt x="2534" y="2534"/>
                  </a:lnTo>
                </a:path>
              </a:pathLst>
            </a:custGeom>
            <a:noFill/>
            <a:ln w="0">
              <a:solidFill>
                <a:srgbClr val="FF0000"/>
              </a:solidFill>
              <a:prstDash val="solid"/>
              <a:round/>
            </a:ln>
          </p:spPr>
          <p:txBody>
            <a:bodyPr/>
            <a:lstStyle/>
            <a:p>
              <a:endParaRPr lang="en-US"/>
            </a:p>
          </p:txBody>
        </p:sp>
        <p:sp>
          <p:nvSpPr>
            <p:cNvPr id="26827" name="Freeform 1218"/>
            <p:cNvSpPr/>
            <p:nvPr/>
          </p:nvSpPr>
          <p:spPr bwMode="auto">
            <a:xfrm>
              <a:off x="2831" y="1883"/>
              <a:ext cx="493" cy="489"/>
            </a:xfrm>
            <a:custGeom>
              <a:avLst/>
              <a:gdLst>
                <a:gd name="T0" fmla="*/ 0 w 3337"/>
                <a:gd name="T1" fmla="*/ 0 h 3338"/>
                <a:gd name="T2" fmla="*/ 11 w 3337"/>
                <a:gd name="T3" fmla="*/ 11 h 3338"/>
                <a:gd name="T4" fmla="*/ 11 w 3337"/>
                <a:gd name="T5" fmla="*/ 11 h 3338"/>
                <a:gd name="T6" fmla="*/ 0 60000 65536"/>
                <a:gd name="T7" fmla="*/ 0 60000 65536"/>
                <a:gd name="T8" fmla="*/ 0 60000 65536"/>
                <a:gd name="T9" fmla="*/ 0 w 3337"/>
                <a:gd name="T10" fmla="*/ 0 h 3338"/>
                <a:gd name="T11" fmla="*/ 3337 w 3337"/>
                <a:gd name="T12" fmla="*/ 3338 h 3338"/>
              </a:gdLst>
              <a:ahLst/>
              <a:cxnLst>
                <a:cxn ang="T6">
                  <a:pos x="T0" y="T1"/>
                </a:cxn>
                <a:cxn ang="T7">
                  <a:pos x="T2" y="T3"/>
                </a:cxn>
                <a:cxn ang="T8">
                  <a:pos x="T4" y="T5"/>
                </a:cxn>
              </a:cxnLst>
              <a:rect l="T9" t="T10" r="T11" b="T12"/>
              <a:pathLst>
                <a:path w="3337" h="3338">
                  <a:moveTo>
                    <a:pt x="0" y="0"/>
                  </a:moveTo>
                  <a:lnTo>
                    <a:pt x="3336" y="3338"/>
                  </a:lnTo>
                  <a:lnTo>
                    <a:pt x="3337" y="3338"/>
                  </a:lnTo>
                </a:path>
              </a:pathLst>
            </a:custGeom>
            <a:noFill/>
            <a:ln w="0">
              <a:solidFill>
                <a:srgbClr val="FF0000"/>
              </a:solidFill>
              <a:prstDash val="solid"/>
              <a:round/>
            </a:ln>
          </p:spPr>
          <p:txBody>
            <a:bodyPr/>
            <a:lstStyle/>
            <a:p>
              <a:endParaRPr lang="en-US"/>
            </a:p>
          </p:txBody>
        </p:sp>
        <p:sp>
          <p:nvSpPr>
            <p:cNvPr id="26828" name="Freeform 1219"/>
            <p:cNvSpPr/>
            <p:nvPr/>
          </p:nvSpPr>
          <p:spPr bwMode="auto">
            <a:xfrm>
              <a:off x="2792" y="1905"/>
              <a:ext cx="457" cy="453"/>
            </a:xfrm>
            <a:custGeom>
              <a:avLst/>
              <a:gdLst>
                <a:gd name="T0" fmla="*/ 0 w 3098"/>
                <a:gd name="T1" fmla="*/ 0 h 3098"/>
                <a:gd name="T2" fmla="*/ 10 w 3098"/>
                <a:gd name="T3" fmla="*/ 10 h 3098"/>
                <a:gd name="T4" fmla="*/ 10 w 3098"/>
                <a:gd name="T5" fmla="*/ 10 h 3098"/>
                <a:gd name="T6" fmla="*/ 0 60000 65536"/>
                <a:gd name="T7" fmla="*/ 0 60000 65536"/>
                <a:gd name="T8" fmla="*/ 0 60000 65536"/>
                <a:gd name="T9" fmla="*/ 0 w 3098"/>
                <a:gd name="T10" fmla="*/ 0 h 3098"/>
                <a:gd name="T11" fmla="*/ 3098 w 3098"/>
                <a:gd name="T12" fmla="*/ 3098 h 3098"/>
              </a:gdLst>
              <a:ahLst/>
              <a:cxnLst>
                <a:cxn ang="T6">
                  <a:pos x="T0" y="T1"/>
                </a:cxn>
                <a:cxn ang="T7">
                  <a:pos x="T2" y="T3"/>
                </a:cxn>
                <a:cxn ang="T8">
                  <a:pos x="T4" y="T5"/>
                </a:cxn>
              </a:cxnLst>
              <a:rect l="T9" t="T10" r="T11" b="T12"/>
              <a:pathLst>
                <a:path w="3098" h="3098">
                  <a:moveTo>
                    <a:pt x="0" y="0"/>
                  </a:moveTo>
                  <a:lnTo>
                    <a:pt x="3097" y="3098"/>
                  </a:lnTo>
                  <a:lnTo>
                    <a:pt x="3098" y="3098"/>
                  </a:lnTo>
                </a:path>
              </a:pathLst>
            </a:custGeom>
            <a:noFill/>
            <a:ln w="0">
              <a:solidFill>
                <a:srgbClr val="FF0000"/>
              </a:solidFill>
              <a:prstDash val="solid"/>
              <a:round/>
            </a:ln>
          </p:spPr>
          <p:txBody>
            <a:bodyPr/>
            <a:lstStyle/>
            <a:p>
              <a:endParaRPr lang="en-US"/>
            </a:p>
          </p:txBody>
        </p:sp>
        <p:sp>
          <p:nvSpPr>
            <p:cNvPr id="26829" name="Freeform 1220"/>
            <p:cNvSpPr/>
            <p:nvPr/>
          </p:nvSpPr>
          <p:spPr bwMode="auto">
            <a:xfrm>
              <a:off x="2753" y="1927"/>
              <a:ext cx="412" cy="408"/>
            </a:xfrm>
            <a:custGeom>
              <a:avLst/>
              <a:gdLst>
                <a:gd name="T0" fmla="*/ 0 w 2788"/>
                <a:gd name="T1" fmla="*/ 0 h 2788"/>
                <a:gd name="T2" fmla="*/ 9 w 2788"/>
                <a:gd name="T3" fmla="*/ 9 h 2788"/>
                <a:gd name="T4" fmla="*/ 9 w 2788"/>
                <a:gd name="T5" fmla="*/ 9 h 2788"/>
                <a:gd name="T6" fmla="*/ 0 60000 65536"/>
                <a:gd name="T7" fmla="*/ 0 60000 65536"/>
                <a:gd name="T8" fmla="*/ 0 60000 65536"/>
                <a:gd name="T9" fmla="*/ 0 w 2788"/>
                <a:gd name="T10" fmla="*/ 0 h 2788"/>
                <a:gd name="T11" fmla="*/ 2788 w 2788"/>
                <a:gd name="T12" fmla="*/ 2788 h 2788"/>
              </a:gdLst>
              <a:ahLst/>
              <a:cxnLst>
                <a:cxn ang="T6">
                  <a:pos x="T0" y="T1"/>
                </a:cxn>
                <a:cxn ang="T7">
                  <a:pos x="T2" y="T3"/>
                </a:cxn>
                <a:cxn ang="T8">
                  <a:pos x="T4" y="T5"/>
                </a:cxn>
              </a:cxnLst>
              <a:rect l="T9" t="T10" r="T11" b="T12"/>
              <a:pathLst>
                <a:path w="2788" h="2788">
                  <a:moveTo>
                    <a:pt x="0" y="0"/>
                  </a:moveTo>
                  <a:lnTo>
                    <a:pt x="2787" y="2788"/>
                  </a:lnTo>
                  <a:lnTo>
                    <a:pt x="2788" y="2788"/>
                  </a:lnTo>
                </a:path>
              </a:pathLst>
            </a:custGeom>
            <a:noFill/>
            <a:ln w="0">
              <a:solidFill>
                <a:srgbClr val="FF0000"/>
              </a:solidFill>
              <a:prstDash val="solid"/>
              <a:round/>
            </a:ln>
          </p:spPr>
          <p:txBody>
            <a:bodyPr/>
            <a:lstStyle/>
            <a:p>
              <a:endParaRPr lang="en-US"/>
            </a:p>
          </p:txBody>
        </p:sp>
        <p:sp>
          <p:nvSpPr>
            <p:cNvPr id="26830" name="Freeform 1221"/>
            <p:cNvSpPr/>
            <p:nvPr/>
          </p:nvSpPr>
          <p:spPr bwMode="auto">
            <a:xfrm>
              <a:off x="2714" y="1949"/>
              <a:ext cx="348" cy="345"/>
            </a:xfrm>
            <a:custGeom>
              <a:avLst/>
              <a:gdLst>
                <a:gd name="T0" fmla="*/ 0 w 2351"/>
                <a:gd name="T1" fmla="*/ 0 h 2349"/>
                <a:gd name="T2" fmla="*/ 8 w 2351"/>
                <a:gd name="T3" fmla="*/ 7 h 2349"/>
                <a:gd name="T4" fmla="*/ 8 w 2351"/>
                <a:gd name="T5" fmla="*/ 7 h 2349"/>
                <a:gd name="T6" fmla="*/ 0 60000 65536"/>
                <a:gd name="T7" fmla="*/ 0 60000 65536"/>
                <a:gd name="T8" fmla="*/ 0 60000 65536"/>
                <a:gd name="T9" fmla="*/ 0 w 2351"/>
                <a:gd name="T10" fmla="*/ 0 h 2349"/>
                <a:gd name="T11" fmla="*/ 2351 w 2351"/>
                <a:gd name="T12" fmla="*/ 2349 h 2349"/>
              </a:gdLst>
              <a:ahLst/>
              <a:cxnLst>
                <a:cxn ang="T6">
                  <a:pos x="T0" y="T1"/>
                </a:cxn>
                <a:cxn ang="T7">
                  <a:pos x="T2" y="T3"/>
                </a:cxn>
                <a:cxn ang="T8">
                  <a:pos x="T4" y="T5"/>
                </a:cxn>
              </a:cxnLst>
              <a:rect l="T9" t="T10" r="T11" b="T12"/>
              <a:pathLst>
                <a:path w="2351" h="2349">
                  <a:moveTo>
                    <a:pt x="0" y="0"/>
                  </a:moveTo>
                  <a:lnTo>
                    <a:pt x="2349" y="2349"/>
                  </a:lnTo>
                  <a:lnTo>
                    <a:pt x="2351" y="2349"/>
                  </a:lnTo>
                </a:path>
              </a:pathLst>
            </a:custGeom>
            <a:noFill/>
            <a:ln w="0">
              <a:solidFill>
                <a:srgbClr val="FF0000"/>
              </a:solidFill>
              <a:prstDash val="solid"/>
              <a:round/>
            </a:ln>
          </p:spPr>
          <p:txBody>
            <a:bodyPr/>
            <a:lstStyle/>
            <a:p>
              <a:endParaRPr lang="en-US"/>
            </a:p>
          </p:txBody>
        </p:sp>
        <p:sp>
          <p:nvSpPr>
            <p:cNvPr id="26831" name="Freeform 1222"/>
            <p:cNvSpPr/>
            <p:nvPr/>
          </p:nvSpPr>
          <p:spPr bwMode="auto">
            <a:xfrm>
              <a:off x="2785" y="2081"/>
              <a:ext cx="100" cy="99"/>
            </a:xfrm>
            <a:custGeom>
              <a:avLst/>
              <a:gdLst>
                <a:gd name="T0" fmla="*/ 0 w 682"/>
                <a:gd name="T1" fmla="*/ 0 h 681"/>
                <a:gd name="T2" fmla="*/ 2 w 682"/>
                <a:gd name="T3" fmla="*/ 2 h 681"/>
                <a:gd name="T4" fmla="*/ 2 w 682"/>
                <a:gd name="T5" fmla="*/ 2 h 681"/>
                <a:gd name="T6" fmla="*/ 0 60000 65536"/>
                <a:gd name="T7" fmla="*/ 0 60000 65536"/>
                <a:gd name="T8" fmla="*/ 0 60000 65536"/>
                <a:gd name="T9" fmla="*/ 0 w 682"/>
                <a:gd name="T10" fmla="*/ 0 h 681"/>
                <a:gd name="T11" fmla="*/ 682 w 682"/>
                <a:gd name="T12" fmla="*/ 681 h 681"/>
              </a:gdLst>
              <a:ahLst/>
              <a:cxnLst>
                <a:cxn ang="T6">
                  <a:pos x="T0" y="T1"/>
                </a:cxn>
                <a:cxn ang="T7">
                  <a:pos x="T2" y="T3"/>
                </a:cxn>
                <a:cxn ang="T8">
                  <a:pos x="T4" y="T5"/>
                </a:cxn>
              </a:cxnLst>
              <a:rect l="T9" t="T10" r="T11" b="T12"/>
              <a:pathLst>
                <a:path w="682" h="681">
                  <a:moveTo>
                    <a:pt x="0" y="0"/>
                  </a:moveTo>
                  <a:lnTo>
                    <a:pt x="681" y="681"/>
                  </a:lnTo>
                  <a:lnTo>
                    <a:pt x="682" y="681"/>
                  </a:lnTo>
                </a:path>
              </a:pathLst>
            </a:custGeom>
            <a:noFill/>
            <a:ln w="0">
              <a:solidFill>
                <a:srgbClr val="FF0000"/>
              </a:solidFill>
              <a:prstDash val="solid"/>
              <a:round/>
            </a:ln>
          </p:spPr>
          <p:txBody>
            <a:bodyPr/>
            <a:lstStyle/>
            <a:p>
              <a:endParaRPr lang="en-US"/>
            </a:p>
          </p:txBody>
        </p:sp>
        <p:sp>
          <p:nvSpPr>
            <p:cNvPr id="26832" name="Freeform 1223"/>
            <p:cNvSpPr/>
            <p:nvPr/>
          </p:nvSpPr>
          <p:spPr bwMode="auto">
            <a:xfrm>
              <a:off x="3676" y="2113"/>
              <a:ext cx="164" cy="162"/>
            </a:xfrm>
            <a:custGeom>
              <a:avLst/>
              <a:gdLst>
                <a:gd name="T0" fmla="*/ 0 w 1107"/>
                <a:gd name="T1" fmla="*/ 0 h 1107"/>
                <a:gd name="T2" fmla="*/ 4 w 1107"/>
                <a:gd name="T3" fmla="*/ 4 h 1107"/>
                <a:gd name="T4" fmla="*/ 4 w 1107"/>
                <a:gd name="T5" fmla="*/ 4 h 1107"/>
                <a:gd name="T6" fmla="*/ 0 60000 65536"/>
                <a:gd name="T7" fmla="*/ 0 60000 65536"/>
                <a:gd name="T8" fmla="*/ 0 60000 65536"/>
                <a:gd name="T9" fmla="*/ 0 w 1107"/>
                <a:gd name="T10" fmla="*/ 0 h 1107"/>
                <a:gd name="T11" fmla="*/ 1107 w 1107"/>
                <a:gd name="T12" fmla="*/ 1107 h 1107"/>
              </a:gdLst>
              <a:ahLst/>
              <a:cxnLst>
                <a:cxn ang="T6">
                  <a:pos x="T0" y="T1"/>
                </a:cxn>
                <a:cxn ang="T7">
                  <a:pos x="T2" y="T3"/>
                </a:cxn>
                <a:cxn ang="T8">
                  <a:pos x="T4" y="T5"/>
                </a:cxn>
              </a:cxnLst>
              <a:rect l="T9" t="T10" r="T11" b="T12"/>
              <a:pathLst>
                <a:path w="1107" h="1107">
                  <a:moveTo>
                    <a:pt x="0" y="0"/>
                  </a:moveTo>
                  <a:lnTo>
                    <a:pt x="1106" y="1107"/>
                  </a:lnTo>
                  <a:lnTo>
                    <a:pt x="1107" y="1107"/>
                  </a:lnTo>
                </a:path>
              </a:pathLst>
            </a:custGeom>
            <a:noFill/>
            <a:ln w="0">
              <a:solidFill>
                <a:srgbClr val="FF0000"/>
              </a:solidFill>
              <a:prstDash val="solid"/>
              <a:round/>
            </a:ln>
          </p:spPr>
          <p:txBody>
            <a:bodyPr/>
            <a:lstStyle/>
            <a:p>
              <a:endParaRPr lang="en-US"/>
            </a:p>
          </p:txBody>
        </p:sp>
        <p:sp>
          <p:nvSpPr>
            <p:cNvPr id="26833" name="Freeform 1224"/>
            <p:cNvSpPr/>
            <p:nvPr/>
          </p:nvSpPr>
          <p:spPr bwMode="auto">
            <a:xfrm>
              <a:off x="3718" y="2093"/>
              <a:ext cx="160" cy="159"/>
            </a:xfrm>
            <a:custGeom>
              <a:avLst/>
              <a:gdLst>
                <a:gd name="T0" fmla="*/ 0 w 1086"/>
                <a:gd name="T1" fmla="*/ 0 h 1085"/>
                <a:gd name="T2" fmla="*/ 4 w 1086"/>
                <a:gd name="T3" fmla="*/ 3 h 1085"/>
                <a:gd name="T4" fmla="*/ 4 w 1086"/>
                <a:gd name="T5" fmla="*/ 3 h 1085"/>
                <a:gd name="T6" fmla="*/ 0 60000 65536"/>
                <a:gd name="T7" fmla="*/ 0 60000 65536"/>
                <a:gd name="T8" fmla="*/ 0 60000 65536"/>
                <a:gd name="T9" fmla="*/ 0 w 1086"/>
                <a:gd name="T10" fmla="*/ 0 h 1085"/>
                <a:gd name="T11" fmla="*/ 1086 w 1086"/>
                <a:gd name="T12" fmla="*/ 1085 h 1085"/>
              </a:gdLst>
              <a:ahLst/>
              <a:cxnLst>
                <a:cxn ang="T6">
                  <a:pos x="T0" y="T1"/>
                </a:cxn>
                <a:cxn ang="T7">
                  <a:pos x="T2" y="T3"/>
                </a:cxn>
                <a:cxn ang="T8">
                  <a:pos x="T4" y="T5"/>
                </a:cxn>
              </a:cxnLst>
              <a:rect l="T9" t="T10" r="T11" b="T12"/>
              <a:pathLst>
                <a:path w="1086" h="1085">
                  <a:moveTo>
                    <a:pt x="0" y="0"/>
                  </a:moveTo>
                  <a:lnTo>
                    <a:pt x="1085" y="1085"/>
                  </a:lnTo>
                  <a:lnTo>
                    <a:pt x="1086" y="1085"/>
                  </a:lnTo>
                </a:path>
              </a:pathLst>
            </a:custGeom>
            <a:noFill/>
            <a:ln w="0">
              <a:solidFill>
                <a:srgbClr val="FF0000"/>
              </a:solidFill>
              <a:prstDash val="solid"/>
              <a:round/>
            </a:ln>
          </p:spPr>
          <p:txBody>
            <a:bodyPr/>
            <a:lstStyle/>
            <a:p>
              <a:endParaRPr lang="en-US"/>
            </a:p>
          </p:txBody>
        </p:sp>
        <p:sp>
          <p:nvSpPr>
            <p:cNvPr id="26834" name="Freeform 1225"/>
            <p:cNvSpPr/>
            <p:nvPr/>
          </p:nvSpPr>
          <p:spPr bwMode="auto">
            <a:xfrm>
              <a:off x="3757" y="2072"/>
              <a:ext cx="158" cy="156"/>
            </a:xfrm>
            <a:custGeom>
              <a:avLst/>
              <a:gdLst>
                <a:gd name="T0" fmla="*/ 0 w 1070"/>
                <a:gd name="T1" fmla="*/ 0 h 1069"/>
                <a:gd name="T2" fmla="*/ 3 w 1070"/>
                <a:gd name="T3" fmla="*/ 3 h 1069"/>
                <a:gd name="T4" fmla="*/ 3 w 1070"/>
                <a:gd name="T5" fmla="*/ 3 h 1069"/>
                <a:gd name="T6" fmla="*/ 0 60000 65536"/>
                <a:gd name="T7" fmla="*/ 0 60000 65536"/>
                <a:gd name="T8" fmla="*/ 0 60000 65536"/>
                <a:gd name="T9" fmla="*/ 0 w 1070"/>
                <a:gd name="T10" fmla="*/ 0 h 1069"/>
                <a:gd name="T11" fmla="*/ 1070 w 1070"/>
                <a:gd name="T12" fmla="*/ 1069 h 1069"/>
              </a:gdLst>
              <a:ahLst/>
              <a:cxnLst>
                <a:cxn ang="T6">
                  <a:pos x="T0" y="T1"/>
                </a:cxn>
                <a:cxn ang="T7">
                  <a:pos x="T2" y="T3"/>
                </a:cxn>
                <a:cxn ang="T8">
                  <a:pos x="T4" y="T5"/>
                </a:cxn>
              </a:cxnLst>
              <a:rect l="T9" t="T10" r="T11" b="T12"/>
              <a:pathLst>
                <a:path w="1070" h="1069">
                  <a:moveTo>
                    <a:pt x="0" y="0"/>
                  </a:moveTo>
                  <a:lnTo>
                    <a:pt x="1069" y="1069"/>
                  </a:lnTo>
                  <a:lnTo>
                    <a:pt x="1070" y="1069"/>
                  </a:lnTo>
                </a:path>
              </a:pathLst>
            </a:custGeom>
            <a:noFill/>
            <a:ln w="0">
              <a:solidFill>
                <a:srgbClr val="FF0000"/>
              </a:solidFill>
              <a:prstDash val="solid"/>
              <a:round/>
            </a:ln>
          </p:spPr>
          <p:txBody>
            <a:bodyPr/>
            <a:lstStyle/>
            <a:p>
              <a:endParaRPr lang="en-US"/>
            </a:p>
          </p:txBody>
        </p:sp>
        <p:sp>
          <p:nvSpPr>
            <p:cNvPr id="26835" name="Freeform 1226"/>
            <p:cNvSpPr/>
            <p:nvPr/>
          </p:nvSpPr>
          <p:spPr bwMode="auto">
            <a:xfrm>
              <a:off x="3794" y="2047"/>
              <a:ext cx="157" cy="155"/>
            </a:xfrm>
            <a:custGeom>
              <a:avLst/>
              <a:gdLst>
                <a:gd name="T0" fmla="*/ 0 w 1059"/>
                <a:gd name="T1" fmla="*/ 0 h 1057"/>
                <a:gd name="T2" fmla="*/ 3 w 1059"/>
                <a:gd name="T3" fmla="*/ 3 h 1057"/>
                <a:gd name="T4" fmla="*/ 3 w 1059"/>
                <a:gd name="T5" fmla="*/ 3 h 1057"/>
                <a:gd name="T6" fmla="*/ 0 60000 65536"/>
                <a:gd name="T7" fmla="*/ 0 60000 65536"/>
                <a:gd name="T8" fmla="*/ 0 60000 65536"/>
                <a:gd name="T9" fmla="*/ 0 w 1059"/>
                <a:gd name="T10" fmla="*/ 0 h 1057"/>
                <a:gd name="T11" fmla="*/ 1059 w 1059"/>
                <a:gd name="T12" fmla="*/ 1057 h 1057"/>
              </a:gdLst>
              <a:ahLst/>
              <a:cxnLst>
                <a:cxn ang="T6">
                  <a:pos x="T0" y="T1"/>
                </a:cxn>
                <a:cxn ang="T7">
                  <a:pos x="T2" y="T3"/>
                </a:cxn>
                <a:cxn ang="T8">
                  <a:pos x="T4" y="T5"/>
                </a:cxn>
              </a:cxnLst>
              <a:rect l="T9" t="T10" r="T11" b="T12"/>
              <a:pathLst>
                <a:path w="1059" h="1057">
                  <a:moveTo>
                    <a:pt x="0" y="0"/>
                  </a:moveTo>
                  <a:lnTo>
                    <a:pt x="1058" y="1057"/>
                  </a:lnTo>
                  <a:lnTo>
                    <a:pt x="1059" y="1057"/>
                  </a:lnTo>
                </a:path>
              </a:pathLst>
            </a:custGeom>
            <a:noFill/>
            <a:ln w="0">
              <a:solidFill>
                <a:srgbClr val="FF0000"/>
              </a:solidFill>
              <a:prstDash val="solid"/>
              <a:round/>
            </a:ln>
          </p:spPr>
          <p:txBody>
            <a:bodyPr/>
            <a:lstStyle/>
            <a:p>
              <a:endParaRPr lang="en-US"/>
            </a:p>
          </p:txBody>
        </p:sp>
        <p:sp>
          <p:nvSpPr>
            <p:cNvPr id="26836" name="Freeform 1227"/>
            <p:cNvSpPr/>
            <p:nvPr/>
          </p:nvSpPr>
          <p:spPr bwMode="auto">
            <a:xfrm>
              <a:off x="3829" y="2021"/>
              <a:ext cx="156" cy="154"/>
            </a:xfrm>
            <a:custGeom>
              <a:avLst/>
              <a:gdLst>
                <a:gd name="T0" fmla="*/ 0 w 1052"/>
                <a:gd name="T1" fmla="*/ 0 h 1050"/>
                <a:gd name="T2" fmla="*/ 3 w 1052"/>
                <a:gd name="T3" fmla="*/ 3 h 1050"/>
                <a:gd name="T4" fmla="*/ 3 w 1052"/>
                <a:gd name="T5" fmla="*/ 3 h 1050"/>
                <a:gd name="T6" fmla="*/ 0 60000 65536"/>
                <a:gd name="T7" fmla="*/ 0 60000 65536"/>
                <a:gd name="T8" fmla="*/ 0 60000 65536"/>
                <a:gd name="T9" fmla="*/ 0 w 1052"/>
                <a:gd name="T10" fmla="*/ 0 h 1050"/>
                <a:gd name="T11" fmla="*/ 1052 w 1052"/>
                <a:gd name="T12" fmla="*/ 1050 h 1050"/>
              </a:gdLst>
              <a:ahLst/>
              <a:cxnLst>
                <a:cxn ang="T6">
                  <a:pos x="T0" y="T1"/>
                </a:cxn>
                <a:cxn ang="T7">
                  <a:pos x="T2" y="T3"/>
                </a:cxn>
                <a:cxn ang="T8">
                  <a:pos x="T4" y="T5"/>
                </a:cxn>
              </a:cxnLst>
              <a:rect l="T9" t="T10" r="T11" b="T12"/>
              <a:pathLst>
                <a:path w="1052" h="1050">
                  <a:moveTo>
                    <a:pt x="0" y="0"/>
                  </a:moveTo>
                  <a:lnTo>
                    <a:pt x="1051" y="1050"/>
                  </a:lnTo>
                  <a:lnTo>
                    <a:pt x="1052" y="1050"/>
                  </a:lnTo>
                </a:path>
              </a:pathLst>
            </a:custGeom>
            <a:noFill/>
            <a:ln w="0">
              <a:solidFill>
                <a:srgbClr val="FF0000"/>
              </a:solidFill>
              <a:prstDash val="solid"/>
              <a:round/>
            </a:ln>
          </p:spPr>
          <p:txBody>
            <a:bodyPr/>
            <a:lstStyle/>
            <a:p>
              <a:endParaRPr lang="en-US"/>
            </a:p>
          </p:txBody>
        </p:sp>
        <p:grpSp>
          <p:nvGrpSpPr>
            <p:cNvPr id="26837" name="Group 1228"/>
            <p:cNvGrpSpPr/>
            <p:nvPr/>
          </p:nvGrpSpPr>
          <p:grpSpPr bwMode="auto">
            <a:xfrm>
              <a:off x="2699" y="617"/>
              <a:ext cx="2366" cy="1761"/>
              <a:chOff x="5330" y="3693"/>
              <a:chExt cx="4004" cy="3006"/>
            </a:xfrm>
          </p:grpSpPr>
          <p:sp>
            <p:nvSpPr>
              <p:cNvPr id="27276" name="Freeform 1229"/>
              <p:cNvSpPr/>
              <p:nvPr/>
            </p:nvSpPr>
            <p:spPr bwMode="auto">
              <a:xfrm>
                <a:off x="7298" y="6041"/>
                <a:ext cx="262" cy="262"/>
              </a:xfrm>
              <a:custGeom>
                <a:avLst/>
                <a:gdLst>
                  <a:gd name="T0" fmla="*/ 0 w 1047"/>
                  <a:gd name="T1" fmla="*/ 0 h 1046"/>
                  <a:gd name="T2" fmla="*/ 17 w 1047"/>
                  <a:gd name="T3" fmla="*/ 17 h 1046"/>
                  <a:gd name="T4" fmla="*/ 17 w 1047"/>
                  <a:gd name="T5" fmla="*/ 17 h 1046"/>
                  <a:gd name="T6" fmla="*/ 0 60000 65536"/>
                  <a:gd name="T7" fmla="*/ 0 60000 65536"/>
                  <a:gd name="T8" fmla="*/ 0 60000 65536"/>
                  <a:gd name="T9" fmla="*/ 0 w 1047"/>
                  <a:gd name="T10" fmla="*/ 0 h 1046"/>
                  <a:gd name="T11" fmla="*/ 1047 w 1047"/>
                  <a:gd name="T12" fmla="*/ 1046 h 1046"/>
                </a:gdLst>
                <a:ahLst/>
                <a:cxnLst>
                  <a:cxn ang="T6">
                    <a:pos x="T0" y="T1"/>
                  </a:cxn>
                  <a:cxn ang="T7">
                    <a:pos x="T2" y="T3"/>
                  </a:cxn>
                  <a:cxn ang="T8">
                    <a:pos x="T4" y="T5"/>
                  </a:cxn>
                </a:cxnLst>
                <a:rect l="T9" t="T10" r="T11" b="T12"/>
                <a:pathLst>
                  <a:path w="1047" h="1046">
                    <a:moveTo>
                      <a:pt x="0" y="0"/>
                    </a:moveTo>
                    <a:lnTo>
                      <a:pt x="1046" y="1046"/>
                    </a:lnTo>
                    <a:lnTo>
                      <a:pt x="1047" y="1046"/>
                    </a:lnTo>
                  </a:path>
                </a:pathLst>
              </a:custGeom>
              <a:noFill/>
              <a:ln w="0">
                <a:solidFill>
                  <a:srgbClr val="FF0000"/>
                </a:solidFill>
                <a:prstDash val="solid"/>
                <a:round/>
              </a:ln>
            </p:spPr>
            <p:txBody>
              <a:bodyPr/>
              <a:lstStyle/>
              <a:p>
                <a:endParaRPr lang="en-US"/>
              </a:p>
            </p:txBody>
          </p:sp>
          <p:sp>
            <p:nvSpPr>
              <p:cNvPr id="27277" name="Freeform 1230"/>
              <p:cNvSpPr/>
              <p:nvPr/>
            </p:nvSpPr>
            <p:spPr bwMode="auto">
              <a:xfrm>
                <a:off x="7350" y="5989"/>
                <a:ext cx="262" cy="262"/>
              </a:xfrm>
              <a:custGeom>
                <a:avLst/>
                <a:gdLst>
                  <a:gd name="T0" fmla="*/ 0 w 1047"/>
                  <a:gd name="T1" fmla="*/ 0 h 1047"/>
                  <a:gd name="T2" fmla="*/ 17 w 1047"/>
                  <a:gd name="T3" fmla="*/ 17 h 1047"/>
                  <a:gd name="T4" fmla="*/ 17 w 1047"/>
                  <a:gd name="T5" fmla="*/ 17 h 1047"/>
                  <a:gd name="T6" fmla="*/ 0 60000 65536"/>
                  <a:gd name="T7" fmla="*/ 0 60000 65536"/>
                  <a:gd name="T8" fmla="*/ 0 60000 65536"/>
                  <a:gd name="T9" fmla="*/ 0 w 1047"/>
                  <a:gd name="T10" fmla="*/ 0 h 1047"/>
                  <a:gd name="T11" fmla="*/ 1047 w 1047"/>
                  <a:gd name="T12" fmla="*/ 1047 h 1047"/>
                </a:gdLst>
                <a:ahLst/>
                <a:cxnLst>
                  <a:cxn ang="T6">
                    <a:pos x="T0" y="T1"/>
                  </a:cxn>
                  <a:cxn ang="T7">
                    <a:pos x="T2" y="T3"/>
                  </a:cxn>
                  <a:cxn ang="T8">
                    <a:pos x="T4" y="T5"/>
                  </a:cxn>
                </a:cxnLst>
                <a:rect l="T9" t="T10" r="T11" b="T12"/>
                <a:pathLst>
                  <a:path w="1047" h="1047">
                    <a:moveTo>
                      <a:pt x="0" y="0"/>
                    </a:moveTo>
                    <a:lnTo>
                      <a:pt x="1046" y="1047"/>
                    </a:lnTo>
                    <a:lnTo>
                      <a:pt x="1047" y="1047"/>
                    </a:lnTo>
                  </a:path>
                </a:pathLst>
              </a:custGeom>
              <a:noFill/>
              <a:ln w="0">
                <a:solidFill>
                  <a:srgbClr val="FF0000"/>
                </a:solidFill>
                <a:prstDash val="solid"/>
                <a:round/>
              </a:ln>
            </p:spPr>
            <p:txBody>
              <a:bodyPr/>
              <a:lstStyle/>
              <a:p>
                <a:endParaRPr lang="en-US"/>
              </a:p>
            </p:txBody>
          </p:sp>
          <p:sp>
            <p:nvSpPr>
              <p:cNvPr id="27278" name="Freeform 1231"/>
              <p:cNvSpPr/>
              <p:nvPr/>
            </p:nvSpPr>
            <p:spPr bwMode="auto">
              <a:xfrm>
                <a:off x="7398" y="5934"/>
                <a:ext cx="263" cy="262"/>
              </a:xfrm>
              <a:custGeom>
                <a:avLst/>
                <a:gdLst>
                  <a:gd name="T0" fmla="*/ 0 w 1051"/>
                  <a:gd name="T1" fmla="*/ 0 h 1050"/>
                  <a:gd name="T2" fmla="*/ 17 w 1051"/>
                  <a:gd name="T3" fmla="*/ 16 h 1050"/>
                  <a:gd name="T4" fmla="*/ 17 w 1051"/>
                  <a:gd name="T5" fmla="*/ 16 h 1050"/>
                  <a:gd name="T6" fmla="*/ 0 60000 65536"/>
                  <a:gd name="T7" fmla="*/ 0 60000 65536"/>
                  <a:gd name="T8" fmla="*/ 0 60000 65536"/>
                  <a:gd name="T9" fmla="*/ 0 w 1051"/>
                  <a:gd name="T10" fmla="*/ 0 h 1050"/>
                  <a:gd name="T11" fmla="*/ 1051 w 1051"/>
                  <a:gd name="T12" fmla="*/ 1050 h 1050"/>
                </a:gdLst>
                <a:ahLst/>
                <a:cxnLst>
                  <a:cxn ang="T6">
                    <a:pos x="T0" y="T1"/>
                  </a:cxn>
                  <a:cxn ang="T7">
                    <a:pos x="T2" y="T3"/>
                  </a:cxn>
                  <a:cxn ang="T8">
                    <a:pos x="T4" y="T5"/>
                  </a:cxn>
                </a:cxnLst>
                <a:rect l="T9" t="T10" r="T11" b="T12"/>
                <a:pathLst>
                  <a:path w="1051" h="1050">
                    <a:moveTo>
                      <a:pt x="0" y="0"/>
                    </a:moveTo>
                    <a:lnTo>
                      <a:pt x="1050" y="1050"/>
                    </a:lnTo>
                    <a:lnTo>
                      <a:pt x="1051" y="1050"/>
                    </a:lnTo>
                  </a:path>
                </a:pathLst>
              </a:custGeom>
              <a:noFill/>
              <a:ln w="0">
                <a:solidFill>
                  <a:srgbClr val="FF0000"/>
                </a:solidFill>
                <a:prstDash val="solid"/>
                <a:round/>
              </a:ln>
            </p:spPr>
            <p:txBody>
              <a:bodyPr/>
              <a:lstStyle/>
              <a:p>
                <a:endParaRPr lang="en-US"/>
              </a:p>
            </p:txBody>
          </p:sp>
          <p:sp>
            <p:nvSpPr>
              <p:cNvPr id="27279" name="Freeform 1232"/>
              <p:cNvSpPr/>
              <p:nvPr/>
            </p:nvSpPr>
            <p:spPr bwMode="auto">
              <a:xfrm>
                <a:off x="7443" y="5874"/>
                <a:ext cx="264" cy="265"/>
              </a:xfrm>
              <a:custGeom>
                <a:avLst/>
                <a:gdLst>
                  <a:gd name="T0" fmla="*/ 0 w 1058"/>
                  <a:gd name="T1" fmla="*/ 0 h 1058"/>
                  <a:gd name="T2" fmla="*/ 16 w 1058"/>
                  <a:gd name="T3" fmla="*/ 17 h 1058"/>
                  <a:gd name="T4" fmla="*/ 16 w 1058"/>
                  <a:gd name="T5" fmla="*/ 17 h 1058"/>
                  <a:gd name="T6" fmla="*/ 0 60000 65536"/>
                  <a:gd name="T7" fmla="*/ 0 60000 65536"/>
                  <a:gd name="T8" fmla="*/ 0 60000 65536"/>
                  <a:gd name="T9" fmla="*/ 0 w 1058"/>
                  <a:gd name="T10" fmla="*/ 0 h 1058"/>
                  <a:gd name="T11" fmla="*/ 1058 w 1058"/>
                  <a:gd name="T12" fmla="*/ 1058 h 1058"/>
                </a:gdLst>
                <a:ahLst/>
                <a:cxnLst>
                  <a:cxn ang="T6">
                    <a:pos x="T0" y="T1"/>
                  </a:cxn>
                  <a:cxn ang="T7">
                    <a:pos x="T2" y="T3"/>
                  </a:cxn>
                  <a:cxn ang="T8">
                    <a:pos x="T4" y="T5"/>
                  </a:cxn>
                </a:cxnLst>
                <a:rect l="T9" t="T10" r="T11" b="T12"/>
                <a:pathLst>
                  <a:path w="1058" h="1058">
                    <a:moveTo>
                      <a:pt x="0" y="0"/>
                    </a:moveTo>
                    <a:lnTo>
                      <a:pt x="1057" y="1058"/>
                    </a:lnTo>
                    <a:lnTo>
                      <a:pt x="1058" y="1058"/>
                    </a:lnTo>
                  </a:path>
                </a:pathLst>
              </a:custGeom>
              <a:noFill/>
              <a:ln w="0">
                <a:solidFill>
                  <a:srgbClr val="FF0000"/>
                </a:solidFill>
                <a:prstDash val="solid"/>
                <a:round/>
              </a:ln>
            </p:spPr>
            <p:txBody>
              <a:bodyPr/>
              <a:lstStyle/>
              <a:p>
                <a:endParaRPr lang="en-US"/>
              </a:p>
            </p:txBody>
          </p:sp>
          <p:sp>
            <p:nvSpPr>
              <p:cNvPr id="27280" name="Freeform 1233"/>
              <p:cNvSpPr/>
              <p:nvPr/>
            </p:nvSpPr>
            <p:spPr bwMode="auto">
              <a:xfrm>
                <a:off x="7483" y="5811"/>
                <a:ext cx="268" cy="268"/>
              </a:xfrm>
              <a:custGeom>
                <a:avLst/>
                <a:gdLst>
                  <a:gd name="T0" fmla="*/ 0 w 1071"/>
                  <a:gd name="T1" fmla="*/ 0 h 1071"/>
                  <a:gd name="T2" fmla="*/ 17 w 1071"/>
                  <a:gd name="T3" fmla="*/ 17 h 1071"/>
                  <a:gd name="T4" fmla="*/ 17 w 1071"/>
                  <a:gd name="T5" fmla="*/ 17 h 1071"/>
                  <a:gd name="T6" fmla="*/ 0 60000 65536"/>
                  <a:gd name="T7" fmla="*/ 0 60000 65536"/>
                  <a:gd name="T8" fmla="*/ 0 60000 65536"/>
                  <a:gd name="T9" fmla="*/ 0 w 1071"/>
                  <a:gd name="T10" fmla="*/ 0 h 1071"/>
                  <a:gd name="T11" fmla="*/ 1071 w 1071"/>
                  <a:gd name="T12" fmla="*/ 1071 h 1071"/>
                </a:gdLst>
                <a:ahLst/>
                <a:cxnLst>
                  <a:cxn ang="T6">
                    <a:pos x="T0" y="T1"/>
                  </a:cxn>
                  <a:cxn ang="T7">
                    <a:pos x="T2" y="T3"/>
                  </a:cxn>
                  <a:cxn ang="T8">
                    <a:pos x="T4" y="T5"/>
                  </a:cxn>
                </a:cxnLst>
                <a:rect l="T9" t="T10" r="T11" b="T12"/>
                <a:pathLst>
                  <a:path w="1071" h="1071">
                    <a:moveTo>
                      <a:pt x="0" y="0"/>
                    </a:moveTo>
                    <a:lnTo>
                      <a:pt x="1070" y="1071"/>
                    </a:lnTo>
                    <a:lnTo>
                      <a:pt x="1071" y="1071"/>
                    </a:lnTo>
                  </a:path>
                </a:pathLst>
              </a:custGeom>
              <a:noFill/>
              <a:ln w="0">
                <a:solidFill>
                  <a:srgbClr val="FF0000"/>
                </a:solidFill>
                <a:prstDash val="solid"/>
                <a:round/>
              </a:ln>
            </p:spPr>
            <p:txBody>
              <a:bodyPr/>
              <a:lstStyle/>
              <a:p>
                <a:endParaRPr lang="en-US"/>
              </a:p>
            </p:txBody>
          </p:sp>
          <p:sp>
            <p:nvSpPr>
              <p:cNvPr id="27281" name="Freeform 1234"/>
              <p:cNvSpPr/>
              <p:nvPr/>
            </p:nvSpPr>
            <p:spPr bwMode="auto">
              <a:xfrm>
                <a:off x="7686" y="5910"/>
                <a:ext cx="106" cy="106"/>
              </a:xfrm>
              <a:custGeom>
                <a:avLst/>
                <a:gdLst>
                  <a:gd name="T0" fmla="*/ 0 w 426"/>
                  <a:gd name="T1" fmla="*/ 0 h 425"/>
                  <a:gd name="T2" fmla="*/ 6 w 426"/>
                  <a:gd name="T3" fmla="*/ 6 h 425"/>
                  <a:gd name="T4" fmla="*/ 6 w 426"/>
                  <a:gd name="T5" fmla="*/ 6 h 425"/>
                  <a:gd name="T6" fmla="*/ 0 60000 65536"/>
                  <a:gd name="T7" fmla="*/ 0 60000 65536"/>
                  <a:gd name="T8" fmla="*/ 0 60000 65536"/>
                  <a:gd name="T9" fmla="*/ 0 w 426"/>
                  <a:gd name="T10" fmla="*/ 0 h 425"/>
                  <a:gd name="T11" fmla="*/ 426 w 426"/>
                  <a:gd name="T12" fmla="*/ 425 h 425"/>
                </a:gdLst>
                <a:ahLst/>
                <a:cxnLst>
                  <a:cxn ang="T6">
                    <a:pos x="T0" y="T1"/>
                  </a:cxn>
                  <a:cxn ang="T7">
                    <a:pos x="T2" y="T3"/>
                  </a:cxn>
                  <a:cxn ang="T8">
                    <a:pos x="T4" y="T5"/>
                  </a:cxn>
                </a:cxnLst>
                <a:rect l="T9" t="T10" r="T11" b="T12"/>
                <a:pathLst>
                  <a:path w="426" h="425">
                    <a:moveTo>
                      <a:pt x="0" y="0"/>
                    </a:moveTo>
                    <a:lnTo>
                      <a:pt x="425" y="425"/>
                    </a:lnTo>
                    <a:lnTo>
                      <a:pt x="426" y="425"/>
                    </a:lnTo>
                  </a:path>
                </a:pathLst>
              </a:custGeom>
              <a:noFill/>
              <a:ln w="0">
                <a:solidFill>
                  <a:srgbClr val="FF0000"/>
                </a:solidFill>
                <a:prstDash val="solid"/>
                <a:round/>
              </a:ln>
            </p:spPr>
            <p:txBody>
              <a:bodyPr/>
              <a:lstStyle/>
              <a:p>
                <a:endParaRPr lang="en-US"/>
              </a:p>
            </p:txBody>
          </p:sp>
          <p:sp>
            <p:nvSpPr>
              <p:cNvPr id="27282" name="Freeform 1235"/>
              <p:cNvSpPr/>
              <p:nvPr/>
            </p:nvSpPr>
            <p:spPr bwMode="auto">
              <a:xfrm>
                <a:off x="5918" y="6262"/>
                <a:ext cx="280" cy="280"/>
              </a:xfrm>
              <a:custGeom>
                <a:avLst/>
                <a:gdLst>
                  <a:gd name="T0" fmla="*/ 18 w 1120"/>
                  <a:gd name="T1" fmla="*/ 0 h 1121"/>
                  <a:gd name="T2" fmla="*/ 0 w 1120"/>
                  <a:gd name="T3" fmla="*/ 17 h 1121"/>
                  <a:gd name="T4" fmla="*/ 0 w 1120"/>
                  <a:gd name="T5" fmla="*/ 17 h 1121"/>
                  <a:gd name="T6" fmla="*/ 0 60000 65536"/>
                  <a:gd name="T7" fmla="*/ 0 60000 65536"/>
                  <a:gd name="T8" fmla="*/ 0 60000 65536"/>
                  <a:gd name="T9" fmla="*/ 0 w 1120"/>
                  <a:gd name="T10" fmla="*/ 0 h 1121"/>
                  <a:gd name="T11" fmla="*/ 1120 w 1120"/>
                  <a:gd name="T12" fmla="*/ 1121 h 1121"/>
                </a:gdLst>
                <a:ahLst/>
                <a:cxnLst>
                  <a:cxn ang="T6">
                    <a:pos x="T0" y="T1"/>
                  </a:cxn>
                  <a:cxn ang="T7">
                    <a:pos x="T2" y="T3"/>
                  </a:cxn>
                  <a:cxn ang="T8">
                    <a:pos x="T4" y="T5"/>
                  </a:cxn>
                </a:cxnLst>
                <a:rect l="T9" t="T10" r="T11" b="T12"/>
                <a:pathLst>
                  <a:path w="1120" h="1121">
                    <a:moveTo>
                      <a:pt x="1120" y="0"/>
                    </a:moveTo>
                    <a:lnTo>
                      <a:pt x="0" y="1121"/>
                    </a:lnTo>
                    <a:lnTo>
                      <a:pt x="1" y="1121"/>
                    </a:lnTo>
                  </a:path>
                </a:pathLst>
              </a:custGeom>
              <a:noFill/>
              <a:ln w="0">
                <a:solidFill>
                  <a:srgbClr val="FF0000"/>
                </a:solidFill>
                <a:prstDash val="solid"/>
                <a:round/>
              </a:ln>
            </p:spPr>
            <p:txBody>
              <a:bodyPr/>
              <a:lstStyle/>
              <a:p>
                <a:endParaRPr lang="en-US"/>
              </a:p>
            </p:txBody>
          </p:sp>
          <p:sp>
            <p:nvSpPr>
              <p:cNvPr id="27283" name="Freeform 1236"/>
              <p:cNvSpPr/>
              <p:nvPr/>
            </p:nvSpPr>
            <p:spPr bwMode="auto">
              <a:xfrm>
                <a:off x="5851" y="6231"/>
                <a:ext cx="274" cy="274"/>
              </a:xfrm>
              <a:custGeom>
                <a:avLst/>
                <a:gdLst>
                  <a:gd name="T0" fmla="*/ 17 w 1096"/>
                  <a:gd name="T1" fmla="*/ 0 h 1097"/>
                  <a:gd name="T2" fmla="*/ 0 w 1096"/>
                  <a:gd name="T3" fmla="*/ 17 h 1097"/>
                  <a:gd name="T4" fmla="*/ 0 w 1096"/>
                  <a:gd name="T5" fmla="*/ 17 h 1097"/>
                  <a:gd name="T6" fmla="*/ 0 60000 65536"/>
                  <a:gd name="T7" fmla="*/ 0 60000 65536"/>
                  <a:gd name="T8" fmla="*/ 0 60000 65536"/>
                  <a:gd name="T9" fmla="*/ 0 w 1096"/>
                  <a:gd name="T10" fmla="*/ 0 h 1097"/>
                  <a:gd name="T11" fmla="*/ 1096 w 1096"/>
                  <a:gd name="T12" fmla="*/ 1097 h 1097"/>
                </a:gdLst>
                <a:ahLst/>
                <a:cxnLst>
                  <a:cxn ang="T6">
                    <a:pos x="T0" y="T1"/>
                  </a:cxn>
                  <a:cxn ang="T7">
                    <a:pos x="T2" y="T3"/>
                  </a:cxn>
                  <a:cxn ang="T8">
                    <a:pos x="T4" y="T5"/>
                  </a:cxn>
                </a:cxnLst>
                <a:rect l="T9" t="T10" r="T11" b="T12"/>
                <a:pathLst>
                  <a:path w="1096" h="1097">
                    <a:moveTo>
                      <a:pt x="1096" y="0"/>
                    </a:moveTo>
                    <a:lnTo>
                      <a:pt x="0" y="1097"/>
                    </a:lnTo>
                    <a:lnTo>
                      <a:pt x="1" y="1097"/>
                    </a:lnTo>
                  </a:path>
                </a:pathLst>
              </a:custGeom>
              <a:noFill/>
              <a:ln w="0">
                <a:solidFill>
                  <a:srgbClr val="FF0000"/>
                </a:solidFill>
                <a:prstDash val="solid"/>
                <a:round/>
              </a:ln>
            </p:spPr>
            <p:txBody>
              <a:bodyPr/>
              <a:lstStyle/>
              <a:p>
                <a:endParaRPr lang="en-US"/>
              </a:p>
            </p:txBody>
          </p:sp>
          <p:sp>
            <p:nvSpPr>
              <p:cNvPr id="27284" name="Freeform 1237"/>
              <p:cNvSpPr/>
              <p:nvPr/>
            </p:nvSpPr>
            <p:spPr bwMode="auto">
              <a:xfrm>
                <a:off x="5787" y="6196"/>
                <a:ext cx="269" cy="270"/>
              </a:xfrm>
              <a:custGeom>
                <a:avLst/>
                <a:gdLst>
                  <a:gd name="T0" fmla="*/ 17 w 1077"/>
                  <a:gd name="T1" fmla="*/ 0 h 1079"/>
                  <a:gd name="T2" fmla="*/ 0 w 1077"/>
                  <a:gd name="T3" fmla="*/ 17 h 1079"/>
                  <a:gd name="T4" fmla="*/ 0 w 1077"/>
                  <a:gd name="T5" fmla="*/ 17 h 1079"/>
                  <a:gd name="T6" fmla="*/ 0 60000 65536"/>
                  <a:gd name="T7" fmla="*/ 0 60000 65536"/>
                  <a:gd name="T8" fmla="*/ 0 60000 65536"/>
                  <a:gd name="T9" fmla="*/ 0 w 1077"/>
                  <a:gd name="T10" fmla="*/ 0 h 1079"/>
                  <a:gd name="T11" fmla="*/ 1077 w 1077"/>
                  <a:gd name="T12" fmla="*/ 1079 h 1079"/>
                </a:gdLst>
                <a:ahLst/>
                <a:cxnLst>
                  <a:cxn ang="T6">
                    <a:pos x="T0" y="T1"/>
                  </a:cxn>
                  <a:cxn ang="T7">
                    <a:pos x="T2" y="T3"/>
                  </a:cxn>
                  <a:cxn ang="T8">
                    <a:pos x="T4" y="T5"/>
                  </a:cxn>
                </a:cxnLst>
                <a:rect l="T9" t="T10" r="T11" b="T12"/>
                <a:pathLst>
                  <a:path w="1077" h="1079">
                    <a:moveTo>
                      <a:pt x="1077" y="0"/>
                    </a:moveTo>
                    <a:lnTo>
                      <a:pt x="0" y="1079"/>
                    </a:lnTo>
                    <a:lnTo>
                      <a:pt x="1" y="1079"/>
                    </a:lnTo>
                  </a:path>
                </a:pathLst>
              </a:custGeom>
              <a:noFill/>
              <a:ln w="0">
                <a:solidFill>
                  <a:srgbClr val="FF0000"/>
                </a:solidFill>
                <a:prstDash val="solid"/>
                <a:round/>
              </a:ln>
            </p:spPr>
            <p:txBody>
              <a:bodyPr/>
              <a:lstStyle/>
              <a:p>
                <a:endParaRPr lang="en-US"/>
              </a:p>
            </p:txBody>
          </p:sp>
          <p:sp>
            <p:nvSpPr>
              <p:cNvPr id="27285" name="Freeform 1238"/>
              <p:cNvSpPr/>
              <p:nvPr/>
            </p:nvSpPr>
            <p:spPr bwMode="auto">
              <a:xfrm>
                <a:off x="5725" y="6158"/>
                <a:ext cx="266" cy="265"/>
              </a:xfrm>
              <a:custGeom>
                <a:avLst/>
                <a:gdLst>
                  <a:gd name="T0" fmla="*/ 17 w 1063"/>
                  <a:gd name="T1" fmla="*/ 0 h 1063"/>
                  <a:gd name="T2" fmla="*/ 0 w 1063"/>
                  <a:gd name="T3" fmla="*/ 16 h 1063"/>
                  <a:gd name="T4" fmla="*/ 0 w 1063"/>
                  <a:gd name="T5" fmla="*/ 16 h 1063"/>
                  <a:gd name="T6" fmla="*/ 0 60000 65536"/>
                  <a:gd name="T7" fmla="*/ 0 60000 65536"/>
                  <a:gd name="T8" fmla="*/ 0 60000 65536"/>
                  <a:gd name="T9" fmla="*/ 0 w 1063"/>
                  <a:gd name="T10" fmla="*/ 0 h 1063"/>
                  <a:gd name="T11" fmla="*/ 1063 w 1063"/>
                  <a:gd name="T12" fmla="*/ 1063 h 1063"/>
                </a:gdLst>
                <a:ahLst/>
                <a:cxnLst>
                  <a:cxn ang="T6">
                    <a:pos x="T0" y="T1"/>
                  </a:cxn>
                  <a:cxn ang="T7">
                    <a:pos x="T2" y="T3"/>
                  </a:cxn>
                  <a:cxn ang="T8">
                    <a:pos x="T4" y="T5"/>
                  </a:cxn>
                </a:cxnLst>
                <a:rect l="T9" t="T10" r="T11" b="T12"/>
                <a:pathLst>
                  <a:path w="1063" h="1063">
                    <a:moveTo>
                      <a:pt x="1063" y="0"/>
                    </a:moveTo>
                    <a:lnTo>
                      <a:pt x="0" y="1063"/>
                    </a:lnTo>
                    <a:lnTo>
                      <a:pt x="1" y="1063"/>
                    </a:lnTo>
                  </a:path>
                </a:pathLst>
              </a:custGeom>
              <a:noFill/>
              <a:ln w="0">
                <a:solidFill>
                  <a:srgbClr val="FF0000"/>
                </a:solidFill>
                <a:prstDash val="solid"/>
                <a:round/>
              </a:ln>
            </p:spPr>
            <p:txBody>
              <a:bodyPr/>
              <a:lstStyle/>
              <a:p>
                <a:endParaRPr lang="en-US"/>
              </a:p>
            </p:txBody>
          </p:sp>
          <p:sp>
            <p:nvSpPr>
              <p:cNvPr id="27286" name="Freeform 1239"/>
              <p:cNvSpPr/>
              <p:nvPr/>
            </p:nvSpPr>
            <p:spPr bwMode="auto">
              <a:xfrm>
                <a:off x="5667" y="6115"/>
                <a:ext cx="263" cy="263"/>
              </a:xfrm>
              <a:custGeom>
                <a:avLst/>
                <a:gdLst>
                  <a:gd name="T0" fmla="*/ 16 w 1054"/>
                  <a:gd name="T1" fmla="*/ 0 h 1053"/>
                  <a:gd name="T2" fmla="*/ 0 w 1054"/>
                  <a:gd name="T3" fmla="*/ 16 h 1053"/>
                  <a:gd name="T4" fmla="*/ 0 w 1054"/>
                  <a:gd name="T5" fmla="*/ 16 h 1053"/>
                  <a:gd name="T6" fmla="*/ 0 60000 65536"/>
                  <a:gd name="T7" fmla="*/ 0 60000 65536"/>
                  <a:gd name="T8" fmla="*/ 0 60000 65536"/>
                  <a:gd name="T9" fmla="*/ 0 w 1054"/>
                  <a:gd name="T10" fmla="*/ 0 h 1053"/>
                  <a:gd name="T11" fmla="*/ 1054 w 1054"/>
                  <a:gd name="T12" fmla="*/ 1053 h 1053"/>
                </a:gdLst>
                <a:ahLst/>
                <a:cxnLst>
                  <a:cxn ang="T6">
                    <a:pos x="T0" y="T1"/>
                  </a:cxn>
                  <a:cxn ang="T7">
                    <a:pos x="T2" y="T3"/>
                  </a:cxn>
                  <a:cxn ang="T8">
                    <a:pos x="T4" y="T5"/>
                  </a:cxn>
                </a:cxnLst>
                <a:rect l="T9" t="T10" r="T11" b="T12"/>
                <a:pathLst>
                  <a:path w="1054" h="1053">
                    <a:moveTo>
                      <a:pt x="1054" y="0"/>
                    </a:moveTo>
                    <a:lnTo>
                      <a:pt x="0" y="1053"/>
                    </a:lnTo>
                    <a:lnTo>
                      <a:pt x="1" y="1053"/>
                    </a:lnTo>
                  </a:path>
                </a:pathLst>
              </a:custGeom>
              <a:noFill/>
              <a:ln w="0">
                <a:solidFill>
                  <a:srgbClr val="FF0000"/>
                </a:solidFill>
                <a:prstDash val="solid"/>
                <a:round/>
              </a:ln>
            </p:spPr>
            <p:txBody>
              <a:bodyPr/>
              <a:lstStyle/>
              <a:p>
                <a:endParaRPr lang="en-US"/>
              </a:p>
            </p:txBody>
          </p:sp>
          <p:sp>
            <p:nvSpPr>
              <p:cNvPr id="27287" name="Freeform 1240"/>
              <p:cNvSpPr/>
              <p:nvPr/>
            </p:nvSpPr>
            <p:spPr bwMode="auto">
              <a:xfrm>
                <a:off x="5611" y="6068"/>
                <a:ext cx="262" cy="262"/>
              </a:xfrm>
              <a:custGeom>
                <a:avLst/>
                <a:gdLst>
                  <a:gd name="T0" fmla="*/ 17 w 1047"/>
                  <a:gd name="T1" fmla="*/ 0 h 1048"/>
                  <a:gd name="T2" fmla="*/ 0 w 1047"/>
                  <a:gd name="T3" fmla="*/ 16 h 1048"/>
                  <a:gd name="T4" fmla="*/ 0 w 1047"/>
                  <a:gd name="T5" fmla="*/ 16 h 1048"/>
                  <a:gd name="T6" fmla="*/ 0 60000 65536"/>
                  <a:gd name="T7" fmla="*/ 0 60000 65536"/>
                  <a:gd name="T8" fmla="*/ 0 60000 65536"/>
                  <a:gd name="T9" fmla="*/ 0 w 1047"/>
                  <a:gd name="T10" fmla="*/ 0 h 1048"/>
                  <a:gd name="T11" fmla="*/ 1047 w 1047"/>
                  <a:gd name="T12" fmla="*/ 1048 h 1048"/>
                </a:gdLst>
                <a:ahLst/>
                <a:cxnLst>
                  <a:cxn ang="T6">
                    <a:pos x="T0" y="T1"/>
                  </a:cxn>
                  <a:cxn ang="T7">
                    <a:pos x="T2" y="T3"/>
                  </a:cxn>
                  <a:cxn ang="T8">
                    <a:pos x="T4" y="T5"/>
                  </a:cxn>
                </a:cxnLst>
                <a:rect l="T9" t="T10" r="T11" b="T12"/>
                <a:pathLst>
                  <a:path w="1047" h="1048">
                    <a:moveTo>
                      <a:pt x="1047" y="0"/>
                    </a:moveTo>
                    <a:lnTo>
                      <a:pt x="0" y="1048"/>
                    </a:lnTo>
                    <a:lnTo>
                      <a:pt x="1" y="1048"/>
                    </a:lnTo>
                  </a:path>
                </a:pathLst>
              </a:custGeom>
              <a:noFill/>
              <a:ln w="0">
                <a:solidFill>
                  <a:srgbClr val="FF0000"/>
                </a:solidFill>
                <a:prstDash val="solid"/>
                <a:round/>
              </a:ln>
            </p:spPr>
            <p:txBody>
              <a:bodyPr/>
              <a:lstStyle/>
              <a:p>
                <a:endParaRPr lang="en-US"/>
              </a:p>
            </p:txBody>
          </p:sp>
          <p:sp>
            <p:nvSpPr>
              <p:cNvPr id="27288" name="Freeform 1241"/>
              <p:cNvSpPr/>
              <p:nvPr/>
            </p:nvSpPr>
            <p:spPr bwMode="auto">
              <a:xfrm>
                <a:off x="5558" y="6018"/>
                <a:ext cx="261" cy="262"/>
              </a:xfrm>
              <a:custGeom>
                <a:avLst/>
                <a:gdLst>
                  <a:gd name="T0" fmla="*/ 16 w 1046"/>
                  <a:gd name="T1" fmla="*/ 0 h 1047"/>
                  <a:gd name="T2" fmla="*/ 0 w 1046"/>
                  <a:gd name="T3" fmla="*/ 17 h 1047"/>
                  <a:gd name="T4" fmla="*/ 0 w 1046"/>
                  <a:gd name="T5" fmla="*/ 17 h 1047"/>
                  <a:gd name="T6" fmla="*/ 0 60000 65536"/>
                  <a:gd name="T7" fmla="*/ 0 60000 65536"/>
                  <a:gd name="T8" fmla="*/ 0 60000 65536"/>
                  <a:gd name="T9" fmla="*/ 0 w 1046"/>
                  <a:gd name="T10" fmla="*/ 0 h 1047"/>
                  <a:gd name="T11" fmla="*/ 1046 w 1046"/>
                  <a:gd name="T12" fmla="*/ 1047 h 1047"/>
                </a:gdLst>
                <a:ahLst/>
                <a:cxnLst>
                  <a:cxn ang="T6">
                    <a:pos x="T0" y="T1"/>
                  </a:cxn>
                  <a:cxn ang="T7">
                    <a:pos x="T2" y="T3"/>
                  </a:cxn>
                  <a:cxn ang="T8">
                    <a:pos x="T4" y="T5"/>
                  </a:cxn>
                </a:cxnLst>
                <a:rect l="T9" t="T10" r="T11" b="T12"/>
                <a:pathLst>
                  <a:path w="1046" h="1047">
                    <a:moveTo>
                      <a:pt x="1046" y="0"/>
                    </a:moveTo>
                    <a:lnTo>
                      <a:pt x="0" y="1047"/>
                    </a:lnTo>
                    <a:lnTo>
                      <a:pt x="1" y="1047"/>
                    </a:lnTo>
                  </a:path>
                </a:pathLst>
              </a:custGeom>
              <a:noFill/>
              <a:ln w="0">
                <a:solidFill>
                  <a:srgbClr val="FF0000"/>
                </a:solidFill>
                <a:prstDash val="solid"/>
                <a:round/>
              </a:ln>
            </p:spPr>
            <p:txBody>
              <a:bodyPr/>
              <a:lstStyle/>
              <a:p>
                <a:endParaRPr lang="en-US"/>
              </a:p>
            </p:txBody>
          </p:sp>
          <p:sp>
            <p:nvSpPr>
              <p:cNvPr id="27289" name="Freeform 1242"/>
              <p:cNvSpPr/>
              <p:nvPr/>
            </p:nvSpPr>
            <p:spPr bwMode="auto">
              <a:xfrm>
                <a:off x="5507" y="5964"/>
                <a:ext cx="262" cy="263"/>
              </a:xfrm>
              <a:custGeom>
                <a:avLst/>
                <a:gdLst>
                  <a:gd name="T0" fmla="*/ 16 w 1048"/>
                  <a:gd name="T1" fmla="*/ 0 h 1048"/>
                  <a:gd name="T2" fmla="*/ 0 w 1048"/>
                  <a:gd name="T3" fmla="*/ 17 h 1048"/>
                  <a:gd name="T4" fmla="*/ 0 w 1048"/>
                  <a:gd name="T5" fmla="*/ 17 h 1048"/>
                  <a:gd name="T6" fmla="*/ 0 60000 65536"/>
                  <a:gd name="T7" fmla="*/ 0 60000 65536"/>
                  <a:gd name="T8" fmla="*/ 0 60000 65536"/>
                  <a:gd name="T9" fmla="*/ 0 w 1048"/>
                  <a:gd name="T10" fmla="*/ 0 h 1048"/>
                  <a:gd name="T11" fmla="*/ 1048 w 1048"/>
                  <a:gd name="T12" fmla="*/ 1048 h 1048"/>
                </a:gdLst>
                <a:ahLst/>
                <a:cxnLst>
                  <a:cxn ang="T6">
                    <a:pos x="T0" y="T1"/>
                  </a:cxn>
                  <a:cxn ang="T7">
                    <a:pos x="T2" y="T3"/>
                  </a:cxn>
                  <a:cxn ang="T8">
                    <a:pos x="T4" y="T5"/>
                  </a:cxn>
                </a:cxnLst>
                <a:rect l="T9" t="T10" r="T11" b="T12"/>
                <a:pathLst>
                  <a:path w="1048" h="1048">
                    <a:moveTo>
                      <a:pt x="1048" y="0"/>
                    </a:moveTo>
                    <a:lnTo>
                      <a:pt x="0" y="1048"/>
                    </a:lnTo>
                    <a:lnTo>
                      <a:pt x="1" y="1048"/>
                    </a:lnTo>
                  </a:path>
                </a:pathLst>
              </a:custGeom>
              <a:noFill/>
              <a:ln w="0">
                <a:solidFill>
                  <a:srgbClr val="FF0000"/>
                </a:solidFill>
                <a:prstDash val="solid"/>
                <a:round/>
              </a:ln>
            </p:spPr>
            <p:txBody>
              <a:bodyPr/>
              <a:lstStyle/>
              <a:p>
                <a:endParaRPr lang="en-US"/>
              </a:p>
            </p:txBody>
          </p:sp>
          <p:sp>
            <p:nvSpPr>
              <p:cNvPr id="27290" name="Freeform 1243"/>
              <p:cNvSpPr/>
              <p:nvPr/>
            </p:nvSpPr>
            <p:spPr bwMode="auto">
              <a:xfrm>
                <a:off x="5459" y="5907"/>
                <a:ext cx="264" cy="264"/>
              </a:xfrm>
              <a:custGeom>
                <a:avLst/>
                <a:gdLst>
                  <a:gd name="T0" fmla="*/ 17 w 1053"/>
                  <a:gd name="T1" fmla="*/ 0 h 1055"/>
                  <a:gd name="T2" fmla="*/ 0 w 1053"/>
                  <a:gd name="T3" fmla="*/ 17 h 1055"/>
                  <a:gd name="T4" fmla="*/ 0 w 1053"/>
                  <a:gd name="T5" fmla="*/ 17 h 1055"/>
                  <a:gd name="T6" fmla="*/ 0 60000 65536"/>
                  <a:gd name="T7" fmla="*/ 0 60000 65536"/>
                  <a:gd name="T8" fmla="*/ 0 60000 65536"/>
                  <a:gd name="T9" fmla="*/ 0 w 1053"/>
                  <a:gd name="T10" fmla="*/ 0 h 1055"/>
                  <a:gd name="T11" fmla="*/ 1053 w 1053"/>
                  <a:gd name="T12" fmla="*/ 1055 h 1055"/>
                </a:gdLst>
                <a:ahLst/>
                <a:cxnLst>
                  <a:cxn ang="T6">
                    <a:pos x="T0" y="T1"/>
                  </a:cxn>
                  <a:cxn ang="T7">
                    <a:pos x="T2" y="T3"/>
                  </a:cxn>
                  <a:cxn ang="T8">
                    <a:pos x="T4" y="T5"/>
                  </a:cxn>
                </a:cxnLst>
                <a:rect l="T9" t="T10" r="T11" b="T12"/>
                <a:pathLst>
                  <a:path w="1053" h="1055">
                    <a:moveTo>
                      <a:pt x="1053" y="0"/>
                    </a:moveTo>
                    <a:lnTo>
                      <a:pt x="0" y="1055"/>
                    </a:lnTo>
                    <a:lnTo>
                      <a:pt x="1" y="1055"/>
                    </a:lnTo>
                  </a:path>
                </a:pathLst>
              </a:custGeom>
              <a:noFill/>
              <a:ln w="0">
                <a:solidFill>
                  <a:srgbClr val="FF0000"/>
                </a:solidFill>
                <a:prstDash val="solid"/>
                <a:round/>
              </a:ln>
            </p:spPr>
            <p:txBody>
              <a:bodyPr/>
              <a:lstStyle/>
              <a:p>
                <a:endParaRPr lang="en-US"/>
              </a:p>
            </p:txBody>
          </p:sp>
          <p:sp>
            <p:nvSpPr>
              <p:cNvPr id="27291" name="Freeform 1244"/>
              <p:cNvSpPr/>
              <p:nvPr/>
            </p:nvSpPr>
            <p:spPr bwMode="auto">
              <a:xfrm>
                <a:off x="5414" y="5846"/>
                <a:ext cx="266" cy="266"/>
              </a:xfrm>
              <a:custGeom>
                <a:avLst/>
                <a:gdLst>
                  <a:gd name="T0" fmla="*/ 17 w 1063"/>
                  <a:gd name="T1" fmla="*/ 0 h 1063"/>
                  <a:gd name="T2" fmla="*/ 0 w 1063"/>
                  <a:gd name="T3" fmla="*/ 17 h 1063"/>
                  <a:gd name="T4" fmla="*/ 0 w 1063"/>
                  <a:gd name="T5" fmla="*/ 17 h 1063"/>
                  <a:gd name="T6" fmla="*/ 0 60000 65536"/>
                  <a:gd name="T7" fmla="*/ 0 60000 65536"/>
                  <a:gd name="T8" fmla="*/ 0 60000 65536"/>
                  <a:gd name="T9" fmla="*/ 0 w 1063"/>
                  <a:gd name="T10" fmla="*/ 0 h 1063"/>
                  <a:gd name="T11" fmla="*/ 1063 w 1063"/>
                  <a:gd name="T12" fmla="*/ 1063 h 1063"/>
                </a:gdLst>
                <a:ahLst/>
                <a:cxnLst>
                  <a:cxn ang="T6">
                    <a:pos x="T0" y="T1"/>
                  </a:cxn>
                  <a:cxn ang="T7">
                    <a:pos x="T2" y="T3"/>
                  </a:cxn>
                  <a:cxn ang="T8">
                    <a:pos x="T4" y="T5"/>
                  </a:cxn>
                </a:cxnLst>
                <a:rect l="T9" t="T10" r="T11" b="T12"/>
                <a:pathLst>
                  <a:path w="1063" h="1063">
                    <a:moveTo>
                      <a:pt x="1063" y="0"/>
                    </a:moveTo>
                    <a:lnTo>
                      <a:pt x="0" y="1063"/>
                    </a:lnTo>
                    <a:lnTo>
                      <a:pt x="1" y="1063"/>
                    </a:lnTo>
                  </a:path>
                </a:pathLst>
              </a:custGeom>
              <a:noFill/>
              <a:ln w="0">
                <a:solidFill>
                  <a:srgbClr val="FF0000"/>
                </a:solidFill>
                <a:prstDash val="solid"/>
                <a:round/>
              </a:ln>
            </p:spPr>
            <p:txBody>
              <a:bodyPr/>
              <a:lstStyle/>
              <a:p>
                <a:endParaRPr lang="en-US"/>
              </a:p>
            </p:txBody>
          </p:sp>
          <p:sp>
            <p:nvSpPr>
              <p:cNvPr id="27292" name="Freeform 1245"/>
              <p:cNvSpPr/>
              <p:nvPr/>
            </p:nvSpPr>
            <p:spPr bwMode="auto">
              <a:xfrm>
                <a:off x="5372" y="5832"/>
                <a:ext cx="218" cy="219"/>
              </a:xfrm>
              <a:custGeom>
                <a:avLst/>
                <a:gdLst>
                  <a:gd name="T0" fmla="*/ 13 w 875"/>
                  <a:gd name="T1" fmla="*/ 0 h 876"/>
                  <a:gd name="T2" fmla="*/ 0 w 875"/>
                  <a:gd name="T3" fmla="*/ 14 h 876"/>
                  <a:gd name="T4" fmla="*/ 0 w 875"/>
                  <a:gd name="T5" fmla="*/ 14 h 876"/>
                  <a:gd name="T6" fmla="*/ 0 60000 65536"/>
                  <a:gd name="T7" fmla="*/ 0 60000 65536"/>
                  <a:gd name="T8" fmla="*/ 0 60000 65536"/>
                  <a:gd name="T9" fmla="*/ 0 w 875"/>
                  <a:gd name="T10" fmla="*/ 0 h 876"/>
                  <a:gd name="T11" fmla="*/ 875 w 875"/>
                  <a:gd name="T12" fmla="*/ 876 h 876"/>
                </a:gdLst>
                <a:ahLst/>
                <a:cxnLst>
                  <a:cxn ang="T6">
                    <a:pos x="T0" y="T1"/>
                  </a:cxn>
                  <a:cxn ang="T7">
                    <a:pos x="T2" y="T3"/>
                  </a:cxn>
                  <a:cxn ang="T8">
                    <a:pos x="T4" y="T5"/>
                  </a:cxn>
                </a:cxnLst>
                <a:rect l="T9" t="T10" r="T11" b="T12"/>
                <a:pathLst>
                  <a:path w="875" h="876">
                    <a:moveTo>
                      <a:pt x="875" y="0"/>
                    </a:moveTo>
                    <a:lnTo>
                      <a:pt x="0" y="876"/>
                    </a:lnTo>
                    <a:lnTo>
                      <a:pt x="2" y="876"/>
                    </a:lnTo>
                  </a:path>
                </a:pathLst>
              </a:custGeom>
              <a:noFill/>
              <a:ln w="0">
                <a:solidFill>
                  <a:srgbClr val="FF0000"/>
                </a:solidFill>
                <a:prstDash val="solid"/>
                <a:round/>
              </a:ln>
            </p:spPr>
            <p:txBody>
              <a:bodyPr/>
              <a:lstStyle/>
              <a:p>
                <a:endParaRPr lang="en-US"/>
              </a:p>
            </p:txBody>
          </p:sp>
          <p:sp>
            <p:nvSpPr>
              <p:cNvPr id="27293" name="Freeform 1246"/>
              <p:cNvSpPr/>
              <p:nvPr/>
            </p:nvSpPr>
            <p:spPr bwMode="auto">
              <a:xfrm>
                <a:off x="5332" y="5974"/>
                <a:ext cx="13" cy="13"/>
              </a:xfrm>
              <a:custGeom>
                <a:avLst/>
                <a:gdLst>
                  <a:gd name="T0" fmla="*/ 1 w 52"/>
                  <a:gd name="T1" fmla="*/ 0 h 51"/>
                  <a:gd name="T2" fmla="*/ 0 w 52"/>
                  <a:gd name="T3" fmla="*/ 1 h 51"/>
                  <a:gd name="T4" fmla="*/ 0 w 52"/>
                  <a:gd name="T5" fmla="*/ 1 h 51"/>
                  <a:gd name="T6" fmla="*/ 0 60000 65536"/>
                  <a:gd name="T7" fmla="*/ 0 60000 65536"/>
                  <a:gd name="T8" fmla="*/ 0 60000 65536"/>
                  <a:gd name="T9" fmla="*/ 0 w 52"/>
                  <a:gd name="T10" fmla="*/ 0 h 51"/>
                  <a:gd name="T11" fmla="*/ 52 w 52"/>
                  <a:gd name="T12" fmla="*/ 51 h 51"/>
                </a:gdLst>
                <a:ahLst/>
                <a:cxnLst>
                  <a:cxn ang="T6">
                    <a:pos x="T0" y="T1"/>
                  </a:cxn>
                  <a:cxn ang="T7">
                    <a:pos x="T2" y="T3"/>
                  </a:cxn>
                  <a:cxn ang="T8">
                    <a:pos x="T4" y="T5"/>
                  </a:cxn>
                </a:cxnLst>
                <a:rect l="T9" t="T10" r="T11" b="T12"/>
                <a:pathLst>
                  <a:path w="52" h="51">
                    <a:moveTo>
                      <a:pt x="52" y="0"/>
                    </a:moveTo>
                    <a:lnTo>
                      <a:pt x="0" y="51"/>
                    </a:lnTo>
                    <a:lnTo>
                      <a:pt x="1" y="51"/>
                    </a:lnTo>
                  </a:path>
                </a:pathLst>
              </a:custGeom>
              <a:noFill/>
              <a:ln w="0">
                <a:solidFill>
                  <a:srgbClr val="FF0000"/>
                </a:solidFill>
                <a:prstDash val="solid"/>
                <a:round/>
              </a:ln>
            </p:spPr>
            <p:txBody>
              <a:bodyPr/>
              <a:lstStyle/>
              <a:p>
                <a:endParaRPr lang="en-US"/>
              </a:p>
            </p:txBody>
          </p:sp>
          <p:sp>
            <p:nvSpPr>
              <p:cNvPr id="27294" name="Freeform 1247"/>
              <p:cNvSpPr/>
              <p:nvPr/>
            </p:nvSpPr>
            <p:spPr bwMode="auto">
              <a:xfrm>
                <a:off x="5988" y="6288"/>
                <a:ext cx="288" cy="288"/>
              </a:xfrm>
              <a:custGeom>
                <a:avLst/>
                <a:gdLst>
                  <a:gd name="T0" fmla="*/ 18 w 1152"/>
                  <a:gd name="T1" fmla="*/ 0 h 1151"/>
                  <a:gd name="T2" fmla="*/ 0 w 1152"/>
                  <a:gd name="T3" fmla="*/ 18 h 1151"/>
                  <a:gd name="T4" fmla="*/ 0 w 1152"/>
                  <a:gd name="T5" fmla="*/ 18 h 1151"/>
                  <a:gd name="T6" fmla="*/ 0 60000 65536"/>
                  <a:gd name="T7" fmla="*/ 0 60000 65536"/>
                  <a:gd name="T8" fmla="*/ 0 60000 65536"/>
                  <a:gd name="T9" fmla="*/ 0 w 1152"/>
                  <a:gd name="T10" fmla="*/ 0 h 1151"/>
                  <a:gd name="T11" fmla="*/ 1152 w 1152"/>
                  <a:gd name="T12" fmla="*/ 1151 h 1151"/>
                </a:gdLst>
                <a:ahLst/>
                <a:cxnLst>
                  <a:cxn ang="T6">
                    <a:pos x="T0" y="T1"/>
                  </a:cxn>
                  <a:cxn ang="T7">
                    <a:pos x="T2" y="T3"/>
                  </a:cxn>
                  <a:cxn ang="T8">
                    <a:pos x="T4" y="T5"/>
                  </a:cxn>
                </a:cxnLst>
                <a:rect l="T9" t="T10" r="T11" b="T12"/>
                <a:pathLst>
                  <a:path w="1152" h="1151">
                    <a:moveTo>
                      <a:pt x="1152" y="0"/>
                    </a:moveTo>
                    <a:lnTo>
                      <a:pt x="0" y="1151"/>
                    </a:lnTo>
                    <a:lnTo>
                      <a:pt x="1" y="1151"/>
                    </a:lnTo>
                  </a:path>
                </a:pathLst>
              </a:custGeom>
              <a:noFill/>
              <a:ln w="0">
                <a:solidFill>
                  <a:srgbClr val="FF0000"/>
                </a:solidFill>
                <a:prstDash val="solid"/>
                <a:round/>
              </a:ln>
            </p:spPr>
            <p:txBody>
              <a:bodyPr/>
              <a:lstStyle/>
              <a:p>
                <a:endParaRPr lang="en-US"/>
              </a:p>
            </p:txBody>
          </p:sp>
          <p:sp>
            <p:nvSpPr>
              <p:cNvPr id="27295" name="Freeform 1248"/>
              <p:cNvSpPr/>
              <p:nvPr/>
            </p:nvSpPr>
            <p:spPr bwMode="auto">
              <a:xfrm>
                <a:off x="6062" y="6308"/>
                <a:ext cx="297" cy="298"/>
              </a:xfrm>
              <a:custGeom>
                <a:avLst/>
                <a:gdLst>
                  <a:gd name="T0" fmla="*/ 18 w 1191"/>
                  <a:gd name="T1" fmla="*/ 0 h 1192"/>
                  <a:gd name="T2" fmla="*/ 0 w 1191"/>
                  <a:gd name="T3" fmla="*/ 19 h 1192"/>
                  <a:gd name="T4" fmla="*/ 0 w 1191"/>
                  <a:gd name="T5" fmla="*/ 19 h 1192"/>
                  <a:gd name="T6" fmla="*/ 0 60000 65536"/>
                  <a:gd name="T7" fmla="*/ 0 60000 65536"/>
                  <a:gd name="T8" fmla="*/ 0 60000 65536"/>
                  <a:gd name="T9" fmla="*/ 0 w 1191"/>
                  <a:gd name="T10" fmla="*/ 0 h 1192"/>
                  <a:gd name="T11" fmla="*/ 1191 w 1191"/>
                  <a:gd name="T12" fmla="*/ 1192 h 1192"/>
                </a:gdLst>
                <a:ahLst/>
                <a:cxnLst>
                  <a:cxn ang="T6">
                    <a:pos x="T0" y="T1"/>
                  </a:cxn>
                  <a:cxn ang="T7">
                    <a:pos x="T2" y="T3"/>
                  </a:cxn>
                  <a:cxn ang="T8">
                    <a:pos x="T4" y="T5"/>
                  </a:cxn>
                </a:cxnLst>
                <a:rect l="T9" t="T10" r="T11" b="T12"/>
                <a:pathLst>
                  <a:path w="1191" h="1192">
                    <a:moveTo>
                      <a:pt x="1191" y="0"/>
                    </a:moveTo>
                    <a:lnTo>
                      <a:pt x="0" y="1192"/>
                    </a:lnTo>
                    <a:lnTo>
                      <a:pt x="2" y="1192"/>
                    </a:lnTo>
                  </a:path>
                </a:pathLst>
              </a:custGeom>
              <a:noFill/>
              <a:ln w="0">
                <a:solidFill>
                  <a:srgbClr val="FF0000"/>
                </a:solidFill>
                <a:prstDash val="solid"/>
                <a:round/>
              </a:ln>
            </p:spPr>
            <p:txBody>
              <a:bodyPr/>
              <a:lstStyle/>
              <a:p>
                <a:endParaRPr lang="en-US"/>
              </a:p>
            </p:txBody>
          </p:sp>
          <p:sp>
            <p:nvSpPr>
              <p:cNvPr id="27296" name="Freeform 1249"/>
              <p:cNvSpPr/>
              <p:nvPr/>
            </p:nvSpPr>
            <p:spPr bwMode="auto">
              <a:xfrm>
                <a:off x="6139" y="6322"/>
                <a:ext cx="310" cy="311"/>
              </a:xfrm>
              <a:custGeom>
                <a:avLst/>
                <a:gdLst>
                  <a:gd name="T0" fmla="*/ 19 w 1241"/>
                  <a:gd name="T1" fmla="*/ 0 h 1241"/>
                  <a:gd name="T2" fmla="*/ 0 w 1241"/>
                  <a:gd name="T3" fmla="*/ 20 h 1241"/>
                  <a:gd name="T4" fmla="*/ 0 w 1241"/>
                  <a:gd name="T5" fmla="*/ 20 h 1241"/>
                  <a:gd name="T6" fmla="*/ 0 60000 65536"/>
                  <a:gd name="T7" fmla="*/ 0 60000 65536"/>
                  <a:gd name="T8" fmla="*/ 0 60000 65536"/>
                  <a:gd name="T9" fmla="*/ 0 w 1241"/>
                  <a:gd name="T10" fmla="*/ 0 h 1241"/>
                  <a:gd name="T11" fmla="*/ 1241 w 1241"/>
                  <a:gd name="T12" fmla="*/ 1241 h 1241"/>
                </a:gdLst>
                <a:ahLst/>
                <a:cxnLst>
                  <a:cxn ang="T6">
                    <a:pos x="T0" y="T1"/>
                  </a:cxn>
                  <a:cxn ang="T7">
                    <a:pos x="T2" y="T3"/>
                  </a:cxn>
                  <a:cxn ang="T8">
                    <a:pos x="T4" y="T5"/>
                  </a:cxn>
                </a:cxnLst>
                <a:rect l="T9" t="T10" r="T11" b="T12"/>
                <a:pathLst>
                  <a:path w="1241" h="1241">
                    <a:moveTo>
                      <a:pt x="1241" y="0"/>
                    </a:moveTo>
                    <a:lnTo>
                      <a:pt x="0" y="1241"/>
                    </a:lnTo>
                    <a:lnTo>
                      <a:pt x="1" y="1241"/>
                    </a:lnTo>
                  </a:path>
                </a:pathLst>
              </a:custGeom>
              <a:noFill/>
              <a:ln w="0">
                <a:solidFill>
                  <a:srgbClr val="FF0000"/>
                </a:solidFill>
                <a:prstDash val="solid"/>
                <a:round/>
              </a:ln>
            </p:spPr>
            <p:txBody>
              <a:bodyPr/>
              <a:lstStyle/>
              <a:p>
                <a:endParaRPr lang="en-US"/>
              </a:p>
            </p:txBody>
          </p:sp>
          <p:sp>
            <p:nvSpPr>
              <p:cNvPr id="27297" name="Freeform 1250"/>
              <p:cNvSpPr/>
              <p:nvPr/>
            </p:nvSpPr>
            <p:spPr bwMode="auto">
              <a:xfrm>
                <a:off x="6220" y="6329"/>
                <a:ext cx="326" cy="326"/>
              </a:xfrm>
              <a:custGeom>
                <a:avLst/>
                <a:gdLst>
                  <a:gd name="T0" fmla="*/ 20 w 1306"/>
                  <a:gd name="T1" fmla="*/ 0 h 1307"/>
                  <a:gd name="T2" fmla="*/ 0 w 1306"/>
                  <a:gd name="T3" fmla="*/ 20 h 1307"/>
                  <a:gd name="T4" fmla="*/ 0 w 1306"/>
                  <a:gd name="T5" fmla="*/ 20 h 1307"/>
                  <a:gd name="T6" fmla="*/ 0 60000 65536"/>
                  <a:gd name="T7" fmla="*/ 0 60000 65536"/>
                  <a:gd name="T8" fmla="*/ 0 60000 65536"/>
                  <a:gd name="T9" fmla="*/ 0 w 1306"/>
                  <a:gd name="T10" fmla="*/ 0 h 1307"/>
                  <a:gd name="T11" fmla="*/ 1306 w 1306"/>
                  <a:gd name="T12" fmla="*/ 1307 h 1307"/>
                </a:gdLst>
                <a:ahLst/>
                <a:cxnLst>
                  <a:cxn ang="T6">
                    <a:pos x="T0" y="T1"/>
                  </a:cxn>
                  <a:cxn ang="T7">
                    <a:pos x="T2" y="T3"/>
                  </a:cxn>
                  <a:cxn ang="T8">
                    <a:pos x="T4" y="T5"/>
                  </a:cxn>
                </a:cxnLst>
                <a:rect l="T9" t="T10" r="T11" b="T12"/>
                <a:pathLst>
                  <a:path w="1306" h="1307">
                    <a:moveTo>
                      <a:pt x="1306" y="0"/>
                    </a:moveTo>
                    <a:lnTo>
                      <a:pt x="0" y="1307"/>
                    </a:lnTo>
                    <a:lnTo>
                      <a:pt x="1" y="1307"/>
                    </a:lnTo>
                  </a:path>
                </a:pathLst>
              </a:custGeom>
              <a:noFill/>
              <a:ln w="0">
                <a:solidFill>
                  <a:srgbClr val="FF0000"/>
                </a:solidFill>
                <a:prstDash val="solid"/>
                <a:round/>
              </a:ln>
            </p:spPr>
            <p:txBody>
              <a:bodyPr/>
              <a:lstStyle/>
              <a:p>
                <a:endParaRPr lang="en-US"/>
              </a:p>
            </p:txBody>
          </p:sp>
          <p:sp>
            <p:nvSpPr>
              <p:cNvPr id="27298" name="Freeform 1251"/>
              <p:cNvSpPr/>
              <p:nvPr/>
            </p:nvSpPr>
            <p:spPr bwMode="auto">
              <a:xfrm>
                <a:off x="6305" y="6326"/>
                <a:ext cx="348" cy="348"/>
              </a:xfrm>
              <a:custGeom>
                <a:avLst/>
                <a:gdLst>
                  <a:gd name="T0" fmla="*/ 22 w 1393"/>
                  <a:gd name="T1" fmla="*/ 0 h 1392"/>
                  <a:gd name="T2" fmla="*/ 0 w 1393"/>
                  <a:gd name="T3" fmla="*/ 22 h 1392"/>
                  <a:gd name="T4" fmla="*/ 0 w 1393"/>
                  <a:gd name="T5" fmla="*/ 22 h 1392"/>
                  <a:gd name="T6" fmla="*/ 0 60000 65536"/>
                  <a:gd name="T7" fmla="*/ 0 60000 65536"/>
                  <a:gd name="T8" fmla="*/ 0 60000 65536"/>
                  <a:gd name="T9" fmla="*/ 0 w 1393"/>
                  <a:gd name="T10" fmla="*/ 0 h 1392"/>
                  <a:gd name="T11" fmla="*/ 1393 w 1393"/>
                  <a:gd name="T12" fmla="*/ 1392 h 1392"/>
                </a:gdLst>
                <a:ahLst/>
                <a:cxnLst>
                  <a:cxn ang="T6">
                    <a:pos x="T0" y="T1"/>
                  </a:cxn>
                  <a:cxn ang="T7">
                    <a:pos x="T2" y="T3"/>
                  </a:cxn>
                  <a:cxn ang="T8">
                    <a:pos x="T4" y="T5"/>
                  </a:cxn>
                </a:cxnLst>
                <a:rect l="T9" t="T10" r="T11" b="T12"/>
                <a:pathLst>
                  <a:path w="1393" h="1392">
                    <a:moveTo>
                      <a:pt x="1393" y="0"/>
                    </a:moveTo>
                    <a:lnTo>
                      <a:pt x="0" y="1392"/>
                    </a:lnTo>
                    <a:lnTo>
                      <a:pt x="1" y="1392"/>
                    </a:lnTo>
                  </a:path>
                </a:pathLst>
              </a:custGeom>
              <a:noFill/>
              <a:ln w="0">
                <a:solidFill>
                  <a:srgbClr val="FF0000"/>
                </a:solidFill>
                <a:prstDash val="solid"/>
                <a:round/>
              </a:ln>
            </p:spPr>
            <p:txBody>
              <a:bodyPr/>
              <a:lstStyle/>
              <a:p>
                <a:endParaRPr lang="en-US"/>
              </a:p>
            </p:txBody>
          </p:sp>
          <p:sp>
            <p:nvSpPr>
              <p:cNvPr id="27299" name="Freeform 1252"/>
              <p:cNvSpPr/>
              <p:nvPr/>
            </p:nvSpPr>
            <p:spPr bwMode="auto">
              <a:xfrm>
                <a:off x="6394" y="6310"/>
                <a:ext cx="379" cy="378"/>
              </a:xfrm>
              <a:custGeom>
                <a:avLst/>
                <a:gdLst>
                  <a:gd name="T0" fmla="*/ 24 w 1514"/>
                  <a:gd name="T1" fmla="*/ 0 h 1514"/>
                  <a:gd name="T2" fmla="*/ 0 w 1514"/>
                  <a:gd name="T3" fmla="*/ 23 h 1514"/>
                  <a:gd name="T4" fmla="*/ 0 w 1514"/>
                  <a:gd name="T5" fmla="*/ 23 h 1514"/>
                  <a:gd name="T6" fmla="*/ 0 60000 65536"/>
                  <a:gd name="T7" fmla="*/ 0 60000 65536"/>
                  <a:gd name="T8" fmla="*/ 0 60000 65536"/>
                  <a:gd name="T9" fmla="*/ 0 w 1514"/>
                  <a:gd name="T10" fmla="*/ 0 h 1514"/>
                  <a:gd name="T11" fmla="*/ 1514 w 1514"/>
                  <a:gd name="T12" fmla="*/ 1514 h 1514"/>
                </a:gdLst>
                <a:ahLst/>
                <a:cxnLst>
                  <a:cxn ang="T6">
                    <a:pos x="T0" y="T1"/>
                  </a:cxn>
                  <a:cxn ang="T7">
                    <a:pos x="T2" y="T3"/>
                  </a:cxn>
                  <a:cxn ang="T8">
                    <a:pos x="T4" y="T5"/>
                  </a:cxn>
                </a:cxnLst>
                <a:rect l="T9" t="T10" r="T11" b="T12"/>
                <a:pathLst>
                  <a:path w="1514" h="1514">
                    <a:moveTo>
                      <a:pt x="1514" y="0"/>
                    </a:moveTo>
                    <a:lnTo>
                      <a:pt x="0" y="1514"/>
                    </a:lnTo>
                    <a:lnTo>
                      <a:pt x="1" y="1514"/>
                    </a:lnTo>
                  </a:path>
                </a:pathLst>
              </a:custGeom>
              <a:noFill/>
              <a:ln w="0">
                <a:solidFill>
                  <a:srgbClr val="FF0000"/>
                </a:solidFill>
                <a:prstDash val="solid"/>
                <a:round/>
              </a:ln>
            </p:spPr>
            <p:txBody>
              <a:bodyPr/>
              <a:lstStyle/>
              <a:p>
                <a:endParaRPr lang="en-US"/>
              </a:p>
            </p:txBody>
          </p:sp>
          <p:sp>
            <p:nvSpPr>
              <p:cNvPr id="27300" name="Freeform 1253"/>
              <p:cNvSpPr/>
              <p:nvPr/>
            </p:nvSpPr>
            <p:spPr bwMode="auto">
              <a:xfrm>
                <a:off x="6490" y="6272"/>
                <a:ext cx="425" cy="425"/>
              </a:xfrm>
              <a:custGeom>
                <a:avLst/>
                <a:gdLst>
                  <a:gd name="T0" fmla="*/ 27 w 1699"/>
                  <a:gd name="T1" fmla="*/ 0 h 1700"/>
                  <a:gd name="T2" fmla="*/ 0 w 1699"/>
                  <a:gd name="T3" fmla="*/ 27 h 1700"/>
                  <a:gd name="T4" fmla="*/ 0 w 1699"/>
                  <a:gd name="T5" fmla="*/ 27 h 1700"/>
                  <a:gd name="T6" fmla="*/ 0 60000 65536"/>
                  <a:gd name="T7" fmla="*/ 0 60000 65536"/>
                  <a:gd name="T8" fmla="*/ 0 60000 65536"/>
                  <a:gd name="T9" fmla="*/ 0 w 1699"/>
                  <a:gd name="T10" fmla="*/ 0 h 1700"/>
                  <a:gd name="T11" fmla="*/ 1699 w 1699"/>
                  <a:gd name="T12" fmla="*/ 1700 h 1700"/>
                </a:gdLst>
                <a:ahLst/>
                <a:cxnLst>
                  <a:cxn ang="T6">
                    <a:pos x="T0" y="T1"/>
                  </a:cxn>
                  <a:cxn ang="T7">
                    <a:pos x="T2" y="T3"/>
                  </a:cxn>
                  <a:cxn ang="T8">
                    <a:pos x="T4" y="T5"/>
                  </a:cxn>
                </a:cxnLst>
                <a:rect l="T9" t="T10" r="T11" b="T12"/>
                <a:pathLst>
                  <a:path w="1699" h="1700">
                    <a:moveTo>
                      <a:pt x="1699" y="0"/>
                    </a:moveTo>
                    <a:lnTo>
                      <a:pt x="0" y="1700"/>
                    </a:lnTo>
                    <a:lnTo>
                      <a:pt x="1" y="1700"/>
                    </a:lnTo>
                  </a:path>
                </a:pathLst>
              </a:custGeom>
              <a:noFill/>
              <a:ln w="0">
                <a:solidFill>
                  <a:srgbClr val="FF0000"/>
                </a:solidFill>
                <a:prstDash val="solid"/>
                <a:round/>
              </a:ln>
            </p:spPr>
            <p:txBody>
              <a:bodyPr/>
              <a:lstStyle/>
              <a:p>
                <a:endParaRPr lang="en-US"/>
              </a:p>
            </p:txBody>
          </p:sp>
          <p:sp>
            <p:nvSpPr>
              <p:cNvPr id="27301" name="Freeform 1254"/>
              <p:cNvSpPr/>
              <p:nvPr/>
            </p:nvSpPr>
            <p:spPr bwMode="auto">
              <a:xfrm>
                <a:off x="7489" y="5798"/>
                <a:ext cx="3" cy="3"/>
              </a:xfrm>
              <a:custGeom>
                <a:avLst/>
                <a:gdLst>
                  <a:gd name="T0" fmla="*/ 0 w 12"/>
                  <a:gd name="T1" fmla="*/ 0 h 11"/>
                  <a:gd name="T2" fmla="*/ 0 w 12"/>
                  <a:gd name="T3" fmla="*/ 0 h 11"/>
                  <a:gd name="T4" fmla="*/ 0 w 12"/>
                  <a:gd name="T5" fmla="*/ 0 h 11"/>
                  <a:gd name="T6" fmla="*/ 0 60000 65536"/>
                  <a:gd name="T7" fmla="*/ 0 60000 65536"/>
                  <a:gd name="T8" fmla="*/ 0 60000 65536"/>
                  <a:gd name="T9" fmla="*/ 0 w 12"/>
                  <a:gd name="T10" fmla="*/ 0 h 11"/>
                  <a:gd name="T11" fmla="*/ 12 w 12"/>
                  <a:gd name="T12" fmla="*/ 11 h 11"/>
                </a:gdLst>
                <a:ahLst/>
                <a:cxnLst>
                  <a:cxn ang="T6">
                    <a:pos x="T0" y="T1"/>
                  </a:cxn>
                  <a:cxn ang="T7">
                    <a:pos x="T2" y="T3"/>
                  </a:cxn>
                  <a:cxn ang="T8">
                    <a:pos x="T4" y="T5"/>
                  </a:cxn>
                </a:cxnLst>
                <a:rect l="T9" t="T10" r="T11" b="T12"/>
                <a:pathLst>
                  <a:path w="12" h="11">
                    <a:moveTo>
                      <a:pt x="12" y="0"/>
                    </a:moveTo>
                    <a:lnTo>
                      <a:pt x="0" y="11"/>
                    </a:lnTo>
                    <a:lnTo>
                      <a:pt x="1" y="11"/>
                    </a:lnTo>
                  </a:path>
                </a:pathLst>
              </a:custGeom>
              <a:noFill/>
              <a:ln w="0">
                <a:solidFill>
                  <a:srgbClr val="FF0000"/>
                </a:solidFill>
                <a:prstDash val="solid"/>
                <a:round/>
              </a:ln>
            </p:spPr>
            <p:txBody>
              <a:bodyPr/>
              <a:lstStyle/>
              <a:p>
                <a:endParaRPr lang="en-US"/>
              </a:p>
            </p:txBody>
          </p:sp>
          <p:sp>
            <p:nvSpPr>
              <p:cNvPr id="27302" name="Freeform 1255"/>
              <p:cNvSpPr/>
              <p:nvPr/>
            </p:nvSpPr>
            <p:spPr bwMode="auto">
              <a:xfrm>
                <a:off x="6591" y="6185"/>
                <a:ext cx="514" cy="514"/>
              </a:xfrm>
              <a:custGeom>
                <a:avLst/>
                <a:gdLst>
                  <a:gd name="T0" fmla="*/ 32 w 2057"/>
                  <a:gd name="T1" fmla="*/ 0 h 2057"/>
                  <a:gd name="T2" fmla="*/ 0 w 2057"/>
                  <a:gd name="T3" fmla="*/ 32 h 2057"/>
                  <a:gd name="T4" fmla="*/ 0 w 2057"/>
                  <a:gd name="T5" fmla="*/ 32 h 2057"/>
                  <a:gd name="T6" fmla="*/ 0 60000 65536"/>
                  <a:gd name="T7" fmla="*/ 0 60000 65536"/>
                  <a:gd name="T8" fmla="*/ 0 60000 65536"/>
                  <a:gd name="T9" fmla="*/ 0 w 2057"/>
                  <a:gd name="T10" fmla="*/ 0 h 2057"/>
                  <a:gd name="T11" fmla="*/ 2057 w 2057"/>
                  <a:gd name="T12" fmla="*/ 2057 h 2057"/>
                </a:gdLst>
                <a:ahLst/>
                <a:cxnLst>
                  <a:cxn ang="T6">
                    <a:pos x="T0" y="T1"/>
                  </a:cxn>
                  <a:cxn ang="T7">
                    <a:pos x="T2" y="T3"/>
                  </a:cxn>
                  <a:cxn ang="T8">
                    <a:pos x="T4" y="T5"/>
                  </a:cxn>
                </a:cxnLst>
                <a:rect l="T9" t="T10" r="T11" b="T12"/>
                <a:pathLst>
                  <a:path w="2057" h="2057">
                    <a:moveTo>
                      <a:pt x="2057" y="0"/>
                    </a:moveTo>
                    <a:lnTo>
                      <a:pt x="0" y="2057"/>
                    </a:lnTo>
                    <a:lnTo>
                      <a:pt x="1" y="2057"/>
                    </a:lnTo>
                  </a:path>
                </a:pathLst>
              </a:custGeom>
              <a:noFill/>
              <a:ln w="0">
                <a:solidFill>
                  <a:srgbClr val="FF0000"/>
                </a:solidFill>
                <a:prstDash val="solid"/>
                <a:round/>
              </a:ln>
            </p:spPr>
            <p:txBody>
              <a:bodyPr/>
              <a:lstStyle/>
              <a:p>
                <a:endParaRPr lang="en-US"/>
              </a:p>
            </p:txBody>
          </p:sp>
          <p:sp>
            <p:nvSpPr>
              <p:cNvPr id="27303" name="Freeform 1256"/>
              <p:cNvSpPr/>
              <p:nvPr/>
            </p:nvSpPr>
            <p:spPr bwMode="auto">
              <a:xfrm>
                <a:off x="6701" y="5836"/>
                <a:ext cx="857" cy="857"/>
              </a:xfrm>
              <a:custGeom>
                <a:avLst/>
                <a:gdLst>
                  <a:gd name="T0" fmla="*/ 54 w 3428"/>
                  <a:gd name="T1" fmla="*/ 0 h 3429"/>
                  <a:gd name="T2" fmla="*/ 0 w 3428"/>
                  <a:gd name="T3" fmla="*/ 53 h 3429"/>
                  <a:gd name="T4" fmla="*/ 0 w 3428"/>
                  <a:gd name="T5" fmla="*/ 53 h 3429"/>
                  <a:gd name="T6" fmla="*/ 0 60000 65536"/>
                  <a:gd name="T7" fmla="*/ 0 60000 65536"/>
                  <a:gd name="T8" fmla="*/ 0 60000 65536"/>
                  <a:gd name="T9" fmla="*/ 0 w 3428"/>
                  <a:gd name="T10" fmla="*/ 0 h 3429"/>
                  <a:gd name="T11" fmla="*/ 3428 w 3428"/>
                  <a:gd name="T12" fmla="*/ 3429 h 3429"/>
                </a:gdLst>
                <a:ahLst/>
                <a:cxnLst>
                  <a:cxn ang="T6">
                    <a:pos x="T0" y="T1"/>
                  </a:cxn>
                  <a:cxn ang="T7">
                    <a:pos x="T2" y="T3"/>
                  </a:cxn>
                  <a:cxn ang="T8">
                    <a:pos x="T4" y="T5"/>
                  </a:cxn>
                </a:cxnLst>
                <a:rect l="T9" t="T10" r="T11" b="T12"/>
                <a:pathLst>
                  <a:path w="3428" h="3429">
                    <a:moveTo>
                      <a:pt x="3428" y="0"/>
                    </a:moveTo>
                    <a:lnTo>
                      <a:pt x="0" y="3429"/>
                    </a:lnTo>
                    <a:lnTo>
                      <a:pt x="1" y="3429"/>
                    </a:lnTo>
                  </a:path>
                </a:pathLst>
              </a:custGeom>
              <a:noFill/>
              <a:ln w="0">
                <a:solidFill>
                  <a:srgbClr val="FF0000"/>
                </a:solidFill>
                <a:prstDash val="solid"/>
                <a:round/>
              </a:ln>
            </p:spPr>
            <p:txBody>
              <a:bodyPr/>
              <a:lstStyle/>
              <a:p>
                <a:endParaRPr lang="en-US"/>
              </a:p>
            </p:txBody>
          </p:sp>
          <p:sp>
            <p:nvSpPr>
              <p:cNvPr id="27304" name="Freeform 1257"/>
              <p:cNvSpPr/>
              <p:nvPr/>
            </p:nvSpPr>
            <p:spPr bwMode="auto">
              <a:xfrm>
                <a:off x="6821" y="5874"/>
                <a:ext cx="803" cy="803"/>
              </a:xfrm>
              <a:custGeom>
                <a:avLst/>
                <a:gdLst>
                  <a:gd name="T0" fmla="*/ 50 w 3213"/>
                  <a:gd name="T1" fmla="*/ 0 h 3212"/>
                  <a:gd name="T2" fmla="*/ 0 w 3213"/>
                  <a:gd name="T3" fmla="*/ 50 h 3212"/>
                  <a:gd name="T4" fmla="*/ 0 w 3213"/>
                  <a:gd name="T5" fmla="*/ 50 h 3212"/>
                  <a:gd name="T6" fmla="*/ 0 60000 65536"/>
                  <a:gd name="T7" fmla="*/ 0 60000 65536"/>
                  <a:gd name="T8" fmla="*/ 0 60000 65536"/>
                  <a:gd name="T9" fmla="*/ 0 w 3213"/>
                  <a:gd name="T10" fmla="*/ 0 h 3212"/>
                  <a:gd name="T11" fmla="*/ 3213 w 3213"/>
                  <a:gd name="T12" fmla="*/ 3212 h 3212"/>
                </a:gdLst>
                <a:ahLst/>
                <a:cxnLst>
                  <a:cxn ang="T6">
                    <a:pos x="T0" y="T1"/>
                  </a:cxn>
                  <a:cxn ang="T7">
                    <a:pos x="T2" y="T3"/>
                  </a:cxn>
                  <a:cxn ang="T8">
                    <a:pos x="T4" y="T5"/>
                  </a:cxn>
                </a:cxnLst>
                <a:rect l="T9" t="T10" r="T11" b="T12"/>
                <a:pathLst>
                  <a:path w="3213" h="3212">
                    <a:moveTo>
                      <a:pt x="3213" y="0"/>
                    </a:moveTo>
                    <a:lnTo>
                      <a:pt x="0" y="3212"/>
                    </a:lnTo>
                    <a:lnTo>
                      <a:pt x="1" y="3212"/>
                    </a:lnTo>
                  </a:path>
                </a:pathLst>
              </a:custGeom>
              <a:noFill/>
              <a:ln w="0">
                <a:solidFill>
                  <a:srgbClr val="FF0000"/>
                </a:solidFill>
                <a:prstDash val="solid"/>
                <a:round/>
              </a:ln>
            </p:spPr>
            <p:txBody>
              <a:bodyPr/>
              <a:lstStyle/>
              <a:p>
                <a:endParaRPr lang="en-US"/>
              </a:p>
            </p:txBody>
          </p:sp>
          <p:sp>
            <p:nvSpPr>
              <p:cNvPr id="27305" name="Freeform 1258"/>
              <p:cNvSpPr/>
              <p:nvPr/>
            </p:nvSpPr>
            <p:spPr bwMode="auto">
              <a:xfrm>
                <a:off x="6955" y="5912"/>
                <a:ext cx="735" cy="735"/>
              </a:xfrm>
              <a:custGeom>
                <a:avLst/>
                <a:gdLst>
                  <a:gd name="T0" fmla="*/ 46 w 2937"/>
                  <a:gd name="T1" fmla="*/ 0 h 2938"/>
                  <a:gd name="T2" fmla="*/ 0 w 2937"/>
                  <a:gd name="T3" fmla="*/ 46 h 2938"/>
                  <a:gd name="T4" fmla="*/ 0 w 2937"/>
                  <a:gd name="T5" fmla="*/ 46 h 2938"/>
                  <a:gd name="T6" fmla="*/ 0 60000 65536"/>
                  <a:gd name="T7" fmla="*/ 0 60000 65536"/>
                  <a:gd name="T8" fmla="*/ 0 60000 65536"/>
                  <a:gd name="T9" fmla="*/ 0 w 2937"/>
                  <a:gd name="T10" fmla="*/ 0 h 2938"/>
                  <a:gd name="T11" fmla="*/ 2937 w 2937"/>
                  <a:gd name="T12" fmla="*/ 2938 h 2938"/>
                </a:gdLst>
                <a:ahLst/>
                <a:cxnLst>
                  <a:cxn ang="T6">
                    <a:pos x="T0" y="T1"/>
                  </a:cxn>
                  <a:cxn ang="T7">
                    <a:pos x="T2" y="T3"/>
                  </a:cxn>
                  <a:cxn ang="T8">
                    <a:pos x="T4" y="T5"/>
                  </a:cxn>
                </a:cxnLst>
                <a:rect l="T9" t="T10" r="T11" b="T12"/>
                <a:pathLst>
                  <a:path w="2937" h="2938">
                    <a:moveTo>
                      <a:pt x="2937" y="0"/>
                    </a:moveTo>
                    <a:lnTo>
                      <a:pt x="0" y="2938"/>
                    </a:lnTo>
                    <a:lnTo>
                      <a:pt x="1" y="2938"/>
                    </a:lnTo>
                  </a:path>
                </a:pathLst>
              </a:custGeom>
              <a:noFill/>
              <a:ln w="0">
                <a:solidFill>
                  <a:srgbClr val="FF0000"/>
                </a:solidFill>
                <a:prstDash val="solid"/>
                <a:round/>
              </a:ln>
            </p:spPr>
            <p:txBody>
              <a:bodyPr/>
              <a:lstStyle/>
              <a:p>
                <a:endParaRPr lang="en-US"/>
              </a:p>
            </p:txBody>
          </p:sp>
          <p:sp>
            <p:nvSpPr>
              <p:cNvPr id="27306" name="Freeform 1259"/>
              <p:cNvSpPr/>
              <p:nvPr/>
            </p:nvSpPr>
            <p:spPr bwMode="auto">
              <a:xfrm>
                <a:off x="7113" y="5950"/>
                <a:ext cx="642" cy="642"/>
              </a:xfrm>
              <a:custGeom>
                <a:avLst/>
                <a:gdLst>
                  <a:gd name="T0" fmla="*/ 40 w 2569"/>
                  <a:gd name="T1" fmla="*/ 0 h 2570"/>
                  <a:gd name="T2" fmla="*/ 0 w 2569"/>
                  <a:gd name="T3" fmla="*/ 40 h 2570"/>
                  <a:gd name="T4" fmla="*/ 0 w 2569"/>
                  <a:gd name="T5" fmla="*/ 40 h 2570"/>
                  <a:gd name="T6" fmla="*/ 0 60000 65536"/>
                  <a:gd name="T7" fmla="*/ 0 60000 65536"/>
                  <a:gd name="T8" fmla="*/ 0 60000 65536"/>
                  <a:gd name="T9" fmla="*/ 0 w 2569"/>
                  <a:gd name="T10" fmla="*/ 0 h 2570"/>
                  <a:gd name="T11" fmla="*/ 2569 w 2569"/>
                  <a:gd name="T12" fmla="*/ 2570 h 2570"/>
                </a:gdLst>
                <a:ahLst/>
                <a:cxnLst>
                  <a:cxn ang="T6">
                    <a:pos x="T0" y="T1"/>
                  </a:cxn>
                  <a:cxn ang="T7">
                    <a:pos x="T2" y="T3"/>
                  </a:cxn>
                  <a:cxn ang="T8">
                    <a:pos x="T4" y="T5"/>
                  </a:cxn>
                </a:cxnLst>
                <a:rect l="T9" t="T10" r="T11" b="T12"/>
                <a:pathLst>
                  <a:path w="2569" h="2570">
                    <a:moveTo>
                      <a:pt x="2569" y="0"/>
                    </a:moveTo>
                    <a:lnTo>
                      <a:pt x="0" y="2570"/>
                    </a:lnTo>
                    <a:lnTo>
                      <a:pt x="1" y="2570"/>
                    </a:lnTo>
                  </a:path>
                </a:pathLst>
              </a:custGeom>
              <a:noFill/>
              <a:ln w="0">
                <a:solidFill>
                  <a:srgbClr val="FF0000"/>
                </a:solidFill>
                <a:prstDash val="solid"/>
                <a:round/>
              </a:ln>
            </p:spPr>
            <p:txBody>
              <a:bodyPr/>
              <a:lstStyle/>
              <a:p>
                <a:endParaRPr lang="en-US"/>
              </a:p>
            </p:txBody>
          </p:sp>
          <p:sp>
            <p:nvSpPr>
              <p:cNvPr id="27307" name="Freeform 1260"/>
              <p:cNvSpPr/>
              <p:nvPr/>
            </p:nvSpPr>
            <p:spPr bwMode="auto">
              <a:xfrm>
                <a:off x="7325" y="6020"/>
                <a:ext cx="464" cy="464"/>
              </a:xfrm>
              <a:custGeom>
                <a:avLst/>
                <a:gdLst>
                  <a:gd name="T0" fmla="*/ 29 w 1857"/>
                  <a:gd name="T1" fmla="*/ 0 h 1858"/>
                  <a:gd name="T2" fmla="*/ 0 w 1857"/>
                  <a:gd name="T3" fmla="*/ 29 h 1858"/>
                  <a:gd name="T4" fmla="*/ 0 w 1857"/>
                  <a:gd name="T5" fmla="*/ 29 h 1858"/>
                  <a:gd name="T6" fmla="*/ 0 60000 65536"/>
                  <a:gd name="T7" fmla="*/ 0 60000 65536"/>
                  <a:gd name="T8" fmla="*/ 0 60000 65536"/>
                  <a:gd name="T9" fmla="*/ 0 w 1857"/>
                  <a:gd name="T10" fmla="*/ 0 h 1858"/>
                  <a:gd name="T11" fmla="*/ 1857 w 1857"/>
                  <a:gd name="T12" fmla="*/ 1858 h 1858"/>
                </a:gdLst>
                <a:ahLst/>
                <a:cxnLst>
                  <a:cxn ang="T6">
                    <a:pos x="T0" y="T1"/>
                  </a:cxn>
                  <a:cxn ang="T7">
                    <a:pos x="T2" y="T3"/>
                  </a:cxn>
                  <a:cxn ang="T8">
                    <a:pos x="T4" y="T5"/>
                  </a:cxn>
                </a:cxnLst>
                <a:rect l="T9" t="T10" r="T11" b="T12"/>
                <a:pathLst>
                  <a:path w="1857" h="1858">
                    <a:moveTo>
                      <a:pt x="1857" y="0"/>
                    </a:moveTo>
                    <a:lnTo>
                      <a:pt x="0" y="1858"/>
                    </a:lnTo>
                    <a:lnTo>
                      <a:pt x="1" y="1858"/>
                    </a:lnTo>
                  </a:path>
                </a:pathLst>
              </a:custGeom>
              <a:noFill/>
              <a:ln w="0">
                <a:solidFill>
                  <a:srgbClr val="FF0000"/>
                </a:solidFill>
                <a:prstDash val="solid"/>
                <a:round/>
              </a:ln>
            </p:spPr>
            <p:txBody>
              <a:bodyPr/>
              <a:lstStyle/>
              <a:p>
                <a:endParaRPr lang="en-US"/>
              </a:p>
            </p:txBody>
          </p:sp>
          <p:sp>
            <p:nvSpPr>
              <p:cNvPr id="27308" name="Freeform 1261"/>
              <p:cNvSpPr/>
              <p:nvPr/>
            </p:nvSpPr>
            <p:spPr bwMode="auto">
              <a:xfrm>
                <a:off x="5650" y="5798"/>
                <a:ext cx="1842" cy="527"/>
              </a:xfrm>
              <a:custGeom>
                <a:avLst/>
                <a:gdLst>
                  <a:gd name="T0" fmla="*/ 0 w 7368"/>
                  <a:gd name="T1" fmla="*/ 0 h 2108"/>
                  <a:gd name="T2" fmla="*/ 7 w 7368"/>
                  <a:gd name="T3" fmla="*/ 10 h 2108"/>
                  <a:gd name="T4" fmla="*/ 17 w 7368"/>
                  <a:gd name="T5" fmla="*/ 19 h 2108"/>
                  <a:gd name="T6" fmla="*/ 27 w 7368"/>
                  <a:gd name="T7" fmla="*/ 26 h 2108"/>
                  <a:gd name="T8" fmla="*/ 39 w 7368"/>
                  <a:gd name="T9" fmla="*/ 30 h 2108"/>
                  <a:gd name="T10" fmla="*/ 51 w 7368"/>
                  <a:gd name="T11" fmla="*/ 33 h 2108"/>
                  <a:gd name="T12" fmla="*/ 64 w 7368"/>
                  <a:gd name="T13" fmla="*/ 33 h 2108"/>
                  <a:gd name="T14" fmla="*/ 76 w 7368"/>
                  <a:gd name="T15" fmla="*/ 30 h 2108"/>
                  <a:gd name="T16" fmla="*/ 88 w 7368"/>
                  <a:gd name="T17" fmla="*/ 26 h 2108"/>
                  <a:gd name="T18" fmla="*/ 99 w 7368"/>
                  <a:gd name="T19" fmla="*/ 19 h 2108"/>
                  <a:gd name="T20" fmla="*/ 108 w 7368"/>
                  <a:gd name="T21" fmla="*/ 10 h 2108"/>
                  <a:gd name="T22" fmla="*/ 115 w 7368"/>
                  <a:gd name="T23" fmla="*/ 0 h 2108"/>
                  <a:gd name="T24" fmla="*/ 115 w 7368"/>
                  <a:gd name="T25" fmla="*/ 0 h 2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68"/>
                  <a:gd name="T40" fmla="*/ 0 h 2108"/>
                  <a:gd name="T41" fmla="*/ 7368 w 7368"/>
                  <a:gd name="T42" fmla="*/ 2108 h 21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68" h="2108">
                    <a:moveTo>
                      <a:pt x="0" y="0"/>
                    </a:moveTo>
                    <a:lnTo>
                      <a:pt x="469" y="658"/>
                    </a:lnTo>
                    <a:lnTo>
                      <a:pt x="1055" y="1217"/>
                    </a:lnTo>
                    <a:lnTo>
                      <a:pt x="1735" y="1654"/>
                    </a:lnTo>
                    <a:lnTo>
                      <a:pt x="2485" y="1955"/>
                    </a:lnTo>
                    <a:lnTo>
                      <a:pt x="3279" y="2108"/>
                    </a:lnTo>
                    <a:lnTo>
                      <a:pt x="4087" y="2108"/>
                    </a:lnTo>
                    <a:lnTo>
                      <a:pt x="4881" y="1955"/>
                    </a:lnTo>
                    <a:lnTo>
                      <a:pt x="5632" y="1654"/>
                    </a:lnTo>
                    <a:lnTo>
                      <a:pt x="6312" y="1217"/>
                    </a:lnTo>
                    <a:lnTo>
                      <a:pt x="6897" y="658"/>
                    </a:lnTo>
                    <a:lnTo>
                      <a:pt x="7367" y="0"/>
                    </a:lnTo>
                    <a:lnTo>
                      <a:pt x="7368" y="0"/>
                    </a:lnTo>
                  </a:path>
                </a:pathLst>
              </a:custGeom>
              <a:noFill/>
              <a:ln w="0">
                <a:solidFill>
                  <a:srgbClr val="FF0000"/>
                </a:solidFill>
                <a:prstDash val="solid"/>
                <a:round/>
              </a:ln>
            </p:spPr>
            <p:txBody>
              <a:bodyPr/>
              <a:lstStyle/>
              <a:p>
                <a:endParaRPr lang="en-US"/>
              </a:p>
            </p:txBody>
          </p:sp>
          <p:sp>
            <p:nvSpPr>
              <p:cNvPr id="27309" name="Freeform 1262"/>
              <p:cNvSpPr/>
              <p:nvPr/>
            </p:nvSpPr>
            <p:spPr bwMode="auto">
              <a:xfrm>
                <a:off x="5330" y="5798"/>
                <a:ext cx="320" cy="185"/>
              </a:xfrm>
              <a:custGeom>
                <a:avLst/>
                <a:gdLst>
                  <a:gd name="T0" fmla="*/ 20 w 1281"/>
                  <a:gd name="T1" fmla="*/ 0 h 740"/>
                  <a:gd name="T2" fmla="*/ 0 w 1281"/>
                  <a:gd name="T3" fmla="*/ 12 h 740"/>
                  <a:gd name="T4" fmla="*/ 0 w 1281"/>
                  <a:gd name="T5" fmla="*/ 12 h 740"/>
                  <a:gd name="T6" fmla="*/ 0 60000 65536"/>
                  <a:gd name="T7" fmla="*/ 0 60000 65536"/>
                  <a:gd name="T8" fmla="*/ 0 60000 65536"/>
                  <a:gd name="T9" fmla="*/ 0 w 1281"/>
                  <a:gd name="T10" fmla="*/ 0 h 740"/>
                  <a:gd name="T11" fmla="*/ 1281 w 1281"/>
                  <a:gd name="T12" fmla="*/ 740 h 740"/>
                </a:gdLst>
                <a:ahLst/>
                <a:cxnLst>
                  <a:cxn ang="T6">
                    <a:pos x="T0" y="T1"/>
                  </a:cxn>
                  <a:cxn ang="T7">
                    <a:pos x="T2" y="T3"/>
                  </a:cxn>
                  <a:cxn ang="T8">
                    <a:pos x="T4" y="T5"/>
                  </a:cxn>
                </a:cxnLst>
                <a:rect l="T9" t="T10" r="T11" b="T12"/>
                <a:pathLst>
                  <a:path w="1281" h="740">
                    <a:moveTo>
                      <a:pt x="1281" y="0"/>
                    </a:moveTo>
                    <a:lnTo>
                      <a:pt x="0" y="740"/>
                    </a:lnTo>
                    <a:lnTo>
                      <a:pt x="2" y="740"/>
                    </a:lnTo>
                  </a:path>
                </a:pathLst>
              </a:custGeom>
              <a:noFill/>
              <a:ln w="0">
                <a:solidFill>
                  <a:srgbClr val="FF0000"/>
                </a:solidFill>
                <a:prstDash val="solid"/>
                <a:round/>
              </a:ln>
            </p:spPr>
            <p:txBody>
              <a:bodyPr/>
              <a:lstStyle/>
              <a:p>
                <a:endParaRPr lang="en-US"/>
              </a:p>
            </p:txBody>
          </p:sp>
          <p:sp>
            <p:nvSpPr>
              <p:cNvPr id="27310" name="Freeform 1263"/>
              <p:cNvSpPr/>
              <p:nvPr/>
            </p:nvSpPr>
            <p:spPr bwMode="auto">
              <a:xfrm>
                <a:off x="7491" y="5798"/>
                <a:ext cx="321" cy="185"/>
              </a:xfrm>
              <a:custGeom>
                <a:avLst/>
                <a:gdLst>
                  <a:gd name="T0" fmla="*/ 0 w 1281"/>
                  <a:gd name="T1" fmla="*/ 0 h 740"/>
                  <a:gd name="T2" fmla="*/ 20 w 1281"/>
                  <a:gd name="T3" fmla="*/ 12 h 740"/>
                  <a:gd name="T4" fmla="*/ 20 w 1281"/>
                  <a:gd name="T5" fmla="*/ 12 h 740"/>
                  <a:gd name="T6" fmla="*/ 0 60000 65536"/>
                  <a:gd name="T7" fmla="*/ 0 60000 65536"/>
                  <a:gd name="T8" fmla="*/ 0 60000 65536"/>
                  <a:gd name="T9" fmla="*/ 0 w 1281"/>
                  <a:gd name="T10" fmla="*/ 0 h 740"/>
                  <a:gd name="T11" fmla="*/ 1281 w 1281"/>
                  <a:gd name="T12" fmla="*/ 740 h 740"/>
                </a:gdLst>
                <a:ahLst/>
                <a:cxnLst>
                  <a:cxn ang="T6">
                    <a:pos x="T0" y="T1"/>
                  </a:cxn>
                  <a:cxn ang="T7">
                    <a:pos x="T2" y="T3"/>
                  </a:cxn>
                  <a:cxn ang="T8">
                    <a:pos x="T4" y="T5"/>
                  </a:cxn>
                </a:cxnLst>
                <a:rect l="T9" t="T10" r="T11" b="T12"/>
                <a:pathLst>
                  <a:path w="1281" h="740">
                    <a:moveTo>
                      <a:pt x="0" y="0"/>
                    </a:moveTo>
                    <a:lnTo>
                      <a:pt x="1280" y="740"/>
                    </a:lnTo>
                    <a:lnTo>
                      <a:pt x="1281" y="740"/>
                    </a:lnTo>
                  </a:path>
                </a:pathLst>
              </a:custGeom>
              <a:noFill/>
              <a:ln w="0">
                <a:solidFill>
                  <a:srgbClr val="FF0000"/>
                </a:solidFill>
                <a:prstDash val="solid"/>
                <a:round/>
              </a:ln>
            </p:spPr>
            <p:txBody>
              <a:bodyPr/>
              <a:lstStyle/>
              <a:p>
                <a:endParaRPr lang="en-US"/>
              </a:p>
            </p:txBody>
          </p:sp>
          <p:sp>
            <p:nvSpPr>
              <p:cNvPr id="27311" name="Freeform 1264"/>
              <p:cNvSpPr/>
              <p:nvPr/>
            </p:nvSpPr>
            <p:spPr bwMode="auto">
              <a:xfrm>
                <a:off x="5330" y="5983"/>
                <a:ext cx="2482" cy="716"/>
              </a:xfrm>
              <a:custGeom>
                <a:avLst/>
                <a:gdLst>
                  <a:gd name="T0" fmla="*/ 0 w 9929"/>
                  <a:gd name="T1" fmla="*/ 0 h 2866"/>
                  <a:gd name="T2" fmla="*/ 9 w 9929"/>
                  <a:gd name="T3" fmla="*/ 13 h 2866"/>
                  <a:gd name="T4" fmla="*/ 20 w 9929"/>
                  <a:gd name="T5" fmla="*/ 24 h 2866"/>
                  <a:gd name="T6" fmla="*/ 33 w 9929"/>
                  <a:gd name="T7" fmla="*/ 33 h 2866"/>
                  <a:gd name="T8" fmla="*/ 47 w 9929"/>
                  <a:gd name="T9" fmla="*/ 39 h 2866"/>
                  <a:gd name="T10" fmla="*/ 62 w 9929"/>
                  <a:gd name="T11" fmla="*/ 43 h 2866"/>
                  <a:gd name="T12" fmla="*/ 77 w 9929"/>
                  <a:gd name="T13" fmla="*/ 45 h 2866"/>
                  <a:gd name="T14" fmla="*/ 93 w 9929"/>
                  <a:gd name="T15" fmla="*/ 43 h 2866"/>
                  <a:gd name="T16" fmla="*/ 108 w 9929"/>
                  <a:gd name="T17" fmla="*/ 39 h 2866"/>
                  <a:gd name="T18" fmla="*/ 122 w 9929"/>
                  <a:gd name="T19" fmla="*/ 33 h 2866"/>
                  <a:gd name="T20" fmla="*/ 135 w 9929"/>
                  <a:gd name="T21" fmla="*/ 24 h 2866"/>
                  <a:gd name="T22" fmla="*/ 146 w 9929"/>
                  <a:gd name="T23" fmla="*/ 13 h 2866"/>
                  <a:gd name="T24" fmla="*/ 155 w 9929"/>
                  <a:gd name="T25" fmla="*/ 0 h 2866"/>
                  <a:gd name="T26" fmla="*/ 155 w 9929"/>
                  <a:gd name="T27" fmla="*/ 0 h 28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929"/>
                  <a:gd name="T43" fmla="*/ 0 h 2866"/>
                  <a:gd name="T44" fmla="*/ 9929 w 9929"/>
                  <a:gd name="T45" fmla="*/ 2866 h 28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929" h="2866">
                    <a:moveTo>
                      <a:pt x="0" y="0"/>
                    </a:moveTo>
                    <a:lnTo>
                      <a:pt x="574" y="819"/>
                    </a:lnTo>
                    <a:lnTo>
                      <a:pt x="1280" y="1525"/>
                    </a:lnTo>
                    <a:lnTo>
                      <a:pt x="2098" y="2098"/>
                    </a:lnTo>
                    <a:lnTo>
                      <a:pt x="3004" y="2521"/>
                    </a:lnTo>
                    <a:lnTo>
                      <a:pt x="3969" y="2779"/>
                    </a:lnTo>
                    <a:lnTo>
                      <a:pt x="4964" y="2866"/>
                    </a:lnTo>
                    <a:lnTo>
                      <a:pt x="5960" y="2779"/>
                    </a:lnTo>
                    <a:lnTo>
                      <a:pt x="6925" y="2521"/>
                    </a:lnTo>
                    <a:lnTo>
                      <a:pt x="7830" y="2098"/>
                    </a:lnTo>
                    <a:lnTo>
                      <a:pt x="8649" y="1525"/>
                    </a:lnTo>
                    <a:lnTo>
                      <a:pt x="9355" y="819"/>
                    </a:lnTo>
                    <a:lnTo>
                      <a:pt x="9928" y="0"/>
                    </a:lnTo>
                    <a:lnTo>
                      <a:pt x="9929" y="0"/>
                    </a:lnTo>
                  </a:path>
                </a:pathLst>
              </a:custGeom>
              <a:noFill/>
              <a:ln w="0">
                <a:solidFill>
                  <a:srgbClr val="FF0000"/>
                </a:solidFill>
                <a:prstDash val="solid"/>
                <a:round/>
              </a:ln>
            </p:spPr>
            <p:txBody>
              <a:bodyPr/>
              <a:lstStyle/>
              <a:p>
                <a:endParaRPr lang="en-US"/>
              </a:p>
            </p:txBody>
          </p:sp>
          <p:sp>
            <p:nvSpPr>
              <p:cNvPr id="27312" name="Freeform 1265"/>
              <p:cNvSpPr/>
              <p:nvPr/>
            </p:nvSpPr>
            <p:spPr bwMode="auto">
              <a:xfrm>
                <a:off x="8042" y="4657"/>
                <a:ext cx="405" cy="97"/>
              </a:xfrm>
              <a:custGeom>
                <a:avLst/>
                <a:gdLst>
                  <a:gd name="T0" fmla="*/ 0 w 1621"/>
                  <a:gd name="T1" fmla="*/ 6 h 389"/>
                  <a:gd name="T2" fmla="*/ 17 w 1621"/>
                  <a:gd name="T3" fmla="*/ 0 h 389"/>
                  <a:gd name="T4" fmla="*/ 25 w 1621"/>
                  <a:gd name="T5" fmla="*/ 0 h 389"/>
                  <a:gd name="T6" fmla="*/ 25 w 1621"/>
                  <a:gd name="T7" fmla="*/ 0 h 389"/>
                  <a:gd name="T8" fmla="*/ 0 60000 65536"/>
                  <a:gd name="T9" fmla="*/ 0 60000 65536"/>
                  <a:gd name="T10" fmla="*/ 0 60000 65536"/>
                  <a:gd name="T11" fmla="*/ 0 60000 65536"/>
                  <a:gd name="T12" fmla="*/ 0 w 1621"/>
                  <a:gd name="T13" fmla="*/ 0 h 389"/>
                  <a:gd name="T14" fmla="*/ 1621 w 1621"/>
                  <a:gd name="T15" fmla="*/ 389 h 389"/>
                </a:gdLst>
                <a:ahLst/>
                <a:cxnLst>
                  <a:cxn ang="T8">
                    <a:pos x="T0" y="T1"/>
                  </a:cxn>
                  <a:cxn ang="T9">
                    <a:pos x="T2" y="T3"/>
                  </a:cxn>
                  <a:cxn ang="T10">
                    <a:pos x="T4" y="T5"/>
                  </a:cxn>
                  <a:cxn ang="T11">
                    <a:pos x="T6" y="T7"/>
                  </a:cxn>
                </a:cxnLst>
                <a:rect l="T12" t="T13" r="T14" b="T15"/>
                <a:pathLst>
                  <a:path w="1621" h="389">
                    <a:moveTo>
                      <a:pt x="0" y="389"/>
                    </a:moveTo>
                    <a:lnTo>
                      <a:pt x="1120" y="0"/>
                    </a:lnTo>
                    <a:lnTo>
                      <a:pt x="1620" y="0"/>
                    </a:lnTo>
                    <a:lnTo>
                      <a:pt x="1621" y="0"/>
                    </a:lnTo>
                  </a:path>
                </a:pathLst>
              </a:custGeom>
              <a:noFill/>
              <a:ln w="0">
                <a:solidFill>
                  <a:srgbClr val="000000"/>
                </a:solidFill>
                <a:prstDash val="solid"/>
                <a:round/>
              </a:ln>
            </p:spPr>
            <p:txBody>
              <a:bodyPr/>
              <a:lstStyle/>
              <a:p>
                <a:endParaRPr lang="en-US"/>
              </a:p>
            </p:txBody>
          </p:sp>
          <p:sp>
            <p:nvSpPr>
              <p:cNvPr id="27313" name="Freeform 1266"/>
              <p:cNvSpPr/>
              <p:nvPr/>
            </p:nvSpPr>
            <p:spPr bwMode="auto">
              <a:xfrm>
                <a:off x="7924" y="4734"/>
                <a:ext cx="125" cy="61"/>
              </a:xfrm>
              <a:custGeom>
                <a:avLst/>
                <a:gdLst>
                  <a:gd name="T0" fmla="*/ 8 w 498"/>
                  <a:gd name="T1" fmla="*/ 3 h 244"/>
                  <a:gd name="T2" fmla="*/ 7 w 498"/>
                  <a:gd name="T3" fmla="*/ 0 h 244"/>
                  <a:gd name="T4" fmla="*/ 0 w 498"/>
                  <a:gd name="T5" fmla="*/ 4 h 244"/>
                  <a:gd name="T6" fmla="*/ 8 w 498"/>
                  <a:gd name="T7" fmla="*/ 3 h 244"/>
                  <a:gd name="T8" fmla="*/ 0 60000 65536"/>
                  <a:gd name="T9" fmla="*/ 0 60000 65536"/>
                  <a:gd name="T10" fmla="*/ 0 60000 65536"/>
                  <a:gd name="T11" fmla="*/ 0 60000 65536"/>
                  <a:gd name="T12" fmla="*/ 0 w 498"/>
                  <a:gd name="T13" fmla="*/ 0 h 244"/>
                  <a:gd name="T14" fmla="*/ 498 w 498"/>
                  <a:gd name="T15" fmla="*/ 244 h 244"/>
                </a:gdLst>
                <a:ahLst/>
                <a:cxnLst>
                  <a:cxn ang="T8">
                    <a:pos x="T0" y="T1"/>
                  </a:cxn>
                  <a:cxn ang="T9">
                    <a:pos x="T2" y="T3"/>
                  </a:cxn>
                  <a:cxn ang="T10">
                    <a:pos x="T4" y="T5"/>
                  </a:cxn>
                  <a:cxn ang="T11">
                    <a:pos x="T6" y="T7"/>
                  </a:cxn>
                </a:cxnLst>
                <a:rect l="T12" t="T13" r="T14" b="T15"/>
                <a:pathLst>
                  <a:path w="498" h="244">
                    <a:moveTo>
                      <a:pt x="498" y="158"/>
                    </a:moveTo>
                    <a:lnTo>
                      <a:pt x="443" y="0"/>
                    </a:lnTo>
                    <a:lnTo>
                      <a:pt x="0" y="244"/>
                    </a:lnTo>
                    <a:lnTo>
                      <a:pt x="498" y="158"/>
                    </a:lnTo>
                    <a:close/>
                  </a:path>
                </a:pathLst>
              </a:custGeom>
              <a:solidFill>
                <a:srgbClr val="000000"/>
              </a:solidFill>
              <a:ln w="9525">
                <a:noFill/>
                <a:round/>
              </a:ln>
            </p:spPr>
            <p:txBody>
              <a:bodyPr/>
              <a:lstStyle/>
              <a:p>
                <a:endParaRPr lang="en-US"/>
              </a:p>
            </p:txBody>
          </p:sp>
          <p:sp>
            <p:nvSpPr>
              <p:cNvPr id="27314" name="Freeform 1267"/>
              <p:cNvSpPr/>
              <p:nvPr/>
            </p:nvSpPr>
            <p:spPr bwMode="auto">
              <a:xfrm>
                <a:off x="7924" y="4734"/>
                <a:ext cx="125" cy="61"/>
              </a:xfrm>
              <a:custGeom>
                <a:avLst/>
                <a:gdLst>
                  <a:gd name="T0" fmla="*/ 8 w 498"/>
                  <a:gd name="T1" fmla="*/ 3 h 244"/>
                  <a:gd name="T2" fmla="*/ 7 w 498"/>
                  <a:gd name="T3" fmla="*/ 0 h 244"/>
                  <a:gd name="T4" fmla="*/ 0 w 498"/>
                  <a:gd name="T5" fmla="*/ 4 h 244"/>
                  <a:gd name="T6" fmla="*/ 8 w 498"/>
                  <a:gd name="T7" fmla="*/ 3 h 244"/>
                  <a:gd name="T8" fmla="*/ 0 60000 65536"/>
                  <a:gd name="T9" fmla="*/ 0 60000 65536"/>
                  <a:gd name="T10" fmla="*/ 0 60000 65536"/>
                  <a:gd name="T11" fmla="*/ 0 60000 65536"/>
                  <a:gd name="T12" fmla="*/ 0 w 498"/>
                  <a:gd name="T13" fmla="*/ 0 h 244"/>
                  <a:gd name="T14" fmla="*/ 498 w 498"/>
                  <a:gd name="T15" fmla="*/ 244 h 244"/>
                </a:gdLst>
                <a:ahLst/>
                <a:cxnLst>
                  <a:cxn ang="T8">
                    <a:pos x="T0" y="T1"/>
                  </a:cxn>
                  <a:cxn ang="T9">
                    <a:pos x="T2" y="T3"/>
                  </a:cxn>
                  <a:cxn ang="T10">
                    <a:pos x="T4" y="T5"/>
                  </a:cxn>
                  <a:cxn ang="T11">
                    <a:pos x="T6" y="T7"/>
                  </a:cxn>
                </a:cxnLst>
                <a:rect l="T12" t="T13" r="T14" b="T15"/>
                <a:pathLst>
                  <a:path w="498" h="244">
                    <a:moveTo>
                      <a:pt x="498" y="158"/>
                    </a:moveTo>
                    <a:lnTo>
                      <a:pt x="443" y="0"/>
                    </a:lnTo>
                    <a:lnTo>
                      <a:pt x="0" y="244"/>
                    </a:lnTo>
                    <a:lnTo>
                      <a:pt x="498" y="158"/>
                    </a:lnTo>
                  </a:path>
                </a:pathLst>
              </a:custGeom>
              <a:noFill/>
              <a:ln w="0">
                <a:solidFill>
                  <a:srgbClr val="000000"/>
                </a:solidFill>
                <a:prstDash val="solid"/>
                <a:round/>
              </a:ln>
            </p:spPr>
            <p:txBody>
              <a:bodyPr/>
              <a:lstStyle/>
              <a:p>
                <a:endParaRPr lang="en-US"/>
              </a:p>
            </p:txBody>
          </p:sp>
          <p:sp>
            <p:nvSpPr>
              <p:cNvPr id="27315" name="Freeform 1268"/>
              <p:cNvSpPr/>
              <p:nvPr/>
            </p:nvSpPr>
            <p:spPr bwMode="auto">
              <a:xfrm>
                <a:off x="6508" y="5266"/>
                <a:ext cx="125" cy="1"/>
              </a:xfrm>
              <a:custGeom>
                <a:avLst/>
                <a:gdLst>
                  <a:gd name="T0" fmla="*/ 0 w 501"/>
                  <a:gd name="T1" fmla="*/ 0 h 1"/>
                  <a:gd name="T2" fmla="*/ 8 w 501"/>
                  <a:gd name="T3" fmla="*/ 0 h 1"/>
                  <a:gd name="T4" fmla="*/ 8 w 501"/>
                  <a:gd name="T5" fmla="*/ 0 h 1"/>
                  <a:gd name="T6" fmla="*/ 0 60000 65536"/>
                  <a:gd name="T7" fmla="*/ 0 60000 65536"/>
                  <a:gd name="T8" fmla="*/ 0 60000 65536"/>
                  <a:gd name="T9" fmla="*/ 0 w 501"/>
                  <a:gd name="T10" fmla="*/ 0 h 1"/>
                  <a:gd name="T11" fmla="*/ 501 w 501"/>
                  <a:gd name="T12" fmla="*/ 1 h 1"/>
                </a:gdLst>
                <a:ahLst/>
                <a:cxnLst>
                  <a:cxn ang="T6">
                    <a:pos x="T0" y="T1"/>
                  </a:cxn>
                  <a:cxn ang="T7">
                    <a:pos x="T2" y="T3"/>
                  </a:cxn>
                  <a:cxn ang="T8">
                    <a:pos x="T4" y="T5"/>
                  </a:cxn>
                </a:cxnLst>
                <a:rect l="T9" t="T10" r="T11" b="T12"/>
                <a:pathLst>
                  <a:path w="501" h="1">
                    <a:moveTo>
                      <a:pt x="0" y="0"/>
                    </a:moveTo>
                    <a:lnTo>
                      <a:pt x="500" y="0"/>
                    </a:lnTo>
                    <a:lnTo>
                      <a:pt x="501" y="0"/>
                    </a:lnTo>
                  </a:path>
                </a:pathLst>
              </a:custGeom>
              <a:noFill/>
              <a:ln w="0">
                <a:solidFill>
                  <a:srgbClr val="000000"/>
                </a:solidFill>
                <a:prstDash val="solid"/>
                <a:round/>
              </a:ln>
            </p:spPr>
            <p:txBody>
              <a:bodyPr/>
              <a:lstStyle/>
              <a:p>
                <a:endParaRPr lang="en-US"/>
              </a:p>
            </p:txBody>
          </p:sp>
          <p:sp>
            <p:nvSpPr>
              <p:cNvPr id="27316" name="Freeform 1269"/>
              <p:cNvSpPr/>
              <p:nvPr/>
            </p:nvSpPr>
            <p:spPr bwMode="auto">
              <a:xfrm>
                <a:off x="6571" y="5203"/>
                <a:ext cx="1" cy="125"/>
              </a:xfrm>
              <a:custGeom>
                <a:avLst/>
                <a:gdLst>
                  <a:gd name="T0" fmla="*/ 0 w 1"/>
                  <a:gd name="T1" fmla="*/ 8 h 500"/>
                  <a:gd name="T2" fmla="*/ 0 w 1"/>
                  <a:gd name="T3" fmla="*/ 0 h 500"/>
                  <a:gd name="T4" fmla="*/ 1 w 1"/>
                  <a:gd name="T5" fmla="*/ 0 h 500"/>
                  <a:gd name="T6" fmla="*/ 0 60000 65536"/>
                  <a:gd name="T7" fmla="*/ 0 60000 65536"/>
                  <a:gd name="T8" fmla="*/ 0 60000 65536"/>
                  <a:gd name="T9" fmla="*/ 0 w 1"/>
                  <a:gd name="T10" fmla="*/ 0 h 500"/>
                  <a:gd name="T11" fmla="*/ 1 w 1"/>
                  <a:gd name="T12" fmla="*/ 500 h 500"/>
                </a:gdLst>
                <a:ahLst/>
                <a:cxnLst>
                  <a:cxn ang="T6">
                    <a:pos x="T0" y="T1"/>
                  </a:cxn>
                  <a:cxn ang="T7">
                    <a:pos x="T2" y="T3"/>
                  </a:cxn>
                  <a:cxn ang="T8">
                    <a:pos x="T4" y="T5"/>
                  </a:cxn>
                </a:cxnLst>
                <a:rect l="T9" t="T10" r="T11" b="T12"/>
                <a:pathLst>
                  <a:path w="1" h="500">
                    <a:moveTo>
                      <a:pt x="0" y="500"/>
                    </a:moveTo>
                    <a:lnTo>
                      <a:pt x="0" y="0"/>
                    </a:lnTo>
                    <a:lnTo>
                      <a:pt x="1" y="0"/>
                    </a:lnTo>
                  </a:path>
                </a:pathLst>
              </a:custGeom>
              <a:noFill/>
              <a:ln w="0">
                <a:solidFill>
                  <a:srgbClr val="000000"/>
                </a:solidFill>
                <a:prstDash val="solid"/>
                <a:round/>
              </a:ln>
            </p:spPr>
            <p:txBody>
              <a:bodyPr/>
              <a:lstStyle/>
              <a:p>
                <a:endParaRPr lang="en-US"/>
              </a:p>
            </p:txBody>
          </p:sp>
          <p:sp>
            <p:nvSpPr>
              <p:cNvPr id="27317" name="Freeform 1270"/>
              <p:cNvSpPr/>
              <p:nvPr/>
            </p:nvSpPr>
            <p:spPr bwMode="auto">
              <a:xfrm>
                <a:off x="8529" y="4587"/>
                <a:ext cx="1" cy="139"/>
              </a:xfrm>
              <a:custGeom>
                <a:avLst/>
                <a:gdLst>
                  <a:gd name="T0" fmla="*/ 0 w 1"/>
                  <a:gd name="T1" fmla="*/ 0 h 556"/>
                  <a:gd name="T2" fmla="*/ 0 w 1"/>
                  <a:gd name="T3" fmla="*/ 9 h 556"/>
                  <a:gd name="T4" fmla="*/ 1 w 1"/>
                  <a:gd name="T5" fmla="*/ 9 h 556"/>
                  <a:gd name="T6" fmla="*/ 0 60000 65536"/>
                  <a:gd name="T7" fmla="*/ 0 60000 65536"/>
                  <a:gd name="T8" fmla="*/ 0 60000 65536"/>
                  <a:gd name="T9" fmla="*/ 0 w 1"/>
                  <a:gd name="T10" fmla="*/ 0 h 556"/>
                  <a:gd name="T11" fmla="*/ 1 w 1"/>
                  <a:gd name="T12" fmla="*/ 556 h 556"/>
                </a:gdLst>
                <a:ahLst/>
                <a:cxnLst>
                  <a:cxn ang="T6">
                    <a:pos x="T0" y="T1"/>
                  </a:cxn>
                  <a:cxn ang="T7">
                    <a:pos x="T2" y="T3"/>
                  </a:cxn>
                  <a:cxn ang="T8">
                    <a:pos x="T4" y="T5"/>
                  </a:cxn>
                </a:cxnLst>
                <a:rect l="T9" t="T10" r="T11" b="T12"/>
                <a:pathLst>
                  <a:path w="1" h="556">
                    <a:moveTo>
                      <a:pt x="0" y="0"/>
                    </a:moveTo>
                    <a:lnTo>
                      <a:pt x="0" y="556"/>
                    </a:lnTo>
                    <a:lnTo>
                      <a:pt x="1" y="556"/>
                    </a:lnTo>
                  </a:path>
                </a:pathLst>
              </a:custGeom>
              <a:noFill/>
              <a:ln w="0">
                <a:solidFill>
                  <a:srgbClr val="000000"/>
                </a:solidFill>
                <a:prstDash val="solid"/>
                <a:round/>
              </a:ln>
            </p:spPr>
            <p:txBody>
              <a:bodyPr/>
              <a:lstStyle/>
              <a:p>
                <a:endParaRPr lang="en-US"/>
              </a:p>
            </p:txBody>
          </p:sp>
          <p:sp>
            <p:nvSpPr>
              <p:cNvPr id="27318" name="Freeform 1271"/>
              <p:cNvSpPr/>
              <p:nvPr/>
            </p:nvSpPr>
            <p:spPr bwMode="auto">
              <a:xfrm>
                <a:off x="8536" y="4594"/>
                <a:ext cx="1" cy="126"/>
              </a:xfrm>
              <a:custGeom>
                <a:avLst/>
                <a:gdLst>
                  <a:gd name="T0" fmla="*/ 0 w 1"/>
                  <a:gd name="T1" fmla="*/ 0 h 502"/>
                  <a:gd name="T2" fmla="*/ 0 w 1"/>
                  <a:gd name="T3" fmla="*/ 8 h 502"/>
                  <a:gd name="T4" fmla="*/ 1 w 1"/>
                  <a:gd name="T5" fmla="*/ 8 h 502"/>
                  <a:gd name="T6" fmla="*/ 0 60000 65536"/>
                  <a:gd name="T7" fmla="*/ 0 60000 65536"/>
                  <a:gd name="T8" fmla="*/ 0 60000 65536"/>
                  <a:gd name="T9" fmla="*/ 0 w 1"/>
                  <a:gd name="T10" fmla="*/ 0 h 502"/>
                  <a:gd name="T11" fmla="*/ 1 w 1"/>
                  <a:gd name="T12" fmla="*/ 502 h 502"/>
                </a:gdLst>
                <a:ahLst/>
                <a:cxnLst>
                  <a:cxn ang="T6">
                    <a:pos x="T0" y="T1"/>
                  </a:cxn>
                  <a:cxn ang="T7">
                    <a:pos x="T2" y="T3"/>
                  </a:cxn>
                  <a:cxn ang="T8">
                    <a:pos x="T4" y="T5"/>
                  </a:cxn>
                </a:cxnLst>
                <a:rect l="T9" t="T10" r="T11" b="T12"/>
                <a:pathLst>
                  <a:path w="1" h="502">
                    <a:moveTo>
                      <a:pt x="0" y="0"/>
                    </a:moveTo>
                    <a:lnTo>
                      <a:pt x="0" y="502"/>
                    </a:lnTo>
                    <a:lnTo>
                      <a:pt x="1" y="502"/>
                    </a:lnTo>
                  </a:path>
                </a:pathLst>
              </a:custGeom>
              <a:noFill/>
              <a:ln w="0">
                <a:solidFill>
                  <a:srgbClr val="000000"/>
                </a:solidFill>
                <a:prstDash val="solid"/>
                <a:round/>
              </a:ln>
            </p:spPr>
            <p:txBody>
              <a:bodyPr/>
              <a:lstStyle/>
              <a:p>
                <a:endParaRPr lang="en-US"/>
              </a:p>
            </p:txBody>
          </p:sp>
          <p:sp>
            <p:nvSpPr>
              <p:cNvPr id="27319" name="Freeform 1272"/>
              <p:cNvSpPr/>
              <p:nvPr/>
            </p:nvSpPr>
            <p:spPr bwMode="auto">
              <a:xfrm>
                <a:off x="8542" y="4587"/>
                <a:ext cx="1" cy="139"/>
              </a:xfrm>
              <a:custGeom>
                <a:avLst/>
                <a:gdLst>
                  <a:gd name="T0" fmla="*/ 0 w 1"/>
                  <a:gd name="T1" fmla="*/ 0 h 556"/>
                  <a:gd name="T2" fmla="*/ 0 w 1"/>
                  <a:gd name="T3" fmla="*/ 9 h 556"/>
                  <a:gd name="T4" fmla="*/ 1 w 1"/>
                  <a:gd name="T5" fmla="*/ 9 h 556"/>
                  <a:gd name="T6" fmla="*/ 0 60000 65536"/>
                  <a:gd name="T7" fmla="*/ 0 60000 65536"/>
                  <a:gd name="T8" fmla="*/ 0 60000 65536"/>
                  <a:gd name="T9" fmla="*/ 0 w 1"/>
                  <a:gd name="T10" fmla="*/ 0 h 556"/>
                  <a:gd name="T11" fmla="*/ 1 w 1"/>
                  <a:gd name="T12" fmla="*/ 556 h 556"/>
                </a:gdLst>
                <a:ahLst/>
                <a:cxnLst>
                  <a:cxn ang="T6">
                    <a:pos x="T0" y="T1"/>
                  </a:cxn>
                  <a:cxn ang="T7">
                    <a:pos x="T2" y="T3"/>
                  </a:cxn>
                  <a:cxn ang="T8">
                    <a:pos x="T4" y="T5"/>
                  </a:cxn>
                </a:cxnLst>
                <a:rect l="T9" t="T10" r="T11" b="T12"/>
                <a:pathLst>
                  <a:path w="1" h="556">
                    <a:moveTo>
                      <a:pt x="0" y="0"/>
                    </a:moveTo>
                    <a:lnTo>
                      <a:pt x="0" y="556"/>
                    </a:lnTo>
                    <a:lnTo>
                      <a:pt x="1" y="556"/>
                    </a:lnTo>
                  </a:path>
                </a:pathLst>
              </a:custGeom>
              <a:noFill/>
              <a:ln w="0">
                <a:solidFill>
                  <a:srgbClr val="000000"/>
                </a:solidFill>
                <a:prstDash val="solid"/>
                <a:round/>
              </a:ln>
            </p:spPr>
            <p:txBody>
              <a:bodyPr/>
              <a:lstStyle/>
              <a:p>
                <a:endParaRPr lang="en-US"/>
              </a:p>
            </p:txBody>
          </p:sp>
          <p:sp>
            <p:nvSpPr>
              <p:cNvPr id="27320" name="Freeform 1273"/>
              <p:cNvSpPr/>
              <p:nvPr/>
            </p:nvSpPr>
            <p:spPr bwMode="auto">
              <a:xfrm>
                <a:off x="8509" y="4587"/>
                <a:ext cx="112" cy="67"/>
              </a:xfrm>
              <a:custGeom>
                <a:avLst/>
                <a:gdLst>
                  <a:gd name="T0" fmla="*/ 0 w 450"/>
                  <a:gd name="T1" fmla="*/ 0 h 265"/>
                  <a:gd name="T2" fmla="*/ 5 w 450"/>
                  <a:gd name="T3" fmla="*/ 0 h 265"/>
                  <a:gd name="T4" fmla="*/ 6 w 450"/>
                  <a:gd name="T5" fmla="*/ 1 h 265"/>
                  <a:gd name="T6" fmla="*/ 6 w 450"/>
                  <a:gd name="T7" fmla="*/ 1 h 265"/>
                  <a:gd name="T8" fmla="*/ 7 w 450"/>
                  <a:gd name="T9" fmla="*/ 2 h 265"/>
                  <a:gd name="T10" fmla="*/ 7 w 450"/>
                  <a:gd name="T11" fmla="*/ 3 h 265"/>
                  <a:gd name="T12" fmla="*/ 6 w 450"/>
                  <a:gd name="T13" fmla="*/ 4 h 265"/>
                  <a:gd name="T14" fmla="*/ 6 w 450"/>
                  <a:gd name="T15" fmla="*/ 4 h 265"/>
                  <a:gd name="T16" fmla="*/ 5 w 450"/>
                  <a:gd name="T17" fmla="*/ 4 h 265"/>
                  <a:gd name="T18" fmla="*/ 2 w 450"/>
                  <a:gd name="T19" fmla="*/ 4 h 265"/>
                  <a:gd name="T20" fmla="*/ 2 w 450"/>
                  <a:gd name="T21" fmla="*/ 4 h 2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0"/>
                  <a:gd name="T34" fmla="*/ 0 h 265"/>
                  <a:gd name="T35" fmla="*/ 450 w 450"/>
                  <a:gd name="T36" fmla="*/ 265 h 2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0" h="265">
                    <a:moveTo>
                      <a:pt x="0" y="0"/>
                    </a:moveTo>
                    <a:lnTo>
                      <a:pt x="318" y="0"/>
                    </a:lnTo>
                    <a:lnTo>
                      <a:pt x="397" y="27"/>
                    </a:lnTo>
                    <a:lnTo>
                      <a:pt x="424" y="53"/>
                    </a:lnTo>
                    <a:lnTo>
                      <a:pt x="450" y="106"/>
                    </a:lnTo>
                    <a:lnTo>
                      <a:pt x="450" y="160"/>
                    </a:lnTo>
                    <a:lnTo>
                      <a:pt x="424" y="212"/>
                    </a:lnTo>
                    <a:lnTo>
                      <a:pt x="397" y="238"/>
                    </a:lnTo>
                    <a:lnTo>
                      <a:pt x="318" y="265"/>
                    </a:lnTo>
                    <a:lnTo>
                      <a:pt x="133" y="265"/>
                    </a:lnTo>
                    <a:lnTo>
                      <a:pt x="134" y="265"/>
                    </a:lnTo>
                  </a:path>
                </a:pathLst>
              </a:custGeom>
              <a:noFill/>
              <a:ln w="0">
                <a:solidFill>
                  <a:srgbClr val="000000"/>
                </a:solidFill>
                <a:prstDash val="solid"/>
                <a:round/>
              </a:ln>
            </p:spPr>
            <p:txBody>
              <a:bodyPr/>
              <a:lstStyle/>
              <a:p>
                <a:endParaRPr lang="en-US"/>
              </a:p>
            </p:txBody>
          </p:sp>
          <p:sp>
            <p:nvSpPr>
              <p:cNvPr id="27321" name="Freeform 1274"/>
              <p:cNvSpPr/>
              <p:nvPr/>
            </p:nvSpPr>
            <p:spPr bwMode="auto">
              <a:xfrm>
                <a:off x="8608" y="4600"/>
                <a:ext cx="7" cy="40"/>
              </a:xfrm>
              <a:custGeom>
                <a:avLst/>
                <a:gdLst>
                  <a:gd name="T0" fmla="*/ 0 w 27"/>
                  <a:gd name="T1" fmla="*/ 0 h 159"/>
                  <a:gd name="T2" fmla="*/ 1 w 27"/>
                  <a:gd name="T3" fmla="*/ 1 h 159"/>
                  <a:gd name="T4" fmla="*/ 1 w 27"/>
                  <a:gd name="T5" fmla="*/ 2 h 159"/>
                  <a:gd name="T6" fmla="*/ 0 w 27"/>
                  <a:gd name="T7" fmla="*/ 3 h 159"/>
                  <a:gd name="T8" fmla="*/ 0 w 27"/>
                  <a:gd name="T9" fmla="*/ 3 h 159"/>
                  <a:gd name="T10" fmla="*/ 0 60000 65536"/>
                  <a:gd name="T11" fmla="*/ 0 60000 65536"/>
                  <a:gd name="T12" fmla="*/ 0 60000 65536"/>
                  <a:gd name="T13" fmla="*/ 0 60000 65536"/>
                  <a:gd name="T14" fmla="*/ 0 60000 65536"/>
                  <a:gd name="T15" fmla="*/ 0 w 27"/>
                  <a:gd name="T16" fmla="*/ 0 h 159"/>
                  <a:gd name="T17" fmla="*/ 27 w 27"/>
                  <a:gd name="T18" fmla="*/ 159 h 159"/>
                </a:gdLst>
                <a:ahLst/>
                <a:cxnLst>
                  <a:cxn ang="T10">
                    <a:pos x="T0" y="T1"/>
                  </a:cxn>
                  <a:cxn ang="T11">
                    <a:pos x="T2" y="T3"/>
                  </a:cxn>
                  <a:cxn ang="T12">
                    <a:pos x="T4" y="T5"/>
                  </a:cxn>
                  <a:cxn ang="T13">
                    <a:pos x="T6" y="T7"/>
                  </a:cxn>
                  <a:cxn ang="T14">
                    <a:pos x="T8" y="T9"/>
                  </a:cxn>
                </a:cxnLst>
                <a:rect l="T15" t="T16" r="T17" b="T18"/>
                <a:pathLst>
                  <a:path w="27" h="159">
                    <a:moveTo>
                      <a:pt x="0" y="0"/>
                    </a:moveTo>
                    <a:lnTo>
                      <a:pt x="27" y="53"/>
                    </a:lnTo>
                    <a:lnTo>
                      <a:pt x="27" y="107"/>
                    </a:lnTo>
                    <a:lnTo>
                      <a:pt x="0" y="159"/>
                    </a:lnTo>
                    <a:lnTo>
                      <a:pt x="1" y="159"/>
                    </a:lnTo>
                  </a:path>
                </a:pathLst>
              </a:custGeom>
              <a:noFill/>
              <a:ln w="0">
                <a:solidFill>
                  <a:srgbClr val="000000"/>
                </a:solidFill>
                <a:prstDash val="solid"/>
                <a:round/>
              </a:ln>
            </p:spPr>
            <p:txBody>
              <a:bodyPr/>
              <a:lstStyle/>
              <a:p>
                <a:endParaRPr lang="en-US"/>
              </a:p>
            </p:txBody>
          </p:sp>
          <p:sp>
            <p:nvSpPr>
              <p:cNvPr id="27322" name="Freeform 1275"/>
              <p:cNvSpPr/>
              <p:nvPr/>
            </p:nvSpPr>
            <p:spPr bwMode="auto">
              <a:xfrm>
                <a:off x="8589" y="4587"/>
                <a:ext cx="19" cy="67"/>
              </a:xfrm>
              <a:custGeom>
                <a:avLst/>
                <a:gdLst>
                  <a:gd name="T0" fmla="*/ 0 w 79"/>
                  <a:gd name="T1" fmla="*/ 0 h 265"/>
                  <a:gd name="T2" fmla="*/ 1 w 79"/>
                  <a:gd name="T3" fmla="*/ 1 h 265"/>
                  <a:gd name="T4" fmla="*/ 1 w 79"/>
                  <a:gd name="T5" fmla="*/ 1 h 265"/>
                  <a:gd name="T6" fmla="*/ 1 w 79"/>
                  <a:gd name="T7" fmla="*/ 3 h 265"/>
                  <a:gd name="T8" fmla="*/ 1 w 79"/>
                  <a:gd name="T9" fmla="*/ 4 h 265"/>
                  <a:gd name="T10" fmla="*/ 0 w 79"/>
                  <a:gd name="T11" fmla="*/ 4 h 265"/>
                  <a:gd name="T12" fmla="*/ 0 w 79"/>
                  <a:gd name="T13" fmla="*/ 4 h 265"/>
                  <a:gd name="T14" fmla="*/ 0 60000 65536"/>
                  <a:gd name="T15" fmla="*/ 0 60000 65536"/>
                  <a:gd name="T16" fmla="*/ 0 60000 65536"/>
                  <a:gd name="T17" fmla="*/ 0 60000 65536"/>
                  <a:gd name="T18" fmla="*/ 0 60000 65536"/>
                  <a:gd name="T19" fmla="*/ 0 60000 65536"/>
                  <a:gd name="T20" fmla="*/ 0 60000 65536"/>
                  <a:gd name="T21" fmla="*/ 0 w 79"/>
                  <a:gd name="T22" fmla="*/ 0 h 265"/>
                  <a:gd name="T23" fmla="*/ 79 w 79"/>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265">
                    <a:moveTo>
                      <a:pt x="0" y="0"/>
                    </a:moveTo>
                    <a:lnTo>
                      <a:pt x="53" y="27"/>
                    </a:lnTo>
                    <a:lnTo>
                      <a:pt x="79" y="80"/>
                    </a:lnTo>
                    <a:lnTo>
                      <a:pt x="79" y="185"/>
                    </a:lnTo>
                    <a:lnTo>
                      <a:pt x="53" y="238"/>
                    </a:lnTo>
                    <a:lnTo>
                      <a:pt x="0" y="265"/>
                    </a:lnTo>
                    <a:lnTo>
                      <a:pt x="1" y="265"/>
                    </a:lnTo>
                  </a:path>
                </a:pathLst>
              </a:custGeom>
              <a:noFill/>
              <a:ln w="0">
                <a:solidFill>
                  <a:srgbClr val="000000"/>
                </a:solidFill>
                <a:prstDash val="solid"/>
                <a:round/>
              </a:ln>
            </p:spPr>
            <p:txBody>
              <a:bodyPr/>
              <a:lstStyle/>
              <a:p>
                <a:endParaRPr lang="en-US"/>
              </a:p>
            </p:txBody>
          </p:sp>
          <p:sp>
            <p:nvSpPr>
              <p:cNvPr id="27323" name="Freeform 1276"/>
              <p:cNvSpPr/>
              <p:nvPr/>
            </p:nvSpPr>
            <p:spPr bwMode="auto">
              <a:xfrm>
                <a:off x="8569" y="4654"/>
                <a:ext cx="59" cy="72"/>
              </a:xfrm>
              <a:custGeom>
                <a:avLst/>
                <a:gdLst>
                  <a:gd name="T0" fmla="*/ 0 w 239"/>
                  <a:gd name="T1" fmla="*/ 0 h 291"/>
                  <a:gd name="T2" fmla="*/ 1 w 239"/>
                  <a:gd name="T3" fmla="*/ 0 h 291"/>
                  <a:gd name="T4" fmla="*/ 1 w 239"/>
                  <a:gd name="T5" fmla="*/ 1 h 291"/>
                  <a:gd name="T6" fmla="*/ 2 w 239"/>
                  <a:gd name="T7" fmla="*/ 4 h 291"/>
                  <a:gd name="T8" fmla="*/ 2 w 239"/>
                  <a:gd name="T9" fmla="*/ 4 h 291"/>
                  <a:gd name="T10" fmla="*/ 3 w 239"/>
                  <a:gd name="T11" fmla="*/ 4 h 291"/>
                  <a:gd name="T12" fmla="*/ 4 w 239"/>
                  <a:gd name="T13" fmla="*/ 4 h 291"/>
                  <a:gd name="T14" fmla="*/ 4 w 239"/>
                  <a:gd name="T15" fmla="*/ 3 h 291"/>
                  <a:gd name="T16" fmla="*/ 4 w 239"/>
                  <a:gd name="T17" fmla="*/ 3 h 2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
                  <a:gd name="T28" fmla="*/ 0 h 291"/>
                  <a:gd name="T29" fmla="*/ 239 w 239"/>
                  <a:gd name="T30" fmla="*/ 291 h 2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 h="291">
                    <a:moveTo>
                      <a:pt x="0" y="0"/>
                    </a:moveTo>
                    <a:lnTo>
                      <a:pt x="52" y="26"/>
                    </a:lnTo>
                    <a:lnTo>
                      <a:pt x="79" y="79"/>
                    </a:lnTo>
                    <a:lnTo>
                      <a:pt x="132" y="237"/>
                    </a:lnTo>
                    <a:lnTo>
                      <a:pt x="158" y="291"/>
                    </a:lnTo>
                    <a:lnTo>
                      <a:pt x="211" y="291"/>
                    </a:lnTo>
                    <a:lnTo>
                      <a:pt x="238" y="237"/>
                    </a:lnTo>
                    <a:lnTo>
                      <a:pt x="238" y="184"/>
                    </a:lnTo>
                    <a:lnTo>
                      <a:pt x="239" y="184"/>
                    </a:lnTo>
                  </a:path>
                </a:pathLst>
              </a:custGeom>
              <a:noFill/>
              <a:ln w="0">
                <a:solidFill>
                  <a:srgbClr val="000000"/>
                </a:solidFill>
                <a:prstDash val="solid"/>
                <a:round/>
              </a:ln>
            </p:spPr>
            <p:txBody>
              <a:bodyPr/>
              <a:lstStyle/>
              <a:p>
                <a:endParaRPr lang="en-US"/>
              </a:p>
            </p:txBody>
          </p:sp>
          <p:sp>
            <p:nvSpPr>
              <p:cNvPr id="27324" name="Freeform 1277"/>
              <p:cNvSpPr/>
              <p:nvPr/>
            </p:nvSpPr>
            <p:spPr bwMode="auto">
              <a:xfrm>
                <a:off x="8602" y="4700"/>
                <a:ext cx="20" cy="20"/>
              </a:xfrm>
              <a:custGeom>
                <a:avLst/>
                <a:gdLst>
                  <a:gd name="T0" fmla="*/ 0 w 80"/>
                  <a:gd name="T1" fmla="*/ 0 h 80"/>
                  <a:gd name="T2" fmla="*/ 0 w 80"/>
                  <a:gd name="T3" fmla="*/ 1 h 80"/>
                  <a:gd name="T4" fmla="*/ 1 w 80"/>
                  <a:gd name="T5" fmla="*/ 1 h 80"/>
                  <a:gd name="T6" fmla="*/ 1 w 80"/>
                  <a:gd name="T7" fmla="*/ 1 h 80"/>
                  <a:gd name="T8" fmla="*/ 1 w 80"/>
                  <a:gd name="T9" fmla="*/ 1 h 80"/>
                  <a:gd name="T10" fmla="*/ 0 60000 65536"/>
                  <a:gd name="T11" fmla="*/ 0 60000 65536"/>
                  <a:gd name="T12" fmla="*/ 0 60000 65536"/>
                  <a:gd name="T13" fmla="*/ 0 60000 65536"/>
                  <a:gd name="T14" fmla="*/ 0 60000 65536"/>
                  <a:gd name="T15" fmla="*/ 0 w 80"/>
                  <a:gd name="T16" fmla="*/ 0 h 80"/>
                  <a:gd name="T17" fmla="*/ 80 w 80"/>
                  <a:gd name="T18" fmla="*/ 80 h 80"/>
                </a:gdLst>
                <a:ahLst/>
                <a:cxnLst>
                  <a:cxn ang="T10">
                    <a:pos x="T0" y="T1"/>
                  </a:cxn>
                  <a:cxn ang="T11">
                    <a:pos x="T2" y="T3"/>
                  </a:cxn>
                  <a:cxn ang="T12">
                    <a:pos x="T4" y="T5"/>
                  </a:cxn>
                  <a:cxn ang="T13">
                    <a:pos x="T6" y="T7"/>
                  </a:cxn>
                  <a:cxn ang="T14">
                    <a:pos x="T8" y="T9"/>
                  </a:cxn>
                </a:cxnLst>
                <a:rect l="T15" t="T16" r="T17" b="T18"/>
                <a:pathLst>
                  <a:path w="80" h="80">
                    <a:moveTo>
                      <a:pt x="0" y="0"/>
                    </a:moveTo>
                    <a:lnTo>
                      <a:pt x="26" y="53"/>
                    </a:lnTo>
                    <a:lnTo>
                      <a:pt x="53" y="80"/>
                    </a:lnTo>
                    <a:lnTo>
                      <a:pt x="79" y="80"/>
                    </a:lnTo>
                    <a:lnTo>
                      <a:pt x="80" y="80"/>
                    </a:lnTo>
                  </a:path>
                </a:pathLst>
              </a:custGeom>
              <a:noFill/>
              <a:ln w="0">
                <a:solidFill>
                  <a:srgbClr val="000000"/>
                </a:solidFill>
                <a:prstDash val="solid"/>
                <a:round/>
              </a:ln>
            </p:spPr>
            <p:txBody>
              <a:bodyPr/>
              <a:lstStyle/>
              <a:p>
                <a:endParaRPr lang="en-US"/>
              </a:p>
            </p:txBody>
          </p:sp>
          <p:sp>
            <p:nvSpPr>
              <p:cNvPr id="27325" name="Freeform 1278"/>
              <p:cNvSpPr/>
              <p:nvPr/>
            </p:nvSpPr>
            <p:spPr bwMode="auto">
              <a:xfrm>
                <a:off x="8582" y="4660"/>
                <a:ext cx="46" cy="53"/>
              </a:xfrm>
              <a:custGeom>
                <a:avLst/>
                <a:gdLst>
                  <a:gd name="T0" fmla="*/ 0 w 187"/>
                  <a:gd name="T1" fmla="*/ 0 h 211"/>
                  <a:gd name="T2" fmla="*/ 0 w 187"/>
                  <a:gd name="T3" fmla="*/ 1 h 211"/>
                  <a:gd name="T4" fmla="*/ 1 w 187"/>
                  <a:gd name="T5" fmla="*/ 3 h 211"/>
                  <a:gd name="T6" fmla="*/ 2 w 187"/>
                  <a:gd name="T7" fmla="*/ 3 h 211"/>
                  <a:gd name="T8" fmla="*/ 2 w 187"/>
                  <a:gd name="T9" fmla="*/ 3 h 211"/>
                  <a:gd name="T10" fmla="*/ 3 w 187"/>
                  <a:gd name="T11" fmla="*/ 3 h 211"/>
                  <a:gd name="T12" fmla="*/ 3 w 187"/>
                  <a:gd name="T13" fmla="*/ 3 h 211"/>
                  <a:gd name="T14" fmla="*/ 0 60000 65536"/>
                  <a:gd name="T15" fmla="*/ 0 60000 65536"/>
                  <a:gd name="T16" fmla="*/ 0 60000 65536"/>
                  <a:gd name="T17" fmla="*/ 0 60000 65536"/>
                  <a:gd name="T18" fmla="*/ 0 60000 65536"/>
                  <a:gd name="T19" fmla="*/ 0 60000 65536"/>
                  <a:gd name="T20" fmla="*/ 0 60000 65536"/>
                  <a:gd name="T21" fmla="*/ 0 w 187"/>
                  <a:gd name="T22" fmla="*/ 0 h 211"/>
                  <a:gd name="T23" fmla="*/ 187 w 187"/>
                  <a:gd name="T24" fmla="*/ 211 h 2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 h="211">
                    <a:moveTo>
                      <a:pt x="0" y="0"/>
                    </a:moveTo>
                    <a:lnTo>
                      <a:pt x="27" y="27"/>
                    </a:lnTo>
                    <a:lnTo>
                      <a:pt x="106" y="185"/>
                    </a:lnTo>
                    <a:lnTo>
                      <a:pt x="133" y="211"/>
                    </a:lnTo>
                    <a:lnTo>
                      <a:pt x="159" y="211"/>
                    </a:lnTo>
                    <a:lnTo>
                      <a:pt x="186" y="185"/>
                    </a:lnTo>
                    <a:lnTo>
                      <a:pt x="187" y="185"/>
                    </a:lnTo>
                  </a:path>
                </a:pathLst>
              </a:custGeom>
              <a:noFill/>
              <a:ln w="0">
                <a:solidFill>
                  <a:srgbClr val="000000"/>
                </a:solidFill>
                <a:prstDash val="solid"/>
                <a:round/>
              </a:ln>
            </p:spPr>
            <p:txBody>
              <a:bodyPr/>
              <a:lstStyle/>
              <a:p>
                <a:endParaRPr lang="en-US"/>
              </a:p>
            </p:txBody>
          </p:sp>
          <p:sp>
            <p:nvSpPr>
              <p:cNvPr id="27326" name="Freeform 1279"/>
              <p:cNvSpPr/>
              <p:nvPr/>
            </p:nvSpPr>
            <p:spPr bwMode="auto">
              <a:xfrm>
                <a:off x="8509" y="4726"/>
                <a:ext cx="53" cy="1"/>
              </a:xfrm>
              <a:custGeom>
                <a:avLst/>
                <a:gdLst>
                  <a:gd name="T0" fmla="*/ 0 w 214"/>
                  <a:gd name="T1" fmla="*/ 0 h 1"/>
                  <a:gd name="T2" fmla="*/ 3 w 214"/>
                  <a:gd name="T3" fmla="*/ 0 h 1"/>
                  <a:gd name="T4" fmla="*/ 3 w 214"/>
                  <a:gd name="T5" fmla="*/ 0 h 1"/>
                  <a:gd name="T6" fmla="*/ 0 60000 65536"/>
                  <a:gd name="T7" fmla="*/ 0 60000 65536"/>
                  <a:gd name="T8" fmla="*/ 0 60000 65536"/>
                  <a:gd name="T9" fmla="*/ 0 w 214"/>
                  <a:gd name="T10" fmla="*/ 0 h 1"/>
                  <a:gd name="T11" fmla="*/ 214 w 214"/>
                  <a:gd name="T12" fmla="*/ 1 h 1"/>
                </a:gdLst>
                <a:ahLst/>
                <a:cxnLst>
                  <a:cxn ang="T6">
                    <a:pos x="T0" y="T1"/>
                  </a:cxn>
                  <a:cxn ang="T7">
                    <a:pos x="T2" y="T3"/>
                  </a:cxn>
                  <a:cxn ang="T8">
                    <a:pos x="T4" y="T5"/>
                  </a:cxn>
                </a:cxnLst>
                <a:rect l="T9" t="T10" r="T11" b="T12"/>
                <a:pathLst>
                  <a:path w="214" h="1">
                    <a:moveTo>
                      <a:pt x="0" y="0"/>
                    </a:moveTo>
                    <a:lnTo>
                      <a:pt x="213" y="0"/>
                    </a:lnTo>
                    <a:lnTo>
                      <a:pt x="214" y="0"/>
                    </a:lnTo>
                  </a:path>
                </a:pathLst>
              </a:custGeom>
              <a:noFill/>
              <a:ln w="0">
                <a:solidFill>
                  <a:srgbClr val="000000"/>
                </a:solidFill>
                <a:prstDash val="solid"/>
                <a:round/>
              </a:ln>
            </p:spPr>
            <p:txBody>
              <a:bodyPr/>
              <a:lstStyle/>
              <a:p>
                <a:endParaRPr lang="en-US"/>
              </a:p>
            </p:txBody>
          </p:sp>
          <p:sp>
            <p:nvSpPr>
              <p:cNvPr id="27327" name="Freeform 1280"/>
              <p:cNvSpPr/>
              <p:nvPr/>
            </p:nvSpPr>
            <p:spPr bwMode="auto">
              <a:xfrm>
                <a:off x="8516" y="4587"/>
                <a:ext cx="13" cy="7"/>
              </a:xfrm>
              <a:custGeom>
                <a:avLst/>
                <a:gdLst>
                  <a:gd name="T0" fmla="*/ 0 w 54"/>
                  <a:gd name="T1" fmla="*/ 0 h 27"/>
                  <a:gd name="T2" fmla="*/ 1 w 54"/>
                  <a:gd name="T3" fmla="*/ 1 h 27"/>
                  <a:gd name="T4" fmla="*/ 1 w 54"/>
                  <a:gd name="T5" fmla="*/ 1 h 27"/>
                  <a:gd name="T6" fmla="*/ 0 60000 65536"/>
                  <a:gd name="T7" fmla="*/ 0 60000 65536"/>
                  <a:gd name="T8" fmla="*/ 0 60000 65536"/>
                  <a:gd name="T9" fmla="*/ 0 w 54"/>
                  <a:gd name="T10" fmla="*/ 0 h 27"/>
                  <a:gd name="T11" fmla="*/ 54 w 54"/>
                  <a:gd name="T12" fmla="*/ 27 h 27"/>
                </a:gdLst>
                <a:ahLst/>
                <a:cxnLst>
                  <a:cxn ang="T6">
                    <a:pos x="T0" y="T1"/>
                  </a:cxn>
                  <a:cxn ang="T7">
                    <a:pos x="T2" y="T3"/>
                  </a:cxn>
                  <a:cxn ang="T8">
                    <a:pos x="T4" y="T5"/>
                  </a:cxn>
                </a:cxnLst>
                <a:rect l="T9" t="T10" r="T11" b="T12"/>
                <a:pathLst>
                  <a:path w="54" h="27">
                    <a:moveTo>
                      <a:pt x="0" y="0"/>
                    </a:moveTo>
                    <a:lnTo>
                      <a:pt x="53" y="27"/>
                    </a:lnTo>
                    <a:lnTo>
                      <a:pt x="54" y="27"/>
                    </a:lnTo>
                  </a:path>
                </a:pathLst>
              </a:custGeom>
              <a:noFill/>
              <a:ln w="0">
                <a:solidFill>
                  <a:srgbClr val="000000"/>
                </a:solidFill>
                <a:prstDash val="solid"/>
                <a:round/>
              </a:ln>
            </p:spPr>
            <p:txBody>
              <a:bodyPr/>
              <a:lstStyle/>
              <a:p>
                <a:endParaRPr lang="en-US"/>
              </a:p>
            </p:txBody>
          </p:sp>
          <p:sp>
            <p:nvSpPr>
              <p:cNvPr id="27328" name="Freeform 1281"/>
              <p:cNvSpPr/>
              <p:nvPr/>
            </p:nvSpPr>
            <p:spPr bwMode="auto">
              <a:xfrm>
                <a:off x="8522" y="4587"/>
                <a:ext cx="7" cy="13"/>
              </a:xfrm>
              <a:custGeom>
                <a:avLst/>
                <a:gdLst>
                  <a:gd name="T0" fmla="*/ 0 w 28"/>
                  <a:gd name="T1" fmla="*/ 0 h 53"/>
                  <a:gd name="T2" fmla="*/ 1 w 28"/>
                  <a:gd name="T3" fmla="*/ 1 h 53"/>
                  <a:gd name="T4" fmla="*/ 1 w 28"/>
                  <a:gd name="T5" fmla="*/ 1 h 53"/>
                  <a:gd name="T6" fmla="*/ 0 60000 65536"/>
                  <a:gd name="T7" fmla="*/ 0 60000 65536"/>
                  <a:gd name="T8" fmla="*/ 0 60000 65536"/>
                  <a:gd name="T9" fmla="*/ 0 w 28"/>
                  <a:gd name="T10" fmla="*/ 0 h 53"/>
                  <a:gd name="T11" fmla="*/ 28 w 28"/>
                  <a:gd name="T12" fmla="*/ 53 h 53"/>
                </a:gdLst>
                <a:ahLst/>
                <a:cxnLst>
                  <a:cxn ang="T6">
                    <a:pos x="T0" y="T1"/>
                  </a:cxn>
                  <a:cxn ang="T7">
                    <a:pos x="T2" y="T3"/>
                  </a:cxn>
                  <a:cxn ang="T8">
                    <a:pos x="T4" y="T5"/>
                  </a:cxn>
                </a:cxnLst>
                <a:rect l="T9" t="T10" r="T11" b="T12"/>
                <a:pathLst>
                  <a:path w="28" h="53">
                    <a:moveTo>
                      <a:pt x="0" y="0"/>
                    </a:moveTo>
                    <a:lnTo>
                      <a:pt x="27" y="53"/>
                    </a:lnTo>
                    <a:lnTo>
                      <a:pt x="28" y="53"/>
                    </a:lnTo>
                  </a:path>
                </a:pathLst>
              </a:custGeom>
              <a:noFill/>
              <a:ln w="0">
                <a:solidFill>
                  <a:srgbClr val="000000"/>
                </a:solidFill>
                <a:prstDash val="solid"/>
                <a:round/>
              </a:ln>
            </p:spPr>
            <p:txBody>
              <a:bodyPr/>
              <a:lstStyle/>
              <a:p>
                <a:endParaRPr lang="en-US"/>
              </a:p>
            </p:txBody>
          </p:sp>
          <p:sp>
            <p:nvSpPr>
              <p:cNvPr id="27329" name="Freeform 1282"/>
              <p:cNvSpPr/>
              <p:nvPr/>
            </p:nvSpPr>
            <p:spPr bwMode="auto">
              <a:xfrm>
                <a:off x="8542" y="4587"/>
                <a:ext cx="7" cy="13"/>
              </a:xfrm>
              <a:custGeom>
                <a:avLst/>
                <a:gdLst>
                  <a:gd name="T0" fmla="*/ 1 w 27"/>
                  <a:gd name="T1" fmla="*/ 0 h 53"/>
                  <a:gd name="T2" fmla="*/ 0 w 27"/>
                  <a:gd name="T3" fmla="*/ 1 h 53"/>
                  <a:gd name="T4" fmla="*/ 0 w 27"/>
                  <a:gd name="T5" fmla="*/ 1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27" y="0"/>
                    </a:moveTo>
                    <a:lnTo>
                      <a:pt x="0" y="53"/>
                    </a:lnTo>
                    <a:lnTo>
                      <a:pt x="1" y="53"/>
                    </a:lnTo>
                  </a:path>
                </a:pathLst>
              </a:custGeom>
              <a:noFill/>
              <a:ln w="0">
                <a:solidFill>
                  <a:srgbClr val="000000"/>
                </a:solidFill>
                <a:prstDash val="solid"/>
                <a:round/>
              </a:ln>
            </p:spPr>
            <p:txBody>
              <a:bodyPr/>
              <a:lstStyle/>
              <a:p>
                <a:endParaRPr lang="en-US"/>
              </a:p>
            </p:txBody>
          </p:sp>
          <p:sp>
            <p:nvSpPr>
              <p:cNvPr id="27330" name="Freeform 1283"/>
              <p:cNvSpPr/>
              <p:nvPr/>
            </p:nvSpPr>
            <p:spPr bwMode="auto">
              <a:xfrm>
                <a:off x="8542" y="4587"/>
                <a:ext cx="13" cy="7"/>
              </a:xfrm>
              <a:custGeom>
                <a:avLst/>
                <a:gdLst>
                  <a:gd name="T0" fmla="*/ 1 w 53"/>
                  <a:gd name="T1" fmla="*/ 0 h 27"/>
                  <a:gd name="T2" fmla="*/ 0 w 53"/>
                  <a:gd name="T3" fmla="*/ 1 h 27"/>
                  <a:gd name="T4" fmla="*/ 0 w 53"/>
                  <a:gd name="T5" fmla="*/ 1 h 27"/>
                  <a:gd name="T6" fmla="*/ 0 60000 65536"/>
                  <a:gd name="T7" fmla="*/ 0 60000 65536"/>
                  <a:gd name="T8" fmla="*/ 0 60000 65536"/>
                  <a:gd name="T9" fmla="*/ 0 w 53"/>
                  <a:gd name="T10" fmla="*/ 0 h 27"/>
                  <a:gd name="T11" fmla="*/ 53 w 53"/>
                  <a:gd name="T12" fmla="*/ 27 h 27"/>
                </a:gdLst>
                <a:ahLst/>
                <a:cxnLst>
                  <a:cxn ang="T6">
                    <a:pos x="T0" y="T1"/>
                  </a:cxn>
                  <a:cxn ang="T7">
                    <a:pos x="T2" y="T3"/>
                  </a:cxn>
                  <a:cxn ang="T8">
                    <a:pos x="T4" y="T5"/>
                  </a:cxn>
                </a:cxnLst>
                <a:rect l="T9" t="T10" r="T11" b="T12"/>
                <a:pathLst>
                  <a:path w="53" h="27">
                    <a:moveTo>
                      <a:pt x="53" y="0"/>
                    </a:moveTo>
                    <a:lnTo>
                      <a:pt x="0" y="27"/>
                    </a:lnTo>
                    <a:lnTo>
                      <a:pt x="1" y="27"/>
                    </a:lnTo>
                  </a:path>
                </a:pathLst>
              </a:custGeom>
              <a:noFill/>
              <a:ln w="0">
                <a:solidFill>
                  <a:srgbClr val="000000"/>
                </a:solidFill>
                <a:prstDash val="solid"/>
                <a:round/>
              </a:ln>
            </p:spPr>
            <p:txBody>
              <a:bodyPr/>
              <a:lstStyle/>
              <a:p>
                <a:endParaRPr lang="en-US"/>
              </a:p>
            </p:txBody>
          </p:sp>
          <p:sp>
            <p:nvSpPr>
              <p:cNvPr id="27331" name="Freeform 1284"/>
              <p:cNvSpPr/>
              <p:nvPr/>
            </p:nvSpPr>
            <p:spPr bwMode="auto">
              <a:xfrm>
                <a:off x="8516" y="4720"/>
                <a:ext cx="13" cy="6"/>
              </a:xfrm>
              <a:custGeom>
                <a:avLst/>
                <a:gdLst>
                  <a:gd name="T0" fmla="*/ 1 w 53"/>
                  <a:gd name="T1" fmla="*/ 0 h 27"/>
                  <a:gd name="T2" fmla="*/ 0 w 53"/>
                  <a:gd name="T3" fmla="*/ 0 h 27"/>
                  <a:gd name="T4" fmla="*/ 0 w 53"/>
                  <a:gd name="T5" fmla="*/ 0 h 27"/>
                  <a:gd name="T6" fmla="*/ 0 60000 65536"/>
                  <a:gd name="T7" fmla="*/ 0 60000 65536"/>
                  <a:gd name="T8" fmla="*/ 0 60000 65536"/>
                  <a:gd name="T9" fmla="*/ 0 w 53"/>
                  <a:gd name="T10" fmla="*/ 0 h 27"/>
                  <a:gd name="T11" fmla="*/ 53 w 53"/>
                  <a:gd name="T12" fmla="*/ 27 h 27"/>
                </a:gdLst>
                <a:ahLst/>
                <a:cxnLst>
                  <a:cxn ang="T6">
                    <a:pos x="T0" y="T1"/>
                  </a:cxn>
                  <a:cxn ang="T7">
                    <a:pos x="T2" y="T3"/>
                  </a:cxn>
                  <a:cxn ang="T8">
                    <a:pos x="T4" y="T5"/>
                  </a:cxn>
                </a:cxnLst>
                <a:rect l="T9" t="T10" r="T11" b="T12"/>
                <a:pathLst>
                  <a:path w="53" h="27">
                    <a:moveTo>
                      <a:pt x="53" y="0"/>
                    </a:moveTo>
                    <a:lnTo>
                      <a:pt x="0" y="27"/>
                    </a:lnTo>
                    <a:lnTo>
                      <a:pt x="1" y="27"/>
                    </a:lnTo>
                  </a:path>
                </a:pathLst>
              </a:custGeom>
              <a:noFill/>
              <a:ln w="0">
                <a:solidFill>
                  <a:srgbClr val="000000"/>
                </a:solidFill>
                <a:prstDash val="solid"/>
                <a:round/>
              </a:ln>
            </p:spPr>
            <p:txBody>
              <a:bodyPr/>
              <a:lstStyle/>
              <a:p>
                <a:endParaRPr lang="en-US"/>
              </a:p>
            </p:txBody>
          </p:sp>
          <p:sp>
            <p:nvSpPr>
              <p:cNvPr id="27332" name="Freeform 1285"/>
              <p:cNvSpPr/>
              <p:nvPr/>
            </p:nvSpPr>
            <p:spPr bwMode="auto">
              <a:xfrm>
                <a:off x="8522" y="4713"/>
                <a:ext cx="7" cy="13"/>
              </a:xfrm>
              <a:custGeom>
                <a:avLst/>
                <a:gdLst>
                  <a:gd name="T0" fmla="*/ 1 w 27"/>
                  <a:gd name="T1" fmla="*/ 0 h 54"/>
                  <a:gd name="T2" fmla="*/ 0 w 27"/>
                  <a:gd name="T3" fmla="*/ 1 h 54"/>
                  <a:gd name="T4" fmla="*/ 0 w 27"/>
                  <a:gd name="T5" fmla="*/ 1 h 54"/>
                  <a:gd name="T6" fmla="*/ 0 60000 65536"/>
                  <a:gd name="T7" fmla="*/ 0 60000 65536"/>
                  <a:gd name="T8" fmla="*/ 0 60000 65536"/>
                  <a:gd name="T9" fmla="*/ 0 w 27"/>
                  <a:gd name="T10" fmla="*/ 0 h 54"/>
                  <a:gd name="T11" fmla="*/ 27 w 27"/>
                  <a:gd name="T12" fmla="*/ 54 h 54"/>
                </a:gdLst>
                <a:ahLst/>
                <a:cxnLst>
                  <a:cxn ang="T6">
                    <a:pos x="T0" y="T1"/>
                  </a:cxn>
                  <a:cxn ang="T7">
                    <a:pos x="T2" y="T3"/>
                  </a:cxn>
                  <a:cxn ang="T8">
                    <a:pos x="T4" y="T5"/>
                  </a:cxn>
                </a:cxnLst>
                <a:rect l="T9" t="T10" r="T11" b="T12"/>
                <a:pathLst>
                  <a:path w="27" h="54">
                    <a:moveTo>
                      <a:pt x="27" y="0"/>
                    </a:moveTo>
                    <a:lnTo>
                      <a:pt x="0" y="54"/>
                    </a:lnTo>
                    <a:lnTo>
                      <a:pt x="1" y="54"/>
                    </a:lnTo>
                  </a:path>
                </a:pathLst>
              </a:custGeom>
              <a:noFill/>
              <a:ln w="0">
                <a:solidFill>
                  <a:srgbClr val="000000"/>
                </a:solidFill>
                <a:prstDash val="solid"/>
                <a:round/>
              </a:ln>
            </p:spPr>
            <p:txBody>
              <a:bodyPr/>
              <a:lstStyle/>
              <a:p>
                <a:endParaRPr lang="en-US"/>
              </a:p>
            </p:txBody>
          </p:sp>
          <p:sp>
            <p:nvSpPr>
              <p:cNvPr id="27333" name="Freeform 1286"/>
              <p:cNvSpPr/>
              <p:nvPr/>
            </p:nvSpPr>
            <p:spPr bwMode="auto">
              <a:xfrm>
                <a:off x="8542" y="4713"/>
                <a:ext cx="7" cy="13"/>
              </a:xfrm>
              <a:custGeom>
                <a:avLst/>
                <a:gdLst>
                  <a:gd name="T0" fmla="*/ 0 w 28"/>
                  <a:gd name="T1" fmla="*/ 0 h 54"/>
                  <a:gd name="T2" fmla="*/ 1 w 28"/>
                  <a:gd name="T3" fmla="*/ 1 h 54"/>
                  <a:gd name="T4" fmla="*/ 1 w 28"/>
                  <a:gd name="T5" fmla="*/ 1 h 54"/>
                  <a:gd name="T6" fmla="*/ 0 60000 65536"/>
                  <a:gd name="T7" fmla="*/ 0 60000 65536"/>
                  <a:gd name="T8" fmla="*/ 0 60000 65536"/>
                  <a:gd name="T9" fmla="*/ 0 w 28"/>
                  <a:gd name="T10" fmla="*/ 0 h 54"/>
                  <a:gd name="T11" fmla="*/ 28 w 28"/>
                  <a:gd name="T12" fmla="*/ 54 h 54"/>
                </a:gdLst>
                <a:ahLst/>
                <a:cxnLst>
                  <a:cxn ang="T6">
                    <a:pos x="T0" y="T1"/>
                  </a:cxn>
                  <a:cxn ang="T7">
                    <a:pos x="T2" y="T3"/>
                  </a:cxn>
                  <a:cxn ang="T8">
                    <a:pos x="T4" y="T5"/>
                  </a:cxn>
                </a:cxnLst>
                <a:rect l="T9" t="T10" r="T11" b="T12"/>
                <a:pathLst>
                  <a:path w="28" h="54">
                    <a:moveTo>
                      <a:pt x="0" y="0"/>
                    </a:moveTo>
                    <a:lnTo>
                      <a:pt x="27" y="54"/>
                    </a:lnTo>
                    <a:lnTo>
                      <a:pt x="28" y="54"/>
                    </a:lnTo>
                  </a:path>
                </a:pathLst>
              </a:custGeom>
              <a:noFill/>
              <a:ln w="0">
                <a:solidFill>
                  <a:srgbClr val="000000"/>
                </a:solidFill>
                <a:prstDash val="solid"/>
                <a:round/>
              </a:ln>
            </p:spPr>
            <p:txBody>
              <a:bodyPr/>
              <a:lstStyle/>
              <a:p>
                <a:endParaRPr lang="en-US"/>
              </a:p>
            </p:txBody>
          </p:sp>
          <p:sp>
            <p:nvSpPr>
              <p:cNvPr id="27334" name="Freeform 1287"/>
              <p:cNvSpPr/>
              <p:nvPr/>
            </p:nvSpPr>
            <p:spPr bwMode="auto">
              <a:xfrm>
                <a:off x="8542" y="4720"/>
                <a:ext cx="14" cy="6"/>
              </a:xfrm>
              <a:custGeom>
                <a:avLst/>
                <a:gdLst>
                  <a:gd name="T0" fmla="*/ 0 w 54"/>
                  <a:gd name="T1" fmla="*/ 0 h 27"/>
                  <a:gd name="T2" fmla="*/ 1 w 54"/>
                  <a:gd name="T3" fmla="*/ 0 h 27"/>
                  <a:gd name="T4" fmla="*/ 1 w 54"/>
                  <a:gd name="T5" fmla="*/ 0 h 27"/>
                  <a:gd name="T6" fmla="*/ 0 60000 65536"/>
                  <a:gd name="T7" fmla="*/ 0 60000 65536"/>
                  <a:gd name="T8" fmla="*/ 0 60000 65536"/>
                  <a:gd name="T9" fmla="*/ 0 w 54"/>
                  <a:gd name="T10" fmla="*/ 0 h 27"/>
                  <a:gd name="T11" fmla="*/ 54 w 54"/>
                  <a:gd name="T12" fmla="*/ 27 h 27"/>
                </a:gdLst>
                <a:ahLst/>
                <a:cxnLst>
                  <a:cxn ang="T6">
                    <a:pos x="T0" y="T1"/>
                  </a:cxn>
                  <a:cxn ang="T7">
                    <a:pos x="T2" y="T3"/>
                  </a:cxn>
                  <a:cxn ang="T8">
                    <a:pos x="T4" y="T5"/>
                  </a:cxn>
                </a:cxnLst>
                <a:rect l="T9" t="T10" r="T11" b="T12"/>
                <a:pathLst>
                  <a:path w="54" h="27">
                    <a:moveTo>
                      <a:pt x="0" y="0"/>
                    </a:moveTo>
                    <a:lnTo>
                      <a:pt x="53" y="27"/>
                    </a:lnTo>
                    <a:lnTo>
                      <a:pt x="54" y="27"/>
                    </a:lnTo>
                  </a:path>
                </a:pathLst>
              </a:custGeom>
              <a:noFill/>
              <a:ln w="0">
                <a:solidFill>
                  <a:srgbClr val="000000"/>
                </a:solidFill>
                <a:prstDash val="solid"/>
                <a:round/>
              </a:ln>
            </p:spPr>
            <p:txBody>
              <a:bodyPr/>
              <a:lstStyle/>
              <a:p>
                <a:endParaRPr lang="en-US"/>
              </a:p>
            </p:txBody>
          </p:sp>
          <p:sp>
            <p:nvSpPr>
              <p:cNvPr id="27335" name="Freeform 1288"/>
              <p:cNvSpPr/>
              <p:nvPr/>
            </p:nvSpPr>
            <p:spPr bwMode="auto">
              <a:xfrm>
                <a:off x="8813" y="4700"/>
                <a:ext cx="7" cy="6"/>
              </a:xfrm>
              <a:custGeom>
                <a:avLst/>
                <a:gdLst>
                  <a:gd name="T0" fmla="*/ 0 w 27"/>
                  <a:gd name="T1" fmla="*/ 0 h 27"/>
                  <a:gd name="T2" fmla="*/ 0 w 27"/>
                  <a:gd name="T3" fmla="*/ 0 h 27"/>
                  <a:gd name="T4" fmla="*/ 1 w 27"/>
                  <a:gd name="T5" fmla="*/ 0 h 27"/>
                  <a:gd name="T6" fmla="*/ 1 w 27"/>
                  <a:gd name="T7" fmla="*/ 0 h 27"/>
                  <a:gd name="T8" fmla="*/ 0 w 27"/>
                  <a:gd name="T9" fmla="*/ 0 h 27"/>
                  <a:gd name="T10" fmla="*/ 0 w 27"/>
                  <a:gd name="T11" fmla="*/ 0 h 27"/>
                  <a:gd name="T12" fmla="*/ 0 60000 65536"/>
                  <a:gd name="T13" fmla="*/ 0 60000 65536"/>
                  <a:gd name="T14" fmla="*/ 0 60000 65536"/>
                  <a:gd name="T15" fmla="*/ 0 60000 65536"/>
                  <a:gd name="T16" fmla="*/ 0 60000 65536"/>
                  <a:gd name="T17" fmla="*/ 0 60000 65536"/>
                  <a:gd name="T18" fmla="*/ 0 w 27"/>
                  <a:gd name="T19" fmla="*/ 0 h 27"/>
                  <a:gd name="T20" fmla="*/ 27 w 2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7" h="27">
                    <a:moveTo>
                      <a:pt x="0" y="0"/>
                    </a:moveTo>
                    <a:lnTo>
                      <a:pt x="0" y="27"/>
                    </a:lnTo>
                    <a:lnTo>
                      <a:pt x="27" y="27"/>
                    </a:lnTo>
                    <a:lnTo>
                      <a:pt x="27" y="0"/>
                    </a:lnTo>
                    <a:lnTo>
                      <a:pt x="0" y="0"/>
                    </a:lnTo>
                    <a:lnTo>
                      <a:pt x="1" y="0"/>
                    </a:lnTo>
                  </a:path>
                </a:pathLst>
              </a:custGeom>
              <a:noFill/>
              <a:ln w="0">
                <a:solidFill>
                  <a:srgbClr val="000000"/>
                </a:solidFill>
                <a:prstDash val="solid"/>
                <a:round/>
              </a:ln>
            </p:spPr>
            <p:txBody>
              <a:bodyPr/>
              <a:lstStyle/>
              <a:p>
                <a:endParaRPr lang="en-US"/>
              </a:p>
            </p:txBody>
          </p:sp>
          <p:sp>
            <p:nvSpPr>
              <p:cNvPr id="27336" name="Freeform 1289"/>
              <p:cNvSpPr/>
              <p:nvPr/>
            </p:nvSpPr>
            <p:spPr bwMode="auto">
              <a:xfrm>
                <a:off x="8800" y="4587"/>
                <a:ext cx="92" cy="139"/>
              </a:xfrm>
              <a:custGeom>
                <a:avLst/>
                <a:gdLst>
                  <a:gd name="T0" fmla="*/ 5 w 370"/>
                  <a:gd name="T1" fmla="*/ 4 h 556"/>
                  <a:gd name="T2" fmla="*/ 4 w 370"/>
                  <a:gd name="T3" fmla="*/ 4 h 556"/>
                  <a:gd name="T4" fmla="*/ 4 w 370"/>
                  <a:gd name="T5" fmla="*/ 5 h 556"/>
                  <a:gd name="T6" fmla="*/ 3 w 370"/>
                  <a:gd name="T7" fmla="*/ 5 h 556"/>
                  <a:gd name="T8" fmla="*/ 2 w 370"/>
                  <a:gd name="T9" fmla="*/ 5 h 556"/>
                  <a:gd name="T10" fmla="*/ 1 w 370"/>
                  <a:gd name="T11" fmla="*/ 5 h 556"/>
                  <a:gd name="T12" fmla="*/ 0 w 370"/>
                  <a:gd name="T13" fmla="*/ 4 h 556"/>
                  <a:gd name="T14" fmla="*/ 0 w 370"/>
                  <a:gd name="T15" fmla="*/ 3 h 556"/>
                  <a:gd name="T16" fmla="*/ 0 w 370"/>
                  <a:gd name="T17" fmla="*/ 2 h 556"/>
                  <a:gd name="T18" fmla="*/ 0 w 370"/>
                  <a:gd name="T19" fmla="*/ 1 h 556"/>
                  <a:gd name="T20" fmla="*/ 1 w 370"/>
                  <a:gd name="T21" fmla="*/ 1 h 556"/>
                  <a:gd name="T22" fmla="*/ 2 w 370"/>
                  <a:gd name="T23" fmla="*/ 0 h 556"/>
                  <a:gd name="T24" fmla="*/ 3 w 370"/>
                  <a:gd name="T25" fmla="*/ 0 h 556"/>
                  <a:gd name="T26" fmla="*/ 4 w 370"/>
                  <a:gd name="T27" fmla="*/ 1 h 556"/>
                  <a:gd name="T28" fmla="*/ 5 w 370"/>
                  <a:gd name="T29" fmla="*/ 1 h 556"/>
                  <a:gd name="T30" fmla="*/ 6 w 370"/>
                  <a:gd name="T31" fmla="*/ 2 h 556"/>
                  <a:gd name="T32" fmla="*/ 6 w 370"/>
                  <a:gd name="T33" fmla="*/ 5 h 556"/>
                  <a:gd name="T34" fmla="*/ 5 w 370"/>
                  <a:gd name="T35" fmla="*/ 6 h 556"/>
                  <a:gd name="T36" fmla="*/ 5 w 370"/>
                  <a:gd name="T37" fmla="*/ 7 h 556"/>
                  <a:gd name="T38" fmla="*/ 4 w 370"/>
                  <a:gd name="T39" fmla="*/ 8 h 556"/>
                  <a:gd name="T40" fmla="*/ 3 w 370"/>
                  <a:gd name="T41" fmla="*/ 9 h 556"/>
                  <a:gd name="T42" fmla="*/ 1 w 370"/>
                  <a:gd name="T43" fmla="*/ 9 h 556"/>
                  <a:gd name="T44" fmla="*/ 1 w 370"/>
                  <a:gd name="T45" fmla="*/ 8 h 556"/>
                  <a:gd name="T46" fmla="*/ 0 w 370"/>
                  <a:gd name="T47" fmla="*/ 7 h 556"/>
                  <a:gd name="T48" fmla="*/ 0 w 370"/>
                  <a:gd name="T49" fmla="*/ 7 h 556"/>
                  <a:gd name="T50" fmla="*/ 1 w 370"/>
                  <a:gd name="T51" fmla="*/ 6 h 556"/>
                  <a:gd name="T52" fmla="*/ 1 w 370"/>
                  <a:gd name="T53" fmla="*/ 6 h 556"/>
                  <a:gd name="T54" fmla="*/ 1 w 370"/>
                  <a:gd name="T55" fmla="*/ 7 h 556"/>
                  <a:gd name="T56" fmla="*/ 1 w 370"/>
                  <a:gd name="T57" fmla="*/ 7 h 556"/>
                  <a:gd name="T58" fmla="*/ 1 w 370"/>
                  <a:gd name="T59" fmla="*/ 8 h 556"/>
                  <a:gd name="T60" fmla="*/ 1 w 370"/>
                  <a:gd name="T61" fmla="*/ 8 h 556"/>
                  <a:gd name="T62" fmla="*/ 1 w 370"/>
                  <a:gd name="T63" fmla="*/ 8 h 5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0"/>
                  <a:gd name="T97" fmla="*/ 0 h 556"/>
                  <a:gd name="T98" fmla="*/ 370 w 370"/>
                  <a:gd name="T99" fmla="*/ 556 h 5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0" h="556">
                    <a:moveTo>
                      <a:pt x="318" y="238"/>
                    </a:moveTo>
                    <a:lnTo>
                      <a:pt x="291" y="291"/>
                    </a:lnTo>
                    <a:lnTo>
                      <a:pt x="265" y="318"/>
                    </a:lnTo>
                    <a:lnTo>
                      <a:pt x="211" y="344"/>
                    </a:lnTo>
                    <a:lnTo>
                      <a:pt x="158" y="344"/>
                    </a:lnTo>
                    <a:lnTo>
                      <a:pt x="80" y="318"/>
                    </a:lnTo>
                    <a:lnTo>
                      <a:pt x="27" y="265"/>
                    </a:lnTo>
                    <a:lnTo>
                      <a:pt x="0" y="185"/>
                    </a:lnTo>
                    <a:lnTo>
                      <a:pt x="0" y="160"/>
                    </a:lnTo>
                    <a:lnTo>
                      <a:pt x="27" y="80"/>
                    </a:lnTo>
                    <a:lnTo>
                      <a:pt x="80" y="27"/>
                    </a:lnTo>
                    <a:lnTo>
                      <a:pt x="158" y="0"/>
                    </a:lnTo>
                    <a:lnTo>
                      <a:pt x="211" y="0"/>
                    </a:lnTo>
                    <a:lnTo>
                      <a:pt x="291" y="27"/>
                    </a:lnTo>
                    <a:lnTo>
                      <a:pt x="343" y="80"/>
                    </a:lnTo>
                    <a:lnTo>
                      <a:pt x="370" y="160"/>
                    </a:lnTo>
                    <a:lnTo>
                      <a:pt x="370" y="318"/>
                    </a:lnTo>
                    <a:lnTo>
                      <a:pt x="343" y="423"/>
                    </a:lnTo>
                    <a:lnTo>
                      <a:pt x="318" y="476"/>
                    </a:lnTo>
                    <a:lnTo>
                      <a:pt x="265" y="529"/>
                    </a:lnTo>
                    <a:lnTo>
                      <a:pt x="185" y="556"/>
                    </a:lnTo>
                    <a:lnTo>
                      <a:pt x="105" y="556"/>
                    </a:lnTo>
                    <a:lnTo>
                      <a:pt x="53" y="529"/>
                    </a:lnTo>
                    <a:lnTo>
                      <a:pt x="27" y="476"/>
                    </a:lnTo>
                    <a:lnTo>
                      <a:pt x="27" y="449"/>
                    </a:lnTo>
                    <a:lnTo>
                      <a:pt x="53" y="423"/>
                    </a:lnTo>
                    <a:lnTo>
                      <a:pt x="80" y="423"/>
                    </a:lnTo>
                    <a:lnTo>
                      <a:pt x="105" y="449"/>
                    </a:lnTo>
                    <a:lnTo>
                      <a:pt x="105" y="476"/>
                    </a:lnTo>
                    <a:lnTo>
                      <a:pt x="80" y="502"/>
                    </a:lnTo>
                    <a:lnTo>
                      <a:pt x="53" y="502"/>
                    </a:lnTo>
                    <a:lnTo>
                      <a:pt x="54" y="502"/>
                    </a:lnTo>
                  </a:path>
                </a:pathLst>
              </a:custGeom>
              <a:noFill/>
              <a:ln w="0">
                <a:solidFill>
                  <a:srgbClr val="000000"/>
                </a:solidFill>
                <a:prstDash val="solid"/>
                <a:round/>
              </a:ln>
            </p:spPr>
            <p:txBody>
              <a:bodyPr/>
              <a:lstStyle/>
              <a:p>
                <a:endParaRPr lang="en-US"/>
              </a:p>
            </p:txBody>
          </p:sp>
          <p:sp>
            <p:nvSpPr>
              <p:cNvPr id="27337" name="Freeform 1290"/>
              <p:cNvSpPr/>
              <p:nvPr/>
            </p:nvSpPr>
            <p:spPr bwMode="auto">
              <a:xfrm>
                <a:off x="8806" y="4607"/>
                <a:ext cx="7" cy="47"/>
              </a:xfrm>
              <a:custGeom>
                <a:avLst/>
                <a:gdLst>
                  <a:gd name="T0" fmla="*/ 1 w 27"/>
                  <a:gd name="T1" fmla="*/ 3 h 185"/>
                  <a:gd name="T2" fmla="*/ 0 w 27"/>
                  <a:gd name="T3" fmla="*/ 2 h 185"/>
                  <a:gd name="T4" fmla="*/ 0 w 27"/>
                  <a:gd name="T5" fmla="*/ 1 h 185"/>
                  <a:gd name="T6" fmla="*/ 1 w 27"/>
                  <a:gd name="T7" fmla="*/ 0 h 185"/>
                  <a:gd name="T8" fmla="*/ 1 w 27"/>
                  <a:gd name="T9" fmla="*/ 0 h 185"/>
                  <a:gd name="T10" fmla="*/ 0 60000 65536"/>
                  <a:gd name="T11" fmla="*/ 0 60000 65536"/>
                  <a:gd name="T12" fmla="*/ 0 60000 65536"/>
                  <a:gd name="T13" fmla="*/ 0 60000 65536"/>
                  <a:gd name="T14" fmla="*/ 0 60000 65536"/>
                  <a:gd name="T15" fmla="*/ 0 w 27"/>
                  <a:gd name="T16" fmla="*/ 0 h 185"/>
                  <a:gd name="T17" fmla="*/ 27 w 27"/>
                  <a:gd name="T18" fmla="*/ 185 h 185"/>
                </a:gdLst>
                <a:ahLst/>
                <a:cxnLst>
                  <a:cxn ang="T10">
                    <a:pos x="T0" y="T1"/>
                  </a:cxn>
                  <a:cxn ang="T11">
                    <a:pos x="T2" y="T3"/>
                  </a:cxn>
                  <a:cxn ang="T12">
                    <a:pos x="T4" y="T5"/>
                  </a:cxn>
                  <a:cxn ang="T13">
                    <a:pos x="T6" y="T7"/>
                  </a:cxn>
                  <a:cxn ang="T14">
                    <a:pos x="T8" y="T9"/>
                  </a:cxn>
                </a:cxnLst>
                <a:rect l="T15" t="T16" r="T17" b="T18"/>
                <a:pathLst>
                  <a:path w="27" h="185">
                    <a:moveTo>
                      <a:pt x="26" y="185"/>
                    </a:moveTo>
                    <a:lnTo>
                      <a:pt x="0" y="132"/>
                    </a:lnTo>
                    <a:lnTo>
                      <a:pt x="0" y="53"/>
                    </a:lnTo>
                    <a:lnTo>
                      <a:pt x="26" y="0"/>
                    </a:lnTo>
                    <a:lnTo>
                      <a:pt x="27" y="0"/>
                    </a:lnTo>
                  </a:path>
                </a:pathLst>
              </a:custGeom>
              <a:noFill/>
              <a:ln w="0">
                <a:solidFill>
                  <a:srgbClr val="000000"/>
                </a:solidFill>
                <a:prstDash val="solid"/>
                <a:round/>
              </a:ln>
            </p:spPr>
            <p:txBody>
              <a:bodyPr/>
              <a:lstStyle/>
              <a:p>
                <a:endParaRPr lang="en-US"/>
              </a:p>
            </p:txBody>
          </p:sp>
          <p:sp>
            <p:nvSpPr>
              <p:cNvPr id="27338" name="Freeform 1291"/>
              <p:cNvSpPr/>
              <p:nvPr/>
            </p:nvSpPr>
            <p:spPr bwMode="auto">
              <a:xfrm>
                <a:off x="8872" y="4600"/>
                <a:ext cx="14" cy="106"/>
              </a:xfrm>
              <a:custGeom>
                <a:avLst/>
                <a:gdLst>
                  <a:gd name="T0" fmla="*/ 0 w 52"/>
                  <a:gd name="T1" fmla="*/ 0 h 423"/>
                  <a:gd name="T2" fmla="*/ 1 w 52"/>
                  <a:gd name="T3" fmla="*/ 1 h 423"/>
                  <a:gd name="T4" fmla="*/ 1 w 52"/>
                  <a:gd name="T5" fmla="*/ 2 h 423"/>
                  <a:gd name="T6" fmla="*/ 1 w 52"/>
                  <a:gd name="T7" fmla="*/ 4 h 423"/>
                  <a:gd name="T8" fmla="*/ 1 w 52"/>
                  <a:gd name="T9" fmla="*/ 6 h 423"/>
                  <a:gd name="T10" fmla="*/ 0 w 52"/>
                  <a:gd name="T11" fmla="*/ 7 h 423"/>
                  <a:gd name="T12" fmla="*/ 0 w 52"/>
                  <a:gd name="T13" fmla="*/ 7 h 423"/>
                  <a:gd name="T14" fmla="*/ 0 60000 65536"/>
                  <a:gd name="T15" fmla="*/ 0 60000 65536"/>
                  <a:gd name="T16" fmla="*/ 0 60000 65536"/>
                  <a:gd name="T17" fmla="*/ 0 60000 65536"/>
                  <a:gd name="T18" fmla="*/ 0 60000 65536"/>
                  <a:gd name="T19" fmla="*/ 0 60000 65536"/>
                  <a:gd name="T20" fmla="*/ 0 60000 65536"/>
                  <a:gd name="T21" fmla="*/ 0 w 52"/>
                  <a:gd name="T22" fmla="*/ 0 h 423"/>
                  <a:gd name="T23" fmla="*/ 52 w 52"/>
                  <a:gd name="T24" fmla="*/ 423 h 4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23">
                    <a:moveTo>
                      <a:pt x="0" y="0"/>
                    </a:moveTo>
                    <a:lnTo>
                      <a:pt x="27" y="27"/>
                    </a:lnTo>
                    <a:lnTo>
                      <a:pt x="52" y="107"/>
                    </a:lnTo>
                    <a:lnTo>
                      <a:pt x="52" y="265"/>
                    </a:lnTo>
                    <a:lnTo>
                      <a:pt x="27" y="370"/>
                    </a:lnTo>
                    <a:lnTo>
                      <a:pt x="0" y="423"/>
                    </a:lnTo>
                    <a:lnTo>
                      <a:pt x="1" y="423"/>
                    </a:lnTo>
                  </a:path>
                </a:pathLst>
              </a:custGeom>
              <a:noFill/>
              <a:ln w="0">
                <a:solidFill>
                  <a:srgbClr val="000000"/>
                </a:solidFill>
                <a:prstDash val="solid"/>
                <a:round/>
              </a:ln>
            </p:spPr>
            <p:txBody>
              <a:bodyPr/>
              <a:lstStyle/>
              <a:p>
                <a:endParaRPr lang="en-US"/>
              </a:p>
            </p:txBody>
          </p:sp>
          <p:sp>
            <p:nvSpPr>
              <p:cNvPr id="27339" name="Freeform 1292"/>
              <p:cNvSpPr/>
              <p:nvPr/>
            </p:nvSpPr>
            <p:spPr bwMode="auto">
              <a:xfrm>
                <a:off x="8813" y="4587"/>
                <a:ext cx="27" cy="86"/>
              </a:xfrm>
              <a:custGeom>
                <a:avLst/>
                <a:gdLst>
                  <a:gd name="T0" fmla="*/ 2 w 106"/>
                  <a:gd name="T1" fmla="*/ 5 h 344"/>
                  <a:gd name="T2" fmla="*/ 1 w 106"/>
                  <a:gd name="T3" fmla="*/ 5 h 344"/>
                  <a:gd name="T4" fmla="*/ 1 w 106"/>
                  <a:gd name="T5" fmla="*/ 5 h 344"/>
                  <a:gd name="T6" fmla="*/ 0 w 106"/>
                  <a:gd name="T7" fmla="*/ 3 h 344"/>
                  <a:gd name="T8" fmla="*/ 0 w 106"/>
                  <a:gd name="T9" fmla="*/ 2 h 344"/>
                  <a:gd name="T10" fmla="*/ 1 w 106"/>
                  <a:gd name="T11" fmla="*/ 1 h 344"/>
                  <a:gd name="T12" fmla="*/ 1 w 106"/>
                  <a:gd name="T13" fmla="*/ 1 h 344"/>
                  <a:gd name="T14" fmla="*/ 2 w 106"/>
                  <a:gd name="T15" fmla="*/ 0 h 344"/>
                  <a:gd name="T16" fmla="*/ 2 w 106"/>
                  <a:gd name="T17" fmla="*/ 0 h 3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344"/>
                  <a:gd name="T29" fmla="*/ 106 w 106"/>
                  <a:gd name="T30" fmla="*/ 344 h 3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344">
                    <a:moveTo>
                      <a:pt x="105" y="344"/>
                    </a:moveTo>
                    <a:lnTo>
                      <a:pt x="52" y="318"/>
                    </a:lnTo>
                    <a:lnTo>
                      <a:pt x="27" y="291"/>
                    </a:lnTo>
                    <a:lnTo>
                      <a:pt x="0" y="212"/>
                    </a:lnTo>
                    <a:lnTo>
                      <a:pt x="0" y="133"/>
                    </a:lnTo>
                    <a:lnTo>
                      <a:pt x="27" y="53"/>
                    </a:lnTo>
                    <a:lnTo>
                      <a:pt x="52" y="27"/>
                    </a:lnTo>
                    <a:lnTo>
                      <a:pt x="105" y="0"/>
                    </a:lnTo>
                    <a:lnTo>
                      <a:pt x="106" y="0"/>
                    </a:lnTo>
                  </a:path>
                </a:pathLst>
              </a:custGeom>
              <a:noFill/>
              <a:ln w="0">
                <a:solidFill>
                  <a:srgbClr val="000000"/>
                </a:solidFill>
                <a:prstDash val="solid"/>
                <a:round/>
              </a:ln>
            </p:spPr>
            <p:txBody>
              <a:bodyPr/>
              <a:lstStyle/>
              <a:p>
                <a:endParaRPr lang="en-US"/>
              </a:p>
            </p:txBody>
          </p:sp>
          <p:sp>
            <p:nvSpPr>
              <p:cNvPr id="27340" name="Freeform 1293"/>
              <p:cNvSpPr/>
              <p:nvPr/>
            </p:nvSpPr>
            <p:spPr bwMode="auto">
              <a:xfrm>
                <a:off x="8846" y="4587"/>
                <a:ext cx="33" cy="139"/>
              </a:xfrm>
              <a:custGeom>
                <a:avLst/>
                <a:gdLst>
                  <a:gd name="T0" fmla="*/ 0 w 133"/>
                  <a:gd name="T1" fmla="*/ 0 h 556"/>
                  <a:gd name="T2" fmla="*/ 1 w 133"/>
                  <a:gd name="T3" fmla="*/ 1 h 556"/>
                  <a:gd name="T4" fmla="*/ 1 w 133"/>
                  <a:gd name="T5" fmla="*/ 1 h 556"/>
                  <a:gd name="T6" fmla="*/ 2 w 133"/>
                  <a:gd name="T7" fmla="*/ 2 h 556"/>
                  <a:gd name="T8" fmla="*/ 2 w 133"/>
                  <a:gd name="T9" fmla="*/ 5 h 556"/>
                  <a:gd name="T10" fmla="*/ 1 w 133"/>
                  <a:gd name="T11" fmla="*/ 7 h 556"/>
                  <a:gd name="T12" fmla="*/ 1 w 133"/>
                  <a:gd name="T13" fmla="*/ 8 h 556"/>
                  <a:gd name="T14" fmla="*/ 1 w 133"/>
                  <a:gd name="T15" fmla="*/ 8 h 556"/>
                  <a:gd name="T16" fmla="*/ 0 w 133"/>
                  <a:gd name="T17" fmla="*/ 9 h 556"/>
                  <a:gd name="T18" fmla="*/ 0 w 133"/>
                  <a:gd name="T19" fmla="*/ 9 h 5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3"/>
                  <a:gd name="T31" fmla="*/ 0 h 556"/>
                  <a:gd name="T32" fmla="*/ 133 w 133"/>
                  <a:gd name="T33" fmla="*/ 556 h 5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3" h="556">
                    <a:moveTo>
                      <a:pt x="26" y="0"/>
                    </a:moveTo>
                    <a:lnTo>
                      <a:pt x="80" y="27"/>
                    </a:lnTo>
                    <a:lnTo>
                      <a:pt x="106" y="80"/>
                    </a:lnTo>
                    <a:lnTo>
                      <a:pt x="133" y="160"/>
                    </a:lnTo>
                    <a:lnTo>
                      <a:pt x="133" y="344"/>
                    </a:lnTo>
                    <a:lnTo>
                      <a:pt x="106" y="449"/>
                    </a:lnTo>
                    <a:lnTo>
                      <a:pt x="80" y="502"/>
                    </a:lnTo>
                    <a:lnTo>
                      <a:pt x="53" y="529"/>
                    </a:lnTo>
                    <a:lnTo>
                      <a:pt x="0" y="556"/>
                    </a:lnTo>
                    <a:lnTo>
                      <a:pt x="1" y="556"/>
                    </a:lnTo>
                  </a:path>
                </a:pathLst>
              </a:custGeom>
              <a:noFill/>
              <a:ln w="0">
                <a:solidFill>
                  <a:srgbClr val="000000"/>
                </a:solidFill>
                <a:prstDash val="solid"/>
                <a:round/>
              </a:ln>
            </p:spPr>
            <p:txBody>
              <a:bodyPr/>
              <a:lstStyle/>
              <a:p>
                <a:endParaRPr lang="en-US"/>
              </a:p>
            </p:txBody>
          </p:sp>
          <p:sp>
            <p:nvSpPr>
              <p:cNvPr id="27341" name="Freeform 1294"/>
              <p:cNvSpPr/>
              <p:nvPr/>
            </p:nvSpPr>
            <p:spPr bwMode="auto">
              <a:xfrm>
                <a:off x="8932" y="4587"/>
                <a:ext cx="1" cy="40"/>
              </a:xfrm>
              <a:custGeom>
                <a:avLst/>
                <a:gdLst>
                  <a:gd name="T0" fmla="*/ 0 w 1"/>
                  <a:gd name="T1" fmla="*/ 0 h 160"/>
                  <a:gd name="T2" fmla="*/ 0 w 1"/>
                  <a:gd name="T3" fmla="*/ 3 h 160"/>
                  <a:gd name="T4" fmla="*/ 1 w 1"/>
                  <a:gd name="T5" fmla="*/ 3 h 160"/>
                  <a:gd name="T6" fmla="*/ 0 60000 65536"/>
                  <a:gd name="T7" fmla="*/ 0 60000 65536"/>
                  <a:gd name="T8" fmla="*/ 0 60000 65536"/>
                  <a:gd name="T9" fmla="*/ 0 w 1"/>
                  <a:gd name="T10" fmla="*/ 0 h 160"/>
                  <a:gd name="T11" fmla="*/ 1 w 1"/>
                  <a:gd name="T12" fmla="*/ 160 h 160"/>
                </a:gdLst>
                <a:ahLst/>
                <a:cxnLst>
                  <a:cxn ang="T6">
                    <a:pos x="T0" y="T1"/>
                  </a:cxn>
                  <a:cxn ang="T7">
                    <a:pos x="T2" y="T3"/>
                  </a:cxn>
                  <a:cxn ang="T8">
                    <a:pos x="T4" y="T5"/>
                  </a:cxn>
                </a:cxnLst>
                <a:rect l="T9" t="T10" r="T11" b="T12"/>
                <a:pathLst>
                  <a:path w="1" h="160">
                    <a:moveTo>
                      <a:pt x="0" y="0"/>
                    </a:moveTo>
                    <a:lnTo>
                      <a:pt x="0" y="160"/>
                    </a:lnTo>
                    <a:lnTo>
                      <a:pt x="1" y="160"/>
                    </a:lnTo>
                  </a:path>
                </a:pathLst>
              </a:custGeom>
              <a:noFill/>
              <a:ln w="0">
                <a:solidFill>
                  <a:srgbClr val="000000"/>
                </a:solidFill>
                <a:prstDash val="solid"/>
                <a:round/>
              </a:ln>
            </p:spPr>
            <p:txBody>
              <a:bodyPr/>
              <a:lstStyle/>
              <a:p>
                <a:endParaRPr lang="en-US"/>
              </a:p>
            </p:txBody>
          </p:sp>
          <p:sp>
            <p:nvSpPr>
              <p:cNvPr id="27342" name="Freeform 1295"/>
              <p:cNvSpPr/>
              <p:nvPr/>
            </p:nvSpPr>
            <p:spPr bwMode="auto">
              <a:xfrm>
                <a:off x="8978" y="4587"/>
                <a:ext cx="46" cy="139"/>
              </a:xfrm>
              <a:custGeom>
                <a:avLst/>
                <a:gdLst>
                  <a:gd name="T0" fmla="*/ 3 w 185"/>
                  <a:gd name="T1" fmla="*/ 0 h 556"/>
                  <a:gd name="T2" fmla="*/ 3 w 185"/>
                  <a:gd name="T3" fmla="*/ 1 h 556"/>
                  <a:gd name="T4" fmla="*/ 2 w 185"/>
                  <a:gd name="T5" fmla="*/ 2 h 556"/>
                  <a:gd name="T6" fmla="*/ 1 w 185"/>
                  <a:gd name="T7" fmla="*/ 4 h 556"/>
                  <a:gd name="T8" fmla="*/ 0 w 185"/>
                  <a:gd name="T9" fmla="*/ 5 h 556"/>
                  <a:gd name="T10" fmla="*/ 0 w 185"/>
                  <a:gd name="T11" fmla="*/ 7 h 556"/>
                  <a:gd name="T12" fmla="*/ 0 w 185"/>
                  <a:gd name="T13" fmla="*/ 9 h 556"/>
                  <a:gd name="T14" fmla="*/ 0 w 185"/>
                  <a:gd name="T15" fmla="*/ 9 h 556"/>
                  <a:gd name="T16" fmla="*/ 0 60000 65536"/>
                  <a:gd name="T17" fmla="*/ 0 60000 65536"/>
                  <a:gd name="T18" fmla="*/ 0 60000 65536"/>
                  <a:gd name="T19" fmla="*/ 0 60000 65536"/>
                  <a:gd name="T20" fmla="*/ 0 60000 65536"/>
                  <a:gd name="T21" fmla="*/ 0 60000 65536"/>
                  <a:gd name="T22" fmla="*/ 0 60000 65536"/>
                  <a:gd name="T23" fmla="*/ 0 60000 65536"/>
                  <a:gd name="T24" fmla="*/ 0 w 185"/>
                  <a:gd name="T25" fmla="*/ 0 h 556"/>
                  <a:gd name="T26" fmla="*/ 185 w 185"/>
                  <a:gd name="T27" fmla="*/ 556 h 5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5" h="556">
                    <a:moveTo>
                      <a:pt x="185" y="0"/>
                    </a:moveTo>
                    <a:lnTo>
                      <a:pt x="185" y="80"/>
                    </a:lnTo>
                    <a:lnTo>
                      <a:pt x="158" y="160"/>
                    </a:lnTo>
                    <a:lnTo>
                      <a:pt x="53" y="291"/>
                    </a:lnTo>
                    <a:lnTo>
                      <a:pt x="27" y="344"/>
                    </a:lnTo>
                    <a:lnTo>
                      <a:pt x="0" y="449"/>
                    </a:lnTo>
                    <a:lnTo>
                      <a:pt x="0" y="556"/>
                    </a:lnTo>
                    <a:lnTo>
                      <a:pt x="1" y="556"/>
                    </a:lnTo>
                  </a:path>
                </a:pathLst>
              </a:custGeom>
              <a:noFill/>
              <a:ln w="0">
                <a:solidFill>
                  <a:srgbClr val="000000"/>
                </a:solidFill>
                <a:prstDash val="solid"/>
                <a:round/>
              </a:ln>
            </p:spPr>
            <p:txBody>
              <a:bodyPr/>
              <a:lstStyle/>
              <a:p>
                <a:endParaRPr lang="en-US"/>
              </a:p>
            </p:txBody>
          </p:sp>
          <p:sp>
            <p:nvSpPr>
              <p:cNvPr id="27343" name="Freeform 1296"/>
              <p:cNvSpPr/>
              <p:nvPr/>
            </p:nvSpPr>
            <p:spPr bwMode="auto">
              <a:xfrm>
                <a:off x="8972" y="4667"/>
                <a:ext cx="13" cy="59"/>
              </a:xfrm>
              <a:custGeom>
                <a:avLst/>
                <a:gdLst>
                  <a:gd name="T0" fmla="*/ 1 w 53"/>
                  <a:gd name="T1" fmla="*/ 0 h 238"/>
                  <a:gd name="T2" fmla="*/ 0 w 53"/>
                  <a:gd name="T3" fmla="*/ 1 h 238"/>
                  <a:gd name="T4" fmla="*/ 0 w 53"/>
                  <a:gd name="T5" fmla="*/ 2 h 238"/>
                  <a:gd name="T6" fmla="*/ 0 w 53"/>
                  <a:gd name="T7" fmla="*/ 4 h 238"/>
                  <a:gd name="T8" fmla="*/ 0 w 53"/>
                  <a:gd name="T9" fmla="*/ 4 h 238"/>
                  <a:gd name="T10" fmla="*/ 0 60000 65536"/>
                  <a:gd name="T11" fmla="*/ 0 60000 65536"/>
                  <a:gd name="T12" fmla="*/ 0 60000 65536"/>
                  <a:gd name="T13" fmla="*/ 0 60000 65536"/>
                  <a:gd name="T14" fmla="*/ 0 60000 65536"/>
                  <a:gd name="T15" fmla="*/ 0 w 53"/>
                  <a:gd name="T16" fmla="*/ 0 h 238"/>
                  <a:gd name="T17" fmla="*/ 53 w 53"/>
                  <a:gd name="T18" fmla="*/ 238 h 238"/>
                </a:gdLst>
                <a:ahLst/>
                <a:cxnLst>
                  <a:cxn ang="T10">
                    <a:pos x="T0" y="T1"/>
                  </a:cxn>
                  <a:cxn ang="T11">
                    <a:pos x="T2" y="T3"/>
                  </a:cxn>
                  <a:cxn ang="T12">
                    <a:pos x="T4" y="T5"/>
                  </a:cxn>
                  <a:cxn ang="T13">
                    <a:pos x="T6" y="T7"/>
                  </a:cxn>
                  <a:cxn ang="T14">
                    <a:pos x="T8" y="T9"/>
                  </a:cxn>
                </a:cxnLst>
                <a:rect l="T15" t="T16" r="T17" b="T18"/>
                <a:pathLst>
                  <a:path w="53" h="238">
                    <a:moveTo>
                      <a:pt x="53" y="0"/>
                    </a:moveTo>
                    <a:lnTo>
                      <a:pt x="26" y="53"/>
                    </a:lnTo>
                    <a:lnTo>
                      <a:pt x="0" y="131"/>
                    </a:lnTo>
                    <a:lnTo>
                      <a:pt x="0" y="238"/>
                    </a:lnTo>
                    <a:lnTo>
                      <a:pt x="1" y="238"/>
                    </a:lnTo>
                  </a:path>
                </a:pathLst>
              </a:custGeom>
              <a:noFill/>
              <a:ln w="0">
                <a:solidFill>
                  <a:srgbClr val="000000"/>
                </a:solidFill>
                <a:prstDash val="solid"/>
                <a:round/>
              </a:ln>
            </p:spPr>
            <p:txBody>
              <a:bodyPr/>
              <a:lstStyle/>
              <a:p>
                <a:endParaRPr lang="en-US"/>
              </a:p>
            </p:txBody>
          </p:sp>
          <p:sp>
            <p:nvSpPr>
              <p:cNvPr id="27344" name="Freeform 1297"/>
              <p:cNvSpPr/>
              <p:nvPr/>
            </p:nvSpPr>
            <p:spPr bwMode="auto">
              <a:xfrm>
                <a:off x="8965" y="4627"/>
                <a:ext cx="53" cy="99"/>
              </a:xfrm>
              <a:custGeom>
                <a:avLst/>
                <a:gdLst>
                  <a:gd name="T0" fmla="*/ 3 w 211"/>
                  <a:gd name="T1" fmla="*/ 0 h 396"/>
                  <a:gd name="T2" fmla="*/ 1 w 211"/>
                  <a:gd name="T3" fmla="*/ 2 h 396"/>
                  <a:gd name="T4" fmla="*/ 1 w 211"/>
                  <a:gd name="T5" fmla="*/ 3 h 396"/>
                  <a:gd name="T6" fmla="*/ 0 w 211"/>
                  <a:gd name="T7" fmla="*/ 5 h 396"/>
                  <a:gd name="T8" fmla="*/ 0 w 211"/>
                  <a:gd name="T9" fmla="*/ 6 h 396"/>
                  <a:gd name="T10" fmla="*/ 1 w 211"/>
                  <a:gd name="T11" fmla="*/ 6 h 396"/>
                  <a:gd name="T12" fmla="*/ 1 w 211"/>
                  <a:gd name="T13" fmla="*/ 6 h 396"/>
                  <a:gd name="T14" fmla="*/ 0 60000 65536"/>
                  <a:gd name="T15" fmla="*/ 0 60000 65536"/>
                  <a:gd name="T16" fmla="*/ 0 60000 65536"/>
                  <a:gd name="T17" fmla="*/ 0 60000 65536"/>
                  <a:gd name="T18" fmla="*/ 0 60000 65536"/>
                  <a:gd name="T19" fmla="*/ 0 60000 65536"/>
                  <a:gd name="T20" fmla="*/ 0 60000 65536"/>
                  <a:gd name="T21" fmla="*/ 0 w 211"/>
                  <a:gd name="T22" fmla="*/ 0 h 396"/>
                  <a:gd name="T23" fmla="*/ 211 w 211"/>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 h="396">
                    <a:moveTo>
                      <a:pt x="211" y="0"/>
                    </a:moveTo>
                    <a:lnTo>
                      <a:pt x="80" y="131"/>
                    </a:lnTo>
                    <a:lnTo>
                      <a:pt x="27" y="211"/>
                    </a:lnTo>
                    <a:lnTo>
                      <a:pt x="0" y="289"/>
                    </a:lnTo>
                    <a:lnTo>
                      <a:pt x="0" y="396"/>
                    </a:lnTo>
                    <a:lnTo>
                      <a:pt x="53" y="396"/>
                    </a:lnTo>
                    <a:lnTo>
                      <a:pt x="54" y="396"/>
                    </a:lnTo>
                  </a:path>
                </a:pathLst>
              </a:custGeom>
              <a:noFill/>
              <a:ln w="0">
                <a:solidFill>
                  <a:srgbClr val="000000"/>
                </a:solidFill>
                <a:prstDash val="solid"/>
                <a:round/>
              </a:ln>
            </p:spPr>
            <p:txBody>
              <a:bodyPr/>
              <a:lstStyle/>
              <a:p>
                <a:endParaRPr lang="en-US"/>
              </a:p>
            </p:txBody>
          </p:sp>
          <p:sp>
            <p:nvSpPr>
              <p:cNvPr id="27345" name="Freeform 1298"/>
              <p:cNvSpPr/>
              <p:nvPr/>
            </p:nvSpPr>
            <p:spPr bwMode="auto">
              <a:xfrm>
                <a:off x="8932" y="4587"/>
                <a:ext cx="93" cy="27"/>
              </a:xfrm>
              <a:custGeom>
                <a:avLst/>
                <a:gdLst>
                  <a:gd name="T0" fmla="*/ 0 w 370"/>
                  <a:gd name="T1" fmla="*/ 2 h 106"/>
                  <a:gd name="T2" fmla="*/ 1 w 370"/>
                  <a:gd name="T3" fmla="*/ 1 h 106"/>
                  <a:gd name="T4" fmla="*/ 1 w 370"/>
                  <a:gd name="T5" fmla="*/ 0 h 106"/>
                  <a:gd name="T6" fmla="*/ 2 w 370"/>
                  <a:gd name="T7" fmla="*/ 0 h 106"/>
                  <a:gd name="T8" fmla="*/ 4 w 370"/>
                  <a:gd name="T9" fmla="*/ 1 h 106"/>
                  <a:gd name="T10" fmla="*/ 5 w 370"/>
                  <a:gd name="T11" fmla="*/ 1 h 106"/>
                  <a:gd name="T12" fmla="*/ 6 w 370"/>
                  <a:gd name="T13" fmla="*/ 1 h 106"/>
                  <a:gd name="T14" fmla="*/ 6 w 370"/>
                  <a:gd name="T15" fmla="*/ 0 h 106"/>
                  <a:gd name="T16" fmla="*/ 6 w 370"/>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0"/>
                  <a:gd name="T28" fmla="*/ 0 h 106"/>
                  <a:gd name="T29" fmla="*/ 370 w 370"/>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0" h="106">
                    <a:moveTo>
                      <a:pt x="0" y="106"/>
                    </a:moveTo>
                    <a:lnTo>
                      <a:pt x="26" y="53"/>
                    </a:lnTo>
                    <a:lnTo>
                      <a:pt x="78" y="0"/>
                    </a:lnTo>
                    <a:lnTo>
                      <a:pt x="131" y="0"/>
                    </a:lnTo>
                    <a:lnTo>
                      <a:pt x="264" y="80"/>
                    </a:lnTo>
                    <a:lnTo>
                      <a:pt x="316" y="80"/>
                    </a:lnTo>
                    <a:lnTo>
                      <a:pt x="342" y="53"/>
                    </a:lnTo>
                    <a:lnTo>
                      <a:pt x="369" y="0"/>
                    </a:lnTo>
                    <a:lnTo>
                      <a:pt x="370" y="0"/>
                    </a:lnTo>
                  </a:path>
                </a:pathLst>
              </a:custGeom>
              <a:noFill/>
              <a:ln w="0">
                <a:solidFill>
                  <a:srgbClr val="000000"/>
                </a:solidFill>
                <a:prstDash val="solid"/>
                <a:round/>
              </a:ln>
            </p:spPr>
            <p:txBody>
              <a:bodyPr/>
              <a:lstStyle/>
              <a:p>
                <a:endParaRPr lang="en-US"/>
              </a:p>
            </p:txBody>
          </p:sp>
          <p:sp>
            <p:nvSpPr>
              <p:cNvPr id="27346" name="Freeform 1299"/>
              <p:cNvSpPr/>
              <p:nvPr/>
            </p:nvSpPr>
            <p:spPr bwMode="auto">
              <a:xfrm>
                <a:off x="8945" y="4594"/>
                <a:ext cx="33" cy="6"/>
              </a:xfrm>
              <a:custGeom>
                <a:avLst/>
                <a:gdLst>
                  <a:gd name="T0" fmla="*/ 0 w 133"/>
                  <a:gd name="T1" fmla="*/ 0 h 26"/>
                  <a:gd name="T2" fmla="*/ 0 w 133"/>
                  <a:gd name="T3" fmla="*/ 0 h 26"/>
                  <a:gd name="T4" fmla="*/ 1 w 133"/>
                  <a:gd name="T5" fmla="*/ 0 h 26"/>
                  <a:gd name="T6" fmla="*/ 2 w 133"/>
                  <a:gd name="T7" fmla="*/ 0 h 26"/>
                  <a:gd name="T8" fmla="*/ 2 w 133"/>
                  <a:gd name="T9" fmla="*/ 0 h 26"/>
                  <a:gd name="T10" fmla="*/ 0 60000 65536"/>
                  <a:gd name="T11" fmla="*/ 0 60000 65536"/>
                  <a:gd name="T12" fmla="*/ 0 60000 65536"/>
                  <a:gd name="T13" fmla="*/ 0 60000 65536"/>
                  <a:gd name="T14" fmla="*/ 0 60000 65536"/>
                  <a:gd name="T15" fmla="*/ 0 w 133"/>
                  <a:gd name="T16" fmla="*/ 0 h 26"/>
                  <a:gd name="T17" fmla="*/ 133 w 133"/>
                  <a:gd name="T18" fmla="*/ 26 h 26"/>
                </a:gdLst>
                <a:ahLst/>
                <a:cxnLst>
                  <a:cxn ang="T10">
                    <a:pos x="T0" y="T1"/>
                  </a:cxn>
                  <a:cxn ang="T11">
                    <a:pos x="T2" y="T3"/>
                  </a:cxn>
                  <a:cxn ang="T12">
                    <a:pos x="T4" y="T5"/>
                  </a:cxn>
                  <a:cxn ang="T13">
                    <a:pos x="T6" y="T7"/>
                  </a:cxn>
                  <a:cxn ang="T14">
                    <a:pos x="T8" y="T9"/>
                  </a:cxn>
                </a:cxnLst>
                <a:rect l="T15" t="T16" r="T17" b="T18"/>
                <a:pathLst>
                  <a:path w="133" h="26">
                    <a:moveTo>
                      <a:pt x="0" y="26"/>
                    </a:moveTo>
                    <a:lnTo>
                      <a:pt x="26" y="0"/>
                    </a:lnTo>
                    <a:lnTo>
                      <a:pt x="79" y="0"/>
                    </a:lnTo>
                    <a:lnTo>
                      <a:pt x="132" y="26"/>
                    </a:lnTo>
                    <a:lnTo>
                      <a:pt x="133" y="26"/>
                    </a:lnTo>
                  </a:path>
                </a:pathLst>
              </a:custGeom>
              <a:noFill/>
              <a:ln w="0">
                <a:solidFill>
                  <a:srgbClr val="000000"/>
                </a:solidFill>
                <a:prstDash val="solid"/>
                <a:round/>
              </a:ln>
            </p:spPr>
            <p:txBody>
              <a:bodyPr/>
              <a:lstStyle/>
              <a:p>
                <a:endParaRPr lang="en-US"/>
              </a:p>
            </p:txBody>
          </p:sp>
          <p:sp>
            <p:nvSpPr>
              <p:cNvPr id="27347" name="Freeform 1300"/>
              <p:cNvSpPr/>
              <p:nvPr/>
            </p:nvSpPr>
            <p:spPr bwMode="auto">
              <a:xfrm>
                <a:off x="8932" y="4600"/>
                <a:ext cx="66" cy="14"/>
              </a:xfrm>
              <a:custGeom>
                <a:avLst/>
                <a:gdLst>
                  <a:gd name="T0" fmla="*/ 0 w 265"/>
                  <a:gd name="T1" fmla="*/ 1 h 53"/>
                  <a:gd name="T2" fmla="*/ 0 w 265"/>
                  <a:gd name="T3" fmla="*/ 1 h 53"/>
                  <a:gd name="T4" fmla="*/ 1 w 265"/>
                  <a:gd name="T5" fmla="*/ 0 h 53"/>
                  <a:gd name="T6" fmla="*/ 2 w 265"/>
                  <a:gd name="T7" fmla="*/ 0 h 53"/>
                  <a:gd name="T8" fmla="*/ 4 w 265"/>
                  <a:gd name="T9" fmla="*/ 1 h 53"/>
                  <a:gd name="T10" fmla="*/ 4 w 265"/>
                  <a:gd name="T11" fmla="*/ 1 h 53"/>
                  <a:gd name="T12" fmla="*/ 0 60000 65536"/>
                  <a:gd name="T13" fmla="*/ 0 60000 65536"/>
                  <a:gd name="T14" fmla="*/ 0 60000 65536"/>
                  <a:gd name="T15" fmla="*/ 0 60000 65536"/>
                  <a:gd name="T16" fmla="*/ 0 60000 65536"/>
                  <a:gd name="T17" fmla="*/ 0 60000 65536"/>
                  <a:gd name="T18" fmla="*/ 0 w 265"/>
                  <a:gd name="T19" fmla="*/ 0 h 53"/>
                  <a:gd name="T20" fmla="*/ 265 w 265"/>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265" h="53">
                    <a:moveTo>
                      <a:pt x="0" y="53"/>
                    </a:moveTo>
                    <a:lnTo>
                      <a:pt x="26" y="27"/>
                    </a:lnTo>
                    <a:lnTo>
                      <a:pt x="78" y="0"/>
                    </a:lnTo>
                    <a:lnTo>
                      <a:pt x="131" y="0"/>
                    </a:lnTo>
                    <a:lnTo>
                      <a:pt x="264" y="27"/>
                    </a:lnTo>
                    <a:lnTo>
                      <a:pt x="265" y="27"/>
                    </a:lnTo>
                  </a:path>
                </a:pathLst>
              </a:custGeom>
              <a:noFill/>
              <a:ln w="0">
                <a:solidFill>
                  <a:srgbClr val="000000"/>
                </a:solidFill>
                <a:prstDash val="solid"/>
                <a:round/>
              </a:ln>
            </p:spPr>
            <p:txBody>
              <a:bodyPr/>
              <a:lstStyle/>
              <a:p>
                <a:endParaRPr lang="en-US"/>
              </a:p>
            </p:txBody>
          </p:sp>
          <p:sp>
            <p:nvSpPr>
              <p:cNvPr id="27348" name="Freeform 1301"/>
              <p:cNvSpPr/>
              <p:nvPr/>
            </p:nvSpPr>
            <p:spPr bwMode="auto">
              <a:xfrm>
                <a:off x="9071" y="4706"/>
                <a:ext cx="19" cy="20"/>
              </a:xfrm>
              <a:custGeom>
                <a:avLst/>
                <a:gdLst>
                  <a:gd name="T0" fmla="*/ 0 w 79"/>
                  <a:gd name="T1" fmla="*/ 0 h 80"/>
                  <a:gd name="T2" fmla="*/ 0 w 79"/>
                  <a:gd name="T3" fmla="*/ 0 h 80"/>
                  <a:gd name="T4" fmla="*/ 0 w 79"/>
                  <a:gd name="T5" fmla="*/ 1 h 80"/>
                  <a:gd name="T6" fmla="*/ 0 w 79"/>
                  <a:gd name="T7" fmla="*/ 1 h 80"/>
                  <a:gd name="T8" fmla="*/ 1 w 79"/>
                  <a:gd name="T9" fmla="*/ 1 h 80"/>
                  <a:gd name="T10" fmla="*/ 1 w 79"/>
                  <a:gd name="T11" fmla="*/ 1 h 80"/>
                  <a:gd name="T12" fmla="*/ 1 w 79"/>
                  <a:gd name="T13" fmla="*/ 0 h 80"/>
                  <a:gd name="T14" fmla="*/ 1 w 79"/>
                  <a:gd name="T15" fmla="*/ 0 h 80"/>
                  <a:gd name="T16" fmla="*/ 0 w 79"/>
                  <a:gd name="T17" fmla="*/ 0 h 80"/>
                  <a:gd name="T18" fmla="*/ 0 w 79"/>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80"/>
                  <a:gd name="T32" fmla="*/ 79 w 79"/>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80">
                    <a:moveTo>
                      <a:pt x="26" y="0"/>
                    </a:moveTo>
                    <a:lnTo>
                      <a:pt x="0" y="26"/>
                    </a:lnTo>
                    <a:lnTo>
                      <a:pt x="0" y="53"/>
                    </a:lnTo>
                    <a:lnTo>
                      <a:pt x="26" y="80"/>
                    </a:lnTo>
                    <a:lnTo>
                      <a:pt x="53" y="80"/>
                    </a:lnTo>
                    <a:lnTo>
                      <a:pt x="79" y="53"/>
                    </a:lnTo>
                    <a:lnTo>
                      <a:pt x="79" y="26"/>
                    </a:lnTo>
                    <a:lnTo>
                      <a:pt x="53" y="0"/>
                    </a:lnTo>
                    <a:lnTo>
                      <a:pt x="26" y="0"/>
                    </a:lnTo>
                    <a:lnTo>
                      <a:pt x="27" y="0"/>
                    </a:lnTo>
                  </a:path>
                </a:pathLst>
              </a:custGeom>
              <a:noFill/>
              <a:ln w="0">
                <a:solidFill>
                  <a:srgbClr val="000000"/>
                </a:solidFill>
                <a:prstDash val="solid"/>
                <a:round/>
              </a:ln>
            </p:spPr>
            <p:txBody>
              <a:bodyPr/>
              <a:lstStyle/>
              <a:p>
                <a:endParaRPr lang="en-US"/>
              </a:p>
            </p:txBody>
          </p:sp>
          <p:sp>
            <p:nvSpPr>
              <p:cNvPr id="27349" name="Freeform 1302"/>
              <p:cNvSpPr/>
              <p:nvPr/>
            </p:nvSpPr>
            <p:spPr bwMode="auto">
              <a:xfrm>
                <a:off x="9077" y="4713"/>
                <a:ext cx="7" cy="7"/>
              </a:xfrm>
              <a:custGeom>
                <a:avLst/>
                <a:gdLst>
                  <a:gd name="T0" fmla="*/ 0 w 27"/>
                  <a:gd name="T1" fmla="*/ 0 h 27"/>
                  <a:gd name="T2" fmla="*/ 0 w 27"/>
                  <a:gd name="T3" fmla="*/ 1 h 27"/>
                  <a:gd name="T4" fmla="*/ 1 w 27"/>
                  <a:gd name="T5" fmla="*/ 1 h 27"/>
                  <a:gd name="T6" fmla="*/ 1 w 27"/>
                  <a:gd name="T7" fmla="*/ 0 h 27"/>
                  <a:gd name="T8" fmla="*/ 0 w 27"/>
                  <a:gd name="T9" fmla="*/ 0 h 27"/>
                  <a:gd name="T10" fmla="*/ 0 w 27"/>
                  <a:gd name="T11" fmla="*/ 0 h 27"/>
                  <a:gd name="T12" fmla="*/ 0 60000 65536"/>
                  <a:gd name="T13" fmla="*/ 0 60000 65536"/>
                  <a:gd name="T14" fmla="*/ 0 60000 65536"/>
                  <a:gd name="T15" fmla="*/ 0 60000 65536"/>
                  <a:gd name="T16" fmla="*/ 0 60000 65536"/>
                  <a:gd name="T17" fmla="*/ 0 60000 65536"/>
                  <a:gd name="T18" fmla="*/ 0 w 27"/>
                  <a:gd name="T19" fmla="*/ 0 h 27"/>
                  <a:gd name="T20" fmla="*/ 27 w 2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7" h="27">
                    <a:moveTo>
                      <a:pt x="0" y="0"/>
                    </a:moveTo>
                    <a:lnTo>
                      <a:pt x="0" y="27"/>
                    </a:lnTo>
                    <a:lnTo>
                      <a:pt x="27" y="27"/>
                    </a:lnTo>
                    <a:lnTo>
                      <a:pt x="27" y="0"/>
                    </a:lnTo>
                    <a:lnTo>
                      <a:pt x="0" y="0"/>
                    </a:lnTo>
                    <a:lnTo>
                      <a:pt x="1" y="0"/>
                    </a:lnTo>
                  </a:path>
                </a:pathLst>
              </a:custGeom>
              <a:noFill/>
              <a:ln w="0">
                <a:solidFill>
                  <a:srgbClr val="000000"/>
                </a:solidFill>
                <a:prstDash val="solid"/>
                <a:round/>
              </a:ln>
            </p:spPr>
            <p:txBody>
              <a:bodyPr/>
              <a:lstStyle/>
              <a:p>
                <a:endParaRPr lang="en-US"/>
              </a:p>
            </p:txBody>
          </p:sp>
          <p:sp>
            <p:nvSpPr>
              <p:cNvPr id="27350" name="Freeform 1303"/>
              <p:cNvSpPr/>
              <p:nvPr/>
            </p:nvSpPr>
            <p:spPr bwMode="auto">
              <a:xfrm>
                <a:off x="9137" y="4587"/>
                <a:ext cx="92" cy="139"/>
              </a:xfrm>
              <a:custGeom>
                <a:avLst/>
                <a:gdLst>
                  <a:gd name="T0" fmla="*/ 1 w 370"/>
                  <a:gd name="T1" fmla="*/ 0 h 556"/>
                  <a:gd name="T2" fmla="*/ 0 w 370"/>
                  <a:gd name="T3" fmla="*/ 4 h 556"/>
                  <a:gd name="T4" fmla="*/ 1 w 370"/>
                  <a:gd name="T5" fmla="*/ 3 h 556"/>
                  <a:gd name="T6" fmla="*/ 2 w 370"/>
                  <a:gd name="T7" fmla="*/ 3 h 556"/>
                  <a:gd name="T8" fmla="*/ 3 w 370"/>
                  <a:gd name="T9" fmla="*/ 3 h 556"/>
                  <a:gd name="T10" fmla="*/ 4 w 370"/>
                  <a:gd name="T11" fmla="*/ 3 h 556"/>
                  <a:gd name="T12" fmla="*/ 5 w 370"/>
                  <a:gd name="T13" fmla="*/ 4 h 556"/>
                  <a:gd name="T14" fmla="*/ 6 w 370"/>
                  <a:gd name="T15" fmla="*/ 5 h 556"/>
                  <a:gd name="T16" fmla="*/ 6 w 370"/>
                  <a:gd name="T17" fmla="*/ 6 h 556"/>
                  <a:gd name="T18" fmla="*/ 5 w 370"/>
                  <a:gd name="T19" fmla="*/ 7 h 556"/>
                  <a:gd name="T20" fmla="*/ 4 w 370"/>
                  <a:gd name="T21" fmla="*/ 8 h 556"/>
                  <a:gd name="T22" fmla="*/ 3 w 370"/>
                  <a:gd name="T23" fmla="*/ 9 h 556"/>
                  <a:gd name="T24" fmla="*/ 2 w 370"/>
                  <a:gd name="T25" fmla="*/ 9 h 556"/>
                  <a:gd name="T26" fmla="*/ 1 w 370"/>
                  <a:gd name="T27" fmla="*/ 8 h 556"/>
                  <a:gd name="T28" fmla="*/ 0 w 370"/>
                  <a:gd name="T29" fmla="*/ 8 h 556"/>
                  <a:gd name="T30" fmla="*/ 0 w 370"/>
                  <a:gd name="T31" fmla="*/ 7 h 556"/>
                  <a:gd name="T32" fmla="*/ 0 w 370"/>
                  <a:gd name="T33" fmla="*/ 6 h 556"/>
                  <a:gd name="T34" fmla="*/ 0 w 370"/>
                  <a:gd name="T35" fmla="*/ 6 h 556"/>
                  <a:gd name="T36" fmla="*/ 1 w 370"/>
                  <a:gd name="T37" fmla="*/ 6 h 556"/>
                  <a:gd name="T38" fmla="*/ 1 w 370"/>
                  <a:gd name="T39" fmla="*/ 6 h 556"/>
                  <a:gd name="T40" fmla="*/ 1 w 370"/>
                  <a:gd name="T41" fmla="*/ 7 h 556"/>
                  <a:gd name="T42" fmla="*/ 1 w 370"/>
                  <a:gd name="T43" fmla="*/ 7 h 556"/>
                  <a:gd name="T44" fmla="*/ 0 w 370"/>
                  <a:gd name="T45" fmla="*/ 7 h 556"/>
                  <a:gd name="T46" fmla="*/ 0 w 370"/>
                  <a:gd name="T47" fmla="*/ 7 h 5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0"/>
                  <a:gd name="T73" fmla="*/ 0 h 556"/>
                  <a:gd name="T74" fmla="*/ 370 w 370"/>
                  <a:gd name="T75" fmla="*/ 556 h 5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0" h="556">
                    <a:moveTo>
                      <a:pt x="53" y="0"/>
                    </a:moveTo>
                    <a:lnTo>
                      <a:pt x="0" y="265"/>
                    </a:lnTo>
                    <a:lnTo>
                      <a:pt x="53" y="212"/>
                    </a:lnTo>
                    <a:lnTo>
                      <a:pt x="132" y="185"/>
                    </a:lnTo>
                    <a:lnTo>
                      <a:pt x="212" y="185"/>
                    </a:lnTo>
                    <a:lnTo>
                      <a:pt x="291" y="212"/>
                    </a:lnTo>
                    <a:lnTo>
                      <a:pt x="344" y="265"/>
                    </a:lnTo>
                    <a:lnTo>
                      <a:pt x="370" y="344"/>
                    </a:lnTo>
                    <a:lnTo>
                      <a:pt x="370" y="397"/>
                    </a:lnTo>
                    <a:lnTo>
                      <a:pt x="344" y="476"/>
                    </a:lnTo>
                    <a:lnTo>
                      <a:pt x="291" y="529"/>
                    </a:lnTo>
                    <a:lnTo>
                      <a:pt x="212" y="556"/>
                    </a:lnTo>
                    <a:lnTo>
                      <a:pt x="132" y="556"/>
                    </a:lnTo>
                    <a:lnTo>
                      <a:pt x="53" y="529"/>
                    </a:lnTo>
                    <a:lnTo>
                      <a:pt x="26" y="502"/>
                    </a:lnTo>
                    <a:lnTo>
                      <a:pt x="0" y="449"/>
                    </a:lnTo>
                    <a:lnTo>
                      <a:pt x="0" y="423"/>
                    </a:lnTo>
                    <a:lnTo>
                      <a:pt x="26" y="397"/>
                    </a:lnTo>
                    <a:lnTo>
                      <a:pt x="53" y="397"/>
                    </a:lnTo>
                    <a:lnTo>
                      <a:pt x="79" y="423"/>
                    </a:lnTo>
                    <a:lnTo>
                      <a:pt x="79" y="449"/>
                    </a:lnTo>
                    <a:lnTo>
                      <a:pt x="53" y="476"/>
                    </a:lnTo>
                    <a:lnTo>
                      <a:pt x="26" y="476"/>
                    </a:lnTo>
                    <a:lnTo>
                      <a:pt x="27" y="476"/>
                    </a:lnTo>
                  </a:path>
                </a:pathLst>
              </a:custGeom>
              <a:noFill/>
              <a:ln w="0">
                <a:solidFill>
                  <a:srgbClr val="000000"/>
                </a:solidFill>
                <a:prstDash val="solid"/>
                <a:round/>
              </a:ln>
            </p:spPr>
            <p:txBody>
              <a:bodyPr/>
              <a:lstStyle/>
              <a:p>
                <a:endParaRPr lang="en-US"/>
              </a:p>
            </p:txBody>
          </p:sp>
          <p:sp>
            <p:nvSpPr>
              <p:cNvPr id="27351" name="Freeform 1304"/>
              <p:cNvSpPr/>
              <p:nvPr/>
            </p:nvSpPr>
            <p:spPr bwMode="auto">
              <a:xfrm>
                <a:off x="9216" y="4654"/>
                <a:ext cx="7" cy="52"/>
              </a:xfrm>
              <a:custGeom>
                <a:avLst/>
                <a:gdLst>
                  <a:gd name="T0" fmla="*/ 0 w 27"/>
                  <a:gd name="T1" fmla="*/ 0 h 211"/>
                  <a:gd name="T2" fmla="*/ 1 w 27"/>
                  <a:gd name="T3" fmla="*/ 1 h 211"/>
                  <a:gd name="T4" fmla="*/ 1 w 27"/>
                  <a:gd name="T5" fmla="*/ 2 h 211"/>
                  <a:gd name="T6" fmla="*/ 0 w 27"/>
                  <a:gd name="T7" fmla="*/ 3 h 211"/>
                  <a:gd name="T8" fmla="*/ 0 w 27"/>
                  <a:gd name="T9" fmla="*/ 3 h 211"/>
                  <a:gd name="T10" fmla="*/ 0 60000 65536"/>
                  <a:gd name="T11" fmla="*/ 0 60000 65536"/>
                  <a:gd name="T12" fmla="*/ 0 60000 65536"/>
                  <a:gd name="T13" fmla="*/ 0 60000 65536"/>
                  <a:gd name="T14" fmla="*/ 0 60000 65536"/>
                  <a:gd name="T15" fmla="*/ 0 w 27"/>
                  <a:gd name="T16" fmla="*/ 0 h 211"/>
                  <a:gd name="T17" fmla="*/ 27 w 27"/>
                  <a:gd name="T18" fmla="*/ 211 h 211"/>
                </a:gdLst>
                <a:ahLst/>
                <a:cxnLst>
                  <a:cxn ang="T10">
                    <a:pos x="T0" y="T1"/>
                  </a:cxn>
                  <a:cxn ang="T11">
                    <a:pos x="T2" y="T3"/>
                  </a:cxn>
                  <a:cxn ang="T12">
                    <a:pos x="T4" y="T5"/>
                  </a:cxn>
                  <a:cxn ang="T13">
                    <a:pos x="T6" y="T7"/>
                  </a:cxn>
                  <a:cxn ang="T14">
                    <a:pos x="T8" y="T9"/>
                  </a:cxn>
                </a:cxnLst>
                <a:rect l="T15" t="T16" r="T17" b="T18"/>
                <a:pathLst>
                  <a:path w="27" h="211">
                    <a:moveTo>
                      <a:pt x="0" y="0"/>
                    </a:moveTo>
                    <a:lnTo>
                      <a:pt x="27" y="53"/>
                    </a:lnTo>
                    <a:lnTo>
                      <a:pt x="27" y="158"/>
                    </a:lnTo>
                    <a:lnTo>
                      <a:pt x="0" y="211"/>
                    </a:lnTo>
                    <a:lnTo>
                      <a:pt x="1" y="211"/>
                    </a:lnTo>
                  </a:path>
                </a:pathLst>
              </a:custGeom>
              <a:noFill/>
              <a:ln w="0">
                <a:solidFill>
                  <a:srgbClr val="000000"/>
                </a:solidFill>
                <a:prstDash val="solid"/>
                <a:round/>
              </a:ln>
            </p:spPr>
            <p:txBody>
              <a:bodyPr/>
              <a:lstStyle/>
              <a:p>
                <a:endParaRPr lang="en-US"/>
              </a:p>
            </p:txBody>
          </p:sp>
          <p:sp>
            <p:nvSpPr>
              <p:cNvPr id="27352" name="Freeform 1305"/>
              <p:cNvSpPr/>
              <p:nvPr/>
            </p:nvSpPr>
            <p:spPr bwMode="auto">
              <a:xfrm>
                <a:off x="9189" y="4634"/>
                <a:ext cx="27" cy="92"/>
              </a:xfrm>
              <a:custGeom>
                <a:avLst/>
                <a:gdLst>
                  <a:gd name="T0" fmla="*/ 0 w 105"/>
                  <a:gd name="T1" fmla="*/ 0 h 371"/>
                  <a:gd name="T2" fmla="*/ 1 w 105"/>
                  <a:gd name="T3" fmla="*/ 0 h 371"/>
                  <a:gd name="T4" fmla="*/ 1 w 105"/>
                  <a:gd name="T5" fmla="*/ 1 h 371"/>
                  <a:gd name="T6" fmla="*/ 2 w 105"/>
                  <a:gd name="T7" fmla="*/ 2 h 371"/>
                  <a:gd name="T8" fmla="*/ 2 w 105"/>
                  <a:gd name="T9" fmla="*/ 4 h 371"/>
                  <a:gd name="T10" fmla="*/ 1 w 105"/>
                  <a:gd name="T11" fmla="*/ 5 h 371"/>
                  <a:gd name="T12" fmla="*/ 1 w 105"/>
                  <a:gd name="T13" fmla="*/ 5 h 371"/>
                  <a:gd name="T14" fmla="*/ 0 w 105"/>
                  <a:gd name="T15" fmla="*/ 6 h 371"/>
                  <a:gd name="T16" fmla="*/ 0 w 105"/>
                  <a:gd name="T17" fmla="*/ 6 h 3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371"/>
                  <a:gd name="T29" fmla="*/ 105 w 105"/>
                  <a:gd name="T30" fmla="*/ 371 h 3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371">
                    <a:moveTo>
                      <a:pt x="0" y="0"/>
                    </a:moveTo>
                    <a:lnTo>
                      <a:pt x="52" y="27"/>
                    </a:lnTo>
                    <a:lnTo>
                      <a:pt x="79" y="53"/>
                    </a:lnTo>
                    <a:lnTo>
                      <a:pt x="105" y="133"/>
                    </a:lnTo>
                    <a:lnTo>
                      <a:pt x="105" y="238"/>
                    </a:lnTo>
                    <a:lnTo>
                      <a:pt x="79" y="317"/>
                    </a:lnTo>
                    <a:lnTo>
                      <a:pt x="52" y="344"/>
                    </a:lnTo>
                    <a:lnTo>
                      <a:pt x="0" y="371"/>
                    </a:lnTo>
                    <a:lnTo>
                      <a:pt x="1" y="371"/>
                    </a:lnTo>
                  </a:path>
                </a:pathLst>
              </a:custGeom>
              <a:noFill/>
              <a:ln w="0">
                <a:solidFill>
                  <a:srgbClr val="000000"/>
                </a:solidFill>
                <a:prstDash val="solid"/>
                <a:round/>
              </a:ln>
            </p:spPr>
            <p:txBody>
              <a:bodyPr/>
              <a:lstStyle/>
              <a:p>
                <a:endParaRPr lang="en-US"/>
              </a:p>
            </p:txBody>
          </p:sp>
          <p:sp>
            <p:nvSpPr>
              <p:cNvPr id="27353" name="Freeform 1306"/>
              <p:cNvSpPr/>
              <p:nvPr/>
            </p:nvSpPr>
            <p:spPr bwMode="auto">
              <a:xfrm>
                <a:off x="9143" y="4693"/>
                <a:ext cx="7" cy="7"/>
              </a:xfrm>
              <a:custGeom>
                <a:avLst/>
                <a:gdLst>
                  <a:gd name="T0" fmla="*/ 0 w 27"/>
                  <a:gd name="T1" fmla="*/ 0 h 26"/>
                  <a:gd name="T2" fmla="*/ 0 w 27"/>
                  <a:gd name="T3" fmla="*/ 1 h 26"/>
                  <a:gd name="T4" fmla="*/ 1 w 27"/>
                  <a:gd name="T5" fmla="*/ 1 h 26"/>
                  <a:gd name="T6" fmla="*/ 1 w 27"/>
                  <a:gd name="T7" fmla="*/ 0 h 26"/>
                  <a:gd name="T8" fmla="*/ 0 w 27"/>
                  <a:gd name="T9" fmla="*/ 0 h 26"/>
                  <a:gd name="T10" fmla="*/ 0 w 27"/>
                  <a:gd name="T11" fmla="*/ 0 h 26"/>
                  <a:gd name="T12" fmla="*/ 0 60000 65536"/>
                  <a:gd name="T13" fmla="*/ 0 60000 65536"/>
                  <a:gd name="T14" fmla="*/ 0 60000 65536"/>
                  <a:gd name="T15" fmla="*/ 0 60000 65536"/>
                  <a:gd name="T16" fmla="*/ 0 60000 65536"/>
                  <a:gd name="T17" fmla="*/ 0 60000 65536"/>
                  <a:gd name="T18" fmla="*/ 0 w 27"/>
                  <a:gd name="T19" fmla="*/ 0 h 26"/>
                  <a:gd name="T20" fmla="*/ 27 w 2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7" h="26">
                    <a:moveTo>
                      <a:pt x="0" y="0"/>
                    </a:moveTo>
                    <a:lnTo>
                      <a:pt x="0" y="26"/>
                    </a:lnTo>
                    <a:lnTo>
                      <a:pt x="27" y="26"/>
                    </a:lnTo>
                    <a:lnTo>
                      <a:pt x="27" y="0"/>
                    </a:lnTo>
                    <a:lnTo>
                      <a:pt x="0" y="0"/>
                    </a:lnTo>
                    <a:lnTo>
                      <a:pt x="1" y="0"/>
                    </a:lnTo>
                  </a:path>
                </a:pathLst>
              </a:custGeom>
              <a:noFill/>
              <a:ln w="0">
                <a:solidFill>
                  <a:srgbClr val="000000"/>
                </a:solidFill>
                <a:prstDash val="solid"/>
                <a:round/>
              </a:ln>
            </p:spPr>
            <p:txBody>
              <a:bodyPr/>
              <a:lstStyle/>
              <a:p>
                <a:endParaRPr lang="en-US"/>
              </a:p>
            </p:txBody>
          </p:sp>
          <p:sp>
            <p:nvSpPr>
              <p:cNvPr id="27354" name="Freeform 1307"/>
              <p:cNvSpPr/>
              <p:nvPr/>
            </p:nvSpPr>
            <p:spPr bwMode="auto">
              <a:xfrm>
                <a:off x="9150" y="4587"/>
                <a:ext cx="66" cy="1"/>
              </a:xfrm>
              <a:custGeom>
                <a:avLst/>
                <a:gdLst>
                  <a:gd name="T0" fmla="*/ 0 w 265"/>
                  <a:gd name="T1" fmla="*/ 0 h 1"/>
                  <a:gd name="T2" fmla="*/ 4 w 265"/>
                  <a:gd name="T3" fmla="*/ 0 h 1"/>
                  <a:gd name="T4" fmla="*/ 4 w 265"/>
                  <a:gd name="T5" fmla="*/ 0 h 1"/>
                  <a:gd name="T6" fmla="*/ 0 60000 65536"/>
                  <a:gd name="T7" fmla="*/ 0 60000 65536"/>
                  <a:gd name="T8" fmla="*/ 0 60000 65536"/>
                  <a:gd name="T9" fmla="*/ 0 w 265"/>
                  <a:gd name="T10" fmla="*/ 0 h 1"/>
                  <a:gd name="T11" fmla="*/ 265 w 265"/>
                  <a:gd name="T12" fmla="*/ 1 h 1"/>
                </a:gdLst>
                <a:ahLst/>
                <a:cxnLst>
                  <a:cxn ang="T6">
                    <a:pos x="T0" y="T1"/>
                  </a:cxn>
                  <a:cxn ang="T7">
                    <a:pos x="T2" y="T3"/>
                  </a:cxn>
                  <a:cxn ang="T8">
                    <a:pos x="T4" y="T5"/>
                  </a:cxn>
                </a:cxnLst>
                <a:rect l="T9" t="T10" r="T11" b="T12"/>
                <a:pathLst>
                  <a:path w="265" h="1">
                    <a:moveTo>
                      <a:pt x="0" y="0"/>
                    </a:moveTo>
                    <a:lnTo>
                      <a:pt x="264" y="0"/>
                    </a:lnTo>
                    <a:lnTo>
                      <a:pt x="265" y="0"/>
                    </a:lnTo>
                  </a:path>
                </a:pathLst>
              </a:custGeom>
              <a:noFill/>
              <a:ln w="0">
                <a:solidFill>
                  <a:srgbClr val="000000"/>
                </a:solidFill>
                <a:prstDash val="solid"/>
                <a:round/>
              </a:ln>
            </p:spPr>
            <p:txBody>
              <a:bodyPr/>
              <a:lstStyle/>
              <a:p>
                <a:endParaRPr lang="en-US"/>
              </a:p>
            </p:txBody>
          </p:sp>
          <p:sp>
            <p:nvSpPr>
              <p:cNvPr id="27355" name="Freeform 1308"/>
              <p:cNvSpPr/>
              <p:nvPr/>
            </p:nvSpPr>
            <p:spPr bwMode="auto">
              <a:xfrm>
                <a:off x="9150" y="4594"/>
                <a:ext cx="53" cy="1"/>
              </a:xfrm>
              <a:custGeom>
                <a:avLst/>
                <a:gdLst>
                  <a:gd name="T0" fmla="*/ 0 w 212"/>
                  <a:gd name="T1" fmla="*/ 0 h 1"/>
                  <a:gd name="T2" fmla="*/ 3 w 212"/>
                  <a:gd name="T3" fmla="*/ 0 h 1"/>
                  <a:gd name="T4" fmla="*/ 3 w 212"/>
                  <a:gd name="T5" fmla="*/ 0 h 1"/>
                  <a:gd name="T6" fmla="*/ 0 60000 65536"/>
                  <a:gd name="T7" fmla="*/ 0 60000 65536"/>
                  <a:gd name="T8" fmla="*/ 0 60000 65536"/>
                  <a:gd name="T9" fmla="*/ 0 w 212"/>
                  <a:gd name="T10" fmla="*/ 0 h 1"/>
                  <a:gd name="T11" fmla="*/ 212 w 212"/>
                  <a:gd name="T12" fmla="*/ 1 h 1"/>
                </a:gdLst>
                <a:ahLst/>
                <a:cxnLst>
                  <a:cxn ang="T6">
                    <a:pos x="T0" y="T1"/>
                  </a:cxn>
                  <a:cxn ang="T7">
                    <a:pos x="T2" y="T3"/>
                  </a:cxn>
                  <a:cxn ang="T8">
                    <a:pos x="T4" y="T5"/>
                  </a:cxn>
                </a:cxnLst>
                <a:rect l="T9" t="T10" r="T11" b="T12"/>
                <a:pathLst>
                  <a:path w="212" h="1">
                    <a:moveTo>
                      <a:pt x="0" y="0"/>
                    </a:moveTo>
                    <a:lnTo>
                      <a:pt x="211" y="0"/>
                    </a:lnTo>
                    <a:lnTo>
                      <a:pt x="212" y="0"/>
                    </a:lnTo>
                  </a:path>
                </a:pathLst>
              </a:custGeom>
              <a:noFill/>
              <a:ln w="0">
                <a:solidFill>
                  <a:srgbClr val="000000"/>
                </a:solidFill>
                <a:prstDash val="solid"/>
                <a:round/>
              </a:ln>
            </p:spPr>
            <p:txBody>
              <a:bodyPr/>
              <a:lstStyle/>
              <a:p>
                <a:endParaRPr lang="en-US"/>
              </a:p>
            </p:txBody>
          </p:sp>
          <p:sp>
            <p:nvSpPr>
              <p:cNvPr id="27356" name="Freeform 1309"/>
              <p:cNvSpPr/>
              <p:nvPr/>
            </p:nvSpPr>
            <p:spPr bwMode="auto">
              <a:xfrm>
                <a:off x="9150" y="4587"/>
                <a:ext cx="66" cy="13"/>
              </a:xfrm>
              <a:custGeom>
                <a:avLst/>
                <a:gdLst>
                  <a:gd name="T0" fmla="*/ 0 w 265"/>
                  <a:gd name="T1" fmla="*/ 1 h 53"/>
                  <a:gd name="T2" fmla="*/ 1 w 265"/>
                  <a:gd name="T3" fmla="*/ 1 h 53"/>
                  <a:gd name="T4" fmla="*/ 3 w 265"/>
                  <a:gd name="T5" fmla="*/ 0 h 53"/>
                  <a:gd name="T6" fmla="*/ 4 w 265"/>
                  <a:gd name="T7" fmla="*/ 0 h 53"/>
                  <a:gd name="T8" fmla="*/ 4 w 265"/>
                  <a:gd name="T9" fmla="*/ 0 h 53"/>
                  <a:gd name="T10" fmla="*/ 0 60000 65536"/>
                  <a:gd name="T11" fmla="*/ 0 60000 65536"/>
                  <a:gd name="T12" fmla="*/ 0 60000 65536"/>
                  <a:gd name="T13" fmla="*/ 0 60000 65536"/>
                  <a:gd name="T14" fmla="*/ 0 60000 65536"/>
                  <a:gd name="T15" fmla="*/ 0 w 265"/>
                  <a:gd name="T16" fmla="*/ 0 h 53"/>
                  <a:gd name="T17" fmla="*/ 265 w 265"/>
                  <a:gd name="T18" fmla="*/ 53 h 53"/>
                </a:gdLst>
                <a:ahLst/>
                <a:cxnLst>
                  <a:cxn ang="T10">
                    <a:pos x="T0" y="T1"/>
                  </a:cxn>
                  <a:cxn ang="T11">
                    <a:pos x="T2" y="T3"/>
                  </a:cxn>
                  <a:cxn ang="T12">
                    <a:pos x="T4" y="T5"/>
                  </a:cxn>
                  <a:cxn ang="T13">
                    <a:pos x="T6" y="T7"/>
                  </a:cxn>
                  <a:cxn ang="T14">
                    <a:pos x="T8" y="T9"/>
                  </a:cxn>
                </a:cxnLst>
                <a:rect l="T15" t="T16" r="T17" b="T18"/>
                <a:pathLst>
                  <a:path w="265" h="53">
                    <a:moveTo>
                      <a:pt x="0" y="53"/>
                    </a:moveTo>
                    <a:lnTo>
                      <a:pt x="106" y="53"/>
                    </a:lnTo>
                    <a:lnTo>
                      <a:pt x="211" y="27"/>
                    </a:lnTo>
                    <a:lnTo>
                      <a:pt x="264" y="0"/>
                    </a:lnTo>
                    <a:lnTo>
                      <a:pt x="265" y="0"/>
                    </a:lnTo>
                  </a:path>
                </a:pathLst>
              </a:custGeom>
              <a:noFill/>
              <a:ln w="0">
                <a:solidFill>
                  <a:srgbClr val="000000"/>
                </a:solidFill>
                <a:prstDash val="solid"/>
                <a:round/>
              </a:ln>
            </p:spPr>
            <p:txBody>
              <a:bodyPr/>
              <a:lstStyle/>
              <a:p>
                <a:endParaRPr lang="en-US"/>
              </a:p>
            </p:txBody>
          </p:sp>
          <p:sp>
            <p:nvSpPr>
              <p:cNvPr id="27357" name="Freeform 1310"/>
              <p:cNvSpPr/>
              <p:nvPr/>
            </p:nvSpPr>
            <p:spPr bwMode="auto">
              <a:xfrm>
                <a:off x="7590" y="5876"/>
                <a:ext cx="870" cy="447"/>
              </a:xfrm>
              <a:custGeom>
                <a:avLst/>
                <a:gdLst>
                  <a:gd name="T0" fmla="*/ 0 w 3481"/>
                  <a:gd name="T1" fmla="*/ 0 h 1787"/>
                  <a:gd name="T2" fmla="*/ 46 w 3481"/>
                  <a:gd name="T3" fmla="*/ 28 h 1787"/>
                  <a:gd name="T4" fmla="*/ 54 w 3481"/>
                  <a:gd name="T5" fmla="*/ 28 h 1787"/>
                  <a:gd name="T6" fmla="*/ 54 w 3481"/>
                  <a:gd name="T7" fmla="*/ 28 h 1787"/>
                  <a:gd name="T8" fmla="*/ 0 60000 65536"/>
                  <a:gd name="T9" fmla="*/ 0 60000 65536"/>
                  <a:gd name="T10" fmla="*/ 0 60000 65536"/>
                  <a:gd name="T11" fmla="*/ 0 60000 65536"/>
                  <a:gd name="T12" fmla="*/ 0 w 3481"/>
                  <a:gd name="T13" fmla="*/ 0 h 1787"/>
                  <a:gd name="T14" fmla="*/ 3481 w 3481"/>
                  <a:gd name="T15" fmla="*/ 1787 h 1787"/>
                </a:gdLst>
                <a:ahLst/>
                <a:cxnLst>
                  <a:cxn ang="T8">
                    <a:pos x="T0" y="T1"/>
                  </a:cxn>
                  <a:cxn ang="T9">
                    <a:pos x="T2" y="T3"/>
                  </a:cxn>
                  <a:cxn ang="T10">
                    <a:pos x="T4" y="T5"/>
                  </a:cxn>
                  <a:cxn ang="T11">
                    <a:pos x="T6" y="T7"/>
                  </a:cxn>
                </a:cxnLst>
                <a:rect l="T12" t="T13" r="T14" b="T15"/>
                <a:pathLst>
                  <a:path w="3481" h="1787">
                    <a:moveTo>
                      <a:pt x="0" y="0"/>
                    </a:moveTo>
                    <a:lnTo>
                      <a:pt x="2982" y="1787"/>
                    </a:lnTo>
                    <a:lnTo>
                      <a:pt x="3480" y="1787"/>
                    </a:lnTo>
                    <a:lnTo>
                      <a:pt x="3481" y="1787"/>
                    </a:lnTo>
                  </a:path>
                </a:pathLst>
              </a:custGeom>
              <a:noFill/>
              <a:ln w="0">
                <a:solidFill>
                  <a:srgbClr val="000000"/>
                </a:solidFill>
                <a:prstDash val="solid"/>
                <a:round/>
              </a:ln>
            </p:spPr>
            <p:txBody>
              <a:bodyPr/>
              <a:lstStyle/>
              <a:p>
                <a:endParaRPr lang="en-US"/>
              </a:p>
            </p:txBody>
          </p:sp>
          <p:sp>
            <p:nvSpPr>
              <p:cNvPr id="27358" name="Freeform 1311"/>
              <p:cNvSpPr/>
              <p:nvPr/>
            </p:nvSpPr>
            <p:spPr bwMode="auto">
              <a:xfrm>
                <a:off x="7482" y="5812"/>
                <a:ext cx="118" cy="82"/>
              </a:xfrm>
              <a:custGeom>
                <a:avLst/>
                <a:gdLst>
                  <a:gd name="T0" fmla="*/ 6 w 472"/>
                  <a:gd name="T1" fmla="*/ 5 h 328"/>
                  <a:gd name="T2" fmla="*/ 7 w 472"/>
                  <a:gd name="T3" fmla="*/ 3 h 328"/>
                  <a:gd name="T4" fmla="*/ 0 w 472"/>
                  <a:gd name="T5" fmla="*/ 0 h 328"/>
                  <a:gd name="T6" fmla="*/ 6 w 472"/>
                  <a:gd name="T7" fmla="*/ 5 h 328"/>
                  <a:gd name="T8" fmla="*/ 0 60000 65536"/>
                  <a:gd name="T9" fmla="*/ 0 60000 65536"/>
                  <a:gd name="T10" fmla="*/ 0 60000 65536"/>
                  <a:gd name="T11" fmla="*/ 0 60000 65536"/>
                  <a:gd name="T12" fmla="*/ 0 w 472"/>
                  <a:gd name="T13" fmla="*/ 0 h 328"/>
                  <a:gd name="T14" fmla="*/ 472 w 472"/>
                  <a:gd name="T15" fmla="*/ 328 h 328"/>
                </a:gdLst>
                <a:ahLst/>
                <a:cxnLst>
                  <a:cxn ang="T8">
                    <a:pos x="T0" y="T1"/>
                  </a:cxn>
                  <a:cxn ang="T9">
                    <a:pos x="T2" y="T3"/>
                  </a:cxn>
                  <a:cxn ang="T10">
                    <a:pos x="T4" y="T5"/>
                  </a:cxn>
                  <a:cxn ang="T11">
                    <a:pos x="T6" y="T7"/>
                  </a:cxn>
                </a:cxnLst>
                <a:rect l="T12" t="T13" r="T14" b="T15"/>
                <a:pathLst>
                  <a:path w="472" h="328">
                    <a:moveTo>
                      <a:pt x="386" y="328"/>
                    </a:moveTo>
                    <a:lnTo>
                      <a:pt x="472" y="186"/>
                    </a:lnTo>
                    <a:lnTo>
                      <a:pt x="0" y="0"/>
                    </a:lnTo>
                    <a:lnTo>
                      <a:pt x="386" y="328"/>
                    </a:lnTo>
                    <a:close/>
                  </a:path>
                </a:pathLst>
              </a:custGeom>
              <a:solidFill>
                <a:srgbClr val="000000"/>
              </a:solidFill>
              <a:ln w="9525">
                <a:noFill/>
                <a:round/>
              </a:ln>
            </p:spPr>
            <p:txBody>
              <a:bodyPr/>
              <a:lstStyle/>
              <a:p>
                <a:endParaRPr lang="en-US"/>
              </a:p>
            </p:txBody>
          </p:sp>
          <p:sp>
            <p:nvSpPr>
              <p:cNvPr id="27359" name="Freeform 1312"/>
              <p:cNvSpPr/>
              <p:nvPr/>
            </p:nvSpPr>
            <p:spPr bwMode="auto">
              <a:xfrm>
                <a:off x="7482" y="5812"/>
                <a:ext cx="118" cy="82"/>
              </a:xfrm>
              <a:custGeom>
                <a:avLst/>
                <a:gdLst>
                  <a:gd name="T0" fmla="*/ 6 w 472"/>
                  <a:gd name="T1" fmla="*/ 5 h 328"/>
                  <a:gd name="T2" fmla="*/ 7 w 472"/>
                  <a:gd name="T3" fmla="*/ 3 h 328"/>
                  <a:gd name="T4" fmla="*/ 0 w 472"/>
                  <a:gd name="T5" fmla="*/ 0 h 328"/>
                  <a:gd name="T6" fmla="*/ 6 w 472"/>
                  <a:gd name="T7" fmla="*/ 5 h 328"/>
                  <a:gd name="T8" fmla="*/ 0 60000 65536"/>
                  <a:gd name="T9" fmla="*/ 0 60000 65536"/>
                  <a:gd name="T10" fmla="*/ 0 60000 65536"/>
                  <a:gd name="T11" fmla="*/ 0 60000 65536"/>
                  <a:gd name="T12" fmla="*/ 0 w 472"/>
                  <a:gd name="T13" fmla="*/ 0 h 328"/>
                  <a:gd name="T14" fmla="*/ 472 w 472"/>
                  <a:gd name="T15" fmla="*/ 328 h 328"/>
                </a:gdLst>
                <a:ahLst/>
                <a:cxnLst>
                  <a:cxn ang="T8">
                    <a:pos x="T0" y="T1"/>
                  </a:cxn>
                  <a:cxn ang="T9">
                    <a:pos x="T2" y="T3"/>
                  </a:cxn>
                  <a:cxn ang="T10">
                    <a:pos x="T4" y="T5"/>
                  </a:cxn>
                  <a:cxn ang="T11">
                    <a:pos x="T6" y="T7"/>
                  </a:cxn>
                </a:cxnLst>
                <a:rect l="T12" t="T13" r="T14" b="T15"/>
                <a:pathLst>
                  <a:path w="472" h="328">
                    <a:moveTo>
                      <a:pt x="386" y="328"/>
                    </a:moveTo>
                    <a:lnTo>
                      <a:pt x="472" y="186"/>
                    </a:lnTo>
                    <a:lnTo>
                      <a:pt x="0" y="0"/>
                    </a:lnTo>
                    <a:lnTo>
                      <a:pt x="386" y="328"/>
                    </a:lnTo>
                  </a:path>
                </a:pathLst>
              </a:custGeom>
              <a:noFill/>
              <a:ln w="0">
                <a:solidFill>
                  <a:srgbClr val="000000"/>
                </a:solidFill>
                <a:prstDash val="solid"/>
                <a:round/>
              </a:ln>
            </p:spPr>
            <p:txBody>
              <a:bodyPr/>
              <a:lstStyle/>
              <a:p>
                <a:endParaRPr lang="en-US"/>
              </a:p>
            </p:txBody>
          </p:sp>
          <p:sp>
            <p:nvSpPr>
              <p:cNvPr id="27360" name="Freeform 1313"/>
              <p:cNvSpPr/>
              <p:nvPr/>
            </p:nvSpPr>
            <p:spPr bwMode="auto">
              <a:xfrm>
                <a:off x="6508" y="5266"/>
                <a:ext cx="125" cy="1"/>
              </a:xfrm>
              <a:custGeom>
                <a:avLst/>
                <a:gdLst>
                  <a:gd name="T0" fmla="*/ 0 w 501"/>
                  <a:gd name="T1" fmla="*/ 0 h 1"/>
                  <a:gd name="T2" fmla="*/ 8 w 501"/>
                  <a:gd name="T3" fmla="*/ 0 h 1"/>
                  <a:gd name="T4" fmla="*/ 8 w 501"/>
                  <a:gd name="T5" fmla="*/ 0 h 1"/>
                  <a:gd name="T6" fmla="*/ 0 60000 65536"/>
                  <a:gd name="T7" fmla="*/ 0 60000 65536"/>
                  <a:gd name="T8" fmla="*/ 0 60000 65536"/>
                  <a:gd name="T9" fmla="*/ 0 w 501"/>
                  <a:gd name="T10" fmla="*/ 0 h 1"/>
                  <a:gd name="T11" fmla="*/ 501 w 501"/>
                  <a:gd name="T12" fmla="*/ 1 h 1"/>
                </a:gdLst>
                <a:ahLst/>
                <a:cxnLst>
                  <a:cxn ang="T6">
                    <a:pos x="T0" y="T1"/>
                  </a:cxn>
                  <a:cxn ang="T7">
                    <a:pos x="T2" y="T3"/>
                  </a:cxn>
                  <a:cxn ang="T8">
                    <a:pos x="T4" y="T5"/>
                  </a:cxn>
                </a:cxnLst>
                <a:rect l="T9" t="T10" r="T11" b="T12"/>
                <a:pathLst>
                  <a:path w="501" h="1">
                    <a:moveTo>
                      <a:pt x="0" y="0"/>
                    </a:moveTo>
                    <a:lnTo>
                      <a:pt x="500" y="0"/>
                    </a:lnTo>
                    <a:lnTo>
                      <a:pt x="501" y="0"/>
                    </a:lnTo>
                  </a:path>
                </a:pathLst>
              </a:custGeom>
              <a:noFill/>
              <a:ln w="0">
                <a:solidFill>
                  <a:srgbClr val="000000"/>
                </a:solidFill>
                <a:prstDash val="solid"/>
                <a:round/>
              </a:ln>
            </p:spPr>
            <p:txBody>
              <a:bodyPr/>
              <a:lstStyle/>
              <a:p>
                <a:endParaRPr lang="en-US"/>
              </a:p>
            </p:txBody>
          </p:sp>
          <p:sp>
            <p:nvSpPr>
              <p:cNvPr id="27361" name="Freeform 1314"/>
              <p:cNvSpPr/>
              <p:nvPr/>
            </p:nvSpPr>
            <p:spPr bwMode="auto">
              <a:xfrm>
                <a:off x="6571" y="5203"/>
                <a:ext cx="1" cy="125"/>
              </a:xfrm>
              <a:custGeom>
                <a:avLst/>
                <a:gdLst>
                  <a:gd name="T0" fmla="*/ 0 w 1"/>
                  <a:gd name="T1" fmla="*/ 8 h 500"/>
                  <a:gd name="T2" fmla="*/ 0 w 1"/>
                  <a:gd name="T3" fmla="*/ 0 h 500"/>
                  <a:gd name="T4" fmla="*/ 1 w 1"/>
                  <a:gd name="T5" fmla="*/ 0 h 500"/>
                  <a:gd name="T6" fmla="*/ 0 60000 65536"/>
                  <a:gd name="T7" fmla="*/ 0 60000 65536"/>
                  <a:gd name="T8" fmla="*/ 0 60000 65536"/>
                  <a:gd name="T9" fmla="*/ 0 w 1"/>
                  <a:gd name="T10" fmla="*/ 0 h 500"/>
                  <a:gd name="T11" fmla="*/ 1 w 1"/>
                  <a:gd name="T12" fmla="*/ 500 h 500"/>
                </a:gdLst>
                <a:ahLst/>
                <a:cxnLst>
                  <a:cxn ang="T6">
                    <a:pos x="T0" y="T1"/>
                  </a:cxn>
                  <a:cxn ang="T7">
                    <a:pos x="T2" y="T3"/>
                  </a:cxn>
                  <a:cxn ang="T8">
                    <a:pos x="T4" y="T5"/>
                  </a:cxn>
                </a:cxnLst>
                <a:rect l="T9" t="T10" r="T11" b="T12"/>
                <a:pathLst>
                  <a:path w="1" h="500">
                    <a:moveTo>
                      <a:pt x="0" y="500"/>
                    </a:moveTo>
                    <a:lnTo>
                      <a:pt x="0" y="0"/>
                    </a:lnTo>
                    <a:lnTo>
                      <a:pt x="1" y="0"/>
                    </a:lnTo>
                  </a:path>
                </a:pathLst>
              </a:custGeom>
              <a:noFill/>
              <a:ln w="0">
                <a:solidFill>
                  <a:srgbClr val="000000"/>
                </a:solidFill>
                <a:prstDash val="solid"/>
                <a:round/>
              </a:ln>
            </p:spPr>
            <p:txBody>
              <a:bodyPr/>
              <a:lstStyle/>
              <a:p>
                <a:endParaRPr lang="en-US"/>
              </a:p>
            </p:txBody>
          </p:sp>
          <p:sp>
            <p:nvSpPr>
              <p:cNvPr id="27362" name="Freeform 1315"/>
              <p:cNvSpPr/>
              <p:nvPr/>
            </p:nvSpPr>
            <p:spPr bwMode="auto">
              <a:xfrm>
                <a:off x="8542" y="6254"/>
                <a:ext cx="1" cy="138"/>
              </a:xfrm>
              <a:custGeom>
                <a:avLst/>
                <a:gdLst>
                  <a:gd name="T0" fmla="*/ 0 w 1"/>
                  <a:gd name="T1" fmla="*/ 0 h 555"/>
                  <a:gd name="T2" fmla="*/ 0 w 1"/>
                  <a:gd name="T3" fmla="*/ 8 h 555"/>
                  <a:gd name="T4" fmla="*/ 1 w 1"/>
                  <a:gd name="T5" fmla="*/ 8 h 555"/>
                  <a:gd name="T6" fmla="*/ 0 60000 65536"/>
                  <a:gd name="T7" fmla="*/ 0 60000 65536"/>
                  <a:gd name="T8" fmla="*/ 0 60000 65536"/>
                  <a:gd name="T9" fmla="*/ 0 w 1"/>
                  <a:gd name="T10" fmla="*/ 0 h 555"/>
                  <a:gd name="T11" fmla="*/ 1 w 1"/>
                  <a:gd name="T12" fmla="*/ 555 h 555"/>
                </a:gdLst>
                <a:ahLst/>
                <a:cxnLst>
                  <a:cxn ang="T6">
                    <a:pos x="T0" y="T1"/>
                  </a:cxn>
                  <a:cxn ang="T7">
                    <a:pos x="T2" y="T3"/>
                  </a:cxn>
                  <a:cxn ang="T8">
                    <a:pos x="T4" y="T5"/>
                  </a:cxn>
                </a:cxnLst>
                <a:rect l="T9" t="T10" r="T11" b="T12"/>
                <a:pathLst>
                  <a:path w="1" h="555">
                    <a:moveTo>
                      <a:pt x="0" y="0"/>
                    </a:moveTo>
                    <a:lnTo>
                      <a:pt x="0" y="555"/>
                    </a:lnTo>
                    <a:lnTo>
                      <a:pt x="1" y="555"/>
                    </a:lnTo>
                  </a:path>
                </a:pathLst>
              </a:custGeom>
              <a:noFill/>
              <a:ln w="0">
                <a:solidFill>
                  <a:srgbClr val="000000"/>
                </a:solidFill>
                <a:prstDash val="solid"/>
                <a:round/>
              </a:ln>
            </p:spPr>
            <p:txBody>
              <a:bodyPr/>
              <a:lstStyle/>
              <a:p>
                <a:endParaRPr lang="en-US"/>
              </a:p>
            </p:txBody>
          </p:sp>
          <p:sp>
            <p:nvSpPr>
              <p:cNvPr id="27363" name="Freeform 1316"/>
              <p:cNvSpPr/>
              <p:nvPr/>
            </p:nvSpPr>
            <p:spPr bwMode="auto">
              <a:xfrm>
                <a:off x="8549" y="6260"/>
                <a:ext cx="1" cy="126"/>
              </a:xfrm>
              <a:custGeom>
                <a:avLst/>
                <a:gdLst>
                  <a:gd name="T0" fmla="*/ 0 w 1"/>
                  <a:gd name="T1" fmla="*/ 0 h 502"/>
                  <a:gd name="T2" fmla="*/ 0 w 1"/>
                  <a:gd name="T3" fmla="*/ 8 h 502"/>
                  <a:gd name="T4" fmla="*/ 1 w 1"/>
                  <a:gd name="T5" fmla="*/ 8 h 502"/>
                  <a:gd name="T6" fmla="*/ 0 60000 65536"/>
                  <a:gd name="T7" fmla="*/ 0 60000 65536"/>
                  <a:gd name="T8" fmla="*/ 0 60000 65536"/>
                  <a:gd name="T9" fmla="*/ 0 w 1"/>
                  <a:gd name="T10" fmla="*/ 0 h 502"/>
                  <a:gd name="T11" fmla="*/ 1 w 1"/>
                  <a:gd name="T12" fmla="*/ 502 h 502"/>
                </a:gdLst>
                <a:ahLst/>
                <a:cxnLst>
                  <a:cxn ang="T6">
                    <a:pos x="T0" y="T1"/>
                  </a:cxn>
                  <a:cxn ang="T7">
                    <a:pos x="T2" y="T3"/>
                  </a:cxn>
                  <a:cxn ang="T8">
                    <a:pos x="T4" y="T5"/>
                  </a:cxn>
                </a:cxnLst>
                <a:rect l="T9" t="T10" r="T11" b="T12"/>
                <a:pathLst>
                  <a:path w="1" h="502">
                    <a:moveTo>
                      <a:pt x="0" y="0"/>
                    </a:moveTo>
                    <a:lnTo>
                      <a:pt x="0" y="502"/>
                    </a:lnTo>
                    <a:lnTo>
                      <a:pt x="1" y="502"/>
                    </a:lnTo>
                  </a:path>
                </a:pathLst>
              </a:custGeom>
              <a:noFill/>
              <a:ln w="0">
                <a:solidFill>
                  <a:srgbClr val="000000"/>
                </a:solidFill>
                <a:prstDash val="solid"/>
                <a:round/>
              </a:ln>
            </p:spPr>
            <p:txBody>
              <a:bodyPr/>
              <a:lstStyle/>
              <a:p>
                <a:endParaRPr lang="en-US"/>
              </a:p>
            </p:txBody>
          </p:sp>
          <p:sp>
            <p:nvSpPr>
              <p:cNvPr id="27364" name="Freeform 1317"/>
              <p:cNvSpPr/>
              <p:nvPr/>
            </p:nvSpPr>
            <p:spPr bwMode="auto">
              <a:xfrm>
                <a:off x="8555" y="6254"/>
                <a:ext cx="1" cy="138"/>
              </a:xfrm>
              <a:custGeom>
                <a:avLst/>
                <a:gdLst>
                  <a:gd name="T0" fmla="*/ 0 w 1"/>
                  <a:gd name="T1" fmla="*/ 0 h 555"/>
                  <a:gd name="T2" fmla="*/ 0 w 1"/>
                  <a:gd name="T3" fmla="*/ 8 h 555"/>
                  <a:gd name="T4" fmla="*/ 1 w 1"/>
                  <a:gd name="T5" fmla="*/ 8 h 555"/>
                  <a:gd name="T6" fmla="*/ 0 60000 65536"/>
                  <a:gd name="T7" fmla="*/ 0 60000 65536"/>
                  <a:gd name="T8" fmla="*/ 0 60000 65536"/>
                  <a:gd name="T9" fmla="*/ 0 w 1"/>
                  <a:gd name="T10" fmla="*/ 0 h 555"/>
                  <a:gd name="T11" fmla="*/ 1 w 1"/>
                  <a:gd name="T12" fmla="*/ 555 h 555"/>
                </a:gdLst>
                <a:ahLst/>
                <a:cxnLst>
                  <a:cxn ang="T6">
                    <a:pos x="T0" y="T1"/>
                  </a:cxn>
                  <a:cxn ang="T7">
                    <a:pos x="T2" y="T3"/>
                  </a:cxn>
                  <a:cxn ang="T8">
                    <a:pos x="T4" y="T5"/>
                  </a:cxn>
                </a:cxnLst>
                <a:rect l="T9" t="T10" r="T11" b="T12"/>
                <a:pathLst>
                  <a:path w="1" h="555">
                    <a:moveTo>
                      <a:pt x="0" y="0"/>
                    </a:moveTo>
                    <a:lnTo>
                      <a:pt x="0" y="555"/>
                    </a:lnTo>
                    <a:lnTo>
                      <a:pt x="1" y="555"/>
                    </a:lnTo>
                  </a:path>
                </a:pathLst>
              </a:custGeom>
              <a:noFill/>
              <a:ln w="0">
                <a:solidFill>
                  <a:srgbClr val="000000"/>
                </a:solidFill>
                <a:prstDash val="solid"/>
                <a:round/>
              </a:ln>
            </p:spPr>
            <p:txBody>
              <a:bodyPr/>
              <a:lstStyle/>
              <a:p>
                <a:endParaRPr lang="en-US"/>
              </a:p>
            </p:txBody>
          </p:sp>
          <p:sp>
            <p:nvSpPr>
              <p:cNvPr id="27365" name="Freeform 1318"/>
              <p:cNvSpPr/>
              <p:nvPr/>
            </p:nvSpPr>
            <p:spPr bwMode="auto">
              <a:xfrm>
                <a:off x="8522" y="6254"/>
                <a:ext cx="113" cy="66"/>
              </a:xfrm>
              <a:custGeom>
                <a:avLst/>
                <a:gdLst>
                  <a:gd name="T0" fmla="*/ 0 w 449"/>
                  <a:gd name="T1" fmla="*/ 0 h 264"/>
                  <a:gd name="T2" fmla="*/ 5 w 449"/>
                  <a:gd name="T3" fmla="*/ 0 h 264"/>
                  <a:gd name="T4" fmla="*/ 6 w 449"/>
                  <a:gd name="T5" fmla="*/ 1 h 264"/>
                  <a:gd name="T6" fmla="*/ 7 w 449"/>
                  <a:gd name="T7" fmla="*/ 1 h 264"/>
                  <a:gd name="T8" fmla="*/ 7 w 449"/>
                  <a:gd name="T9" fmla="*/ 1 h 264"/>
                  <a:gd name="T10" fmla="*/ 7 w 449"/>
                  <a:gd name="T11" fmla="*/ 2 h 264"/>
                  <a:gd name="T12" fmla="*/ 7 w 449"/>
                  <a:gd name="T13" fmla="*/ 3 h 264"/>
                  <a:gd name="T14" fmla="*/ 6 w 449"/>
                  <a:gd name="T15" fmla="*/ 4 h 264"/>
                  <a:gd name="T16" fmla="*/ 5 w 449"/>
                  <a:gd name="T17" fmla="*/ 4 h 264"/>
                  <a:gd name="T18" fmla="*/ 2 w 449"/>
                  <a:gd name="T19" fmla="*/ 4 h 264"/>
                  <a:gd name="T20" fmla="*/ 2 w 449"/>
                  <a:gd name="T21" fmla="*/ 4 h 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9"/>
                  <a:gd name="T34" fmla="*/ 0 h 264"/>
                  <a:gd name="T35" fmla="*/ 449 w 449"/>
                  <a:gd name="T36" fmla="*/ 264 h 2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9" h="264">
                    <a:moveTo>
                      <a:pt x="0" y="0"/>
                    </a:moveTo>
                    <a:lnTo>
                      <a:pt x="317" y="0"/>
                    </a:lnTo>
                    <a:lnTo>
                      <a:pt x="397" y="27"/>
                    </a:lnTo>
                    <a:lnTo>
                      <a:pt x="422" y="53"/>
                    </a:lnTo>
                    <a:lnTo>
                      <a:pt x="449" y="105"/>
                    </a:lnTo>
                    <a:lnTo>
                      <a:pt x="449" y="158"/>
                    </a:lnTo>
                    <a:lnTo>
                      <a:pt x="422" y="211"/>
                    </a:lnTo>
                    <a:lnTo>
                      <a:pt x="397" y="238"/>
                    </a:lnTo>
                    <a:lnTo>
                      <a:pt x="317" y="264"/>
                    </a:lnTo>
                    <a:lnTo>
                      <a:pt x="132" y="264"/>
                    </a:lnTo>
                    <a:lnTo>
                      <a:pt x="133" y="264"/>
                    </a:lnTo>
                  </a:path>
                </a:pathLst>
              </a:custGeom>
              <a:noFill/>
              <a:ln w="0">
                <a:solidFill>
                  <a:srgbClr val="000000"/>
                </a:solidFill>
                <a:prstDash val="solid"/>
                <a:round/>
              </a:ln>
            </p:spPr>
            <p:txBody>
              <a:bodyPr/>
              <a:lstStyle/>
              <a:p>
                <a:endParaRPr lang="en-US"/>
              </a:p>
            </p:txBody>
          </p:sp>
          <p:sp>
            <p:nvSpPr>
              <p:cNvPr id="27366" name="Freeform 1319"/>
              <p:cNvSpPr/>
              <p:nvPr/>
            </p:nvSpPr>
            <p:spPr bwMode="auto">
              <a:xfrm>
                <a:off x="8621" y="6267"/>
                <a:ext cx="7" cy="39"/>
              </a:xfrm>
              <a:custGeom>
                <a:avLst/>
                <a:gdLst>
                  <a:gd name="T0" fmla="*/ 0 w 25"/>
                  <a:gd name="T1" fmla="*/ 0 h 158"/>
                  <a:gd name="T2" fmla="*/ 1 w 25"/>
                  <a:gd name="T3" fmla="*/ 1 h 158"/>
                  <a:gd name="T4" fmla="*/ 1 w 25"/>
                  <a:gd name="T5" fmla="*/ 1 h 158"/>
                  <a:gd name="T6" fmla="*/ 0 w 25"/>
                  <a:gd name="T7" fmla="*/ 2 h 158"/>
                  <a:gd name="T8" fmla="*/ 0 w 25"/>
                  <a:gd name="T9" fmla="*/ 2 h 158"/>
                  <a:gd name="T10" fmla="*/ 0 60000 65536"/>
                  <a:gd name="T11" fmla="*/ 0 60000 65536"/>
                  <a:gd name="T12" fmla="*/ 0 60000 65536"/>
                  <a:gd name="T13" fmla="*/ 0 60000 65536"/>
                  <a:gd name="T14" fmla="*/ 0 60000 65536"/>
                  <a:gd name="T15" fmla="*/ 0 w 25"/>
                  <a:gd name="T16" fmla="*/ 0 h 158"/>
                  <a:gd name="T17" fmla="*/ 25 w 25"/>
                  <a:gd name="T18" fmla="*/ 158 h 158"/>
                </a:gdLst>
                <a:ahLst/>
                <a:cxnLst>
                  <a:cxn ang="T10">
                    <a:pos x="T0" y="T1"/>
                  </a:cxn>
                  <a:cxn ang="T11">
                    <a:pos x="T2" y="T3"/>
                  </a:cxn>
                  <a:cxn ang="T12">
                    <a:pos x="T4" y="T5"/>
                  </a:cxn>
                  <a:cxn ang="T13">
                    <a:pos x="T6" y="T7"/>
                  </a:cxn>
                  <a:cxn ang="T14">
                    <a:pos x="T8" y="T9"/>
                  </a:cxn>
                </a:cxnLst>
                <a:rect l="T15" t="T16" r="T17" b="T18"/>
                <a:pathLst>
                  <a:path w="25" h="158">
                    <a:moveTo>
                      <a:pt x="0" y="0"/>
                    </a:moveTo>
                    <a:lnTo>
                      <a:pt x="25" y="52"/>
                    </a:lnTo>
                    <a:lnTo>
                      <a:pt x="25" y="105"/>
                    </a:lnTo>
                    <a:lnTo>
                      <a:pt x="0" y="158"/>
                    </a:lnTo>
                    <a:lnTo>
                      <a:pt x="1" y="158"/>
                    </a:lnTo>
                  </a:path>
                </a:pathLst>
              </a:custGeom>
              <a:noFill/>
              <a:ln w="0">
                <a:solidFill>
                  <a:srgbClr val="000000"/>
                </a:solidFill>
                <a:prstDash val="solid"/>
                <a:round/>
              </a:ln>
            </p:spPr>
            <p:txBody>
              <a:bodyPr/>
              <a:lstStyle/>
              <a:p>
                <a:endParaRPr lang="en-US"/>
              </a:p>
            </p:txBody>
          </p:sp>
          <p:sp>
            <p:nvSpPr>
              <p:cNvPr id="27367" name="Freeform 1320"/>
              <p:cNvSpPr/>
              <p:nvPr/>
            </p:nvSpPr>
            <p:spPr bwMode="auto">
              <a:xfrm>
                <a:off x="8601" y="6254"/>
                <a:ext cx="20" cy="66"/>
              </a:xfrm>
              <a:custGeom>
                <a:avLst/>
                <a:gdLst>
                  <a:gd name="T0" fmla="*/ 0 w 80"/>
                  <a:gd name="T1" fmla="*/ 0 h 264"/>
                  <a:gd name="T2" fmla="*/ 1 w 80"/>
                  <a:gd name="T3" fmla="*/ 1 h 264"/>
                  <a:gd name="T4" fmla="*/ 1 w 80"/>
                  <a:gd name="T5" fmla="*/ 1 h 264"/>
                  <a:gd name="T6" fmla="*/ 1 w 80"/>
                  <a:gd name="T7" fmla="*/ 3 h 264"/>
                  <a:gd name="T8" fmla="*/ 1 w 80"/>
                  <a:gd name="T9" fmla="*/ 4 h 264"/>
                  <a:gd name="T10" fmla="*/ 0 w 80"/>
                  <a:gd name="T11" fmla="*/ 4 h 264"/>
                  <a:gd name="T12" fmla="*/ 0 w 80"/>
                  <a:gd name="T13" fmla="*/ 4 h 264"/>
                  <a:gd name="T14" fmla="*/ 0 60000 65536"/>
                  <a:gd name="T15" fmla="*/ 0 60000 65536"/>
                  <a:gd name="T16" fmla="*/ 0 60000 65536"/>
                  <a:gd name="T17" fmla="*/ 0 60000 65536"/>
                  <a:gd name="T18" fmla="*/ 0 60000 65536"/>
                  <a:gd name="T19" fmla="*/ 0 60000 65536"/>
                  <a:gd name="T20" fmla="*/ 0 60000 65536"/>
                  <a:gd name="T21" fmla="*/ 0 w 80"/>
                  <a:gd name="T22" fmla="*/ 0 h 264"/>
                  <a:gd name="T23" fmla="*/ 80 w 80"/>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264">
                    <a:moveTo>
                      <a:pt x="0" y="0"/>
                    </a:moveTo>
                    <a:lnTo>
                      <a:pt x="53" y="27"/>
                    </a:lnTo>
                    <a:lnTo>
                      <a:pt x="80" y="80"/>
                    </a:lnTo>
                    <a:lnTo>
                      <a:pt x="80" y="185"/>
                    </a:lnTo>
                    <a:lnTo>
                      <a:pt x="53" y="238"/>
                    </a:lnTo>
                    <a:lnTo>
                      <a:pt x="0" y="264"/>
                    </a:lnTo>
                    <a:lnTo>
                      <a:pt x="1" y="264"/>
                    </a:lnTo>
                  </a:path>
                </a:pathLst>
              </a:custGeom>
              <a:noFill/>
              <a:ln w="0">
                <a:solidFill>
                  <a:srgbClr val="000000"/>
                </a:solidFill>
                <a:prstDash val="solid"/>
                <a:round/>
              </a:ln>
            </p:spPr>
            <p:txBody>
              <a:bodyPr/>
              <a:lstStyle/>
              <a:p>
                <a:endParaRPr lang="en-US"/>
              </a:p>
            </p:txBody>
          </p:sp>
          <p:sp>
            <p:nvSpPr>
              <p:cNvPr id="27368" name="Freeform 1321"/>
              <p:cNvSpPr/>
              <p:nvPr/>
            </p:nvSpPr>
            <p:spPr bwMode="auto">
              <a:xfrm>
                <a:off x="8582" y="6320"/>
                <a:ext cx="59" cy="72"/>
              </a:xfrm>
              <a:custGeom>
                <a:avLst/>
                <a:gdLst>
                  <a:gd name="T0" fmla="*/ 0 w 238"/>
                  <a:gd name="T1" fmla="*/ 0 h 291"/>
                  <a:gd name="T2" fmla="*/ 1 w 238"/>
                  <a:gd name="T3" fmla="*/ 0 h 291"/>
                  <a:gd name="T4" fmla="*/ 1 w 238"/>
                  <a:gd name="T5" fmla="*/ 1 h 291"/>
                  <a:gd name="T6" fmla="*/ 2 w 238"/>
                  <a:gd name="T7" fmla="*/ 4 h 291"/>
                  <a:gd name="T8" fmla="*/ 2 w 238"/>
                  <a:gd name="T9" fmla="*/ 4 h 291"/>
                  <a:gd name="T10" fmla="*/ 3 w 238"/>
                  <a:gd name="T11" fmla="*/ 4 h 291"/>
                  <a:gd name="T12" fmla="*/ 4 w 238"/>
                  <a:gd name="T13" fmla="*/ 4 h 291"/>
                  <a:gd name="T14" fmla="*/ 4 w 238"/>
                  <a:gd name="T15" fmla="*/ 3 h 291"/>
                  <a:gd name="T16" fmla="*/ 4 w 238"/>
                  <a:gd name="T17" fmla="*/ 3 h 2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8"/>
                  <a:gd name="T28" fmla="*/ 0 h 291"/>
                  <a:gd name="T29" fmla="*/ 238 w 238"/>
                  <a:gd name="T30" fmla="*/ 291 h 2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8" h="291">
                    <a:moveTo>
                      <a:pt x="0" y="0"/>
                    </a:moveTo>
                    <a:lnTo>
                      <a:pt x="53" y="27"/>
                    </a:lnTo>
                    <a:lnTo>
                      <a:pt x="79" y="79"/>
                    </a:lnTo>
                    <a:lnTo>
                      <a:pt x="132" y="238"/>
                    </a:lnTo>
                    <a:lnTo>
                      <a:pt x="159" y="291"/>
                    </a:lnTo>
                    <a:lnTo>
                      <a:pt x="211" y="291"/>
                    </a:lnTo>
                    <a:lnTo>
                      <a:pt x="237" y="238"/>
                    </a:lnTo>
                    <a:lnTo>
                      <a:pt x="237" y="185"/>
                    </a:lnTo>
                    <a:lnTo>
                      <a:pt x="238" y="185"/>
                    </a:lnTo>
                  </a:path>
                </a:pathLst>
              </a:custGeom>
              <a:noFill/>
              <a:ln w="0">
                <a:solidFill>
                  <a:srgbClr val="000000"/>
                </a:solidFill>
                <a:prstDash val="solid"/>
                <a:round/>
              </a:ln>
            </p:spPr>
            <p:txBody>
              <a:bodyPr/>
              <a:lstStyle/>
              <a:p>
                <a:endParaRPr lang="en-US"/>
              </a:p>
            </p:txBody>
          </p:sp>
          <p:sp>
            <p:nvSpPr>
              <p:cNvPr id="27369" name="Freeform 1322"/>
              <p:cNvSpPr/>
              <p:nvPr/>
            </p:nvSpPr>
            <p:spPr bwMode="auto">
              <a:xfrm>
                <a:off x="8615" y="6366"/>
                <a:ext cx="20" cy="20"/>
              </a:xfrm>
              <a:custGeom>
                <a:avLst/>
                <a:gdLst>
                  <a:gd name="T0" fmla="*/ 0 w 81"/>
                  <a:gd name="T1" fmla="*/ 0 h 80"/>
                  <a:gd name="T2" fmla="*/ 0 w 81"/>
                  <a:gd name="T3" fmla="*/ 1 h 80"/>
                  <a:gd name="T4" fmla="*/ 1 w 81"/>
                  <a:gd name="T5" fmla="*/ 1 h 80"/>
                  <a:gd name="T6" fmla="*/ 1 w 81"/>
                  <a:gd name="T7" fmla="*/ 1 h 80"/>
                  <a:gd name="T8" fmla="*/ 1 w 81"/>
                  <a:gd name="T9" fmla="*/ 1 h 80"/>
                  <a:gd name="T10" fmla="*/ 0 60000 65536"/>
                  <a:gd name="T11" fmla="*/ 0 60000 65536"/>
                  <a:gd name="T12" fmla="*/ 0 60000 65536"/>
                  <a:gd name="T13" fmla="*/ 0 60000 65536"/>
                  <a:gd name="T14" fmla="*/ 0 60000 65536"/>
                  <a:gd name="T15" fmla="*/ 0 w 81"/>
                  <a:gd name="T16" fmla="*/ 0 h 80"/>
                  <a:gd name="T17" fmla="*/ 81 w 81"/>
                  <a:gd name="T18" fmla="*/ 80 h 80"/>
                </a:gdLst>
                <a:ahLst/>
                <a:cxnLst>
                  <a:cxn ang="T10">
                    <a:pos x="T0" y="T1"/>
                  </a:cxn>
                  <a:cxn ang="T11">
                    <a:pos x="T2" y="T3"/>
                  </a:cxn>
                  <a:cxn ang="T12">
                    <a:pos x="T4" y="T5"/>
                  </a:cxn>
                  <a:cxn ang="T13">
                    <a:pos x="T6" y="T7"/>
                  </a:cxn>
                  <a:cxn ang="T14">
                    <a:pos x="T8" y="T9"/>
                  </a:cxn>
                </a:cxnLst>
                <a:rect l="T15" t="T16" r="T17" b="T18"/>
                <a:pathLst>
                  <a:path w="81" h="80">
                    <a:moveTo>
                      <a:pt x="0" y="0"/>
                    </a:moveTo>
                    <a:lnTo>
                      <a:pt x="27" y="53"/>
                    </a:lnTo>
                    <a:lnTo>
                      <a:pt x="52" y="80"/>
                    </a:lnTo>
                    <a:lnTo>
                      <a:pt x="79" y="80"/>
                    </a:lnTo>
                    <a:lnTo>
                      <a:pt x="81" y="80"/>
                    </a:lnTo>
                  </a:path>
                </a:pathLst>
              </a:custGeom>
              <a:noFill/>
              <a:ln w="0">
                <a:solidFill>
                  <a:srgbClr val="000000"/>
                </a:solidFill>
                <a:prstDash val="solid"/>
                <a:round/>
              </a:ln>
            </p:spPr>
            <p:txBody>
              <a:bodyPr/>
              <a:lstStyle/>
              <a:p>
                <a:endParaRPr lang="en-US"/>
              </a:p>
            </p:txBody>
          </p:sp>
          <p:sp>
            <p:nvSpPr>
              <p:cNvPr id="27370" name="Freeform 1323"/>
              <p:cNvSpPr/>
              <p:nvPr/>
            </p:nvSpPr>
            <p:spPr bwMode="auto">
              <a:xfrm>
                <a:off x="8595" y="6326"/>
                <a:ext cx="46" cy="53"/>
              </a:xfrm>
              <a:custGeom>
                <a:avLst/>
                <a:gdLst>
                  <a:gd name="T0" fmla="*/ 0 w 185"/>
                  <a:gd name="T1" fmla="*/ 0 h 211"/>
                  <a:gd name="T2" fmla="*/ 0 w 185"/>
                  <a:gd name="T3" fmla="*/ 1 h 211"/>
                  <a:gd name="T4" fmla="*/ 1 w 185"/>
                  <a:gd name="T5" fmla="*/ 3 h 211"/>
                  <a:gd name="T6" fmla="*/ 2 w 185"/>
                  <a:gd name="T7" fmla="*/ 3 h 211"/>
                  <a:gd name="T8" fmla="*/ 2 w 185"/>
                  <a:gd name="T9" fmla="*/ 3 h 211"/>
                  <a:gd name="T10" fmla="*/ 3 w 185"/>
                  <a:gd name="T11" fmla="*/ 3 h 211"/>
                  <a:gd name="T12" fmla="*/ 3 w 185"/>
                  <a:gd name="T13" fmla="*/ 3 h 211"/>
                  <a:gd name="T14" fmla="*/ 0 60000 65536"/>
                  <a:gd name="T15" fmla="*/ 0 60000 65536"/>
                  <a:gd name="T16" fmla="*/ 0 60000 65536"/>
                  <a:gd name="T17" fmla="*/ 0 60000 65536"/>
                  <a:gd name="T18" fmla="*/ 0 60000 65536"/>
                  <a:gd name="T19" fmla="*/ 0 60000 65536"/>
                  <a:gd name="T20" fmla="*/ 0 60000 65536"/>
                  <a:gd name="T21" fmla="*/ 0 w 185"/>
                  <a:gd name="T22" fmla="*/ 0 h 211"/>
                  <a:gd name="T23" fmla="*/ 185 w 185"/>
                  <a:gd name="T24" fmla="*/ 211 h 2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211">
                    <a:moveTo>
                      <a:pt x="0" y="0"/>
                    </a:moveTo>
                    <a:lnTo>
                      <a:pt x="26" y="27"/>
                    </a:lnTo>
                    <a:lnTo>
                      <a:pt x="106" y="185"/>
                    </a:lnTo>
                    <a:lnTo>
                      <a:pt x="131" y="211"/>
                    </a:lnTo>
                    <a:lnTo>
                      <a:pt x="158" y="211"/>
                    </a:lnTo>
                    <a:lnTo>
                      <a:pt x="184" y="185"/>
                    </a:lnTo>
                    <a:lnTo>
                      <a:pt x="185" y="185"/>
                    </a:lnTo>
                  </a:path>
                </a:pathLst>
              </a:custGeom>
              <a:noFill/>
              <a:ln w="0">
                <a:solidFill>
                  <a:srgbClr val="000000"/>
                </a:solidFill>
                <a:prstDash val="solid"/>
                <a:round/>
              </a:ln>
            </p:spPr>
            <p:txBody>
              <a:bodyPr/>
              <a:lstStyle/>
              <a:p>
                <a:endParaRPr lang="en-US"/>
              </a:p>
            </p:txBody>
          </p:sp>
          <p:sp>
            <p:nvSpPr>
              <p:cNvPr id="27371" name="Freeform 1324"/>
              <p:cNvSpPr/>
              <p:nvPr/>
            </p:nvSpPr>
            <p:spPr bwMode="auto">
              <a:xfrm>
                <a:off x="8522" y="6392"/>
                <a:ext cx="53" cy="1"/>
              </a:xfrm>
              <a:custGeom>
                <a:avLst/>
                <a:gdLst>
                  <a:gd name="T0" fmla="*/ 0 w 212"/>
                  <a:gd name="T1" fmla="*/ 0 h 1"/>
                  <a:gd name="T2" fmla="*/ 3 w 212"/>
                  <a:gd name="T3" fmla="*/ 0 h 1"/>
                  <a:gd name="T4" fmla="*/ 3 w 212"/>
                  <a:gd name="T5" fmla="*/ 0 h 1"/>
                  <a:gd name="T6" fmla="*/ 0 60000 65536"/>
                  <a:gd name="T7" fmla="*/ 0 60000 65536"/>
                  <a:gd name="T8" fmla="*/ 0 60000 65536"/>
                  <a:gd name="T9" fmla="*/ 0 w 212"/>
                  <a:gd name="T10" fmla="*/ 0 h 1"/>
                  <a:gd name="T11" fmla="*/ 212 w 212"/>
                  <a:gd name="T12" fmla="*/ 1 h 1"/>
                </a:gdLst>
                <a:ahLst/>
                <a:cxnLst>
                  <a:cxn ang="T6">
                    <a:pos x="T0" y="T1"/>
                  </a:cxn>
                  <a:cxn ang="T7">
                    <a:pos x="T2" y="T3"/>
                  </a:cxn>
                  <a:cxn ang="T8">
                    <a:pos x="T4" y="T5"/>
                  </a:cxn>
                </a:cxnLst>
                <a:rect l="T9" t="T10" r="T11" b="T12"/>
                <a:pathLst>
                  <a:path w="212" h="1">
                    <a:moveTo>
                      <a:pt x="0" y="0"/>
                    </a:moveTo>
                    <a:lnTo>
                      <a:pt x="211" y="0"/>
                    </a:lnTo>
                    <a:lnTo>
                      <a:pt x="212" y="0"/>
                    </a:lnTo>
                  </a:path>
                </a:pathLst>
              </a:custGeom>
              <a:noFill/>
              <a:ln w="0">
                <a:solidFill>
                  <a:srgbClr val="000000"/>
                </a:solidFill>
                <a:prstDash val="solid"/>
                <a:round/>
              </a:ln>
            </p:spPr>
            <p:txBody>
              <a:bodyPr/>
              <a:lstStyle/>
              <a:p>
                <a:endParaRPr lang="en-US"/>
              </a:p>
            </p:txBody>
          </p:sp>
          <p:sp>
            <p:nvSpPr>
              <p:cNvPr id="27372" name="Freeform 1325"/>
              <p:cNvSpPr/>
              <p:nvPr/>
            </p:nvSpPr>
            <p:spPr bwMode="auto">
              <a:xfrm>
                <a:off x="8529" y="6254"/>
                <a:ext cx="13" cy="6"/>
              </a:xfrm>
              <a:custGeom>
                <a:avLst/>
                <a:gdLst>
                  <a:gd name="T0" fmla="*/ 0 w 54"/>
                  <a:gd name="T1" fmla="*/ 0 h 27"/>
                  <a:gd name="T2" fmla="*/ 1 w 54"/>
                  <a:gd name="T3" fmla="*/ 0 h 27"/>
                  <a:gd name="T4" fmla="*/ 1 w 54"/>
                  <a:gd name="T5" fmla="*/ 0 h 27"/>
                  <a:gd name="T6" fmla="*/ 0 60000 65536"/>
                  <a:gd name="T7" fmla="*/ 0 60000 65536"/>
                  <a:gd name="T8" fmla="*/ 0 60000 65536"/>
                  <a:gd name="T9" fmla="*/ 0 w 54"/>
                  <a:gd name="T10" fmla="*/ 0 h 27"/>
                  <a:gd name="T11" fmla="*/ 54 w 54"/>
                  <a:gd name="T12" fmla="*/ 27 h 27"/>
                </a:gdLst>
                <a:ahLst/>
                <a:cxnLst>
                  <a:cxn ang="T6">
                    <a:pos x="T0" y="T1"/>
                  </a:cxn>
                  <a:cxn ang="T7">
                    <a:pos x="T2" y="T3"/>
                  </a:cxn>
                  <a:cxn ang="T8">
                    <a:pos x="T4" y="T5"/>
                  </a:cxn>
                </a:cxnLst>
                <a:rect l="T9" t="T10" r="T11" b="T12"/>
                <a:pathLst>
                  <a:path w="54" h="27">
                    <a:moveTo>
                      <a:pt x="0" y="0"/>
                    </a:moveTo>
                    <a:lnTo>
                      <a:pt x="53" y="27"/>
                    </a:lnTo>
                    <a:lnTo>
                      <a:pt x="54" y="27"/>
                    </a:lnTo>
                  </a:path>
                </a:pathLst>
              </a:custGeom>
              <a:noFill/>
              <a:ln w="0">
                <a:solidFill>
                  <a:srgbClr val="000000"/>
                </a:solidFill>
                <a:prstDash val="solid"/>
                <a:round/>
              </a:ln>
            </p:spPr>
            <p:txBody>
              <a:bodyPr/>
              <a:lstStyle/>
              <a:p>
                <a:endParaRPr lang="en-US"/>
              </a:p>
            </p:txBody>
          </p:sp>
          <p:sp>
            <p:nvSpPr>
              <p:cNvPr id="27373" name="Freeform 1326"/>
              <p:cNvSpPr/>
              <p:nvPr/>
            </p:nvSpPr>
            <p:spPr bwMode="auto">
              <a:xfrm>
                <a:off x="8536" y="6254"/>
                <a:ext cx="6" cy="13"/>
              </a:xfrm>
              <a:custGeom>
                <a:avLst/>
                <a:gdLst>
                  <a:gd name="T0" fmla="*/ 0 w 27"/>
                  <a:gd name="T1" fmla="*/ 0 h 53"/>
                  <a:gd name="T2" fmla="*/ 0 w 27"/>
                  <a:gd name="T3" fmla="*/ 1 h 53"/>
                  <a:gd name="T4" fmla="*/ 0 w 27"/>
                  <a:gd name="T5" fmla="*/ 1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0" y="0"/>
                    </a:moveTo>
                    <a:lnTo>
                      <a:pt x="26" y="53"/>
                    </a:lnTo>
                    <a:lnTo>
                      <a:pt x="27" y="53"/>
                    </a:lnTo>
                  </a:path>
                </a:pathLst>
              </a:custGeom>
              <a:noFill/>
              <a:ln w="0">
                <a:solidFill>
                  <a:srgbClr val="000000"/>
                </a:solidFill>
                <a:prstDash val="solid"/>
                <a:round/>
              </a:ln>
            </p:spPr>
            <p:txBody>
              <a:bodyPr/>
              <a:lstStyle/>
              <a:p>
                <a:endParaRPr lang="en-US"/>
              </a:p>
            </p:txBody>
          </p:sp>
          <p:sp>
            <p:nvSpPr>
              <p:cNvPr id="27374" name="Freeform 1327"/>
              <p:cNvSpPr/>
              <p:nvPr/>
            </p:nvSpPr>
            <p:spPr bwMode="auto">
              <a:xfrm>
                <a:off x="8555" y="6254"/>
                <a:ext cx="7" cy="13"/>
              </a:xfrm>
              <a:custGeom>
                <a:avLst/>
                <a:gdLst>
                  <a:gd name="T0" fmla="*/ 1 w 27"/>
                  <a:gd name="T1" fmla="*/ 0 h 53"/>
                  <a:gd name="T2" fmla="*/ 0 w 27"/>
                  <a:gd name="T3" fmla="*/ 1 h 53"/>
                  <a:gd name="T4" fmla="*/ 0 w 27"/>
                  <a:gd name="T5" fmla="*/ 1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27" y="0"/>
                    </a:moveTo>
                    <a:lnTo>
                      <a:pt x="0" y="53"/>
                    </a:lnTo>
                    <a:lnTo>
                      <a:pt x="1" y="53"/>
                    </a:lnTo>
                  </a:path>
                </a:pathLst>
              </a:custGeom>
              <a:noFill/>
              <a:ln w="0">
                <a:solidFill>
                  <a:srgbClr val="000000"/>
                </a:solidFill>
                <a:prstDash val="solid"/>
                <a:round/>
              </a:ln>
            </p:spPr>
            <p:txBody>
              <a:bodyPr/>
              <a:lstStyle/>
              <a:p>
                <a:endParaRPr lang="en-US"/>
              </a:p>
            </p:txBody>
          </p:sp>
          <p:sp>
            <p:nvSpPr>
              <p:cNvPr id="27375" name="Freeform 1328"/>
              <p:cNvSpPr/>
              <p:nvPr/>
            </p:nvSpPr>
            <p:spPr bwMode="auto">
              <a:xfrm>
                <a:off x="8555" y="6254"/>
                <a:ext cx="14" cy="6"/>
              </a:xfrm>
              <a:custGeom>
                <a:avLst/>
                <a:gdLst>
                  <a:gd name="T0" fmla="*/ 1 w 54"/>
                  <a:gd name="T1" fmla="*/ 0 h 27"/>
                  <a:gd name="T2" fmla="*/ 0 w 54"/>
                  <a:gd name="T3" fmla="*/ 0 h 27"/>
                  <a:gd name="T4" fmla="*/ 0 w 54"/>
                  <a:gd name="T5" fmla="*/ 0 h 27"/>
                  <a:gd name="T6" fmla="*/ 0 60000 65536"/>
                  <a:gd name="T7" fmla="*/ 0 60000 65536"/>
                  <a:gd name="T8" fmla="*/ 0 60000 65536"/>
                  <a:gd name="T9" fmla="*/ 0 w 54"/>
                  <a:gd name="T10" fmla="*/ 0 h 27"/>
                  <a:gd name="T11" fmla="*/ 54 w 54"/>
                  <a:gd name="T12" fmla="*/ 27 h 27"/>
                </a:gdLst>
                <a:ahLst/>
                <a:cxnLst>
                  <a:cxn ang="T6">
                    <a:pos x="T0" y="T1"/>
                  </a:cxn>
                  <a:cxn ang="T7">
                    <a:pos x="T2" y="T3"/>
                  </a:cxn>
                  <a:cxn ang="T8">
                    <a:pos x="T4" y="T5"/>
                  </a:cxn>
                </a:cxnLst>
                <a:rect l="T9" t="T10" r="T11" b="T12"/>
                <a:pathLst>
                  <a:path w="54" h="27">
                    <a:moveTo>
                      <a:pt x="54" y="0"/>
                    </a:moveTo>
                    <a:lnTo>
                      <a:pt x="0" y="27"/>
                    </a:lnTo>
                    <a:lnTo>
                      <a:pt x="1" y="27"/>
                    </a:lnTo>
                  </a:path>
                </a:pathLst>
              </a:custGeom>
              <a:noFill/>
              <a:ln w="0">
                <a:solidFill>
                  <a:srgbClr val="000000"/>
                </a:solidFill>
                <a:prstDash val="solid"/>
                <a:round/>
              </a:ln>
            </p:spPr>
            <p:txBody>
              <a:bodyPr/>
              <a:lstStyle/>
              <a:p>
                <a:endParaRPr lang="en-US"/>
              </a:p>
            </p:txBody>
          </p:sp>
          <p:sp>
            <p:nvSpPr>
              <p:cNvPr id="27376" name="Freeform 1329"/>
              <p:cNvSpPr/>
              <p:nvPr/>
            </p:nvSpPr>
            <p:spPr bwMode="auto">
              <a:xfrm>
                <a:off x="8529" y="6386"/>
                <a:ext cx="13" cy="6"/>
              </a:xfrm>
              <a:custGeom>
                <a:avLst/>
                <a:gdLst>
                  <a:gd name="T0" fmla="*/ 1 w 53"/>
                  <a:gd name="T1" fmla="*/ 0 h 26"/>
                  <a:gd name="T2" fmla="*/ 0 w 53"/>
                  <a:gd name="T3" fmla="*/ 0 h 26"/>
                  <a:gd name="T4" fmla="*/ 0 w 53"/>
                  <a:gd name="T5" fmla="*/ 0 h 26"/>
                  <a:gd name="T6" fmla="*/ 0 60000 65536"/>
                  <a:gd name="T7" fmla="*/ 0 60000 65536"/>
                  <a:gd name="T8" fmla="*/ 0 60000 65536"/>
                  <a:gd name="T9" fmla="*/ 0 w 53"/>
                  <a:gd name="T10" fmla="*/ 0 h 26"/>
                  <a:gd name="T11" fmla="*/ 53 w 53"/>
                  <a:gd name="T12" fmla="*/ 26 h 26"/>
                </a:gdLst>
                <a:ahLst/>
                <a:cxnLst>
                  <a:cxn ang="T6">
                    <a:pos x="T0" y="T1"/>
                  </a:cxn>
                  <a:cxn ang="T7">
                    <a:pos x="T2" y="T3"/>
                  </a:cxn>
                  <a:cxn ang="T8">
                    <a:pos x="T4" y="T5"/>
                  </a:cxn>
                </a:cxnLst>
                <a:rect l="T9" t="T10" r="T11" b="T12"/>
                <a:pathLst>
                  <a:path w="53" h="26">
                    <a:moveTo>
                      <a:pt x="53" y="0"/>
                    </a:moveTo>
                    <a:lnTo>
                      <a:pt x="0" y="26"/>
                    </a:lnTo>
                    <a:lnTo>
                      <a:pt x="1" y="26"/>
                    </a:lnTo>
                  </a:path>
                </a:pathLst>
              </a:custGeom>
              <a:noFill/>
              <a:ln w="0">
                <a:solidFill>
                  <a:srgbClr val="000000"/>
                </a:solidFill>
                <a:prstDash val="solid"/>
                <a:round/>
              </a:ln>
            </p:spPr>
            <p:txBody>
              <a:bodyPr/>
              <a:lstStyle/>
              <a:p>
                <a:endParaRPr lang="en-US"/>
              </a:p>
            </p:txBody>
          </p:sp>
          <p:sp>
            <p:nvSpPr>
              <p:cNvPr id="27377" name="Freeform 1330"/>
              <p:cNvSpPr/>
              <p:nvPr/>
            </p:nvSpPr>
            <p:spPr bwMode="auto">
              <a:xfrm>
                <a:off x="8536" y="6379"/>
                <a:ext cx="6" cy="13"/>
              </a:xfrm>
              <a:custGeom>
                <a:avLst/>
                <a:gdLst>
                  <a:gd name="T0" fmla="*/ 0 w 26"/>
                  <a:gd name="T1" fmla="*/ 0 h 53"/>
                  <a:gd name="T2" fmla="*/ 0 w 26"/>
                  <a:gd name="T3" fmla="*/ 1 h 53"/>
                  <a:gd name="T4" fmla="*/ 0 w 26"/>
                  <a:gd name="T5" fmla="*/ 1 h 53"/>
                  <a:gd name="T6" fmla="*/ 0 60000 65536"/>
                  <a:gd name="T7" fmla="*/ 0 60000 65536"/>
                  <a:gd name="T8" fmla="*/ 0 60000 65536"/>
                  <a:gd name="T9" fmla="*/ 0 w 26"/>
                  <a:gd name="T10" fmla="*/ 0 h 53"/>
                  <a:gd name="T11" fmla="*/ 26 w 26"/>
                  <a:gd name="T12" fmla="*/ 53 h 53"/>
                </a:gdLst>
                <a:ahLst/>
                <a:cxnLst>
                  <a:cxn ang="T6">
                    <a:pos x="T0" y="T1"/>
                  </a:cxn>
                  <a:cxn ang="T7">
                    <a:pos x="T2" y="T3"/>
                  </a:cxn>
                  <a:cxn ang="T8">
                    <a:pos x="T4" y="T5"/>
                  </a:cxn>
                </a:cxnLst>
                <a:rect l="T9" t="T10" r="T11" b="T12"/>
                <a:pathLst>
                  <a:path w="26" h="53">
                    <a:moveTo>
                      <a:pt x="26" y="0"/>
                    </a:moveTo>
                    <a:lnTo>
                      <a:pt x="0" y="53"/>
                    </a:lnTo>
                    <a:lnTo>
                      <a:pt x="1" y="53"/>
                    </a:lnTo>
                  </a:path>
                </a:pathLst>
              </a:custGeom>
              <a:noFill/>
              <a:ln w="0">
                <a:solidFill>
                  <a:srgbClr val="000000"/>
                </a:solidFill>
                <a:prstDash val="solid"/>
                <a:round/>
              </a:ln>
            </p:spPr>
            <p:txBody>
              <a:bodyPr/>
              <a:lstStyle/>
              <a:p>
                <a:endParaRPr lang="en-US"/>
              </a:p>
            </p:txBody>
          </p:sp>
          <p:sp>
            <p:nvSpPr>
              <p:cNvPr id="27378" name="Freeform 1331"/>
              <p:cNvSpPr/>
              <p:nvPr/>
            </p:nvSpPr>
            <p:spPr bwMode="auto">
              <a:xfrm>
                <a:off x="8555" y="6379"/>
                <a:ext cx="7" cy="13"/>
              </a:xfrm>
              <a:custGeom>
                <a:avLst/>
                <a:gdLst>
                  <a:gd name="T0" fmla="*/ 0 w 28"/>
                  <a:gd name="T1" fmla="*/ 0 h 53"/>
                  <a:gd name="T2" fmla="*/ 1 w 28"/>
                  <a:gd name="T3" fmla="*/ 1 h 53"/>
                  <a:gd name="T4" fmla="*/ 1 w 28"/>
                  <a:gd name="T5" fmla="*/ 1 h 53"/>
                  <a:gd name="T6" fmla="*/ 0 60000 65536"/>
                  <a:gd name="T7" fmla="*/ 0 60000 65536"/>
                  <a:gd name="T8" fmla="*/ 0 60000 65536"/>
                  <a:gd name="T9" fmla="*/ 0 w 28"/>
                  <a:gd name="T10" fmla="*/ 0 h 53"/>
                  <a:gd name="T11" fmla="*/ 28 w 28"/>
                  <a:gd name="T12" fmla="*/ 53 h 53"/>
                </a:gdLst>
                <a:ahLst/>
                <a:cxnLst>
                  <a:cxn ang="T6">
                    <a:pos x="T0" y="T1"/>
                  </a:cxn>
                  <a:cxn ang="T7">
                    <a:pos x="T2" y="T3"/>
                  </a:cxn>
                  <a:cxn ang="T8">
                    <a:pos x="T4" y="T5"/>
                  </a:cxn>
                </a:cxnLst>
                <a:rect l="T9" t="T10" r="T11" b="T12"/>
                <a:pathLst>
                  <a:path w="28" h="53">
                    <a:moveTo>
                      <a:pt x="0" y="0"/>
                    </a:moveTo>
                    <a:lnTo>
                      <a:pt x="27" y="53"/>
                    </a:lnTo>
                    <a:lnTo>
                      <a:pt x="28" y="53"/>
                    </a:lnTo>
                  </a:path>
                </a:pathLst>
              </a:custGeom>
              <a:noFill/>
              <a:ln w="0">
                <a:solidFill>
                  <a:srgbClr val="000000"/>
                </a:solidFill>
                <a:prstDash val="solid"/>
                <a:round/>
              </a:ln>
            </p:spPr>
            <p:txBody>
              <a:bodyPr/>
              <a:lstStyle/>
              <a:p>
                <a:endParaRPr lang="en-US"/>
              </a:p>
            </p:txBody>
          </p:sp>
          <p:sp>
            <p:nvSpPr>
              <p:cNvPr id="27379" name="Freeform 1332"/>
              <p:cNvSpPr/>
              <p:nvPr/>
            </p:nvSpPr>
            <p:spPr bwMode="auto">
              <a:xfrm>
                <a:off x="8555" y="6386"/>
                <a:ext cx="14" cy="6"/>
              </a:xfrm>
              <a:custGeom>
                <a:avLst/>
                <a:gdLst>
                  <a:gd name="T0" fmla="*/ 0 w 55"/>
                  <a:gd name="T1" fmla="*/ 0 h 26"/>
                  <a:gd name="T2" fmla="*/ 1 w 55"/>
                  <a:gd name="T3" fmla="*/ 0 h 26"/>
                  <a:gd name="T4" fmla="*/ 1 w 55"/>
                  <a:gd name="T5" fmla="*/ 0 h 26"/>
                  <a:gd name="T6" fmla="*/ 0 60000 65536"/>
                  <a:gd name="T7" fmla="*/ 0 60000 65536"/>
                  <a:gd name="T8" fmla="*/ 0 60000 65536"/>
                  <a:gd name="T9" fmla="*/ 0 w 55"/>
                  <a:gd name="T10" fmla="*/ 0 h 26"/>
                  <a:gd name="T11" fmla="*/ 55 w 55"/>
                  <a:gd name="T12" fmla="*/ 26 h 26"/>
                </a:gdLst>
                <a:ahLst/>
                <a:cxnLst>
                  <a:cxn ang="T6">
                    <a:pos x="T0" y="T1"/>
                  </a:cxn>
                  <a:cxn ang="T7">
                    <a:pos x="T2" y="T3"/>
                  </a:cxn>
                  <a:cxn ang="T8">
                    <a:pos x="T4" y="T5"/>
                  </a:cxn>
                </a:cxnLst>
                <a:rect l="T9" t="T10" r="T11" b="T12"/>
                <a:pathLst>
                  <a:path w="55" h="26">
                    <a:moveTo>
                      <a:pt x="0" y="0"/>
                    </a:moveTo>
                    <a:lnTo>
                      <a:pt x="54" y="26"/>
                    </a:lnTo>
                    <a:lnTo>
                      <a:pt x="55" y="26"/>
                    </a:lnTo>
                  </a:path>
                </a:pathLst>
              </a:custGeom>
              <a:noFill/>
              <a:ln w="0">
                <a:solidFill>
                  <a:srgbClr val="000000"/>
                </a:solidFill>
                <a:prstDash val="solid"/>
                <a:round/>
              </a:ln>
            </p:spPr>
            <p:txBody>
              <a:bodyPr/>
              <a:lstStyle/>
              <a:p>
                <a:endParaRPr lang="en-US"/>
              </a:p>
            </p:txBody>
          </p:sp>
          <p:sp>
            <p:nvSpPr>
              <p:cNvPr id="27380" name="Freeform 1333"/>
              <p:cNvSpPr/>
              <p:nvPr/>
            </p:nvSpPr>
            <p:spPr bwMode="auto">
              <a:xfrm>
                <a:off x="8813" y="6254"/>
                <a:ext cx="1" cy="39"/>
              </a:xfrm>
              <a:custGeom>
                <a:avLst/>
                <a:gdLst>
                  <a:gd name="T0" fmla="*/ 0 w 1"/>
                  <a:gd name="T1" fmla="*/ 0 h 158"/>
                  <a:gd name="T2" fmla="*/ 0 w 1"/>
                  <a:gd name="T3" fmla="*/ 2 h 158"/>
                  <a:gd name="T4" fmla="*/ 1 w 1"/>
                  <a:gd name="T5" fmla="*/ 2 h 158"/>
                  <a:gd name="T6" fmla="*/ 0 60000 65536"/>
                  <a:gd name="T7" fmla="*/ 0 60000 65536"/>
                  <a:gd name="T8" fmla="*/ 0 60000 65536"/>
                  <a:gd name="T9" fmla="*/ 0 w 1"/>
                  <a:gd name="T10" fmla="*/ 0 h 158"/>
                  <a:gd name="T11" fmla="*/ 1 w 1"/>
                  <a:gd name="T12" fmla="*/ 158 h 158"/>
                </a:gdLst>
                <a:ahLst/>
                <a:cxnLst>
                  <a:cxn ang="T6">
                    <a:pos x="T0" y="T1"/>
                  </a:cxn>
                  <a:cxn ang="T7">
                    <a:pos x="T2" y="T3"/>
                  </a:cxn>
                  <a:cxn ang="T8">
                    <a:pos x="T4" y="T5"/>
                  </a:cxn>
                </a:cxnLst>
                <a:rect l="T9" t="T10" r="T11" b="T12"/>
                <a:pathLst>
                  <a:path w="1" h="158">
                    <a:moveTo>
                      <a:pt x="0" y="0"/>
                    </a:moveTo>
                    <a:lnTo>
                      <a:pt x="0" y="158"/>
                    </a:lnTo>
                    <a:lnTo>
                      <a:pt x="1" y="158"/>
                    </a:lnTo>
                  </a:path>
                </a:pathLst>
              </a:custGeom>
              <a:noFill/>
              <a:ln w="0">
                <a:solidFill>
                  <a:srgbClr val="000000"/>
                </a:solidFill>
                <a:prstDash val="solid"/>
                <a:round/>
              </a:ln>
            </p:spPr>
            <p:txBody>
              <a:bodyPr/>
              <a:lstStyle/>
              <a:p>
                <a:endParaRPr lang="en-US"/>
              </a:p>
            </p:txBody>
          </p:sp>
          <p:sp>
            <p:nvSpPr>
              <p:cNvPr id="27381" name="Freeform 1334"/>
              <p:cNvSpPr/>
              <p:nvPr/>
            </p:nvSpPr>
            <p:spPr bwMode="auto">
              <a:xfrm>
                <a:off x="8859" y="6254"/>
                <a:ext cx="46" cy="138"/>
              </a:xfrm>
              <a:custGeom>
                <a:avLst/>
                <a:gdLst>
                  <a:gd name="T0" fmla="*/ 3 w 185"/>
                  <a:gd name="T1" fmla="*/ 0 h 555"/>
                  <a:gd name="T2" fmla="*/ 3 w 185"/>
                  <a:gd name="T3" fmla="*/ 1 h 555"/>
                  <a:gd name="T4" fmla="*/ 2 w 185"/>
                  <a:gd name="T5" fmla="*/ 2 h 555"/>
                  <a:gd name="T6" fmla="*/ 1 w 185"/>
                  <a:gd name="T7" fmla="*/ 4 h 555"/>
                  <a:gd name="T8" fmla="*/ 0 w 185"/>
                  <a:gd name="T9" fmla="*/ 5 h 555"/>
                  <a:gd name="T10" fmla="*/ 0 w 185"/>
                  <a:gd name="T11" fmla="*/ 7 h 555"/>
                  <a:gd name="T12" fmla="*/ 0 w 185"/>
                  <a:gd name="T13" fmla="*/ 8 h 555"/>
                  <a:gd name="T14" fmla="*/ 0 w 185"/>
                  <a:gd name="T15" fmla="*/ 8 h 555"/>
                  <a:gd name="T16" fmla="*/ 0 60000 65536"/>
                  <a:gd name="T17" fmla="*/ 0 60000 65536"/>
                  <a:gd name="T18" fmla="*/ 0 60000 65536"/>
                  <a:gd name="T19" fmla="*/ 0 60000 65536"/>
                  <a:gd name="T20" fmla="*/ 0 60000 65536"/>
                  <a:gd name="T21" fmla="*/ 0 60000 65536"/>
                  <a:gd name="T22" fmla="*/ 0 60000 65536"/>
                  <a:gd name="T23" fmla="*/ 0 60000 65536"/>
                  <a:gd name="T24" fmla="*/ 0 w 185"/>
                  <a:gd name="T25" fmla="*/ 0 h 555"/>
                  <a:gd name="T26" fmla="*/ 185 w 185"/>
                  <a:gd name="T27" fmla="*/ 555 h 5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5" h="555">
                    <a:moveTo>
                      <a:pt x="185" y="0"/>
                    </a:moveTo>
                    <a:lnTo>
                      <a:pt x="185" y="80"/>
                    </a:lnTo>
                    <a:lnTo>
                      <a:pt x="159" y="158"/>
                    </a:lnTo>
                    <a:lnTo>
                      <a:pt x="53" y="291"/>
                    </a:lnTo>
                    <a:lnTo>
                      <a:pt x="27" y="343"/>
                    </a:lnTo>
                    <a:lnTo>
                      <a:pt x="0" y="449"/>
                    </a:lnTo>
                    <a:lnTo>
                      <a:pt x="0" y="555"/>
                    </a:lnTo>
                    <a:lnTo>
                      <a:pt x="1" y="555"/>
                    </a:lnTo>
                  </a:path>
                </a:pathLst>
              </a:custGeom>
              <a:noFill/>
              <a:ln w="0">
                <a:solidFill>
                  <a:srgbClr val="000000"/>
                </a:solidFill>
                <a:prstDash val="solid"/>
                <a:round/>
              </a:ln>
            </p:spPr>
            <p:txBody>
              <a:bodyPr/>
              <a:lstStyle/>
              <a:p>
                <a:endParaRPr lang="en-US"/>
              </a:p>
            </p:txBody>
          </p:sp>
          <p:sp>
            <p:nvSpPr>
              <p:cNvPr id="27382" name="Freeform 1335"/>
              <p:cNvSpPr/>
              <p:nvPr/>
            </p:nvSpPr>
            <p:spPr bwMode="auto">
              <a:xfrm>
                <a:off x="8852" y="6333"/>
                <a:ext cx="14" cy="59"/>
              </a:xfrm>
              <a:custGeom>
                <a:avLst/>
                <a:gdLst>
                  <a:gd name="T0" fmla="*/ 1 w 53"/>
                  <a:gd name="T1" fmla="*/ 0 h 237"/>
                  <a:gd name="T2" fmla="*/ 1 w 53"/>
                  <a:gd name="T3" fmla="*/ 1 h 237"/>
                  <a:gd name="T4" fmla="*/ 0 w 53"/>
                  <a:gd name="T5" fmla="*/ 2 h 237"/>
                  <a:gd name="T6" fmla="*/ 0 w 53"/>
                  <a:gd name="T7" fmla="*/ 4 h 237"/>
                  <a:gd name="T8" fmla="*/ 0 w 53"/>
                  <a:gd name="T9" fmla="*/ 4 h 237"/>
                  <a:gd name="T10" fmla="*/ 0 60000 65536"/>
                  <a:gd name="T11" fmla="*/ 0 60000 65536"/>
                  <a:gd name="T12" fmla="*/ 0 60000 65536"/>
                  <a:gd name="T13" fmla="*/ 0 60000 65536"/>
                  <a:gd name="T14" fmla="*/ 0 60000 65536"/>
                  <a:gd name="T15" fmla="*/ 0 w 53"/>
                  <a:gd name="T16" fmla="*/ 0 h 237"/>
                  <a:gd name="T17" fmla="*/ 53 w 53"/>
                  <a:gd name="T18" fmla="*/ 237 h 237"/>
                </a:gdLst>
                <a:ahLst/>
                <a:cxnLst>
                  <a:cxn ang="T10">
                    <a:pos x="T0" y="T1"/>
                  </a:cxn>
                  <a:cxn ang="T11">
                    <a:pos x="T2" y="T3"/>
                  </a:cxn>
                  <a:cxn ang="T12">
                    <a:pos x="T4" y="T5"/>
                  </a:cxn>
                  <a:cxn ang="T13">
                    <a:pos x="T6" y="T7"/>
                  </a:cxn>
                  <a:cxn ang="T14">
                    <a:pos x="T8" y="T9"/>
                  </a:cxn>
                </a:cxnLst>
                <a:rect l="T15" t="T16" r="T17" b="T18"/>
                <a:pathLst>
                  <a:path w="53" h="237">
                    <a:moveTo>
                      <a:pt x="53" y="0"/>
                    </a:moveTo>
                    <a:lnTo>
                      <a:pt x="26" y="52"/>
                    </a:lnTo>
                    <a:lnTo>
                      <a:pt x="0" y="131"/>
                    </a:lnTo>
                    <a:lnTo>
                      <a:pt x="0" y="237"/>
                    </a:lnTo>
                    <a:lnTo>
                      <a:pt x="1" y="237"/>
                    </a:lnTo>
                  </a:path>
                </a:pathLst>
              </a:custGeom>
              <a:noFill/>
              <a:ln w="0">
                <a:solidFill>
                  <a:srgbClr val="000000"/>
                </a:solidFill>
                <a:prstDash val="solid"/>
                <a:round/>
              </a:ln>
            </p:spPr>
            <p:txBody>
              <a:bodyPr/>
              <a:lstStyle/>
              <a:p>
                <a:endParaRPr lang="en-US"/>
              </a:p>
            </p:txBody>
          </p:sp>
          <p:sp>
            <p:nvSpPr>
              <p:cNvPr id="27383" name="Freeform 1336"/>
              <p:cNvSpPr/>
              <p:nvPr/>
            </p:nvSpPr>
            <p:spPr bwMode="auto">
              <a:xfrm>
                <a:off x="8846" y="6293"/>
                <a:ext cx="53" cy="99"/>
              </a:xfrm>
              <a:custGeom>
                <a:avLst/>
                <a:gdLst>
                  <a:gd name="T0" fmla="*/ 3 w 212"/>
                  <a:gd name="T1" fmla="*/ 0 h 397"/>
                  <a:gd name="T2" fmla="*/ 1 w 212"/>
                  <a:gd name="T3" fmla="*/ 2 h 397"/>
                  <a:gd name="T4" fmla="*/ 1 w 212"/>
                  <a:gd name="T5" fmla="*/ 3 h 397"/>
                  <a:gd name="T6" fmla="*/ 0 w 212"/>
                  <a:gd name="T7" fmla="*/ 4 h 397"/>
                  <a:gd name="T8" fmla="*/ 0 w 212"/>
                  <a:gd name="T9" fmla="*/ 6 h 397"/>
                  <a:gd name="T10" fmla="*/ 1 w 212"/>
                  <a:gd name="T11" fmla="*/ 6 h 397"/>
                  <a:gd name="T12" fmla="*/ 1 w 212"/>
                  <a:gd name="T13" fmla="*/ 6 h 397"/>
                  <a:gd name="T14" fmla="*/ 0 60000 65536"/>
                  <a:gd name="T15" fmla="*/ 0 60000 65536"/>
                  <a:gd name="T16" fmla="*/ 0 60000 65536"/>
                  <a:gd name="T17" fmla="*/ 0 60000 65536"/>
                  <a:gd name="T18" fmla="*/ 0 60000 65536"/>
                  <a:gd name="T19" fmla="*/ 0 60000 65536"/>
                  <a:gd name="T20" fmla="*/ 0 60000 65536"/>
                  <a:gd name="T21" fmla="*/ 0 w 212"/>
                  <a:gd name="T22" fmla="*/ 0 h 397"/>
                  <a:gd name="T23" fmla="*/ 212 w 212"/>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2" h="397">
                    <a:moveTo>
                      <a:pt x="212" y="0"/>
                    </a:moveTo>
                    <a:lnTo>
                      <a:pt x="80" y="133"/>
                    </a:lnTo>
                    <a:lnTo>
                      <a:pt x="27" y="212"/>
                    </a:lnTo>
                    <a:lnTo>
                      <a:pt x="0" y="291"/>
                    </a:lnTo>
                    <a:lnTo>
                      <a:pt x="0" y="397"/>
                    </a:lnTo>
                    <a:lnTo>
                      <a:pt x="53" y="397"/>
                    </a:lnTo>
                    <a:lnTo>
                      <a:pt x="54" y="397"/>
                    </a:lnTo>
                  </a:path>
                </a:pathLst>
              </a:custGeom>
              <a:noFill/>
              <a:ln w="0">
                <a:solidFill>
                  <a:srgbClr val="000000"/>
                </a:solidFill>
                <a:prstDash val="solid"/>
                <a:round/>
              </a:ln>
            </p:spPr>
            <p:txBody>
              <a:bodyPr/>
              <a:lstStyle/>
              <a:p>
                <a:endParaRPr lang="en-US"/>
              </a:p>
            </p:txBody>
          </p:sp>
          <p:sp>
            <p:nvSpPr>
              <p:cNvPr id="27384" name="Freeform 1337"/>
              <p:cNvSpPr/>
              <p:nvPr/>
            </p:nvSpPr>
            <p:spPr bwMode="auto">
              <a:xfrm>
                <a:off x="8813" y="6254"/>
                <a:ext cx="93" cy="26"/>
              </a:xfrm>
              <a:custGeom>
                <a:avLst/>
                <a:gdLst>
                  <a:gd name="T0" fmla="*/ 0 w 370"/>
                  <a:gd name="T1" fmla="*/ 1 h 105"/>
                  <a:gd name="T2" fmla="*/ 1 w 370"/>
                  <a:gd name="T3" fmla="*/ 1 h 105"/>
                  <a:gd name="T4" fmla="*/ 1 w 370"/>
                  <a:gd name="T5" fmla="*/ 0 h 105"/>
                  <a:gd name="T6" fmla="*/ 2 w 370"/>
                  <a:gd name="T7" fmla="*/ 0 h 105"/>
                  <a:gd name="T8" fmla="*/ 4 w 370"/>
                  <a:gd name="T9" fmla="*/ 1 h 105"/>
                  <a:gd name="T10" fmla="*/ 5 w 370"/>
                  <a:gd name="T11" fmla="*/ 1 h 105"/>
                  <a:gd name="T12" fmla="*/ 6 w 370"/>
                  <a:gd name="T13" fmla="*/ 1 h 105"/>
                  <a:gd name="T14" fmla="*/ 6 w 370"/>
                  <a:gd name="T15" fmla="*/ 0 h 105"/>
                  <a:gd name="T16" fmla="*/ 6 w 370"/>
                  <a:gd name="T17" fmla="*/ 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0"/>
                  <a:gd name="T28" fmla="*/ 0 h 105"/>
                  <a:gd name="T29" fmla="*/ 370 w 370"/>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0" h="105">
                    <a:moveTo>
                      <a:pt x="0" y="105"/>
                    </a:moveTo>
                    <a:lnTo>
                      <a:pt x="25" y="53"/>
                    </a:lnTo>
                    <a:lnTo>
                      <a:pt x="78" y="0"/>
                    </a:lnTo>
                    <a:lnTo>
                      <a:pt x="131" y="0"/>
                    </a:lnTo>
                    <a:lnTo>
                      <a:pt x="263" y="80"/>
                    </a:lnTo>
                    <a:lnTo>
                      <a:pt x="316" y="80"/>
                    </a:lnTo>
                    <a:lnTo>
                      <a:pt x="343" y="53"/>
                    </a:lnTo>
                    <a:lnTo>
                      <a:pt x="369" y="0"/>
                    </a:lnTo>
                    <a:lnTo>
                      <a:pt x="370" y="0"/>
                    </a:lnTo>
                  </a:path>
                </a:pathLst>
              </a:custGeom>
              <a:noFill/>
              <a:ln w="0">
                <a:solidFill>
                  <a:srgbClr val="000000"/>
                </a:solidFill>
                <a:prstDash val="solid"/>
                <a:round/>
              </a:ln>
            </p:spPr>
            <p:txBody>
              <a:bodyPr/>
              <a:lstStyle/>
              <a:p>
                <a:endParaRPr lang="en-US"/>
              </a:p>
            </p:txBody>
          </p:sp>
          <p:sp>
            <p:nvSpPr>
              <p:cNvPr id="27385" name="Freeform 1338"/>
              <p:cNvSpPr/>
              <p:nvPr/>
            </p:nvSpPr>
            <p:spPr bwMode="auto">
              <a:xfrm>
                <a:off x="8826" y="6260"/>
                <a:ext cx="33" cy="7"/>
              </a:xfrm>
              <a:custGeom>
                <a:avLst/>
                <a:gdLst>
                  <a:gd name="T0" fmla="*/ 0 w 133"/>
                  <a:gd name="T1" fmla="*/ 1 h 26"/>
                  <a:gd name="T2" fmla="*/ 0 w 133"/>
                  <a:gd name="T3" fmla="*/ 0 h 26"/>
                  <a:gd name="T4" fmla="*/ 1 w 133"/>
                  <a:gd name="T5" fmla="*/ 0 h 26"/>
                  <a:gd name="T6" fmla="*/ 2 w 133"/>
                  <a:gd name="T7" fmla="*/ 1 h 26"/>
                  <a:gd name="T8" fmla="*/ 2 w 133"/>
                  <a:gd name="T9" fmla="*/ 1 h 26"/>
                  <a:gd name="T10" fmla="*/ 0 60000 65536"/>
                  <a:gd name="T11" fmla="*/ 0 60000 65536"/>
                  <a:gd name="T12" fmla="*/ 0 60000 65536"/>
                  <a:gd name="T13" fmla="*/ 0 60000 65536"/>
                  <a:gd name="T14" fmla="*/ 0 60000 65536"/>
                  <a:gd name="T15" fmla="*/ 0 w 133"/>
                  <a:gd name="T16" fmla="*/ 0 h 26"/>
                  <a:gd name="T17" fmla="*/ 133 w 133"/>
                  <a:gd name="T18" fmla="*/ 26 h 26"/>
                </a:gdLst>
                <a:ahLst/>
                <a:cxnLst>
                  <a:cxn ang="T10">
                    <a:pos x="T0" y="T1"/>
                  </a:cxn>
                  <a:cxn ang="T11">
                    <a:pos x="T2" y="T3"/>
                  </a:cxn>
                  <a:cxn ang="T12">
                    <a:pos x="T4" y="T5"/>
                  </a:cxn>
                  <a:cxn ang="T13">
                    <a:pos x="T6" y="T7"/>
                  </a:cxn>
                  <a:cxn ang="T14">
                    <a:pos x="T8" y="T9"/>
                  </a:cxn>
                </a:cxnLst>
                <a:rect l="T15" t="T16" r="T17" b="T18"/>
                <a:pathLst>
                  <a:path w="133" h="26">
                    <a:moveTo>
                      <a:pt x="0" y="26"/>
                    </a:moveTo>
                    <a:lnTo>
                      <a:pt x="26" y="0"/>
                    </a:lnTo>
                    <a:lnTo>
                      <a:pt x="79" y="0"/>
                    </a:lnTo>
                    <a:lnTo>
                      <a:pt x="132" y="26"/>
                    </a:lnTo>
                    <a:lnTo>
                      <a:pt x="133" y="26"/>
                    </a:lnTo>
                  </a:path>
                </a:pathLst>
              </a:custGeom>
              <a:noFill/>
              <a:ln w="0">
                <a:solidFill>
                  <a:srgbClr val="000000"/>
                </a:solidFill>
                <a:prstDash val="solid"/>
                <a:round/>
              </a:ln>
            </p:spPr>
            <p:txBody>
              <a:bodyPr/>
              <a:lstStyle/>
              <a:p>
                <a:endParaRPr lang="en-US"/>
              </a:p>
            </p:txBody>
          </p:sp>
          <p:sp>
            <p:nvSpPr>
              <p:cNvPr id="27386" name="Freeform 1339"/>
              <p:cNvSpPr/>
              <p:nvPr/>
            </p:nvSpPr>
            <p:spPr bwMode="auto">
              <a:xfrm>
                <a:off x="8813" y="6267"/>
                <a:ext cx="66" cy="13"/>
              </a:xfrm>
              <a:custGeom>
                <a:avLst/>
                <a:gdLst>
                  <a:gd name="T0" fmla="*/ 0 w 265"/>
                  <a:gd name="T1" fmla="*/ 1 h 52"/>
                  <a:gd name="T2" fmla="*/ 0 w 265"/>
                  <a:gd name="T3" fmla="*/ 1 h 52"/>
                  <a:gd name="T4" fmla="*/ 1 w 265"/>
                  <a:gd name="T5" fmla="*/ 0 h 52"/>
                  <a:gd name="T6" fmla="*/ 2 w 265"/>
                  <a:gd name="T7" fmla="*/ 0 h 52"/>
                  <a:gd name="T8" fmla="*/ 4 w 265"/>
                  <a:gd name="T9" fmla="*/ 1 h 52"/>
                  <a:gd name="T10" fmla="*/ 4 w 265"/>
                  <a:gd name="T11" fmla="*/ 1 h 52"/>
                  <a:gd name="T12" fmla="*/ 0 60000 65536"/>
                  <a:gd name="T13" fmla="*/ 0 60000 65536"/>
                  <a:gd name="T14" fmla="*/ 0 60000 65536"/>
                  <a:gd name="T15" fmla="*/ 0 60000 65536"/>
                  <a:gd name="T16" fmla="*/ 0 60000 65536"/>
                  <a:gd name="T17" fmla="*/ 0 60000 65536"/>
                  <a:gd name="T18" fmla="*/ 0 w 265"/>
                  <a:gd name="T19" fmla="*/ 0 h 52"/>
                  <a:gd name="T20" fmla="*/ 265 w 26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65" h="52">
                    <a:moveTo>
                      <a:pt x="0" y="52"/>
                    </a:moveTo>
                    <a:lnTo>
                      <a:pt x="25" y="27"/>
                    </a:lnTo>
                    <a:lnTo>
                      <a:pt x="78" y="0"/>
                    </a:lnTo>
                    <a:lnTo>
                      <a:pt x="131" y="0"/>
                    </a:lnTo>
                    <a:lnTo>
                      <a:pt x="263" y="27"/>
                    </a:lnTo>
                    <a:lnTo>
                      <a:pt x="265" y="27"/>
                    </a:lnTo>
                  </a:path>
                </a:pathLst>
              </a:custGeom>
              <a:noFill/>
              <a:ln w="0">
                <a:solidFill>
                  <a:srgbClr val="000000"/>
                </a:solidFill>
                <a:prstDash val="solid"/>
                <a:round/>
              </a:ln>
            </p:spPr>
            <p:txBody>
              <a:bodyPr/>
              <a:lstStyle/>
              <a:p>
                <a:endParaRPr lang="en-US"/>
              </a:p>
            </p:txBody>
          </p:sp>
          <p:sp>
            <p:nvSpPr>
              <p:cNvPr id="27387" name="Freeform 1340"/>
              <p:cNvSpPr/>
              <p:nvPr/>
            </p:nvSpPr>
            <p:spPr bwMode="auto">
              <a:xfrm>
                <a:off x="8945" y="6254"/>
                <a:ext cx="1" cy="39"/>
              </a:xfrm>
              <a:custGeom>
                <a:avLst/>
                <a:gdLst>
                  <a:gd name="T0" fmla="*/ 0 w 1"/>
                  <a:gd name="T1" fmla="*/ 0 h 158"/>
                  <a:gd name="T2" fmla="*/ 0 w 1"/>
                  <a:gd name="T3" fmla="*/ 2 h 158"/>
                  <a:gd name="T4" fmla="*/ 1 w 1"/>
                  <a:gd name="T5" fmla="*/ 2 h 158"/>
                  <a:gd name="T6" fmla="*/ 0 60000 65536"/>
                  <a:gd name="T7" fmla="*/ 0 60000 65536"/>
                  <a:gd name="T8" fmla="*/ 0 60000 65536"/>
                  <a:gd name="T9" fmla="*/ 0 w 1"/>
                  <a:gd name="T10" fmla="*/ 0 h 158"/>
                  <a:gd name="T11" fmla="*/ 1 w 1"/>
                  <a:gd name="T12" fmla="*/ 158 h 158"/>
                </a:gdLst>
                <a:ahLst/>
                <a:cxnLst>
                  <a:cxn ang="T6">
                    <a:pos x="T0" y="T1"/>
                  </a:cxn>
                  <a:cxn ang="T7">
                    <a:pos x="T2" y="T3"/>
                  </a:cxn>
                  <a:cxn ang="T8">
                    <a:pos x="T4" y="T5"/>
                  </a:cxn>
                </a:cxnLst>
                <a:rect l="T9" t="T10" r="T11" b="T12"/>
                <a:pathLst>
                  <a:path w="1" h="158">
                    <a:moveTo>
                      <a:pt x="0" y="0"/>
                    </a:moveTo>
                    <a:lnTo>
                      <a:pt x="0" y="158"/>
                    </a:lnTo>
                    <a:lnTo>
                      <a:pt x="1" y="158"/>
                    </a:lnTo>
                  </a:path>
                </a:pathLst>
              </a:custGeom>
              <a:noFill/>
              <a:ln w="0">
                <a:solidFill>
                  <a:srgbClr val="000000"/>
                </a:solidFill>
                <a:prstDash val="solid"/>
                <a:round/>
              </a:ln>
            </p:spPr>
            <p:txBody>
              <a:bodyPr/>
              <a:lstStyle/>
              <a:p>
                <a:endParaRPr lang="en-US"/>
              </a:p>
            </p:txBody>
          </p:sp>
          <p:sp>
            <p:nvSpPr>
              <p:cNvPr id="27388" name="Freeform 1341"/>
              <p:cNvSpPr/>
              <p:nvPr/>
            </p:nvSpPr>
            <p:spPr bwMode="auto">
              <a:xfrm>
                <a:off x="8991" y="6254"/>
                <a:ext cx="46" cy="138"/>
              </a:xfrm>
              <a:custGeom>
                <a:avLst/>
                <a:gdLst>
                  <a:gd name="T0" fmla="*/ 3 w 184"/>
                  <a:gd name="T1" fmla="*/ 0 h 555"/>
                  <a:gd name="T2" fmla="*/ 3 w 184"/>
                  <a:gd name="T3" fmla="*/ 1 h 555"/>
                  <a:gd name="T4" fmla="*/ 3 w 184"/>
                  <a:gd name="T5" fmla="*/ 2 h 555"/>
                  <a:gd name="T6" fmla="*/ 1 w 184"/>
                  <a:gd name="T7" fmla="*/ 4 h 555"/>
                  <a:gd name="T8" fmla="*/ 0 w 184"/>
                  <a:gd name="T9" fmla="*/ 5 h 555"/>
                  <a:gd name="T10" fmla="*/ 0 w 184"/>
                  <a:gd name="T11" fmla="*/ 7 h 555"/>
                  <a:gd name="T12" fmla="*/ 0 w 184"/>
                  <a:gd name="T13" fmla="*/ 8 h 555"/>
                  <a:gd name="T14" fmla="*/ 0 w 184"/>
                  <a:gd name="T15" fmla="*/ 8 h 555"/>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555"/>
                  <a:gd name="T26" fmla="*/ 184 w 184"/>
                  <a:gd name="T27" fmla="*/ 555 h 5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555">
                    <a:moveTo>
                      <a:pt x="184" y="0"/>
                    </a:moveTo>
                    <a:lnTo>
                      <a:pt x="184" y="80"/>
                    </a:lnTo>
                    <a:lnTo>
                      <a:pt x="158" y="158"/>
                    </a:lnTo>
                    <a:lnTo>
                      <a:pt x="52" y="291"/>
                    </a:lnTo>
                    <a:lnTo>
                      <a:pt x="26" y="343"/>
                    </a:lnTo>
                    <a:lnTo>
                      <a:pt x="0" y="449"/>
                    </a:lnTo>
                    <a:lnTo>
                      <a:pt x="0" y="555"/>
                    </a:lnTo>
                    <a:lnTo>
                      <a:pt x="1" y="555"/>
                    </a:lnTo>
                  </a:path>
                </a:pathLst>
              </a:custGeom>
              <a:noFill/>
              <a:ln w="0">
                <a:solidFill>
                  <a:srgbClr val="000000"/>
                </a:solidFill>
                <a:prstDash val="solid"/>
                <a:round/>
              </a:ln>
            </p:spPr>
            <p:txBody>
              <a:bodyPr/>
              <a:lstStyle/>
              <a:p>
                <a:endParaRPr lang="en-US"/>
              </a:p>
            </p:txBody>
          </p:sp>
          <p:sp>
            <p:nvSpPr>
              <p:cNvPr id="27389" name="Freeform 1342"/>
              <p:cNvSpPr/>
              <p:nvPr/>
            </p:nvSpPr>
            <p:spPr bwMode="auto">
              <a:xfrm>
                <a:off x="8984" y="6333"/>
                <a:ext cx="14" cy="59"/>
              </a:xfrm>
              <a:custGeom>
                <a:avLst/>
                <a:gdLst>
                  <a:gd name="T0" fmla="*/ 1 w 53"/>
                  <a:gd name="T1" fmla="*/ 0 h 237"/>
                  <a:gd name="T2" fmla="*/ 1 w 53"/>
                  <a:gd name="T3" fmla="*/ 1 h 237"/>
                  <a:gd name="T4" fmla="*/ 0 w 53"/>
                  <a:gd name="T5" fmla="*/ 2 h 237"/>
                  <a:gd name="T6" fmla="*/ 0 w 53"/>
                  <a:gd name="T7" fmla="*/ 4 h 237"/>
                  <a:gd name="T8" fmla="*/ 0 w 53"/>
                  <a:gd name="T9" fmla="*/ 4 h 237"/>
                  <a:gd name="T10" fmla="*/ 0 60000 65536"/>
                  <a:gd name="T11" fmla="*/ 0 60000 65536"/>
                  <a:gd name="T12" fmla="*/ 0 60000 65536"/>
                  <a:gd name="T13" fmla="*/ 0 60000 65536"/>
                  <a:gd name="T14" fmla="*/ 0 60000 65536"/>
                  <a:gd name="T15" fmla="*/ 0 w 53"/>
                  <a:gd name="T16" fmla="*/ 0 h 237"/>
                  <a:gd name="T17" fmla="*/ 53 w 53"/>
                  <a:gd name="T18" fmla="*/ 237 h 237"/>
                </a:gdLst>
                <a:ahLst/>
                <a:cxnLst>
                  <a:cxn ang="T10">
                    <a:pos x="T0" y="T1"/>
                  </a:cxn>
                  <a:cxn ang="T11">
                    <a:pos x="T2" y="T3"/>
                  </a:cxn>
                  <a:cxn ang="T12">
                    <a:pos x="T4" y="T5"/>
                  </a:cxn>
                  <a:cxn ang="T13">
                    <a:pos x="T6" y="T7"/>
                  </a:cxn>
                  <a:cxn ang="T14">
                    <a:pos x="T8" y="T9"/>
                  </a:cxn>
                </a:cxnLst>
                <a:rect l="T15" t="T16" r="T17" b="T18"/>
                <a:pathLst>
                  <a:path w="53" h="237">
                    <a:moveTo>
                      <a:pt x="53" y="0"/>
                    </a:moveTo>
                    <a:lnTo>
                      <a:pt x="27" y="52"/>
                    </a:lnTo>
                    <a:lnTo>
                      <a:pt x="0" y="131"/>
                    </a:lnTo>
                    <a:lnTo>
                      <a:pt x="0" y="237"/>
                    </a:lnTo>
                    <a:lnTo>
                      <a:pt x="1" y="237"/>
                    </a:lnTo>
                  </a:path>
                </a:pathLst>
              </a:custGeom>
              <a:noFill/>
              <a:ln w="0">
                <a:solidFill>
                  <a:srgbClr val="000000"/>
                </a:solidFill>
                <a:prstDash val="solid"/>
                <a:round/>
              </a:ln>
            </p:spPr>
            <p:txBody>
              <a:bodyPr/>
              <a:lstStyle/>
              <a:p>
                <a:endParaRPr lang="en-US"/>
              </a:p>
            </p:txBody>
          </p:sp>
          <p:sp>
            <p:nvSpPr>
              <p:cNvPr id="27390" name="Freeform 1343"/>
              <p:cNvSpPr/>
              <p:nvPr/>
            </p:nvSpPr>
            <p:spPr bwMode="auto">
              <a:xfrm>
                <a:off x="8978" y="6293"/>
                <a:ext cx="53" cy="99"/>
              </a:xfrm>
              <a:custGeom>
                <a:avLst/>
                <a:gdLst>
                  <a:gd name="T0" fmla="*/ 3 w 211"/>
                  <a:gd name="T1" fmla="*/ 0 h 397"/>
                  <a:gd name="T2" fmla="*/ 1 w 211"/>
                  <a:gd name="T3" fmla="*/ 2 h 397"/>
                  <a:gd name="T4" fmla="*/ 1 w 211"/>
                  <a:gd name="T5" fmla="*/ 3 h 397"/>
                  <a:gd name="T6" fmla="*/ 0 w 211"/>
                  <a:gd name="T7" fmla="*/ 4 h 397"/>
                  <a:gd name="T8" fmla="*/ 0 w 211"/>
                  <a:gd name="T9" fmla="*/ 6 h 397"/>
                  <a:gd name="T10" fmla="*/ 1 w 211"/>
                  <a:gd name="T11" fmla="*/ 6 h 397"/>
                  <a:gd name="T12" fmla="*/ 1 w 211"/>
                  <a:gd name="T13" fmla="*/ 6 h 397"/>
                  <a:gd name="T14" fmla="*/ 0 60000 65536"/>
                  <a:gd name="T15" fmla="*/ 0 60000 65536"/>
                  <a:gd name="T16" fmla="*/ 0 60000 65536"/>
                  <a:gd name="T17" fmla="*/ 0 60000 65536"/>
                  <a:gd name="T18" fmla="*/ 0 60000 65536"/>
                  <a:gd name="T19" fmla="*/ 0 60000 65536"/>
                  <a:gd name="T20" fmla="*/ 0 60000 65536"/>
                  <a:gd name="T21" fmla="*/ 0 w 211"/>
                  <a:gd name="T22" fmla="*/ 0 h 397"/>
                  <a:gd name="T23" fmla="*/ 211 w 211"/>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 h="397">
                    <a:moveTo>
                      <a:pt x="211" y="0"/>
                    </a:moveTo>
                    <a:lnTo>
                      <a:pt x="79" y="133"/>
                    </a:lnTo>
                    <a:lnTo>
                      <a:pt x="26" y="212"/>
                    </a:lnTo>
                    <a:lnTo>
                      <a:pt x="0" y="291"/>
                    </a:lnTo>
                    <a:lnTo>
                      <a:pt x="0" y="397"/>
                    </a:lnTo>
                    <a:lnTo>
                      <a:pt x="53" y="397"/>
                    </a:lnTo>
                    <a:lnTo>
                      <a:pt x="54" y="397"/>
                    </a:lnTo>
                  </a:path>
                </a:pathLst>
              </a:custGeom>
              <a:noFill/>
              <a:ln w="0">
                <a:solidFill>
                  <a:srgbClr val="000000"/>
                </a:solidFill>
                <a:prstDash val="solid"/>
                <a:round/>
              </a:ln>
            </p:spPr>
            <p:txBody>
              <a:bodyPr/>
              <a:lstStyle/>
              <a:p>
                <a:endParaRPr lang="en-US"/>
              </a:p>
            </p:txBody>
          </p:sp>
          <p:sp>
            <p:nvSpPr>
              <p:cNvPr id="27391" name="Freeform 1344"/>
              <p:cNvSpPr/>
              <p:nvPr/>
            </p:nvSpPr>
            <p:spPr bwMode="auto">
              <a:xfrm>
                <a:off x="8945" y="6254"/>
                <a:ext cx="92" cy="26"/>
              </a:xfrm>
              <a:custGeom>
                <a:avLst/>
                <a:gdLst>
                  <a:gd name="T0" fmla="*/ 0 w 371"/>
                  <a:gd name="T1" fmla="*/ 1 h 105"/>
                  <a:gd name="T2" fmla="*/ 0 w 371"/>
                  <a:gd name="T3" fmla="*/ 1 h 105"/>
                  <a:gd name="T4" fmla="*/ 1 w 371"/>
                  <a:gd name="T5" fmla="*/ 0 h 105"/>
                  <a:gd name="T6" fmla="*/ 2 w 371"/>
                  <a:gd name="T7" fmla="*/ 0 h 105"/>
                  <a:gd name="T8" fmla="*/ 4 w 371"/>
                  <a:gd name="T9" fmla="*/ 1 h 105"/>
                  <a:gd name="T10" fmla="*/ 5 w 371"/>
                  <a:gd name="T11" fmla="*/ 1 h 105"/>
                  <a:gd name="T12" fmla="*/ 5 w 371"/>
                  <a:gd name="T13" fmla="*/ 1 h 105"/>
                  <a:gd name="T14" fmla="*/ 6 w 371"/>
                  <a:gd name="T15" fmla="*/ 0 h 105"/>
                  <a:gd name="T16" fmla="*/ 6 w 371"/>
                  <a:gd name="T17" fmla="*/ 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1"/>
                  <a:gd name="T28" fmla="*/ 0 h 105"/>
                  <a:gd name="T29" fmla="*/ 371 w 371"/>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1" h="105">
                    <a:moveTo>
                      <a:pt x="0" y="105"/>
                    </a:moveTo>
                    <a:lnTo>
                      <a:pt x="27" y="53"/>
                    </a:lnTo>
                    <a:lnTo>
                      <a:pt x="80" y="0"/>
                    </a:lnTo>
                    <a:lnTo>
                      <a:pt x="133" y="0"/>
                    </a:lnTo>
                    <a:lnTo>
                      <a:pt x="264" y="80"/>
                    </a:lnTo>
                    <a:lnTo>
                      <a:pt x="317" y="80"/>
                    </a:lnTo>
                    <a:lnTo>
                      <a:pt x="344" y="53"/>
                    </a:lnTo>
                    <a:lnTo>
                      <a:pt x="370" y="0"/>
                    </a:lnTo>
                    <a:lnTo>
                      <a:pt x="371" y="0"/>
                    </a:lnTo>
                  </a:path>
                </a:pathLst>
              </a:custGeom>
              <a:noFill/>
              <a:ln w="0">
                <a:solidFill>
                  <a:srgbClr val="000000"/>
                </a:solidFill>
                <a:prstDash val="solid"/>
                <a:round/>
              </a:ln>
            </p:spPr>
            <p:txBody>
              <a:bodyPr/>
              <a:lstStyle/>
              <a:p>
                <a:endParaRPr lang="en-US"/>
              </a:p>
            </p:txBody>
          </p:sp>
          <p:sp>
            <p:nvSpPr>
              <p:cNvPr id="27392" name="Freeform 1345"/>
              <p:cNvSpPr/>
              <p:nvPr/>
            </p:nvSpPr>
            <p:spPr bwMode="auto">
              <a:xfrm>
                <a:off x="8958" y="6260"/>
                <a:ext cx="33" cy="7"/>
              </a:xfrm>
              <a:custGeom>
                <a:avLst/>
                <a:gdLst>
                  <a:gd name="T0" fmla="*/ 0 w 134"/>
                  <a:gd name="T1" fmla="*/ 1 h 26"/>
                  <a:gd name="T2" fmla="*/ 0 w 134"/>
                  <a:gd name="T3" fmla="*/ 0 h 26"/>
                  <a:gd name="T4" fmla="*/ 1 w 134"/>
                  <a:gd name="T5" fmla="*/ 0 h 26"/>
                  <a:gd name="T6" fmla="*/ 2 w 134"/>
                  <a:gd name="T7" fmla="*/ 1 h 26"/>
                  <a:gd name="T8" fmla="*/ 2 w 134"/>
                  <a:gd name="T9" fmla="*/ 1 h 26"/>
                  <a:gd name="T10" fmla="*/ 0 60000 65536"/>
                  <a:gd name="T11" fmla="*/ 0 60000 65536"/>
                  <a:gd name="T12" fmla="*/ 0 60000 65536"/>
                  <a:gd name="T13" fmla="*/ 0 60000 65536"/>
                  <a:gd name="T14" fmla="*/ 0 60000 65536"/>
                  <a:gd name="T15" fmla="*/ 0 w 134"/>
                  <a:gd name="T16" fmla="*/ 0 h 26"/>
                  <a:gd name="T17" fmla="*/ 134 w 134"/>
                  <a:gd name="T18" fmla="*/ 26 h 26"/>
                </a:gdLst>
                <a:ahLst/>
                <a:cxnLst>
                  <a:cxn ang="T10">
                    <a:pos x="T0" y="T1"/>
                  </a:cxn>
                  <a:cxn ang="T11">
                    <a:pos x="T2" y="T3"/>
                  </a:cxn>
                  <a:cxn ang="T12">
                    <a:pos x="T4" y="T5"/>
                  </a:cxn>
                  <a:cxn ang="T13">
                    <a:pos x="T6" y="T7"/>
                  </a:cxn>
                  <a:cxn ang="T14">
                    <a:pos x="T8" y="T9"/>
                  </a:cxn>
                </a:cxnLst>
                <a:rect l="T15" t="T16" r="T17" b="T18"/>
                <a:pathLst>
                  <a:path w="134" h="26">
                    <a:moveTo>
                      <a:pt x="0" y="26"/>
                    </a:moveTo>
                    <a:lnTo>
                      <a:pt x="27" y="0"/>
                    </a:lnTo>
                    <a:lnTo>
                      <a:pt x="80" y="0"/>
                    </a:lnTo>
                    <a:lnTo>
                      <a:pt x="133" y="26"/>
                    </a:lnTo>
                    <a:lnTo>
                      <a:pt x="134" y="26"/>
                    </a:lnTo>
                  </a:path>
                </a:pathLst>
              </a:custGeom>
              <a:noFill/>
              <a:ln w="0">
                <a:solidFill>
                  <a:srgbClr val="000000"/>
                </a:solidFill>
                <a:prstDash val="solid"/>
                <a:round/>
              </a:ln>
            </p:spPr>
            <p:txBody>
              <a:bodyPr/>
              <a:lstStyle/>
              <a:p>
                <a:endParaRPr lang="en-US"/>
              </a:p>
            </p:txBody>
          </p:sp>
          <p:sp>
            <p:nvSpPr>
              <p:cNvPr id="27393" name="Freeform 1346"/>
              <p:cNvSpPr/>
              <p:nvPr/>
            </p:nvSpPr>
            <p:spPr bwMode="auto">
              <a:xfrm>
                <a:off x="8945" y="6267"/>
                <a:ext cx="66" cy="13"/>
              </a:xfrm>
              <a:custGeom>
                <a:avLst/>
                <a:gdLst>
                  <a:gd name="T0" fmla="*/ 0 w 265"/>
                  <a:gd name="T1" fmla="*/ 1 h 52"/>
                  <a:gd name="T2" fmla="*/ 0 w 265"/>
                  <a:gd name="T3" fmla="*/ 1 h 52"/>
                  <a:gd name="T4" fmla="*/ 1 w 265"/>
                  <a:gd name="T5" fmla="*/ 0 h 52"/>
                  <a:gd name="T6" fmla="*/ 2 w 265"/>
                  <a:gd name="T7" fmla="*/ 0 h 52"/>
                  <a:gd name="T8" fmla="*/ 4 w 265"/>
                  <a:gd name="T9" fmla="*/ 1 h 52"/>
                  <a:gd name="T10" fmla="*/ 4 w 265"/>
                  <a:gd name="T11" fmla="*/ 1 h 52"/>
                  <a:gd name="T12" fmla="*/ 0 60000 65536"/>
                  <a:gd name="T13" fmla="*/ 0 60000 65536"/>
                  <a:gd name="T14" fmla="*/ 0 60000 65536"/>
                  <a:gd name="T15" fmla="*/ 0 60000 65536"/>
                  <a:gd name="T16" fmla="*/ 0 60000 65536"/>
                  <a:gd name="T17" fmla="*/ 0 60000 65536"/>
                  <a:gd name="T18" fmla="*/ 0 w 265"/>
                  <a:gd name="T19" fmla="*/ 0 h 52"/>
                  <a:gd name="T20" fmla="*/ 265 w 26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65" h="52">
                    <a:moveTo>
                      <a:pt x="0" y="52"/>
                    </a:moveTo>
                    <a:lnTo>
                      <a:pt x="27" y="27"/>
                    </a:lnTo>
                    <a:lnTo>
                      <a:pt x="80" y="0"/>
                    </a:lnTo>
                    <a:lnTo>
                      <a:pt x="133" y="0"/>
                    </a:lnTo>
                    <a:lnTo>
                      <a:pt x="264" y="27"/>
                    </a:lnTo>
                    <a:lnTo>
                      <a:pt x="265" y="27"/>
                    </a:lnTo>
                  </a:path>
                </a:pathLst>
              </a:custGeom>
              <a:noFill/>
              <a:ln w="0">
                <a:solidFill>
                  <a:srgbClr val="000000"/>
                </a:solidFill>
                <a:prstDash val="solid"/>
                <a:round/>
              </a:ln>
            </p:spPr>
            <p:txBody>
              <a:bodyPr/>
              <a:lstStyle/>
              <a:p>
                <a:endParaRPr lang="en-US"/>
              </a:p>
            </p:txBody>
          </p:sp>
          <p:sp>
            <p:nvSpPr>
              <p:cNvPr id="27394" name="Freeform 1347"/>
              <p:cNvSpPr/>
              <p:nvPr/>
            </p:nvSpPr>
            <p:spPr bwMode="auto">
              <a:xfrm>
                <a:off x="9084" y="6373"/>
                <a:ext cx="19" cy="19"/>
              </a:xfrm>
              <a:custGeom>
                <a:avLst/>
                <a:gdLst>
                  <a:gd name="T0" fmla="*/ 0 w 80"/>
                  <a:gd name="T1" fmla="*/ 0 h 79"/>
                  <a:gd name="T2" fmla="*/ 0 w 80"/>
                  <a:gd name="T3" fmla="*/ 0 h 79"/>
                  <a:gd name="T4" fmla="*/ 0 w 80"/>
                  <a:gd name="T5" fmla="*/ 1 h 79"/>
                  <a:gd name="T6" fmla="*/ 0 w 80"/>
                  <a:gd name="T7" fmla="*/ 1 h 79"/>
                  <a:gd name="T8" fmla="*/ 1 w 80"/>
                  <a:gd name="T9" fmla="*/ 1 h 79"/>
                  <a:gd name="T10" fmla="*/ 1 w 80"/>
                  <a:gd name="T11" fmla="*/ 1 h 79"/>
                  <a:gd name="T12" fmla="*/ 1 w 80"/>
                  <a:gd name="T13" fmla="*/ 0 h 79"/>
                  <a:gd name="T14" fmla="*/ 1 w 80"/>
                  <a:gd name="T15" fmla="*/ 0 h 79"/>
                  <a:gd name="T16" fmla="*/ 0 w 80"/>
                  <a:gd name="T17" fmla="*/ 0 h 79"/>
                  <a:gd name="T18" fmla="*/ 0 w 80"/>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79"/>
                  <a:gd name="T32" fmla="*/ 80 w 80"/>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79">
                    <a:moveTo>
                      <a:pt x="27" y="0"/>
                    </a:moveTo>
                    <a:lnTo>
                      <a:pt x="0" y="26"/>
                    </a:lnTo>
                    <a:lnTo>
                      <a:pt x="0" y="53"/>
                    </a:lnTo>
                    <a:lnTo>
                      <a:pt x="27" y="79"/>
                    </a:lnTo>
                    <a:lnTo>
                      <a:pt x="53" y="79"/>
                    </a:lnTo>
                    <a:lnTo>
                      <a:pt x="80" y="53"/>
                    </a:lnTo>
                    <a:lnTo>
                      <a:pt x="80" y="26"/>
                    </a:lnTo>
                    <a:lnTo>
                      <a:pt x="53" y="0"/>
                    </a:lnTo>
                    <a:lnTo>
                      <a:pt x="27" y="0"/>
                    </a:lnTo>
                    <a:lnTo>
                      <a:pt x="28" y="0"/>
                    </a:lnTo>
                  </a:path>
                </a:pathLst>
              </a:custGeom>
              <a:noFill/>
              <a:ln w="0">
                <a:solidFill>
                  <a:srgbClr val="000000"/>
                </a:solidFill>
                <a:prstDash val="solid"/>
                <a:round/>
              </a:ln>
            </p:spPr>
            <p:txBody>
              <a:bodyPr/>
              <a:lstStyle/>
              <a:p>
                <a:endParaRPr lang="en-US"/>
              </a:p>
            </p:txBody>
          </p:sp>
          <p:sp>
            <p:nvSpPr>
              <p:cNvPr id="27395" name="Freeform 1348"/>
              <p:cNvSpPr/>
              <p:nvPr/>
            </p:nvSpPr>
            <p:spPr bwMode="auto">
              <a:xfrm>
                <a:off x="9090" y="6379"/>
                <a:ext cx="7" cy="7"/>
              </a:xfrm>
              <a:custGeom>
                <a:avLst/>
                <a:gdLst>
                  <a:gd name="T0" fmla="*/ 0 w 26"/>
                  <a:gd name="T1" fmla="*/ 0 h 27"/>
                  <a:gd name="T2" fmla="*/ 0 w 26"/>
                  <a:gd name="T3" fmla="*/ 1 h 27"/>
                  <a:gd name="T4" fmla="*/ 1 w 26"/>
                  <a:gd name="T5" fmla="*/ 1 h 27"/>
                  <a:gd name="T6" fmla="*/ 1 w 26"/>
                  <a:gd name="T7" fmla="*/ 0 h 27"/>
                  <a:gd name="T8" fmla="*/ 0 w 26"/>
                  <a:gd name="T9" fmla="*/ 0 h 27"/>
                  <a:gd name="T10" fmla="*/ 0 w 26"/>
                  <a:gd name="T11" fmla="*/ 0 h 27"/>
                  <a:gd name="T12" fmla="*/ 0 60000 65536"/>
                  <a:gd name="T13" fmla="*/ 0 60000 65536"/>
                  <a:gd name="T14" fmla="*/ 0 60000 65536"/>
                  <a:gd name="T15" fmla="*/ 0 60000 65536"/>
                  <a:gd name="T16" fmla="*/ 0 60000 65536"/>
                  <a:gd name="T17" fmla="*/ 0 60000 65536"/>
                  <a:gd name="T18" fmla="*/ 0 w 26"/>
                  <a:gd name="T19" fmla="*/ 0 h 27"/>
                  <a:gd name="T20" fmla="*/ 26 w 2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6" h="27">
                    <a:moveTo>
                      <a:pt x="0" y="0"/>
                    </a:moveTo>
                    <a:lnTo>
                      <a:pt x="0" y="27"/>
                    </a:lnTo>
                    <a:lnTo>
                      <a:pt x="26" y="27"/>
                    </a:lnTo>
                    <a:lnTo>
                      <a:pt x="26" y="0"/>
                    </a:lnTo>
                    <a:lnTo>
                      <a:pt x="0" y="0"/>
                    </a:lnTo>
                    <a:lnTo>
                      <a:pt x="1" y="0"/>
                    </a:lnTo>
                  </a:path>
                </a:pathLst>
              </a:custGeom>
              <a:noFill/>
              <a:ln w="0">
                <a:solidFill>
                  <a:srgbClr val="000000"/>
                </a:solidFill>
                <a:prstDash val="solid"/>
                <a:round/>
              </a:ln>
            </p:spPr>
            <p:txBody>
              <a:bodyPr/>
              <a:lstStyle/>
              <a:p>
                <a:endParaRPr lang="en-US"/>
              </a:p>
            </p:txBody>
          </p:sp>
          <p:sp>
            <p:nvSpPr>
              <p:cNvPr id="27396" name="Freeform 1349"/>
              <p:cNvSpPr/>
              <p:nvPr/>
            </p:nvSpPr>
            <p:spPr bwMode="auto">
              <a:xfrm>
                <a:off x="9150" y="6254"/>
                <a:ext cx="92" cy="138"/>
              </a:xfrm>
              <a:custGeom>
                <a:avLst/>
                <a:gdLst>
                  <a:gd name="T0" fmla="*/ 1 w 371"/>
                  <a:gd name="T1" fmla="*/ 0 h 555"/>
                  <a:gd name="T2" fmla="*/ 0 w 371"/>
                  <a:gd name="T3" fmla="*/ 4 h 555"/>
                  <a:gd name="T4" fmla="*/ 1 w 371"/>
                  <a:gd name="T5" fmla="*/ 3 h 555"/>
                  <a:gd name="T6" fmla="*/ 2 w 371"/>
                  <a:gd name="T7" fmla="*/ 3 h 555"/>
                  <a:gd name="T8" fmla="*/ 3 w 371"/>
                  <a:gd name="T9" fmla="*/ 3 h 555"/>
                  <a:gd name="T10" fmla="*/ 4 w 371"/>
                  <a:gd name="T11" fmla="*/ 3 h 555"/>
                  <a:gd name="T12" fmla="*/ 5 w 371"/>
                  <a:gd name="T13" fmla="*/ 4 h 555"/>
                  <a:gd name="T14" fmla="*/ 6 w 371"/>
                  <a:gd name="T15" fmla="*/ 5 h 555"/>
                  <a:gd name="T16" fmla="*/ 6 w 371"/>
                  <a:gd name="T17" fmla="*/ 6 h 555"/>
                  <a:gd name="T18" fmla="*/ 5 w 371"/>
                  <a:gd name="T19" fmla="*/ 7 h 555"/>
                  <a:gd name="T20" fmla="*/ 4 w 371"/>
                  <a:gd name="T21" fmla="*/ 8 h 555"/>
                  <a:gd name="T22" fmla="*/ 3 w 371"/>
                  <a:gd name="T23" fmla="*/ 8 h 555"/>
                  <a:gd name="T24" fmla="*/ 2 w 371"/>
                  <a:gd name="T25" fmla="*/ 8 h 555"/>
                  <a:gd name="T26" fmla="*/ 1 w 371"/>
                  <a:gd name="T27" fmla="*/ 8 h 555"/>
                  <a:gd name="T28" fmla="*/ 0 w 371"/>
                  <a:gd name="T29" fmla="*/ 8 h 555"/>
                  <a:gd name="T30" fmla="*/ 0 w 371"/>
                  <a:gd name="T31" fmla="*/ 7 h 555"/>
                  <a:gd name="T32" fmla="*/ 0 w 371"/>
                  <a:gd name="T33" fmla="*/ 6 h 555"/>
                  <a:gd name="T34" fmla="*/ 0 w 371"/>
                  <a:gd name="T35" fmla="*/ 6 h 555"/>
                  <a:gd name="T36" fmla="*/ 1 w 371"/>
                  <a:gd name="T37" fmla="*/ 6 h 555"/>
                  <a:gd name="T38" fmla="*/ 1 w 371"/>
                  <a:gd name="T39" fmla="*/ 6 h 555"/>
                  <a:gd name="T40" fmla="*/ 1 w 371"/>
                  <a:gd name="T41" fmla="*/ 7 h 555"/>
                  <a:gd name="T42" fmla="*/ 1 w 371"/>
                  <a:gd name="T43" fmla="*/ 7 h 555"/>
                  <a:gd name="T44" fmla="*/ 0 w 371"/>
                  <a:gd name="T45" fmla="*/ 7 h 555"/>
                  <a:gd name="T46" fmla="*/ 0 w 371"/>
                  <a:gd name="T47" fmla="*/ 7 h 5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1"/>
                  <a:gd name="T73" fmla="*/ 0 h 555"/>
                  <a:gd name="T74" fmla="*/ 371 w 371"/>
                  <a:gd name="T75" fmla="*/ 555 h 5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1" h="555">
                    <a:moveTo>
                      <a:pt x="53" y="0"/>
                    </a:moveTo>
                    <a:lnTo>
                      <a:pt x="0" y="264"/>
                    </a:lnTo>
                    <a:lnTo>
                      <a:pt x="53" y="211"/>
                    </a:lnTo>
                    <a:lnTo>
                      <a:pt x="133" y="185"/>
                    </a:lnTo>
                    <a:lnTo>
                      <a:pt x="211" y="185"/>
                    </a:lnTo>
                    <a:lnTo>
                      <a:pt x="291" y="211"/>
                    </a:lnTo>
                    <a:lnTo>
                      <a:pt x="344" y="264"/>
                    </a:lnTo>
                    <a:lnTo>
                      <a:pt x="371" y="343"/>
                    </a:lnTo>
                    <a:lnTo>
                      <a:pt x="371" y="396"/>
                    </a:lnTo>
                    <a:lnTo>
                      <a:pt x="344" y="476"/>
                    </a:lnTo>
                    <a:lnTo>
                      <a:pt x="291" y="529"/>
                    </a:lnTo>
                    <a:lnTo>
                      <a:pt x="211" y="555"/>
                    </a:lnTo>
                    <a:lnTo>
                      <a:pt x="133" y="555"/>
                    </a:lnTo>
                    <a:lnTo>
                      <a:pt x="53" y="529"/>
                    </a:lnTo>
                    <a:lnTo>
                      <a:pt x="27" y="502"/>
                    </a:lnTo>
                    <a:lnTo>
                      <a:pt x="0" y="449"/>
                    </a:lnTo>
                    <a:lnTo>
                      <a:pt x="0" y="423"/>
                    </a:lnTo>
                    <a:lnTo>
                      <a:pt x="27" y="396"/>
                    </a:lnTo>
                    <a:lnTo>
                      <a:pt x="53" y="396"/>
                    </a:lnTo>
                    <a:lnTo>
                      <a:pt x="80" y="423"/>
                    </a:lnTo>
                    <a:lnTo>
                      <a:pt x="80" y="449"/>
                    </a:lnTo>
                    <a:lnTo>
                      <a:pt x="53" y="476"/>
                    </a:lnTo>
                    <a:lnTo>
                      <a:pt x="27" y="476"/>
                    </a:lnTo>
                    <a:lnTo>
                      <a:pt x="28" y="476"/>
                    </a:lnTo>
                  </a:path>
                </a:pathLst>
              </a:custGeom>
              <a:noFill/>
              <a:ln w="0">
                <a:solidFill>
                  <a:srgbClr val="000000"/>
                </a:solidFill>
                <a:prstDash val="solid"/>
                <a:round/>
              </a:ln>
            </p:spPr>
            <p:txBody>
              <a:bodyPr/>
              <a:lstStyle/>
              <a:p>
                <a:endParaRPr lang="en-US"/>
              </a:p>
            </p:txBody>
          </p:sp>
          <p:sp>
            <p:nvSpPr>
              <p:cNvPr id="27397" name="Freeform 1350"/>
              <p:cNvSpPr/>
              <p:nvPr/>
            </p:nvSpPr>
            <p:spPr bwMode="auto">
              <a:xfrm>
                <a:off x="9229" y="6320"/>
                <a:ext cx="6" cy="53"/>
              </a:xfrm>
              <a:custGeom>
                <a:avLst/>
                <a:gdLst>
                  <a:gd name="T0" fmla="*/ 0 w 26"/>
                  <a:gd name="T1" fmla="*/ 0 h 212"/>
                  <a:gd name="T2" fmla="*/ 0 w 26"/>
                  <a:gd name="T3" fmla="*/ 1 h 212"/>
                  <a:gd name="T4" fmla="*/ 0 w 26"/>
                  <a:gd name="T5" fmla="*/ 3 h 212"/>
                  <a:gd name="T6" fmla="*/ 0 w 26"/>
                  <a:gd name="T7" fmla="*/ 3 h 212"/>
                  <a:gd name="T8" fmla="*/ 0 w 26"/>
                  <a:gd name="T9" fmla="*/ 3 h 212"/>
                  <a:gd name="T10" fmla="*/ 0 60000 65536"/>
                  <a:gd name="T11" fmla="*/ 0 60000 65536"/>
                  <a:gd name="T12" fmla="*/ 0 60000 65536"/>
                  <a:gd name="T13" fmla="*/ 0 60000 65536"/>
                  <a:gd name="T14" fmla="*/ 0 60000 65536"/>
                  <a:gd name="T15" fmla="*/ 0 w 26"/>
                  <a:gd name="T16" fmla="*/ 0 h 212"/>
                  <a:gd name="T17" fmla="*/ 26 w 26"/>
                  <a:gd name="T18" fmla="*/ 212 h 212"/>
                </a:gdLst>
                <a:ahLst/>
                <a:cxnLst>
                  <a:cxn ang="T10">
                    <a:pos x="T0" y="T1"/>
                  </a:cxn>
                  <a:cxn ang="T11">
                    <a:pos x="T2" y="T3"/>
                  </a:cxn>
                  <a:cxn ang="T12">
                    <a:pos x="T4" y="T5"/>
                  </a:cxn>
                  <a:cxn ang="T13">
                    <a:pos x="T6" y="T7"/>
                  </a:cxn>
                  <a:cxn ang="T14">
                    <a:pos x="T8" y="T9"/>
                  </a:cxn>
                </a:cxnLst>
                <a:rect l="T15" t="T16" r="T17" b="T18"/>
                <a:pathLst>
                  <a:path w="26" h="212">
                    <a:moveTo>
                      <a:pt x="0" y="0"/>
                    </a:moveTo>
                    <a:lnTo>
                      <a:pt x="26" y="54"/>
                    </a:lnTo>
                    <a:lnTo>
                      <a:pt x="26" y="159"/>
                    </a:lnTo>
                    <a:lnTo>
                      <a:pt x="0" y="212"/>
                    </a:lnTo>
                    <a:lnTo>
                      <a:pt x="1" y="212"/>
                    </a:lnTo>
                  </a:path>
                </a:pathLst>
              </a:custGeom>
              <a:noFill/>
              <a:ln w="0">
                <a:solidFill>
                  <a:srgbClr val="000000"/>
                </a:solidFill>
                <a:prstDash val="solid"/>
                <a:round/>
              </a:ln>
            </p:spPr>
            <p:txBody>
              <a:bodyPr/>
              <a:lstStyle/>
              <a:p>
                <a:endParaRPr lang="en-US"/>
              </a:p>
            </p:txBody>
          </p:sp>
          <p:sp>
            <p:nvSpPr>
              <p:cNvPr id="27398" name="Freeform 1351"/>
              <p:cNvSpPr/>
              <p:nvPr/>
            </p:nvSpPr>
            <p:spPr bwMode="auto">
              <a:xfrm>
                <a:off x="9202" y="6300"/>
                <a:ext cx="27" cy="92"/>
              </a:xfrm>
              <a:custGeom>
                <a:avLst/>
                <a:gdLst>
                  <a:gd name="T0" fmla="*/ 0 w 107"/>
                  <a:gd name="T1" fmla="*/ 0 h 370"/>
                  <a:gd name="T2" fmla="*/ 1 w 107"/>
                  <a:gd name="T3" fmla="*/ 0 h 370"/>
                  <a:gd name="T4" fmla="*/ 1 w 107"/>
                  <a:gd name="T5" fmla="*/ 1 h 370"/>
                  <a:gd name="T6" fmla="*/ 2 w 107"/>
                  <a:gd name="T7" fmla="*/ 2 h 370"/>
                  <a:gd name="T8" fmla="*/ 2 w 107"/>
                  <a:gd name="T9" fmla="*/ 4 h 370"/>
                  <a:gd name="T10" fmla="*/ 1 w 107"/>
                  <a:gd name="T11" fmla="*/ 5 h 370"/>
                  <a:gd name="T12" fmla="*/ 1 w 107"/>
                  <a:gd name="T13" fmla="*/ 5 h 370"/>
                  <a:gd name="T14" fmla="*/ 0 w 107"/>
                  <a:gd name="T15" fmla="*/ 6 h 370"/>
                  <a:gd name="T16" fmla="*/ 0 w 107"/>
                  <a:gd name="T17" fmla="*/ 6 h 3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370"/>
                  <a:gd name="T29" fmla="*/ 107 w 107"/>
                  <a:gd name="T30" fmla="*/ 370 h 3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370">
                    <a:moveTo>
                      <a:pt x="0" y="0"/>
                    </a:moveTo>
                    <a:lnTo>
                      <a:pt x="53" y="26"/>
                    </a:lnTo>
                    <a:lnTo>
                      <a:pt x="80" y="53"/>
                    </a:lnTo>
                    <a:lnTo>
                      <a:pt x="107" y="133"/>
                    </a:lnTo>
                    <a:lnTo>
                      <a:pt x="107" y="238"/>
                    </a:lnTo>
                    <a:lnTo>
                      <a:pt x="80" y="317"/>
                    </a:lnTo>
                    <a:lnTo>
                      <a:pt x="53" y="344"/>
                    </a:lnTo>
                    <a:lnTo>
                      <a:pt x="0" y="370"/>
                    </a:lnTo>
                    <a:lnTo>
                      <a:pt x="1" y="370"/>
                    </a:lnTo>
                  </a:path>
                </a:pathLst>
              </a:custGeom>
              <a:noFill/>
              <a:ln w="0">
                <a:solidFill>
                  <a:srgbClr val="000000"/>
                </a:solidFill>
                <a:prstDash val="solid"/>
                <a:round/>
              </a:ln>
            </p:spPr>
            <p:txBody>
              <a:bodyPr/>
              <a:lstStyle/>
              <a:p>
                <a:endParaRPr lang="en-US"/>
              </a:p>
            </p:txBody>
          </p:sp>
          <p:sp>
            <p:nvSpPr>
              <p:cNvPr id="27399" name="Freeform 1352"/>
              <p:cNvSpPr/>
              <p:nvPr/>
            </p:nvSpPr>
            <p:spPr bwMode="auto">
              <a:xfrm>
                <a:off x="9156" y="6360"/>
                <a:ext cx="7" cy="6"/>
              </a:xfrm>
              <a:custGeom>
                <a:avLst/>
                <a:gdLst>
                  <a:gd name="T0" fmla="*/ 0 w 26"/>
                  <a:gd name="T1" fmla="*/ 0 h 26"/>
                  <a:gd name="T2" fmla="*/ 0 w 26"/>
                  <a:gd name="T3" fmla="*/ 0 h 26"/>
                  <a:gd name="T4" fmla="*/ 1 w 26"/>
                  <a:gd name="T5" fmla="*/ 0 h 26"/>
                  <a:gd name="T6" fmla="*/ 1 w 26"/>
                  <a:gd name="T7" fmla="*/ 0 h 26"/>
                  <a:gd name="T8" fmla="*/ 0 w 26"/>
                  <a:gd name="T9" fmla="*/ 0 h 26"/>
                  <a:gd name="T10" fmla="*/ 0 w 26"/>
                  <a:gd name="T11" fmla="*/ 0 h 26"/>
                  <a:gd name="T12" fmla="*/ 0 60000 65536"/>
                  <a:gd name="T13" fmla="*/ 0 60000 65536"/>
                  <a:gd name="T14" fmla="*/ 0 60000 65536"/>
                  <a:gd name="T15" fmla="*/ 0 60000 65536"/>
                  <a:gd name="T16" fmla="*/ 0 60000 65536"/>
                  <a:gd name="T17" fmla="*/ 0 60000 65536"/>
                  <a:gd name="T18" fmla="*/ 0 w 26"/>
                  <a:gd name="T19" fmla="*/ 0 h 26"/>
                  <a:gd name="T20" fmla="*/ 26 w 2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6" h="26">
                    <a:moveTo>
                      <a:pt x="0" y="0"/>
                    </a:moveTo>
                    <a:lnTo>
                      <a:pt x="0" y="26"/>
                    </a:lnTo>
                    <a:lnTo>
                      <a:pt x="26" y="26"/>
                    </a:lnTo>
                    <a:lnTo>
                      <a:pt x="26" y="0"/>
                    </a:lnTo>
                    <a:lnTo>
                      <a:pt x="0" y="0"/>
                    </a:lnTo>
                    <a:lnTo>
                      <a:pt x="1" y="0"/>
                    </a:lnTo>
                  </a:path>
                </a:pathLst>
              </a:custGeom>
              <a:noFill/>
              <a:ln w="0">
                <a:solidFill>
                  <a:srgbClr val="000000"/>
                </a:solidFill>
                <a:prstDash val="solid"/>
                <a:round/>
              </a:ln>
            </p:spPr>
            <p:txBody>
              <a:bodyPr/>
              <a:lstStyle/>
              <a:p>
                <a:endParaRPr lang="en-US"/>
              </a:p>
            </p:txBody>
          </p:sp>
          <p:sp>
            <p:nvSpPr>
              <p:cNvPr id="27400" name="Freeform 1353"/>
              <p:cNvSpPr/>
              <p:nvPr/>
            </p:nvSpPr>
            <p:spPr bwMode="auto">
              <a:xfrm>
                <a:off x="9163" y="6254"/>
                <a:ext cx="66" cy="1"/>
              </a:xfrm>
              <a:custGeom>
                <a:avLst/>
                <a:gdLst>
                  <a:gd name="T0" fmla="*/ 0 w 266"/>
                  <a:gd name="T1" fmla="*/ 0 h 1"/>
                  <a:gd name="T2" fmla="*/ 4 w 266"/>
                  <a:gd name="T3" fmla="*/ 0 h 1"/>
                  <a:gd name="T4" fmla="*/ 4 w 266"/>
                  <a:gd name="T5" fmla="*/ 0 h 1"/>
                  <a:gd name="T6" fmla="*/ 0 60000 65536"/>
                  <a:gd name="T7" fmla="*/ 0 60000 65536"/>
                  <a:gd name="T8" fmla="*/ 0 60000 65536"/>
                  <a:gd name="T9" fmla="*/ 0 w 266"/>
                  <a:gd name="T10" fmla="*/ 0 h 1"/>
                  <a:gd name="T11" fmla="*/ 266 w 266"/>
                  <a:gd name="T12" fmla="*/ 1 h 1"/>
                </a:gdLst>
                <a:ahLst/>
                <a:cxnLst>
                  <a:cxn ang="T6">
                    <a:pos x="T0" y="T1"/>
                  </a:cxn>
                  <a:cxn ang="T7">
                    <a:pos x="T2" y="T3"/>
                  </a:cxn>
                  <a:cxn ang="T8">
                    <a:pos x="T4" y="T5"/>
                  </a:cxn>
                </a:cxnLst>
                <a:rect l="T9" t="T10" r="T11" b="T12"/>
                <a:pathLst>
                  <a:path w="266" h="1">
                    <a:moveTo>
                      <a:pt x="0" y="0"/>
                    </a:moveTo>
                    <a:lnTo>
                      <a:pt x="265" y="0"/>
                    </a:lnTo>
                    <a:lnTo>
                      <a:pt x="266" y="0"/>
                    </a:lnTo>
                  </a:path>
                </a:pathLst>
              </a:custGeom>
              <a:noFill/>
              <a:ln w="0">
                <a:solidFill>
                  <a:srgbClr val="000000"/>
                </a:solidFill>
                <a:prstDash val="solid"/>
                <a:round/>
              </a:ln>
            </p:spPr>
            <p:txBody>
              <a:bodyPr/>
              <a:lstStyle/>
              <a:p>
                <a:endParaRPr lang="en-US"/>
              </a:p>
            </p:txBody>
          </p:sp>
          <p:sp>
            <p:nvSpPr>
              <p:cNvPr id="27401" name="Freeform 1354"/>
              <p:cNvSpPr/>
              <p:nvPr/>
            </p:nvSpPr>
            <p:spPr bwMode="auto">
              <a:xfrm>
                <a:off x="9163" y="6260"/>
                <a:ext cx="53" cy="1"/>
              </a:xfrm>
              <a:custGeom>
                <a:avLst/>
                <a:gdLst>
                  <a:gd name="T0" fmla="*/ 0 w 212"/>
                  <a:gd name="T1" fmla="*/ 0 h 1"/>
                  <a:gd name="T2" fmla="*/ 3 w 212"/>
                  <a:gd name="T3" fmla="*/ 0 h 1"/>
                  <a:gd name="T4" fmla="*/ 3 w 212"/>
                  <a:gd name="T5" fmla="*/ 0 h 1"/>
                  <a:gd name="T6" fmla="*/ 0 60000 65536"/>
                  <a:gd name="T7" fmla="*/ 0 60000 65536"/>
                  <a:gd name="T8" fmla="*/ 0 60000 65536"/>
                  <a:gd name="T9" fmla="*/ 0 w 212"/>
                  <a:gd name="T10" fmla="*/ 0 h 1"/>
                  <a:gd name="T11" fmla="*/ 212 w 212"/>
                  <a:gd name="T12" fmla="*/ 1 h 1"/>
                </a:gdLst>
                <a:ahLst/>
                <a:cxnLst>
                  <a:cxn ang="T6">
                    <a:pos x="T0" y="T1"/>
                  </a:cxn>
                  <a:cxn ang="T7">
                    <a:pos x="T2" y="T3"/>
                  </a:cxn>
                  <a:cxn ang="T8">
                    <a:pos x="T4" y="T5"/>
                  </a:cxn>
                </a:cxnLst>
                <a:rect l="T9" t="T10" r="T11" b="T12"/>
                <a:pathLst>
                  <a:path w="212" h="1">
                    <a:moveTo>
                      <a:pt x="0" y="0"/>
                    </a:moveTo>
                    <a:lnTo>
                      <a:pt x="211" y="0"/>
                    </a:lnTo>
                    <a:lnTo>
                      <a:pt x="212" y="0"/>
                    </a:lnTo>
                  </a:path>
                </a:pathLst>
              </a:custGeom>
              <a:noFill/>
              <a:ln w="0">
                <a:solidFill>
                  <a:srgbClr val="000000"/>
                </a:solidFill>
                <a:prstDash val="solid"/>
                <a:round/>
              </a:ln>
            </p:spPr>
            <p:txBody>
              <a:bodyPr/>
              <a:lstStyle/>
              <a:p>
                <a:endParaRPr lang="en-US"/>
              </a:p>
            </p:txBody>
          </p:sp>
          <p:sp>
            <p:nvSpPr>
              <p:cNvPr id="27402" name="Freeform 1355"/>
              <p:cNvSpPr/>
              <p:nvPr/>
            </p:nvSpPr>
            <p:spPr bwMode="auto">
              <a:xfrm>
                <a:off x="9163" y="6254"/>
                <a:ext cx="66" cy="13"/>
              </a:xfrm>
              <a:custGeom>
                <a:avLst/>
                <a:gdLst>
                  <a:gd name="T0" fmla="*/ 0 w 266"/>
                  <a:gd name="T1" fmla="*/ 1 h 53"/>
                  <a:gd name="T2" fmla="*/ 1 w 266"/>
                  <a:gd name="T3" fmla="*/ 1 h 53"/>
                  <a:gd name="T4" fmla="*/ 3 w 266"/>
                  <a:gd name="T5" fmla="*/ 0 h 53"/>
                  <a:gd name="T6" fmla="*/ 4 w 266"/>
                  <a:gd name="T7" fmla="*/ 0 h 53"/>
                  <a:gd name="T8" fmla="*/ 4 w 266"/>
                  <a:gd name="T9" fmla="*/ 0 h 53"/>
                  <a:gd name="T10" fmla="*/ 0 60000 65536"/>
                  <a:gd name="T11" fmla="*/ 0 60000 65536"/>
                  <a:gd name="T12" fmla="*/ 0 60000 65536"/>
                  <a:gd name="T13" fmla="*/ 0 60000 65536"/>
                  <a:gd name="T14" fmla="*/ 0 60000 65536"/>
                  <a:gd name="T15" fmla="*/ 0 w 266"/>
                  <a:gd name="T16" fmla="*/ 0 h 53"/>
                  <a:gd name="T17" fmla="*/ 266 w 266"/>
                  <a:gd name="T18" fmla="*/ 53 h 53"/>
                </a:gdLst>
                <a:ahLst/>
                <a:cxnLst>
                  <a:cxn ang="T10">
                    <a:pos x="T0" y="T1"/>
                  </a:cxn>
                  <a:cxn ang="T11">
                    <a:pos x="T2" y="T3"/>
                  </a:cxn>
                  <a:cxn ang="T12">
                    <a:pos x="T4" y="T5"/>
                  </a:cxn>
                  <a:cxn ang="T13">
                    <a:pos x="T6" y="T7"/>
                  </a:cxn>
                  <a:cxn ang="T14">
                    <a:pos x="T8" y="T9"/>
                  </a:cxn>
                </a:cxnLst>
                <a:rect l="T15" t="T16" r="T17" b="T18"/>
                <a:pathLst>
                  <a:path w="266" h="53">
                    <a:moveTo>
                      <a:pt x="0" y="53"/>
                    </a:moveTo>
                    <a:lnTo>
                      <a:pt x="105" y="53"/>
                    </a:lnTo>
                    <a:lnTo>
                      <a:pt x="211" y="27"/>
                    </a:lnTo>
                    <a:lnTo>
                      <a:pt x="265" y="0"/>
                    </a:lnTo>
                    <a:lnTo>
                      <a:pt x="266" y="0"/>
                    </a:lnTo>
                  </a:path>
                </a:pathLst>
              </a:custGeom>
              <a:noFill/>
              <a:ln w="0">
                <a:solidFill>
                  <a:srgbClr val="000000"/>
                </a:solidFill>
                <a:prstDash val="solid"/>
                <a:round/>
              </a:ln>
            </p:spPr>
            <p:txBody>
              <a:bodyPr/>
              <a:lstStyle/>
              <a:p>
                <a:endParaRPr lang="en-US"/>
              </a:p>
            </p:txBody>
          </p:sp>
          <p:sp>
            <p:nvSpPr>
              <p:cNvPr id="27403" name="Line 1356"/>
              <p:cNvSpPr>
                <a:spLocks noChangeShapeType="1"/>
              </p:cNvSpPr>
              <p:nvPr/>
            </p:nvSpPr>
            <p:spPr bwMode="auto">
              <a:xfrm>
                <a:off x="7482" y="5812"/>
                <a:ext cx="1" cy="1"/>
              </a:xfrm>
              <a:prstGeom prst="line">
                <a:avLst/>
              </a:prstGeom>
              <a:noFill/>
              <a:ln w="0">
                <a:solidFill>
                  <a:srgbClr val="000000"/>
                </a:solidFill>
                <a:round/>
              </a:ln>
            </p:spPr>
            <p:txBody>
              <a:bodyPr/>
              <a:lstStyle/>
              <a:p>
                <a:endParaRPr lang="en-US"/>
              </a:p>
            </p:txBody>
          </p:sp>
          <p:sp>
            <p:nvSpPr>
              <p:cNvPr id="27404" name="Line 1357"/>
              <p:cNvSpPr>
                <a:spLocks noChangeShapeType="1"/>
              </p:cNvSpPr>
              <p:nvPr/>
            </p:nvSpPr>
            <p:spPr bwMode="auto">
              <a:xfrm>
                <a:off x="6571" y="5266"/>
                <a:ext cx="1" cy="1"/>
              </a:xfrm>
              <a:prstGeom prst="line">
                <a:avLst/>
              </a:prstGeom>
              <a:noFill/>
              <a:ln w="0">
                <a:solidFill>
                  <a:srgbClr val="000000"/>
                </a:solidFill>
                <a:round/>
              </a:ln>
            </p:spPr>
            <p:txBody>
              <a:bodyPr/>
              <a:lstStyle/>
              <a:p>
                <a:endParaRPr lang="en-US"/>
              </a:p>
            </p:txBody>
          </p:sp>
          <p:sp>
            <p:nvSpPr>
              <p:cNvPr id="27405" name="Freeform 1358"/>
              <p:cNvSpPr/>
              <p:nvPr/>
            </p:nvSpPr>
            <p:spPr bwMode="auto">
              <a:xfrm>
                <a:off x="7426" y="4281"/>
                <a:ext cx="117" cy="83"/>
              </a:xfrm>
              <a:custGeom>
                <a:avLst/>
                <a:gdLst>
                  <a:gd name="T0" fmla="*/ 7 w 469"/>
                  <a:gd name="T1" fmla="*/ 2 h 330"/>
                  <a:gd name="T2" fmla="*/ 6 w 469"/>
                  <a:gd name="T3" fmla="*/ 0 h 330"/>
                  <a:gd name="T4" fmla="*/ 0 w 469"/>
                  <a:gd name="T5" fmla="*/ 5 h 330"/>
                  <a:gd name="T6" fmla="*/ 7 w 469"/>
                  <a:gd name="T7" fmla="*/ 2 h 330"/>
                  <a:gd name="T8" fmla="*/ 0 60000 65536"/>
                  <a:gd name="T9" fmla="*/ 0 60000 65536"/>
                  <a:gd name="T10" fmla="*/ 0 60000 65536"/>
                  <a:gd name="T11" fmla="*/ 0 60000 65536"/>
                  <a:gd name="T12" fmla="*/ 0 w 469"/>
                  <a:gd name="T13" fmla="*/ 0 h 330"/>
                  <a:gd name="T14" fmla="*/ 469 w 469"/>
                  <a:gd name="T15" fmla="*/ 330 h 330"/>
                </a:gdLst>
                <a:ahLst/>
                <a:cxnLst>
                  <a:cxn ang="T8">
                    <a:pos x="T0" y="T1"/>
                  </a:cxn>
                  <a:cxn ang="T9">
                    <a:pos x="T2" y="T3"/>
                  </a:cxn>
                  <a:cxn ang="T10">
                    <a:pos x="T4" y="T5"/>
                  </a:cxn>
                  <a:cxn ang="T11">
                    <a:pos x="T6" y="T7"/>
                  </a:cxn>
                </a:cxnLst>
                <a:rect l="T12" t="T13" r="T14" b="T15"/>
                <a:pathLst>
                  <a:path w="469" h="330">
                    <a:moveTo>
                      <a:pt x="469" y="143"/>
                    </a:moveTo>
                    <a:lnTo>
                      <a:pt x="383" y="0"/>
                    </a:lnTo>
                    <a:lnTo>
                      <a:pt x="0" y="330"/>
                    </a:lnTo>
                    <a:lnTo>
                      <a:pt x="469" y="143"/>
                    </a:lnTo>
                    <a:close/>
                  </a:path>
                </a:pathLst>
              </a:custGeom>
              <a:solidFill>
                <a:srgbClr val="000000"/>
              </a:solidFill>
              <a:ln w="9525">
                <a:noFill/>
                <a:round/>
              </a:ln>
            </p:spPr>
            <p:txBody>
              <a:bodyPr/>
              <a:lstStyle/>
              <a:p>
                <a:endParaRPr lang="en-US"/>
              </a:p>
            </p:txBody>
          </p:sp>
          <p:sp>
            <p:nvSpPr>
              <p:cNvPr id="27406" name="Freeform 1359"/>
              <p:cNvSpPr/>
              <p:nvPr/>
            </p:nvSpPr>
            <p:spPr bwMode="auto">
              <a:xfrm>
                <a:off x="7426" y="4281"/>
                <a:ext cx="117" cy="83"/>
              </a:xfrm>
              <a:custGeom>
                <a:avLst/>
                <a:gdLst>
                  <a:gd name="T0" fmla="*/ 7 w 469"/>
                  <a:gd name="T1" fmla="*/ 2 h 330"/>
                  <a:gd name="T2" fmla="*/ 6 w 469"/>
                  <a:gd name="T3" fmla="*/ 0 h 330"/>
                  <a:gd name="T4" fmla="*/ 0 w 469"/>
                  <a:gd name="T5" fmla="*/ 5 h 330"/>
                  <a:gd name="T6" fmla="*/ 7 w 469"/>
                  <a:gd name="T7" fmla="*/ 2 h 330"/>
                  <a:gd name="T8" fmla="*/ 0 60000 65536"/>
                  <a:gd name="T9" fmla="*/ 0 60000 65536"/>
                  <a:gd name="T10" fmla="*/ 0 60000 65536"/>
                  <a:gd name="T11" fmla="*/ 0 60000 65536"/>
                  <a:gd name="T12" fmla="*/ 0 w 469"/>
                  <a:gd name="T13" fmla="*/ 0 h 330"/>
                  <a:gd name="T14" fmla="*/ 469 w 469"/>
                  <a:gd name="T15" fmla="*/ 330 h 330"/>
                </a:gdLst>
                <a:ahLst/>
                <a:cxnLst>
                  <a:cxn ang="T8">
                    <a:pos x="T0" y="T1"/>
                  </a:cxn>
                  <a:cxn ang="T9">
                    <a:pos x="T2" y="T3"/>
                  </a:cxn>
                  <a:cxn ang="T10">
                    <a:pos x="T4" y="T5"/>
                  </a:cxn>
                  <a:cxn ang="T11">
                    <a:pos x="T6" y="T7"/>
                  </a:cxn>
                </a:cxnLst>
                <a:rect l="T12" t="T13" r="T14" b="T15"/>
                <a:pathLst>
                  <a:path w="469" h="330">
                    <a:moveTo>
                      <a:pt x="469" y="143"/>
                    </a:moveTo>
                    <a:lnTo>
                      <a:pt x="383" y="0"/>
                    </a:lnTo>
                    <a:lnTo>
                      <a:pt x="0" y="330"/>
                    </a:lnTo>
                    <a:lnTo>
                      <a:pt x="469" y="143"/>
                    </a:lnTo>
                  </a:path>
                </a:pathLst>
              </a:custGeom>
              <a:noFill/>
              <a:ln w="0">
                <a:solidFill>
                  <a:srgbClr val="000000"/>
                </a:solidFill>
                <a:prstDash val="solid"/>
                <a:round/>
              </a:ln>
            </p:spPr>
            <p:txBody>
              <a:bodyPr/>
              <a:lstStyle/>
              <a:p>
                <a:endParaRPr lang="en-US"/>
              </a:p>
            </p:txBody>
          </p:sp>
          <p:sp>
            <p:nvSpPr>
              <p:cNvPr id="27407" name="Freeform 1360"/>
              <p:cNvSpPr/>
              <p:nvPr/>
            </p:nvSpPr>
            <p:spPr bwMode="auto">
              <a:xfrm>
                <a:off x="7532" y="3901"/>
                <a:ext cx="657" cy="398"/>
              </a:xfrm>
              <a:custGeom>
                <a:avLst/>
                <a:gdLst>
                  <a:gd name="T0" fmla="*/ 0 w 2626"/>
                  <a:gd name="T1" fmla="*/ 25 h 1591"/>
                  <a:gd name="T2" fmla="*/ 41 w 2626"/>
                  <a:gd name="T3" fmla="*/ 0 h 1591"/>
                  <a:gd name="T4" fmla="*/ 41 w 2626"/>
                  <a:gd name="T5" fmla="*/ 0 h 1591"/>
                  <a:gd name="T6" fmla="*/ 0 60000 65536"/>
                  <a:gd name="T7" fmla="*/ 0 60000 65536"/>
                  <a:gd name="T8" fmla="*/ 0 60000 65536"/>
                  <a:gd name="T9" fmla="*/ 0 w 2626"/>
                  <a:gd name="T10" fmla="*/ 0 h 1591"/>
                  <a:gd name="T11" fmla="*/ 2626 w 2626"/>
                  <a:gd name="T12" fmla="*/ 1591 h 1591"/>
                </a:gdLst>
                <a:ahLst/>
                <a:cxnLst>
                  <a:cxn ang="T6">
                    <a:pos x="T0" y="T1"/>
                  </a:cxn>
                  <a:cxn ang="T7">
                    <a:pos x="T2" y="T3"/>
                  </a:cxn>
                  <a:cxn ang="T8">
                    <a:pos x="T4" y="T5"/>
                  </a:cxn>
                </a:cxnLst>
                <a:rect l="T9" t="T10" r="T11" b="T12"/>
                <a:pathLst>
                  <a:path w="2626" h="1591">
                    <a:moveTo>
                      <a:pt x="0" y="1591"/>
                    </a:moveTo>
                    <a:lnTo>
                      <a:pt x="2624" y="0"/>
                    </a:lnTo>
                    <a:lnTo>
                      <a:pt x="2626" y="0"/>
                    </a:lnTo>
                  </a:path>
                </a:pathLst>
              </a:custGeom>
              <a:noFill/>
              <a:ln w="0">
                <a:solidFill>
                  <a:srgbClr val="000000"/>
                </a:solidFill>
                <a:prstDash val="solid"/>
                <a:round/>
              </a:ln>
            </p:spPr>
            <p:txBody>
              <a:bodyPr/>
              <a:lstStyle/>
              <a:p>
                <a:endParaRPr lang="en-US"/>
              </a:p>
            </p:txBody>
          </p:sp>
          <p:sp>
            <p:nvSpPr>
              <p:cNvPr id="27408" name="Freeform 1361"/>
              <p:cNvSpPr/>
              <p:nvPr/>
            </p:nvSpPr>
            <p:spPr bwMode="auto">
              <a:xfrm>
                <a:off x="8188" y="3901"/>
                <a:ext cx="278" cy="1"/>
              </a:xfrm>
              <a:custGeom>
                <a:avLst/>
                <a:gdLst>
                  <a:gd name="T0" fmla="*/ 0 w 1111"/>
                  <a:gd name="T1" fmla="*/ 0 h 1"/>
                  <a:gd name="T2" fmla="*/ 18 w 1111"/>
                  <a:gd name="T3" fmla="*/ 0 h 1"/>
                  <a:gd name="T4" fmla="*/ 18 w 1111"/>
                  <a:gd name="T5" fmla="*/ 0 h 1"/>
                  <a:gd name="T6" fmla="*/ 0 60000 65536"/>
                  <a:gd name="T7" fmla="*/ 0 60000 65536"/>
                  <a:gd name="T8" fmla="*/ 0 60000 65536"/>
                  <a:gd name="T9" fmla="*/ 0 w 1111"/>
                  <a:gd name="T10" fmla="*/ 0 h 1"/>
                  <a:gd name="T11" fmla="*/ 1111 w 1111"/>
                  <a:gd name="T12" fmla="*/ 1 h 1"/>
                </a:gdLst>
                <a:ahLst/>
                <a:cxnLst>
                  <a:cxn ang="T6">
                    <a:pos x="T0" y="T1"/>
                  </a:cxn>
                  <a:cxn ang="T7">
                    <a:pos x="T2" y="T3"/>
                  </a:cxn>
                  <a:cxn ang="T8">
                    <a:pos x="T4" y="T5"/>
                  </a:cxn>
                </a:cxnLst>
                <a:rect l="T9" t="T10" r="T11" b="T12"/>
                <a:pathLst>
                  <a:path w="1111" h="1">
                    <a:moveTo>
                      <a:pt x="0" y="0"/>
                    </a:moveTo>
                    <a:lnTo>
                      <a:pt x="1110" y="0"/>
                    </a:lnTo>
                    <a:lnTo>
                      <a:pt x="1111" y="0"/>
                    </a:lnTo>
                  </a:path>
                </a:pathLst>
              </a:custGeom>
              <a:noFill/>
              <a:ln w="0">
                <a:solidFill>
                  <a:srgbClr val="000000"/>
                </a:solidFill>
                <a:prstDash val="solid"/>
                <a:round/>
              </a:ln>
            </p:spPr>
            <p:txBody>
              <a:bodyPr/>
              <a:lstStyle/>
              <a:p>
                <a:endParaRPr lang="en-US"/>
              </a:p>
            </p:txBody>
          </p:sp>
          <p:sp>
            <p:nvSpPr>
              <p:cNvPr id="27409" name="Freeform 1362"/>
              <p:cNvSpPr/>
              <p:nvPr/>
            </p:nvSpPr>
            <p:spPr bwMode="auto">
              <a:xfrm>
                <a:off x="8568" y="3693"/>
                <a:ext cx="1" cy="132"/>
              </a:xfrm>
              <a:custGeom>
                <a:avLst/>
                <a:gdLst>
                  <a:gd name="T0" fmla="*/ 0 w 1"/>
                  <a:gd name="T1" fmla="*/ 0 h 529"/>
                  <a:gd name="T2" fmla="*/ 0 w 1"/>
                  <a:gd name="T3" fmla="*/ 8 h 529"/>
                  <a:gd name="T4" fmla="*/ 1 w 1"/>
                  <a:gd name="T5" fmla="*/ 8 h 529"/>
                  <a:gd name="T6" fmla="*/ 0 60000 65536"/>
                  <a:gd name="T7" fmla="*/ 0 60000 65536"/>
                  <a:gd name="T8" fmla="*/ 0 60000 65536"/>
                  <a:gd name="T9" fmla="*/ 0 w 1"/>
                  <a:gd name="T10" fmla="*/ 0 h 529"/>
                  <a:gd name="T11" fmla="*/ 1 w 1"/>
                  <a:gd name="T12" fmla="*/ 529 h 529"/>
                </a:gdLst>
                <a:ahLst/>
                <a:cxnLst>
                  <a:cxn ang="T6">
                    <a:pos x="T0" y="T1"/>
                  </a:cxn>
                  <a:cxn ang="T7">
                    <a:pos x="T2" y="T3"/>
                  </a:cxn>
                  <a:cxn ang="T8">
                    <a:pos x="T4" y="T5"/>
                  </a:cxn>
                </a:cxnLst>
                <a:rect l="T9" t="T10" r="T11" b="T12"/>
                <a:pathLst>
                  <a:path w="1" h="529">
                    <a:moveTo>
                      <a:pt x="0" y="0"/>
                    </a:moveTo>
                    <a:lnTo>
                      <a:pt x="0" y="529"/>
                    </a:lnTo>
                    <a:lnTo>
                      <a:pt x="1" y="529"/>
                    </a:lnTo>
                  </a:path>
                </a:pathLst>
              </a:custGeom>
              <a:noFill/>
              <a:ln w="0">
                <a:solidFill>
                  <a:srgbClr val="000000"/>
                </a:solidFill>
                <a:prstDash val="solid"/>
                <a:round/>
              </a:ln>
            </p:spPr>
            <p:txBody>
              <a:bodyPr/>
              <a:lstStyle/>
              <a:p>
                <a:endParaRPr lang="en-US"/>
              </a:p>
            </p:txBody>
          </p:sp>
          <p:sp>
            <p:nvSpPr>
              <p:cNvPr id="27410" name="Freeform 1363"/>
              <p:cNvSpPr/>
              <p:nvPr/>
            </p:nvSpPr>
            <p:spPr bwMode="auto">
              <a:xfrm>
                <a:off x="8568" y="3693"/>
                <a:ext cx="47" cy="139"/>
              </a:xfrm>
              <a:custGeom>
                <a:avLst/>
                <a:gdLst>
                  <a:gd name="T0" fmla="*/ 0 w 187"/>
                  <a:gd name="T1" fmla="*/ 0 h 556"/>
                  <a:gd name="T2" fmla="*/ 3 w 187"/>
                  <a:gd name="T3" fmla="*/ 9 h 556"/>
                  <a:gd name="T4" fmla="*/ 3 w 187"/>
                  <a:gd name="T5" fmla="*/ 9 h 556"/>
                  <a:gd name="T6" fmla="*/ 0 60000 65536"/>
                  <a:gd name="T7" fmla="*/ 0 60000 65536"/>
                  <a:gd name="T8" fmla="*/ 0 60000 65536"/>
                  <a:gd name="T9" fmla="*/ 0 w 187"/>
                  <a:gd name="T10" fmla="*/ 0 h 556"/>
                  <a:gd name="T11" fmla="*/ 187 w 187"/>
                  <a:gd name="T12" fmla="*/ 556 h 556"/>
                </a:gdLst>
                <a:ahLst/>
                <a:cxnLst>
                  <a:cxn ang="T6">
                    <a:pos x="T0" y="T1"/>
                  </a:cxn>
                  <a:cxn ang="T7">
                    <a:pos x="T2" y="T3"/>
                  </a:cxn>
                  <a:cxn ang="T8">
                    <a:pos x="T4" y="T5"/>
                  </a:cxn>
                </a:cxnLst>
                <a:rect l="T9" t="T10" r="T11" b="T12"/>
                <a:pathLst>
                  <a:path w="187" h="556">
                    <a:moveTo>
                      <a:pt x="0" y="0"/>
                    </a:moveTo>
                    <a:lnTo>
                      <a:pt x="186" y="556"/>
                    </a:lnTo>
                    <a:lnTo>
                      <a:pt x="187" y="556"/>
                    </a:lnTo>
                  </a:path>
                </a:pathLst>
              </a:custGeom>
              <a:noFill/>
              <a:ln w="0">
                <a:solidFill>
                  <a:srgbClr val="000000"/>
                </a:solidFill>
                <a:prstDash val="solid"/>
                <a:round/>
              </a:ln>
            </p:spPr>
            <p:txBody>
              <a:bodyPr/>
              <a:lstStyle/>
              <a:p>
                <a:endParaRPr lang="en-US"/>
              </a:p>
            </p:txBody>
          </p:sp>
          <p:sp>
            <p:nvSpPr>
              <p:cNvPr id="27411" name="Freeform 1364"/>
              <p:cNvSpPr/>
              <p:nvPr/>
            </p:nvSpPr>
            <p:spPr bwMode="auto">
              <a:xfrm>
                <a:off x="8575" y="3693"/>
                <a:ext cx="40" cy="119"/>
              </a:xfrm>
              <a:custGeom>
                <a:avLst/>
                <a:gdLst>
                  <a:gd name="T0" fmla="*/ 0 w 160"/>
                  <a:gd name="T1" fmla="*/ 0 h 476"/>
                  <a:gd name="T2" fmla="*/ 3 w 160"/>
                  <a:gd name="T3" fmla="*/ 7 h 476"/>
                  <a:gd name="T4" fmla="*/ 3 w 160"/>
                  <a:gd name="T5" fmla="*/ 7 h 476"/>
                  <a:gd name="T6" fmla="*/ 0 60000 65536"/>
                  <a:gd name="T7" fmla="*/ 0 60000 65536"/>
                  <a:gd name="T8" fmla="*/ 0 60000 65536"/>
                  <a:gd name="T9" fmla="*/ 0 w 160"/>
                  <a:gd name="T10" fmla="*/ 0 h 476"/>
                  <a:gd name="T11" fmla="*/ 160 w 160"/>
                  <a:gd name="T12" fmla="*/ 476 h 476"/>
                </a:gdLst>
                <a:ahLst/>
                <a:cxnLst>
                  <a:cxn ang="T6">
                    <a:pos x="T0" y="T1"/>
                  </a:cxn>
                  <a:cxn ang="T7">
                    <a:pos x="T2" y="T3"/>
                  </a:cxn>
                  <a:cxn ang="T8">
                    <a:pos x="T4" y="T5"/>
                  </a:cxn>
                </a:cxnLst>
                <a:rect l="T9" t="T10" r="T11" b="T12"/>
                <a:pathLst>
                  <a:path w="160" h="476">
                    <a:moveTo>
                      <a:pt x="0" y="0"/>
                    </a:moveTo>
                    <a:lnTo>
                      <a:pt x="159" y="476"/>
                    </a:lnTo>
                    <a:lnTo>
                      <a:pt x="160" y="476"/>
                    </a:lnTo>
                  </a:path>
                </a:pathLst>
              </a:custGeom>
              <a:noFill/>
              <a:ln w="0">
                <a:solidFill>
                  <a:srgbClr val="000000"/>
                </a:solidFill>
                <a:prstDash val="solid"/>
                <a:round/>
              </a:ln>
            </p:spPr>
            <p:txBody>
              <a:bodyPr/>
              <a:lstStyle/>
              <a:p>
                <a:endParaRPr lang="en-US"/>
              </a:p>
            </p:txBody>
          </p:sp>
          <p:sp>
            <p:nvSpPr>
              <p:cNvPr id="27412" name="Freeform 1365"/>
              <p:cNvSpPr/>
              <p:nvPr/>
            </p:nvSpPr>
            <p:spPr bwMode="auto">
              <a:xfrm>
                <a:off x="8581" y="3693"/>
                <a:ext cx="40" cy="119"/>
              </a:xfrm>
              <a:custGeom>
                <a:avLst/>
                <a:gdLst>
                  <a:gd name="T0" fmla="*/ 0 w 160"/>
                  <a:gd name="T1" fmla="*/ 0 h 476"/>
                  <a:gd name="T2" fmla="*/ 3 w 160"/>
                  <a:gd name="T3" fmla="*/ 7 h 476"/>
                  <a:gd name="T4" fmla="*/ 3 w 160"/>
                  <a:gd name="T5" fmla="*/ 7 h 476"/>
                  <a:gd name="T6" fmla="*/ 0 60000 65536"/>
                  <a:gd name="T7" fmla="*/ 0 60000 65536"/>
                  <a:gd name="T8" fmla="*/ 0 60000 65536"/>
                  <a:gd name="T9" fmla="*/ 0 w 160"/>
                  <a:gd name="T10" fmla="*/ 0 h 476"/>
                  <a:gd name="T11" fmla="*/ 160 w 160"/>
                  <a:gd name="T12" fmla="*/ 476 h 476"/>
                </a:gdLst>
                <a:ahLst/>
                <a:cxnLst>
                  <a:cxn ang="T6">
                    <a:pos x="T0" y="T1"/>
                  </a:cxn>
                  <a:cxn ang="T7">
                    <a:pos x="T2" y="T3"/>
                  </a:cxn>
                  <a:cxn ang="T8">
                    <a:pos x="T4" y="T5"/>
                  </a:cxn>
                </a:cxnLst>
                <a:rect l="T9" t="T10" r="T11" b="T12"/>
                <a:pathLst>
                  <a:path w="160" h="476">
                    <a:moveTo>
                      <a:pt x="0" y="0"/>
                    </a:moveTo>
                    <a:lnTo>
                      <a:pt x="158" y="476"/>
                    </a:lnTo>
                    <a:lnTo>
                      <a:pt x="160" y="476"/>
                    </a:lnTo>
                  </a:path>
                </a:pathLst>
              </a:custGeom>
              <a:noFill/>
              <a:ln w="0">
                <a:solidFill>
                  <a:srgbClr val="000000"/>
                </a:solidFill>
                <a:prstDash val="solid"/>
                <a:round/>
              </a:ln>
            </p:spPr>
            <p:txBody>
              <a:bodyPr/>
              <a:lstStyle/>
              <a:p>
                <a:endParaRPr lang="en-US"/>
              </a:p>
            </p:txBody>
          </p:sp>
          <p:sp>
            <p:nvSpPr>
              <p:cNvPr id="27413" name="Freeform 1366"/>
              <p:cNvSpPr/>
              <p:nvPr/>
            </p:nvSpPr>
            <p:spPr bwMode="auto">
              <a:xfrm>
                <a:off x="8614" y="3693"/>
                <a:ext cx="46" cy="139"/>
              </a:xfrm>
              <a:custGeom>
                <a:avLst/>
                <a:gdLst>
                  <a:gd name="T0" fmla="*/ 3 w 184"/>
                  <a:gd name="T1" fmla="*/ 0 h 556"/>
                  <a:gd name="T2" fmla="*/ 0 w 184"/>
                  <a:gd name="T3" fmla="*/ 9 h 556"/>
                  <a:gd name="T4" fmla="*/ 0 w 184"/>
                  <a:gd name="T5" fmla="*/ 9 h 556"/>
                  <a:gd name="T6" fmla="*/ 0 60000 65536"/>
                  <a:gd name="T7" fmla="*/ 0 60000 65536"/>
                  <a:gd name="T8" fmla="*/ 0 60000 65536"/>
                  <a:gd name="T9" fmla="*/ 0 w 184"/>
                  <a:gd name="T10" fmla="*/ 0 h 556"/>
                  <a:gd name="T11" fmla="*/ 184 w 184"/>
                  <a:gd name="T12" fmla="*/ 556 h 556"/>
                </a:gdLst>
                <a:ahLst/>
                <a:cxnLst>
                  <a:cxn ang="T6">
                    <a:pos x="T0" y="T1"/>
                  </a:cxn>
                  <a:cxn ang="T7">
                    <a:pos x="T2" y="T3"/>
                  </a:cxn>
                  <a:cxn ang="T8">
                    <a:pos x="T4" y="T5"/>
                  </a:cxn>
                </a:cxnLst>
                <a:rect l="T9" t="T10" r="T11" b="T12"/>
                <a:pathLst>
                  <a:path w="184" h="556">
                    <a:moveTo>
                      <a:pt x="184" y="0"/>
                    </a:moveTo>
                    <a:lnTo>
                      <a:pt x="0" y="556"/>
                    </a:lnTo>
                    <a:lnTo>
                      <a:pt x="1" y="556"/>
                    </a:lnTo>
                  </a:path>
                </a:pathLst>
              </a:custGeom>
              <a:noFill/>
              <a:ln w="0">
                <a:solidFill>
                  <a:srgbClr val="000000"/>
                </a:solidFill>
                <a:prstDash val="solid"/>
                <a:round/>
              </a:ln>
            </p:spPr>
            <p:txBody>
              <a:bodyPr/>
              <a:lstStyle/>
              <a:p>
                <a:endParaRPr lang="en-US"/>
              </a:p>
            </p:txBody>
          </p:sp>
          <p:sp>
            <p:nvSpPr>
              <p:cNvPr id="27414" name="Freeform 1367"/>
              <p:cNvSpPr/>
              <p:nvPr/>
            </p:nvSpPr>
            <p:spPr bwMode="auto">
              <a:xfrm>
                <a:off x="8660" y="3693"/>
                <a:ext cx="1" cy="139"/>
              </a:xfrm>
              <a:custGeom>
                <a:avLst/>
                <a:gdLst>
                  <a:gd name="T0" fmla="*/ 0 w 1"/>
                  <a:gd name="T1" fmla="*/ 0 h 556"/>
                  <a:gd name="T2" fmla="*/ 0 w 1"/>
                  <a:gd name="T3" fmla="*/ 9 h 556"/>
                  <a:gd name="T4" fmla="*/ 1 w 1"/>
                  <a:gd name="T5" fmla="*/ 9 h 556"/>
                  <a:gd name="T6" fmla="*/ 0 60000 65536"/>
                  <a:gd name="T7" fmla="*/ 0 60000 65536"/>
                  <a:gd name="T8" fmla="*/ 0 60000 65536"/>
                  <a:gd name="T9" fmla="*/ 0 w 1"/>
                  <a:gd name="T10" fmla="*/ 0 h 556"/>
                  <a:gd name="T11" fmla="*/ 1 w 1"/>
                  <a:gd name="T12" fmla="*/ 556 h 556"/>
                </a:gdLst>
                <a:ahLst/>
                <a:cxnLst>
                  <a:cxn ang="T6">
                    <a:pos x="T0" y="T1"/>
                  </a:cxn>
                  <a:cxn ang="T7">
                    <a:pos x="T2" y="T3"/>
                  </a:cxn>
                  <a:cxn ang="T8">
                    <a:pos x="T4" y="T5"/>
                  </a:cxn>
                </a:cxnLst>
                <a:rect l="T9" t="T10" r="T11" b="T12"/>
                <a:pathLst>
                  <a:path w="1" h="556">
                    <a:moveTo>
                      <a:pt x="0" y="0"/>
                    </a:moveTo>
                    <a:lnTo>
                      <a:pt x="0" y="556"/>
                    </a:lnTo>
                    <a:lnTo>
                      <a:pt x="1" y="556"/>
                    </a:lnTo>
                  </a:path>
                </a:pathLst>
              </a:custGeom>
              <a:noFill/>
              <a:ln w="0">
                <a:solidFill>
                  <a:srgbClr val="000000"/>
                </a:solidFill>
                <a:prstDash val="solid"/>
                <a:round/>
              </a:ln>
            </p:spPr>
            <p:txBody>
              <a:bodyPr/>
              <a:lstStyle/>
              <a:p>
                <a:endParaRPr lang="en-US"/>
              </a:p>
            </p:txBody>
          </p:sp>
          <p:sp>
            <p:nvSpPr>
              <p:cNvPr id="27415" name="Freeform 1368"/>
              <p:cNvSpPr/>
              <p:nvPr/>
            </p:nvSpPr>
            <p:spPr bwMode="auto">
              <a:xfrm>
                <a:off x="8667" y="3700"/>
                <a:ext cx="1" cy="125"/>
              </a:xfrm>
              <a:custGeom>
                <a:avLst/>
                <a:gdLst>
                  <a:gd name="T0" fmla="*/ 0 w 1"/>
                  <a:gd name="T1" fmla="*/ 0 h 502"/>
                  <a:gd name="T2" fmla="*/ 0 w 1"/>
                  <a:gd name="T3" fmla="*/ 8 h 502"/>
                  <a:gd name="T4" fmla="*/ 1 w 1"/>
                  <a:gd name="T5" fmla="*/ 8 h 502"/>
                  <a:gd name="T6" fmla="*/ 0 60000 65536"/>
                  <a:gd name="T7" fmla="*/ 0 60000 65536"/>
                  <a:gd name="T8" fmla="*/ 0 60000 65536"/>
                  <a:gd name="T9" fmla="*/ 0 w 1"/>
                  <a:gd name="T10" fmla="*/ 0 h 502"/>
                  <a:gd name="T11" fmla="*/ 1 w 1"/>
                  <a:gd name="T12" fmla="*/ 502 h 502"/>
                </a:gdLst>
                <a:ahLst/>
                <a:cxnLst>
                  <a:cxn ang="T6">
                    <a:pos x="T0" y="T1"/>
                  </a:cxn>
                  <a:cxn ang="T7">
                    <a:pos x="T2" y="T3"/>
                  </a:cxn>
                  <a:cxn ang="T8">
                    <a:pos x="T4" y="T5"/>
                  </a:cxn>
                </a:cxnLst>
                <a:rect l="T9" t="T10" r="T11" b="T12"/>
                <a:pathLst>
                  <a:path w="1" h="502">
                    <a:moveTo>
                      <a:pt x="0" y="0"/>
                    </a:moveTo>
                    <a:lnTo>
                      <a:pt x="0" y="502"/>
                    </a:lnTo>
                    <a:lnTo>
                      <a:pt x="1" y="502"/>
                    </a:lnTo>
                  </a:path>
                </a:pathLst>
              </a:custGeom>
              <a:noFill/>
              <a:ln w="0">
                <a:solidFill>
                  <a:srgbClr val="000000"/>
                </a:solidFill>
                <a:prstDash val="solid"/>
                <a:round/>
              </a:ln>
            </p:spPr>
            <p:txBody>
              <a:bodyPr/>
              <a:lstStyle/>
              <a:p>
                <a:endParaRPr lang="en-US"/>
              </a:p>
            </p:txBody>
          </p:sp>
          <p:sp>
            <p:nvSpPr>
              <p:cNvPr id="27416" name="Freeform 1369"/>
              <p:cNvSpPr/>
              <p:nvPr/>
            </p:nvSpPr>
            <p:spPr bwMode="auto">
              <a:xfrm>
                <a:off x="8674" y="3693"/>
                <a:ext cx="1" cy="139"/>
              </a:xfrm>
              <a:custGeom>
                <a:avLst/>
                <a:gdLst>
                  <a:gd name="T0" fmla="*/ 0 w 1"/>
                  <a:gd name="T1" fmla="*/ 0 h 556"/>
                  <a:gd name="T2" fmla="*/ 0 w 1"/>
                  <a:gd name="T3" fmla="*/ 9 h 556"/>
                  <a:gd name="T4" fmla="*/ 1 w 1"/>
                  <a:gd name="T5" fmla="*/ 9 h 556"/>
                  <a:gd name="T6" fmla="*/ 0 60000 65536"/>
                  <a:gd name="T7" fmla="*/ 0 60000 65536"/>
                  <a:gd name="T8" fmla="*/ 0 60000 65536"/>
                  <a:gd name="T9" fmla="*/ 0 w 1"/>
                  <a:gd name="T10" fmla="*/ 0 h 556"/>
                  <a:gd name="T11" fmla="*/ 1 w 1"/>
                  <a:gd name="T12" fmla="*/ 556 h 556"/>
                </a:gdLst>
                <a:ahLst/>
                <a:cxnLst>
                  <a:cxn ang="T6">
                    <a:pos x="T0" y="T1"/>
                  </a:cxn>
                  <a:cxn ang="T7">
                    <a:pos x="T2" y="T3"/>
                  </a:cxn>
                  <a:cxn ang="T8">
                    <a:pos x="T4" y="T5"/>
                  </a:cxn>
                </a:cxnLst>
                <a:rect l="T9" t="T10" r="T11" b="T12"/>
                <a:pathLst>
                  <a:path w="1" h="556">
                    <a:moveTo>
                      <a:pt x="0" y="0"/>
                    </a:moveTo>
                    <a:lnTo>
                      <a:pt x="0" y="556"/>
                    </a:lnTo>
                    <a:lnTo>
                      <a:pt x="1" y="556"/>
                    </a:lnTo>
                  </a:path>
                </a:pathLst>
              </a:custGeom>
              <a:noFill/>
              <a:ln w="0">
                <a:solidFill>
                  <a:srgbClr val="000000"/>
                </a:solidFill>
                <a:prstDash val="solid"/>
                <a:round/>
              </a:ln>
            </p:spPr>
            <p:txBody>
              <a:bodyPr/>
              <a:lstStyle/>
              <a:p>
                <a:endParaRPr lang="en-US"/>
              </a:p>
            </p:txBody>
          </p:sp>
          <p:sp>
            <p:nvSpPr>
              <p:cNvPr id="27417" name="Freeform 1370"/>
              <p:cNvSpPr/>
              <p:nvPr/>
            </p:nvSpPr>
            <p:spPr bwMode="auto">
              <a:xfrm>
                <a:off x="8548" y="3693"/>
                <a:ext cx="34" cy="1"/>
              </a:xfrm>
              <a:custGeom>
                <a:avLst/>
                <a:gdLst>
                  <a:gd name="T0" fmla="*/ 0 w 132"/>
                  <a:gd name="T1" fmla="*/ 0 h 1"/>
                  <a:gd name="T2" fmla="*/ 2 w 132"/>
                  <a:gd name="T3" fmla="*/ 0 h 1"/>
                  <a:gd name="T4" fmla="*/ 2 w 132"/>
                  <a:gd name="T5" fmla="*/ 0 h 1"/>
                  <a:gd name="T6" fmla="*/ 0 60000 65536"/>
                  <a:gd name="T7" fmla="*/ 0 60000 65536"/>
                  <a:gd name="T8" fmla="*/ 0 60000 65536"/>
                  <a:gd name="T9" fmla="*/ 0 w 132"/>
                  <a:gd name="T10" fmla="*/ 0 h 1"/>
                  <a:gd name="T11" fmla="*/ 132 w 132"/>
                  <a:gd name="T12" fmla="*/ 1 h 1"/>
                </a:gdLst>
                <a:ahLst/>
                <a:cxnLst>
                  <a:cxn ang="T6">
                    <a:pos x="T0" y="T1"/>
                  </a:cxn>
                  <a:cxn ang="T7">
                    <a:pos x="T2" y="T3"/>
                  </a:cxn>
                  <a:cxn ang="T8">
                    <a:pos x="T4" y="T5"/>
                  </a:cxn>
                </a:cxnLst>
                <a:rect l="T9" t="T10" r="T11" b="T12"/>
                <a:pathLst>
                  <a:path w="132" h="1">
                    <a:moveTo>
                      <a:pt x="0" y="0"/>
                    </a:moveTo>
                    <a:lnTo>
                      <a:pt x="131" y="0"/>
                    </a:lnTo>
                    <a:lnTo>
                      <a:pt x="132" y="0"/>
                    </a:lnTo>
                  </a:path>
                </a:pathLst>
              </a:custGeom>
              <a:noFill/>
              <a:ln w="0">
                <a:solidFill>
                  <a:srgbClr val="000000"/>
                </a:solidFill>
                <a:prstDash val="solid"/>
                <a:round/>
              </a:ln>
            </p:spPr>
            <p:txBody>
              <a:bodyPr/>
              <a:lstStyle/>
              <a:p>
                <a:endParaRPr lang="en-US"/>
              </a:p>
            </p:txBody>
          </p:sp>
          <p:sp>
            <p:nvSpPr>
              <p:cNvPr id="27418" name="Freeform 1371"/>
              <p:cNvSpPr/>
              <p:nvPr/>
            </p:nvSpPr>
            <p:spPr bwMode="auto">
              <a:xfrm>
                <a:off x="8660" y="3693"/>
                <a:ext cx="34" cy="1"/>
              </a:xfrm>
              <a:custGeom>
                <a:avLst/>
                <a:gdLst>
                  <a:gd name="T0" fmla="*/ 0 w 133"/>
                  <a:gd name="T1" fmla="*/ 0 h 1"/>
                  <a:gd name="T2" fmla="*/ 2 w 133"/>
                  <a:gd name="T3" fmla="*/ 0 h 1"/>
                  <a:gd name="T4" fmla="*/ 2 w 133"/>
                  <a:gd name="T5" fmla="*/ 0 h 1"/>
                  <a:gd name="T6" fmla="*/ 0 60000 65536"/>
                  <a:gd name="T7" fmla="*/ 0 60000 65536"/>
                  <a:gd name="T8" fmla="*/ 0 60000 65536"/>
                  <a:gd name="T9" fmla="*/ 0 w 133"/>
                  <a:gd name="T10" fmla="*/ 0 h 1"/>
                  <a:gd name="T11" fmla="*/ 133 w 133"/>
                  <a:gd name="T12" fmla="*/ 1 h 1"/>
                </a:gdLst>
                <a:ahLst/>
                <a:cxnLst>
                  <a:cxn ang="T6">
                    <a:pos x="T0" y="T1"/>
                  </a:cxn>
                  <a:cxn ang="T7">
                    <a:pos x="T2" y="T3"/>
                  </a:cxn>
                  <a:cxn ang="T8">
                    <a:pos x="T4" y="T5"/>
                  </a:cxn>
                </a:cxnLst>
                <a:rect l="T9" t="T10" r="T11" b="T12"/>
                <a:pathLst>
                  <a:path w="133" h="1">
                    <a:moveTo>
                      <a:pt x="0" y="0"/>
                    </a:moveTo>
                    <a:lnTo>
                      <a:pt x="132" y="0"/>
                    </a:lnTo>
                    <a:lnTo>
                      <a:pt x="133" y="0"/>
                    </a:lnTo>
                  </a:path>
                </a:pathLst>
              </a:custGeom>
              <a:noFill/>
              <a:ln w="0">
                <a:solidFill>
                  <a:srgbClr val="000000"/>
                </a:solidFill>
                <a:prstDash val="solid"/>
                <a:round/>
              </a:ln>
            </p:spPr>
            <p:txBody>
              <a:bodyPr/>
              <a:lstStyle/>
              <a:p>
                <a:endParaRPr lang="en-US"/>
              </a:p>
            </p:txBody>
          </p:sp>
          <p:sp>
            <p:nvSpPr>
              <p:cNvPr id="27419" name="Freeform 1372"/>
              <p:cNvSpPr/>
              <p:nvPr/>
            </p:nvSpPr>
            <p:spPr bwMode="auto">
              <a:xfrm>
                <a:off x="8548" y="3832"/>
                <a:ext cx="40" cy="1"/>
              </a:xfrm>
              <a:custGeom>
                <a:avLst/>
                <a:gdLst>
                  <a:gd name="T0" fmla="*/ 0 w 159"/>
                  <a:gd name="T1" fmla="*/ 0 h 1"/>
                  <a:gd name="T2" fmla="*/ 3 w 159"/>
                  <a:gd name="T3" fmla="*/ 0 h 1"/>
                  <a:gd name="T4" fmla="*/ 3 w 159"/>
                  <a:gd name="T5" fmla="*/ 0 h 1"/>
                  <a:gd name="T6" fmla="*/ 0 60000 65536"/>
                  <a:gd name="T7" fmla="*/ 0 60000 65536"/>
                  <a:gd name="T8" fmla="*/ 0 60000 65536"/>
                  <a:gd name="T9" fmla="*/ 0 w 159"/>
                  <a:gd name="T10" fmla="*/ 0 h 1"/>
                  <a:gd name="T11" fmla="*/ 159 w 159"/>
                  <a:gd name="T12" fmla="*/ 1 h 1"/>
                </a:gdLst>
                <a:ahLst/>
                <a:cxnLst>
                  <a:cxn ang="T6">
                    <a:pos x="T0" y="T1"/>
                  </a:cxn>
                  <a:cxn ang="T7">
                    <a:pos x="T2" y="T3"/>
                  </a:cxn>
                  <a:cxn ang="T8">
                    <a:pos x="T4" y="T5"/>
                  </a:cxn>
                </a:cxnLst>
                <a:rect l="T9" t="T10" r="T11" b="T12"/>
                <a:pathLst>
                  <a:path w="159" h="1">
                    <a:moveTo>
                      <a:pt x="0" y="0"/>
                    </a:moveTo>
                    <a:lnTo>
                      <a:pt x="158" y="0"/>
                    </a:lnTo>
                    <a:lnTo>
                      <a:pt x="159" y="0"/>
                    </a:lnTo>
                  </a:path>
                </a:pathLst>
              </a:custGeom>
              <a:noFill/>
              <a:ln w="0">
                <a:solidFill>
                  <a:srgbClr val="000000"/>
                </a:solidFill>
                <a:prstDash val="solid"/>
                <a:round/>
              </a:ln>
            </p:spPr>
            <p:txBody>
              <a:bodyPr/>
              <a:lstStyle/>
              <a:p>
                <a:endParaRPr lang="en-US"/>
              </a:p>
            </p:txBody>
          </p:sp>
          <p:sp>
            <p:nvSpPr>
              <p:cNvPr id="27420" name="Freeform 1373"/>
              <p:cNvSpPr/>
              <p:nvPr/>
            </p:nvSpPr>
            <p:spPr bwMode="auto">
              <a:xfrm>
                <a:off x="8641" y="3832"/>
                <a:ext cx="53" cy="1"/>
              </a:xfrm>
              <a:custGeom>
                <a:avLst/>
                <a:gdLst>
                  <a:gd name="T0" fmla="*/ 0 w 212"/>
                  <a:gd name="T1" fmla="*/ 0 h 1"/>
                  <a:gd name="T2" fmla="*/ 3 w 212"/>
                  <a:gd name="T3" fmla="*/ 0 h 1"/>
                  <a:gd name="T4" fmla="*/ 3 w 212"/>
                  <a:gd name="T5" fmla="*/ 0 h 1"/>
                  <a:gd name="T6" fmla="*/ 0 60000 65536"/>
                  <a:gd name="T7" fmla="*/ 0 60000 65536"/>
                  <a:gd name="T8" fmla="*/ 0 60000 65536"/>
                  <a:gd name="T9" fmla="*/ 0 w 212"/>
                  <a:gd name="T10" fmla="*/ 0 h 1"/>
                  <a:gd name="T11" fmla="*/ 212 w 212"/>
                  <a:gd name="T12" fmla="*/ 1 h 1"/>
                </a:gdLst>
                <a:ahLst/>
                <a:cxnLst>
                  <a:cxn ang="T6">
                    <a:pos x="T0" y="T1"/>
                  </a:cxn>
                  <a:cxn ang="T7">
                    <a:pos x="T2" y="T3"/>
                  </a:cxn>
                  <a:cxn ang="T8">
                    <a:pos x="T4" y="T5"/>
                  </a:cxn>
                </a:cxnLst>
                <a:rect l="T9" t="T10" r="T11" b="T12"/>
                <a:pathLst>
                  <a:path w="212" h="1">
                    <a:moveTo>
                      <a:pt x="0" y="0"/>
                    </a:moveTo>
                    <a:lnTo>
                      <a:pt x="211" y="0"/>
                    </a:lnTo>
                    <a:lnTo>
                      <a:pt x="212" y="0"/>
                    </a:lnTo>
                  </a:path>
                </a:pathLst>
              </a:custGeom>
              <a:noFill/>
              <a:ln w="0">
                <a:solidFill>
                  <a:srgbClr val="000000"/>
                </a:solidFill>
                <a:prstDash val="solid"/>
                <a:round/>
              </a:ln>
            </p:spPr>
            <p:txBody>
              <a:bodyPr/>
              <a:lstStyle/>
              <a:p>
                <a:endParaRPr lang="en-US"/>
              </a:p>
            </p:txBody>
          </p:sp>
          <p:sp>
            <p:nvSpPr>
              <p:cNvPr id="27421" name="Freeform 1374"/>
              <p:cNvSpPr/>
              <p:nvPr/>
            </p:nvSpPr>
            <p:spPr bwMode="auto">
              <a:xfrm>
                <a:off x="8555" y="3693"/>
                <a:ext cx="13" cy="7"/>
              </a:xfrm>
              <a:custGeom>
                <a:avLst/>
                <a:gdLst>
                  <a:gd name="T0" fmla="*/ 0 w 53"/>
                  <a:gd name="T1" fmla="*/ 0 h 27"/>
                  <a:gd name="T2" fmla="*/ 1 w 53"/>
                  <a:gd name="T3" fmla="*/ 1 h 27"/>
                  <a:gd name="T4" fmla="*/ 1 w 53"/>
                  <a:gd name="T5" fmla="*/ 1 h 27"/>
                  <a:gd name="T6" fmla="*/ 0 60000 65536"/>
                  <a:gd name="T7" fmla="*/ 0 60000 65536"/>
                  <a:gd name="T8" fmla="*/ 0 60000 65536"/>
                  <a:gd name="T9" fmla="*/ 0 w 53"/>
                  <a:gd name="T10" fmla="*/ 0 h 27"/>
                  <a:gd name="T11" fmla="*/ 53 w 53"/>
                  <a:gd name="T12" fmla="*/ 27 h 27"/>
                </a:gdLst>
                <a:ahLst/>
                <a:cxnLst>
                  <a:cxn ang="T6">
                    <a:pos x="T0" y="T1"/>
                  </a:cxn>
                  <a:cxn ang="T7">
                    <a:pos x="T2" y="T3"/>
                  </a:cxn>
                  <a:cxn ang="T8">
                    <a:pos x="T4" y="T5"/>
                  </a:cxn>
                </a:cxnLst>
                <a:rect l="T9" t="T10" r="T11" b="T12"/>
                <a:pathLst>
                  <a:path w="53" h="27">
                    <a:moveTo>
                      <a:pt x="0" y="0"/>
                    </a:moveTo>
                    <a:lnTo>
                      <a:pt x="52" y="27"/>
                    </a:lnTo>
                    <a:lnTo>
                      <a:pt x="53" y="27"/>
                    </a:lnTo>
                  </a:path>
                </a:pathLst>
              </a:custGeom>
              <a:noFill/>
              <a:ln w="0">
                <a:solidFill>
                  <a:srgbClr val="000000"/>
                </a:solidFill>
                <a:prstDash val="solid"/>
                <a:round/>
              </a:ln>
            </p:spPr>
            <p:txBody>
              <a:bodyPr/>
              <a:lstStyle/>
              <a:p>
                <a:endParaRPr lang="en-US"/>
              </a:p>
            </p:txBody>
          </p:sp>
          <p:sp>
            <p:nvSpPr>
              <p:cNvPr id="27422" name="Freeform 1375"/>
              <p:cNvSpPr/>
              <p:nvPr/>
            </p:nvSpPr>
            <p:spPr bwMode="auto">
              <a:xfrm>
                <a:off x="8674" y="3693"/>
                <a:ext cx="6" cy="13"/>
              </a:xfrm>
              <a:custGeom>
                <a:avLst/>
                <a:gdLst>
                  <a:gd name="T0" fmla="*/ 0 w 27"/>
                  <a:gd name="T1" fmla="*/ 0 h 53"/>
                  <a:gd name="T2" fmla="*/ 0 w 27"/>
                  <a:gd name="T3" fmla="*/ 1 h 53"/>
                  <a:gd name="T4" fmla="*/ 0 w 27"/>
                  <a:gd name="T5" fmla="*/ 1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27" y="0"/>
                    </a:moveTo>
                    <a:lnTo>
                      <a:pt x="0" y="53"/>
                    </a:lnTo>
                    <a:lnTo>
                      <a:pt x="1" y="53"/>
                    </a:lnTo>
                  </a:path>
                </a:pathLst>
              </a:custGeom>
              <a:noFill/>
              <a:ln w="0">
                <a:solidFill>
                  <a:srgbClr val="000000"/>
                </a:solidFill>
                <a:prstDash val="solid"/>
                <a:round/>
              </a:ln>
            </p:spPr>
            <p:txBody>
              <a:bodyPr/>
              <a:lstStyle/>
              <a:p>
                <a:endParaRPr lang="en-US"/>
              </a:p>
            </p:txBody>
          </p:sp>
          <p:sp>
            <p:nvSpPr>
              <p:cNvPr id="27423" name="Freeform 1376"/>
              <p:cNvSpPr/>
              <p:nvPr/>
            </p:nvSpPr>
            <p:spPr bwMode="auto">
              <a:xfrm>
                <a:off x="8674" y="3693"/>
                <a:ext cx="13" cy="7"/>
              </a:xfrm>
              <a:custGeom>
                <a:avLst/>
                <a:gdLst>
                  <a:gd name="T0" fmla="*/ 1 w 52"/>
                  <a:gd name="T1" fmla="*/ 0 h 27"/>
                  <a:gd name="T2" fmla="*/ 0 w 52"/>
                  <a:gd name="T3" fmla="*/ 1 h 27"/>
                  <a:gd name="T4" fmla="*/ 0 w 52"/>
                  <a:gd name="T5" fmla="*/ 1 h 27"/>
                  <a:gd name="T6" fmla="*/ 0 60000 65536"/>
                  <a:gd name="T7" fmla="*/ 0 60000 65536"/>
                  <a:gd name="T8" fmla="*/ 0 60000 65536"/>
                  <a:gd name="T9" fmla="*/ 0 w 52"/>
                  <a:gd name="T10" fmla="*/ 0 h 27"/>
                  <a:gd name="T11" fmla="*/ 52 w 52"/>
                  <a:gd name="T12" fmla="*/ 27 h 27"/>
                </a:gdLst>
                <a:ahLst/>
                <a:cxnLst>
                  <a:cxn ang="T6">
                    <a:pos x="T0" y="T1"/>
                  </a:cxn>
                  <a:cxn ang="T7">
                    <a:pos x="T2" y="T3"/>
                  </a:cxn>
                  <a:cxn ang="T8">
                    <a:pos x="T4" y="T5"/>
                  </a:cxn>
                </a:cxnLst>
                <a:rect l="T9" t="T10" r="T11" b="T12"/>
                <a:pathLst>
                  <a:path w="52" h="27">
                    <a:moveTo>
                      <a:pt x="52" y="0"/>
                    </a:moveTo>
                    <a:lnTo>
                      <a:pt x="0" y="27"/>
                    </a:lnTo>
                    <a:lnTo>
                      <a:pt x="1" y="27"/>
                    </a:lnTo>
                  </a:path>
                </a:pathLst>
              </a:custGeom>
              <a:noFill/>
              <a:ln w="0">
                <a:solidFill>
                  <a:srgbClr val="000000"/>
                </a:solidFill>
                <a:prstDash val="solid"/>
                <a:round/>
              </a:ln>
            </p:spPr>
            <p:txBody>
              <a:bodyPr/>
              <a:lstStyle/>
              <a:p>
                <a:endParaRPr lang="en-US"/>
              </a:p>
            </p:txBody>
          </p:sp>
          <p:sp>
            <p:nvSpPr>
              <p:cNvPr id="27424" name="Freeform 1377"/>
              <p:cNvSpPr/>
              <p:nvPr/>
            </p:nvSpPr>
            <p:spPr bwMode="auto">
              <a:xfrm>
                <a:off x="8555" y="3825"/>
                <a:ext cx="13" cy="7"/>
              </a:xfrm>
              <a:custGeom>
                <a:avLst/>
                <a:gdLst>
                  <a:gd name="T0" fmla="*/ 1 w 52"/>
                  <a:gd name="T1" fmla="*/ 0 h 27"/>
                  <a:gd name="T2" fmla="*/ 0 w 52"/>
                  <a:gd name="T3" fmla="*/ 1 h 27"/>
                  <a:gd name="T4" fmla="*/ 0 w 52"/>
                  <a:gd name="T5" fmla="*/ 1 h 27"/>
                  <a:gd name="T6" fmla="*/ 0 60000 65536"/>
                  <a:gd name="T7" fmla="*/ 0 60000 65536"/>
                  <a:gd name="T8" fmla="*/ 0 60000 65536"/>
                  <a:gd name="T9" fmla="*/ 0 w 52"/>
                  <a:gd name="T10" fmla="*/ 0 h 27"/>
                  <a:gd name="T11" fmla="*/ 52 w 52"/>
                  <a:gd name="T12" fmla="*/ 27 h 27"/>
                </a:gdLst>
                <a:ahLst/>
                <a:cxnLst>
                  <a:cxn ang="T6">
                    <a:pos x="T0" y="T1"/>
                  </a:cxn>
                  <a:cxn ang="T7">
                    <a:pos x="T2" y="T3"/>
                  </a:cxn>
                  <a:cxn ang="T8">
                    <a:pos x="T4" y="T5"/>
                  </a:cxn>
                </a:cxnLst>
                <a:rect l="T9" t="T10" r="T11" b="T12"/>
                <a:pathLst>
                  <a:path w="52" h="27">
                    <a:moveTo>
                      <a:pt x="52" y="0"/>
                    </a:moveTo>
                    <a:lnTo>
                      <a:pt x="0" y="27"/>
                    </a:lnTo>
                    <a:lnTo>
                      <a:pt x="1" y="27"/>
                    </a:lnTo>
                  </a:path>
                </a:pathLst>
              </a:custGeom>
              <a:noFill/>
              <a:ln w="0">
                <a:solidFill>
                  <a:srgbClr val="000000"/>
                </a:solidFill>
                <a:prstDash val="solid"/>
                <a:round/>
              </a:ln>
            </p:spPr>
            <p:txBody>
              <a:bodyPr/>
              <a:lstStyle/>
              <a:p>
                <a:endParaRPr lang="en-US"/>
              </a:p>
            </p:txBody>
          </p:sp>
          <p:sp>
            <p:nvSpPr>
              <p:cNvPr id="27425" name="Freeform 1378"/>
              <p:cNvSpPr/>
              <p:nvPr/>
            </p:nvSpPr>
            <p:spPr bwMode="auto">
              <a:xfrm>
                <a:off x="8568" y="3825"/>
                <a:ext cx="14" cy="7"/>
              </a:xfrm>
              <a:custGeom>
                <a:avLst/>
                <a:gdLst>
                  <a:gd name="T0" fmla="*/ 0 w 54"/>
                  <a:gd name="T1" fmla="*/ 0 h 27"/>
                  <a:gd name="T2" fmla="*/ 1 w 54"/>
                  <a:gd name="T3" fmla="*/ 1 h 27"/>
                  <a:gd name="T4" fmla="*/ 1 w 54"/>
                  <a:gd name="T5" fmla="*/ 1 h 27"/>
                  <a:gd name="T6" fmla="*/ 0 60000 65536"/>
                  <a:gd name="T7" fmla="*/ 0 60000 65536"/>
                  <a:gd name="T8" fmla="*/ 0 60000 65536"/>
                  <a:gd name="T9" fmla="*/ 0 w 54"/>
                  <a:gd name="T10" fmla="*/ 0 h 27"/>
                  <a:gd name="T11" fmla="*/ 54 w 54"/>
                  <a:gd name="T12" fmla="*/ 27 h 27"/>
                </a:gdLst>
                <a:ahLst/>
                <a:cxnLst>
                  <a:cxn ang="T6">
                    <a:pos x="T0" y="T1"/>
                  </a:cxn>
                  <a:cxn ang="T7">
                    <a:pos x="T2" y="T3"/>
                  </a:cxn>
                  <a:cxn ang="T8">
                    <a:pos x="T4" y="T5"/>
                  </a:cxn>
                </a:cxnLst>
                <a:rect l="T9" t="T10" r="T11" b="T12"/>
                <a:pathLst>
                  <a:path w="54" h="27">
                    <a:moveTo>
                      <a:pt x="0" y="0"/>
                    </a:moveTo>
                    <a:lnTo>
                      <a:pt x="53" y="27"/>
                    </a:lnTo>
                    <a:lnTo>
                      <a:pt x="54" y="27"/>
                    </a:lnTo>
                  </a:path>
                </a:pathLst>
              </a:custGeom>
              <a:noFill/>
              <a:ln w="0">
                <a:solidFill>
                  <a:srgbClr val="000000"/>
                </a:solidFill>
                <a:prstDash val="solid"/>
                <a:round/>
              </a:ln>
            </p:spPr>
            <p:txBody>
              <a:bodyPr/>
              <a:lstStyle/>
              <a:p>
                <a:endParaRPr lang="en-US"/>
              </a:p>
            </p:txBody>
          </p:sp>
          <p:sp>
            <p:nvSpPr>
              <p:cNvPr id="27426" name="Freeform 1379"/>
              <p:cNvSpPr/>
              <p:nvPr/>
            </p:nvSpPr>
            <p:spPr bwMode="auto">
              <a:xfrm>
                <a:off x="8647" y="3825"/>
                <a:ext cx="13" cy="7"/>
              </a:xfrm>
              <a:custGeom>
                <a:avLst/>
                <a:gdLst>
                  <a:gd name="T0" fmla="*/ 1 w 53"/>
                  <a:gd name="T1" fmla="*/ 0 h 27"/>
                  <a:gd name="T2" fmla="*/ 0 w 53"/>
                  <a:gd name="T3" fmla="*/ 1 h 27"/>
                  <a:gd name="T4" fmla="*/ 0 w 53"/>
                  <a:gd name="T5" fmla="*/ 1 h 27"/>
                  <a:gd name="T6" fmla="*/ 0 60000 65536"/>
                  <a:gd name="T7" fmla="*/ 0 60000 65536"/>
                  <a:gd name="T8" fmla="*/ 0 60000 65536"/>
                  <a:gd name="T9" fmla="*/ 0 w 53"/>
                  <a:gd name="T10" fmla="*/ 0 h 27"/>
                  <a:gd name="T11" fmla="*/ 53 w 53"/>
                  <a:gd name="T12" fmla="*/ 27 h 27"/>
                </a:gdLst>
                <a:ahLst/>
                <a:cxnLst>
                  <a:cxn ang="T6">
                    <a:pos x="T0" y="T1"/>
                  </a:cxn>
                  <a:cxn ang="T7">
                    <a:pos x="T2" y="T3"/>
                  </a:cxn>
                  <a:cxn ang="T8">
                    <a:pos x="T4" y="T5"/>
                  </a:cxn>
                </a:cxnLst>
                <a:rect l="T9" t="T10" r="T11" b="T12"/>
                <a:pathLst>
                  <a:path w="53" h="27">
                    <a:moveTo>
                      <a:pt x="53" y="0"/>
                    </a:moveTo>
                    <a:lnTo>
                      <a:pt x="0" y="27"/>
                    </a:lnTo>
                    <a:lnTo>
                      <a:pt x="1" y="27"/>
                    </a:lnTo>
                  </a:path>
                </a:pathLst>
              </a:custGeom>
              <a:noFill/>
              <a:ln w="0">
                <a:solidFill>
                  <a:srgbClr val="000000"/>
                </a:solidFill>
                <a:prstDash val="solid"/>
                <a:round/>
              </a:ln>
            </p:spPr>
            <p:txBody>
              <a:bodyPr/>
              <a:lstStyle/>
              <a:p>
                <a:endParaRPr lang="en-US"/>
              </a:p>
            </p:txBody>
          </p:sp>
          <p:sp>
            <p:nvSpPr>
              <p:cNvPr id="27427" name="Freeform 1380"/>
              <p:cNvSpPr/>
              <p:nvPr/>
            </p:nvSpPr>
            <p:spPr bwMode="auto">
              <a:xfrm>
                <a:off x="8654" y="3819"/>
                <a:ext cx="6" cy="13"/>
              </a:xfrm>
              <a:custGeom>
                <a:avLst/>
                <a:gdLst>
                  <a:gd name="T0" fmla="*/ 0 w 26"/>
                  <a:gd name="T1" fmla="*/ 0 h 54"/>
                  <a:gd name="T2" fmla="*/ 0 w 26"/>
                  <a:gd name="T3" fmla="*/ 1 h 54"/>
                  <a:gd name="T4" fmla="*/ 0 w 26"/>
                  <a:gd name="T5" fmla="*/ 1 h 54"/>
                  <a:gd name="T6" fmla="*/ 0 60000 65536"/>
                  <a:gd name="T7" fmla="*/ 0 60000 65536"/>
                  <a:gd name="T8" fmla="*/ 0 60000 65536"/>
                  <a:gd name="T9" fmla="*/ 0 w 26"/>
                  <a:gd name="T10" fmla="*/ 0 h 54"/>
                  <a:gd name="T11" fmla="*/ 26 w 26"/>
                  <a:gd name="T12" fmla="*/ 54 h 54"/>
                </a:gdLst>
                <a:ahLst/>
                <a:cxnLst>
                  <a:cxn ang="T6">
                    <a:pos x="T0" y="T1"/>
                  </a:cxn>
                  <a:cxn ang="T7">
                    <a:pos x="T2" y="T3"/>
                  </a:cxn>
                  <a:cxn ang="T8">
                    <a:pos x="T4" y="T5"/>
                  </a:cxn>
                </a:cxnLst>
                <a:rect l="T9" t="T10" r="T11" b="T12"/>
                <a:pathLst>
                  <a:path w="26" h="54">
                    <a:moveTo>
                      <a:pt x="26" y="0"/>
                    </a:moveTo>
                    <a:lnTo>
                      <a:pt x="0" y="54"/>
                    </a:lnTo>
                    <a:lnTo>
                      <a:pt x="1" y="54"/>
                    </a:lnTo>
                  </a:path>
                </a:pathLst>
              </a:custGeom>
              <a:noFill/>
              <a:ln w="0">
                <a:solidFill>
                  <a:srgbClr val="000000"/>
                </a:solidFill>
                <a:prstDash val="solid"/>
                <a:round/>
              </a:ln>
            </p:spPr>
            <p:txBody>
              <a:bodyPr/>
              <a:lstStyle/>
              <a:p>
                <a:endParaRPr lang="en-US"/>
              </a:p>
            </p:txBody>
          </p:sp>
          <p:sp>
            <p:nvSpPr>
              <p:cNvPr id="27428" name="Freeform 1381"/>
              <p:cNvSpPr/>
              <p:nvPr/>
            </p:nvSpPr>
            <p:spPr bwMode="auto">
              <a:xfrm>
                <a:off x="8674" y="3819"/>
                <a:ext cx="7" cy="13"/>
              </a:xfrm>
              <a:custGeom>
                <a:avLst/>
                <a:gdLst>
                  <a:gd name="T0" fmla="*/ 0 w 28"/>
                  <a:gd name="T1" fmla="*/ 0 h 54"/>
                  <a:gd name="T2" fmla="*/ 1 w 28"/>
                  <a:gd name="T3" fmla="*/ 1 h 54"/>
                  <a:gd name="T4" fmla="*/ 1 w 28"/>
                  <a:gd name="T5" fmla="*/ 1 h 54"/>
                  <a:gd name="T6" fmla="*/ 0 60000 65536"/>
                  <a:gd name="T7" fmla="*/ 0 60000 65536"/>
                  <a:gd name="T8" fmla="*/ 0 60000 65536"/>
                  <a:gd name="T9" fmla="*/ 0 w 28"/>
                  <a:gd name="T10" fmla="*/ 0 h 54"/>
                  <a:gd name="T11" fmla="*/ 28 w 28"/>
                  <a:gd name="T12" fmla="*/ 54 h 54"/>
                </a:gdLst>
                <a:ahLst/>
                <a:cxnLst>
                  <a:cxn ang="T6">
                    <a:pos x="T0" y="T1"/>
                  </a:cxn>
                  <a:cxn ang="T7">
                    <a:pos x="T2" y="T3"/>
                  </a:cxn>
                  <a:cxn ang="T8">
                    <a:pos x="T4" y="T5"/>
                  </a:cxn>
                </a:cxnLst>
                <a:rect l="T9" t="T10" r="T11" b="T12"/>
                <a:pathLst>
                  <a:path w="28" h="54">
                    <a:moveTo>
                      <a:pt x="0" y="0"/>
                    </a:moveTo>
                    <a:lnTo>
                      <a:pt x="27" y="54"/>
                    </a:lnTo>
                    <a:lnTo>
                      <a:pt x="28" y="54"/>
                    </a:lnTo>
                  </a:path>
                </a:pathLst>
              </a:custGeom>
              <a:noFill/>
              <a:ln w="0">
                <a:solidFill>
                  <a:srgbClr val="000000"/>
                </a:solidFill>
                <a:prstDash val="solid"/>
                <a:round/>
              </a:ln>
            </p:spPr>
            <p:txBody>
              <a:bodyPr/>
              <a:lstStyle/>
              <a:p>
                <a:endParaRPr lang="en-US"/>
              </a:p>
            </p:txBody>
          </p:sp>
          <p:sp>
            <p:nvSpPr>
              <p:cNvPr id="27429" name="Freeform 1382"/>
              <p:cNvSpPr/>
              <p:nvPr/>
            </p:nvSpPr>
            <p:spPr bwMode="auto">
              <a:xfrm>
                <a:off x="8674" y="3825"/>
                <a:ext cx="13" cy="7"/>
              </a:xfrm>
              <a:custGeom>
                <a:avLst/>
                <a:gdLst>
                  <a:gd name="T0" fmla="*/ 0 w 53"/>
                  <a:gd name="T1" fmla="*/ 0 h 27"/>
                  <a:gd name="T2" fmla="*/ 1 w 53"/>
                  <a:gd name="T3" fmla="*/ 1 h 27"/>
                  <a:gd name="T4" fmla="*/ 1 w 53"/>
                  <a:gd name="T5" fmla="*/ 1 h 27"/>
                  <a:gd name="T6" fmla="*/ 0 60000 65536"/>
                  <a:gd name="T7" fmla="*/ 0 60000 65536"/>
                  <a:gd name="T8" fmla="*/ 0 60000 65536"/>
                  <a:gd name="T9" fmla="*/ 0 w 53"/>
                  <a:gd name="T10" fmla="*/ 0 h 27"/>
                  <a:gd name="T11" fmla="*/ 53 w 53"/>
                  <a:gd name="T12" fmla="*/ 27 h 27"/>
                </a:gdLst>
                <a:ahLst/>
                <a:cxnLst>
                  <a:cxn ang="T6">
                    <a:pos x="T0" y="T1"/>
                  </a:cxn>
                  <a:cxn ang="T7">
                    <a:pos x="T2" y="T3"/>
                  </a:cxn>
                  <a:cxn ang="T8">
                    <a:pos x="T4" y="T5"/>
                  </a:cxn>
                </a:cxnLst>
                <a:rect l="T9" t="T10" r="T11" b="T12"/>
                <a:pathLst>
                  <a:path w="53" h="27">
                    <a:moveTo>
                      <a:pt x="0" y="0"/>
                    </a:moveTo>
                    <a:lnTo>
                      <a:pt x="52" y="27"/>
                    </a:lnTo>
                    <a:lnTo>
                      <a:pt x="53" y="27"/>
                    </a:lnTo>
                  </a:path>
                </a:pathLst>
              </a:custGeom>
              <a:noFill/>
              <a:ln w="0">
                <a:solidFill>
                  <a:srgbClr val="000000"/>
                </a:solidFill>
                <a:prstDash val="solid"/>
                <a:round/>
              </a:ln>
            </p:spPr>
            <p:txBody>
              <a:bodyPr/>
              <a:lstStyle/>
              <a:p>
                <a:endParaRPr lang="en-US"/>
              </a:p>
            </p:txBody>
          </p:sp>
          <p:sp>
            <p:nvSpPr>
              <p:cNvPr id="27430" name="Freeform 1383"/>
              <p:cNvSpPr/>
              <p:nvPr/>
            </p:nvSpPr>
            <p:spPr bwMode="auto">
              <a:xfrm>
                <a:off x="8733" y="3740"/>
                <a:ext cx="86" cy="92"/>
              </a:xfrm>
              <a:custGeom>
                <a:avLst/>
                <a:gdLst>
                  <a:gd name="T0" fmla="*/ 1 w 344"/>
                  <a:gd name="T1" fmla="*/ 1 h 371"/>
                  <a:gd name="T2" fmla="*/ 1 w 344"/>
                  <a:gd name="T3" fmla="*/ 1 h 371"/>
                  <a:gd name="T4" fmla="*/ 1 w 344"/>
                  <a:gd name="T5" fmla="*/ 1 h 371"/>
                  <a:gd name="T6" fmla="*/ 1 w 344"/>
                  <a:gd name="T7" fmla="*/ 1 h 371"/>
                  <a:gd name="T8" fmla="*/ 0 w 344"/>
                  <a:gd name="T9" fmla="*/ 1 h 371"/>
                  <a:gd name="T10" fmla="*/ 0 w 344"/>
                  <a:gd name="T11" fmla="*/ 1 h 371"/>
                  <a:gd name="T12" fmla="*/ 1 w 344"/>
                  <a:gd name="T13" fmla="*/ 0 h 371"/>
                  <a:gd name="T14" fmla="*/ 1 w 344"/>
                  <a:gd name="T15" fmla="*/ 0 h 371"/>
                  <a:gd name="T16" fmla="*/ 3 w 344"/>
                  <a:gd name="T17" fmla="*/ 0 h 371"/>
                  <a:gd name="T18" fmla="*/ 4 w 344"/>
                  <a:gd name="T19" fmla="*/ 0 h 371"/>
                  <a:gd name="T20" fmla="*/ 4 w 344"/>
                  <a:gd name="T21" fmla="*/ 1 h 371"/>
                  <a:gd name="T22" fmla="*/ 5 w 344"/>
                  <a:gd name="T23" fmla="*/ 1 h 371"/>
                  <a:gd name="T24" fmla="*/ 5 w 344"/>
                  <a:gd name="T25" fmla="*/ 4 h 371"/>
                  <a:gd name="T26" fmla="*/ 5 w 344"/>
                  <a:gd name="T27" fmla="*/ 5 h 371"/>
                  <a:gd name="T28" fmla="*/ 5 w 344"/>
                  <a:gd name="T29" fmla="*/ 6 h 371"/>
                  <a:gd name="T30" fmla="*/ 5 w 344"/>
                  <a:gd name="T31" fmla="*/ 6 h 3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4"/>
                  <a:gd name="T49" fmla="*/ 0 h 371"/>
                  <a:gd name="T50" fmla="*/ 344 w 344"/>
                  <a:gd name="T51" fmla="*/ 371 h 3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4" h="371">
                    <a:moveTo>
                      <a:pt x="27" y="80"/>
                    </a:moveTo>
                    <a:lnTo>
                      <a:pt x="27" y="53"/>
                    </a:lnTo>
                    <a:lnTo>
                      <a:pt x="52" y="53"/>
                    </a:lnTo>
                    <a:lnTo>
                      <a:pt x="52" y="106"/>
                    </a:lnTo>
                    <a:lnTo>
                      <a:pt x="0" y="106"/>
                    </a:lnTo>
                    <a:lnTo>
                      <a:pt x="0" y="53"/>
                    </a:lnTo>
                    <a:lnTo>
                      <a:pt x="27" y="27"/>
                    </a:lnTo>
                    <a:lnTo>
                      <a:pt x="79" y="0"/>
                    </a:lnTo>
                    <a:lnTo>
                      <a:pt x="185" y="0"/>
                    </a:lnTo>
                    <a:lnTo>
                      <a:pt x="238" y="27"/>
                    </a:lnTo>
                    <a:lnTo>
                      <a:pt x="264" y="53"/>
                    </a:lnTo>
                    <a:lnTo>
                      <a:pt x="291" y="106"/>
                    </a:lnTo>
                    <a:lnTo>
                      <a:pt x="291" y="291"/>
                    </a:lnTo>
                    <a:lnTo>
                      <a:pt x="316" y="344"/>
                    </a:lnTo>
                    <a:lnTo>
                      <a:pt x="343" y="371"/>
                    </a:lnTo>
                    <a:lnTo>
                      <a:pt x="344" y="371"/>
                    </a:lnTo>
                  </a:path>
                </a:pathLst>
              </a:custGeom>
              <a:noFill/>
              <a:ln w="0">
                <a:solidFill>
                  <a:srgbClr val="000000"/>
                </a:solidFill>
                <a:prstDash val="solid"/>
                <a:round/>
              </a:ln>
            </p:spPr>
            <p:txBody>
              <a:bodyPr/>
              <a:lstStyle/>
              <a:p>
                <a:endParaRPr lang="en-US"/>
              </a:p>
            </p:txBody>
          </p:sp>
          <p:sp>
            <p:nvSpPr>
              <p:cNvPr id="27431" name="Freeform 1384"/>
              <p:cNvSpPr/>
              <p:nvPr/>
            </p:nvSpPr>
            <p:spPr bwMode="auto">
              <a:xfrm>
                <a:off x="8793" y="3753"/>
                <a:ext cx="13" cy="72"/>
              </a:xfrm>
              <a:custGeom>
                <a:avLst/>
                <a:gdLst>
                  <a:gd name="T0" fmla="*/ 0 w 54"/>
                  <a:gd name="T1" fmla="*/ 0 h 291"/>
                  <a:gd name="T2" fmla="*/ 0 w 54"/>
                  <a:gd name="T3" fmla="*/ 1 h 291"/>
                  <a:gd name="T4" fmla="*/ 0 w 54"/>
                  <a:gd name="T5" fmla="*/ 4 h 291"/>
                  <a:gd name="T6" fmla="*/ 1 w 54"/>
                  <a:gd name="T7" fmla="*/ 4 h 291"/>
                  <a:gd name="T8" fmla="*/ 1 w 54"/>
                  <a:gd name="T9" fmla="*/ 4 h 291"/>
                  <a:gd name="T10" fmla="*/ 0 60000 65536"/>
                  <a:gd name="T11" fmla="*/ 0 60000 65536"/>
                  <a:gd name="T12" fmla="*/ 0 60000 65536"/>
                  <a:gd name="T13" fmla="*/ 0 60000 65536"/>
                  <a:gd name="T14" fmla="*/ 0 60000 65536"/>
                  <a:gd name="T15" fmla="*/ 0 w 54"/>
                  <a:gd name="T16" fmla="*/ 0 h 291"/>
                  <a:gd name="T17" fmla="*/ 54 w 54"/>
                  <a:gd name="T18" fmla="*/ 291 h 291"/>
                </a:gdLst>
                <a:ahLst/>
                <a:cxnLst>
                  <a:cxn ang="T10">
                    <a:pos x="T0" y="T1"/>
                  </a:cxn>
                  <a:cxn ang="T11">
                    <a:pos x="T2" y="T3"/>
                  </a:cxn>
                  <a:cxn ang="T12">
                    <a:pos x="T4" y="T5"/>
                  </a:cxn>
                  <a:cxn ang="T13">
                    <a:pos x="T6" y="T7"/>
                  </a:cxn>
                  <a:cxn ang="T14">
                    <a:pos x="T8" y="T9"/>
                  </a:cxn>
                </a:cxnLst>
                <a:rect l="T15" t="T16" r="T17" b="T18"/>
                <a:pathLst>
                  <a:path w="54" h="291">
                    <a:moveTo>
                      <a:pt x="0" y="0"/>
                    </a:moveTo>
                    <a:lnTo>
                      <a:pt x="26" y="53"/>
                    </a:lnTo>
                    <a:lnTo>
                      <a:pt x="26" y="238"/>
                    </a:lnTo>
                    <a:lnTo>
                      <a:pt x="53" y="291"/>
                    </a:lnTo>
                    <a:lnTo>
                      <a:pt x="54" y="291"/>
                    </a:lnTo>
                  </a:path>
                </a:pathLst>
              </a:custGeom>
              <a:noFill/>
              <a:ln w="0">
                <a:solidFill>
                  <a:srgbClr val="000000"/>
                </a:solidFill>
                <a:prstDash val="solid"/>
                <a:round/>
              </a:ln>
            </p:spPr>
            <p:txBody>
              <a:bodyPr/>
              <a:lstStyle/>
              <a:p>
                <a:endParaRPr lang="en-US"/>
              </a:p>
            </p:txBody>
          </p:sp>
          <p:sp>
            <p:nvSpPr>
              <p:cNvPr id="27432" name="Freeform 1385"/>
              <p:cNvSpPr/>
              <p:nvPr/>
            </p:nvSpPr>
            <p:spPr bwMode="auto">
              <a:xfrm>
                <a:off x="8779" y="3740"/>
                <a:ext cx="47" cy="92"/>
              </a:xfrm>
              <a:custGeom>
                <a:avLst/>
                <a:gdLst>
                  <a:gd name="T0" fmla="*/ 0 w 185"/>
                  <a:gd name="T1" fmla="*/ 0 h 371"/>
                  <a:gd name="T2" fmla="*/ 1 w 185"/>
                  <a:gd name="T3" fmla="*/ 0 h 371"/>
                  <a:gd name="T4" fmla="*/ 1 w 185"/>
                  <a:gd name="T5" fmla="*/ 1 h 371"/>
                  <a:gd name="T6" fmla="*/ 1 w 185"/>
                  <a:gd name="T7" fmla="*/ 4 h 371"/>
                  <a:gd name="T8" fmla="*/ 1 w 185"/>
                  <a:gd name="T9" fmla="*/ 5 h 371"/>
                  <a:gd name="T10" fmla="*/ 3 w 185"/>
                  <a:gd name="T11" fmla="*/ 6 h 371"/>
                  <a:gd name="T12" fmla="*/ 3 w 185"/>
                  <a:gd name="T13" fmla="*/ 6 h 371"/>
                  <a:gd name="T14" fmla="*/ 3 w 185"/>
                  <a:gd name="T15" fmla="*/ 6 h 371"/>
                  <a:gd name="T16" fmla="*/ 0 60000 65536"/>
                  <a:gd name="T17" fmla="*/ 0 60000 65536"/>
                  <a:gd name="T18" fmla="*/ 0 60000 65536"/>
                  <a:gd name="T19" fmla="*/ 0 60000 65536"/>
                  <a:gd name="T20" fmla="*/ 0 60000 65536"/>
                  <a:gd name="T21" fmla="*/ 0 60000 65536"/>
                  <a:gd name="T22" fmla="*/ 0 60000 65536"/>
                  <a:gd name="T23" fmla="*/ 0 60000 65536"/>
                  <a:gd name="T24" fmla="*/ 0 w 185"/>
                  <a:gd name="T25" fmla="*/ 0 h 371"/>
                  <a:gd name="T26" fmla="*/ 185 w 185"/>
                  <a:gd name="T27" fmla="*/ 371 h 3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5" h="371">
                    <a:moveTo>
                      <a:pt x="0" y="0"/>
                    </a:moveTo>
                    <a:lnTo>
                      <a:pt x="26" y="27"/>
                    </a:lnTo>
                    <a:lnTo>
                      <a:pt x="53" y="80"/>
                    </a:lnTo>
                    <a:lnTo>
                      <a:pt x="53" y="291"/>
                    </a:lnTo>
                    <a:lnTo>
                      <a:pt x="79" y="344"/>
                    </a:lnTo>
                    <a:lnTo>
                      <a:pt x="158" y="371"/>
                    </a:lnTo>
                    <a:lnTo>
                      <a:pt x="184" y="371"/>
                    </a:lnTo>
                    <a:lnTo>
                      <a:pt x="185" y="371"/>
                    </a:lnTo>
                  </a:path>
                </a:pathLst>
              </a:custGeom>
              <a:noFill/>
              <a:ln w="0">
                <a:solidFill>
                  <a:srgbClr val="000000"/>
                </a:solidFill>
                <a:prstDash val="solid"/>
                <a:round/>
              </a:ln>
            </p:spPr>
            <p:txBody>
              <a:bodyPr/>
              <a:lstStyle/>
              <a:p>
                <a:endParaRPr lang="en-US"/>
              </a:p>
            </p:txBody>
          </p:sp>
          <p:sp>
            <p:nvSpPr>
              <p:cNvPr id="27433" name="Freeform 1386"/>
              <p:cNvSpPr/>
              <p:nvPr/>
            </p:nvSpPr>
            <p:spPr bwMode="auto">
              <a:xfrm>
                <a:off x="8727" y="3773"/>
                <a:ext cx="66" cy="59"/>
              </a:xfrm>
              <a:custGeom>
                <a:avLst/>
                <a:gdLst>
                  <a:gd name="T0" fmla="*/ 4 w 265"/>
                  <a:gd name="T1" fmla="*/ 0 h 238"/>
                  <a:gd name="T2" fmla="*/ 4 w 265"/>
                  <a:gd name="T3" fmla="*/ 0 h 238"/>
                  <a:gd name="T4" fmla="*/ 1 w 265"/>
                  <a:gd name="T5" fmla="*/ 1 h 238"/>
                  <a:gd name="T6" fmla="*/ 0 w 265"/>
                  <a:gd name="T7" fmla="*/ 1 h 238"/>
                  <a:gd name="T8" fmla="*/ 0 w 265"/>
                  <a:gd name="T9" fmla="*/ 2 h 238"/>
                  <a:gd name="T10" fmla="*/ 0 w 265"/>
                  <a:gd name="T11" fmla="*/ 2 h 238"/>
                  <a:gd name="T12" fmla="*/ 0 w 265"/>
                  <a:gd name="T13" fmla="*/ 3 h 238"/>
                  <a:gd name="T14" fmla="*/ 1 w 265"/>
                  <a:gd name="T15" fmla="*/ 4 h 238"/>
                  <a:gd name="T16" fmla="*/ 3 w 265"/>
                  <a:gd name="T17" fmla="*/ 4 h 238"/>
                  <a:gd name="T18" fmla="*/ 4 w 265"/>
                  <a:gd name="T19" fmla="*/ 3 h 238"/>
                  <a:gd name="T20" fmla="*/ 4 w 265"/>
                  <a:gd name="T21" fmla="*/ 2 h 238"/>
                  <a:gd name="T22" fmla="*/ 4 w 265"/>
                  <a:gd name="T23" fmla="*/ 2 h 2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238"/>
                  <a:gd name="T38" fmla="*/ 265 w 265"/>
                  <a:gd name="T39" fmla="*/ 238 h 2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238">
                    <a:moveTo>
                      <a:pt x="264" y="0"/>
                    </a:moveTo>
                    <a:lnTo>
                      <a:pt x="237" y="25"/>
                    </a:lnTo>
                    <a:lnTo>
                      <a:pt x="105" y="52"/>
                    </a:lnTo>
                    <a:lnTo>
                      <a:pt x="26" y="78"/>
                    </a:lnTo>
                    <a:lnTo>
                      <a:pt x="0" y="131"/>
                    </a:lnTo>
                    <a:lnTo>
                      <a:pt x="0" y="158"/>
                    </a:lnTo>
                    <a:lnTo>
                      <a:pt x="26" y="211"/>
                    </a:lnTo>
                    <a:lnTo>
                      <a:pt x="105" y="238"/>
                    </a:lnTo>
                    <a:lnTo>
                      <a:pt x="184" y="238"/>
                    </a:lnTo>
                    <a:lnTo>
                      <a:pt x="237" y="211"/>
                    </a:lnTo>
                    <a:lnTo>
                      <a:pt x="264" y="158"/>
                    </a:lnTo>
                    <a:lnTo>
                      <a:pt x="265" y="158"/>
                    </a:lnTo>
                  </a:path>
                </a:pathLst>
              </a:custGeom>
              <a:noFill/>
              <a:ln w="0">
                <a:solidFill>
                  <a:srgbClr val="000000"/>
                </a:solidFill>
                <a:prstDash val="solid"/>
                <a:round/>
              </a:ln>
            </p:spPr>
            <p:txBody>
              <a:bodyPr/>
              <a:lstStyle/>
              <a:p>
                <a:endParaRPr lang="en-US"/>
              </a:p>
            </p:txBody>
          </p:sp>
          <p:sp>
            <p:nvSpPr>
              <p:cNvPr id="27434" name="Freeform 1387"/>
              <p:cNvSpPr/>
              <p:nvPr/>
            </p:nvSpPr>
            <p:spPr bwMode="auto">
              <a:xfrm>
                <a:off x="8733" y="3792"/>
                <a:ext cx="7" cy="33"/>
              </a:xfrm>
              <a:custGeom>
                <a:avLst/>
                <a:gdLst>
                  <a:gd name="T0" fmla="*/ 1 w 28"/>
                  <a:gd name="T1" fmla="*/ 0 h 133"/>
                  <a:gd name="T2" fmla="*/ 0 w 28"/>
                  <a:gd name="T3" fmla="*/ 1 h 133"/>
                  <a:gd name="T4" fmla="*/ 0 w 28"/>
                  <a:gd name="T5" fmla="*/ 1 h 133"/>
                  <a:gd name="T6" fmla="*/ 1 w 28"/>
                  <a:gd name="T7" fmla="*/ 2 h 133"/>
                  <a:gd name="T8" fmla="*/ 1 w 28"/>
                  <a:gd name="T9" fmla="*/ 2 h 133"/>
                  <a:gd name="T10" fmla="*/ 0 60000 65536"/>
                  <a:gd name="T11" fmla="*/ 0 60000 65536"/>
                  <a:gd name="T12" fmla="*/ 0 60000 65536"/>
                  <a:gd name="T13" fmla="*/ 0 60000 65536"/>
                  <a:gd name="T14" fmla="*/ 0 60000 65536"/>
                  <a:gd name="T15" fmla="*/ 0 w 28"/>
                  <a:gd name="T16" fmla="*/ 0 h 133"/>
                  <a:gd name="T17" fmla="*/ 28 w 28"/>
                  <a:gd name="T18" fmla="*/ 133 h 133"/>
                </a:gdLst>
                <a:ahLst/>
                <a:cxnLst>
                  <a:cxn ang="T10">
                    <a:pos x="T0" y="T1"/>
                  </a:cxn>
                  <a:cxn ang="T11">
                    <a:pos x="T2" y="T3"/>
                  </a:cxn>
                  <a:cxn ang="T12">
                    <a:pos x="T4" y="T5"/>
                  </a:cxn>
                  <a:cxn ang="T13">
                    <a:pos x="T6" y="T7"/>
                  </a:cxn>
                  <a:cxn ang="T14">
                    <a:pos x="T8" y="T9"/>
                  </a:cxn>
                </a:cxnLst>
                <a:rect l="T15" t="T16" r="T17" b="T18"/>
                <a:pathLst>
                  <a:path w="28" h="133">
                    <a:moveTo>
                      <a:pt x="27" y="0"/>
                    </a:moveTo>
                    <a:lnTo>
                      <a:pt x="0" y="53"/>
                    </a:lnTo>
                    <a:lnTo>
                      <a:pt x="0" y="80"/>
                    </a:lnTo>
                    <a:lnTo>
                      <a:pt x="27" y="133"/>
                    </a:lnTo>
                    <a:lnTo>
                      <a:pt x="28" y="133"/>
                    </a:lnTo>
                  </a:path>
                </a:pathLst>
              </a:custGeom>
              <a:noFill/>
              <a:ln w="0">
                <a:solidFill>
                  <a:srgbClr val="000000"/>
                </a:solidFill>
                <a:prstDash val="solid"/>
                <a:round/>
              </a:ln>
            </p:spPr>
            <p:txBody>
              <a:bodyPr/>
              <a:lstStyle/>
              <a:p>
                <a:endParaRPr lang="en-US"/>
              </a:p>
            </p:txBody>
          </p:sp>
          <p:sp>
            <p:nvSpPr>
              <p:cNvPr id="27435" name="Freeform 1388"/>
              <p:cNvSpPr/>
              <p:nvPr/>
            </p:nvSpPr>
            <p:spPr bwMode="auto">
              <a:xfrm>
                <a:off x="8740" y="3779"/>
                <a:ext cx="46" cy="53"/>
              </a:xfrm>
              <a:custGeom>
                <a:avLst/>
                <a:gdLst>
                  <a:gd name="T0" fmla="*/ 3 w 184"/>
                  <a:gd name="T1" fmla="*/ 0 h 213"/>
                  <a:gd name="T2" fmla="*/ 1 w 184"/>
                  <a:gd name="T3" fmla="*/ 0 h 213"/>
                  <a:gd name="T4" fmla="*/ 0 w 184"/>
                  <a:gd name="T5" fmla="*/ 1 h 213"/>
                  <a:gd name="T6" fmla="*/ 0 w 184"/>
                  <a:gd name="T7" fmla="*/ 1 h 213"/>
                  <a:gd name="T8" fmla="*/ 0 w 184"/>
                  <a:gd name="T9" fmla="*/ 2 h 213"/>
                  <a:gd name="T10" fmla="*/ 0 w 184"/>
                  <a:gd name="T11" fmla="*/ 3 h 213"/>
                  <a:gd name="T12" fmla="*/ 1 w 184"/>
                  <a:gd name="T13" fmla="*/ 3 h 213"/>
                  <a:gd name="T14" fmla="*/ 1 w 184"/>
                  <a:gd name="T15" fmla="*/ 3 h 213"/>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213"/>
                  <a:gd name="T26" fmla="*/ 184 w 184"/>
                  <a:gd name="T27" fmla="*/ 213 h 2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213">
                    <a:moveTo>
                      <a:pt x="184" y="0"/>
                    </a:moveTo>
                    <a:lnTo>
                      <a:pt x="78" y="27"/>
                    </a:lnTo>
                    <a:lnTo>
                      <a:pt x="25" y="53"/>
                    </a:lnTo>
                    <a:lnTo>
                      <a:pt x="0" y="106"/>
                    </a:lnTo>
                    <a:lnTo>
                      <a:pt x="0" y="133"/>
                    </a:lnTo>
                    <a:lnTo>
                      <a:pt x="25" y="186"/>
                    </a:lnTo>
                    <a:lnTo>
                      <a:pt x="52" y="213"/>
                    </a:lnTo>
                    <a:lnTo>
                      <a:pt x="53" y="213"/>
                    </a:lnTo>
                  </a:path>
                </a:pathLst>
              </a:custGeom>
              <a:noFill/>
              <a:ln w="0">
                <a:solidFill>
                  <a:srgbClr val="000000"/>
                </a:solidFill>
                <a:prstDash val="solid"/>
                <a:round/>
              </a:ln>
            </p:spPr>
            <p:txBody>
              <a:bodyPr/>
              <a:lstStyle/>
              <a:p>
                <a:endParaRPr lang="en-US"/>
              </a:p>
            </p:txBody>
          </p:sp>
          <p:sp>
            <p:nvSpPr>
              <p:cNvPr id="27436" name="Freeform 1389"/>
              <p:cNvSpPr/>
              <p:nvPr/>
            </p:nvSpPr>
            <p:spPr bwMode="auto">
              <a:xfrm>
                <a:off x="8918" y="3740"/>
                <a:ext cx="33" cy="13"/>
              </a:xfrm>
              <a:custGeom>
                <a:avLst/>
                <a:gdLst>
                  <a:gd name="T0" fmla="*/ 1 w 131"/>
                  <a:gd name="T1" fmla="*/ 0 h 53"/>
                  <a:gd name="T2" fmla="*/ 2 w 131"/>
                  <a:gd name="T3" fmla="*/ 1 h 53"/>
                  <a:gd name="T4" fmla="*/ 2 w 131"/>
                  <a:gd name="T5" fmla="*/ 0 h 53"/>
                  <a:gd name="T6" fmla="*/ 2 w 131"/>
                  <a:gd name="T7" fmla="*/ 0 h 53"/>
                  <a:gd name="T8" fmla="*/ 1 w 131"/>
                  <a:gd name="T9" fmla="*/ 0 h 53"/>
                  <a:gd name="T10" fmla="*/ 1 w 131"/>
                  <a:gd name="T11" fmla="*/ 0 h 53"/>
                  <a:gd name="T12" fmla="*/ 0 w 131"/>
                  <a:gd name="T13" fmla="*/ 1 h 53"/>
                  <a:gd name="T14" fmla="*/ 0 w 131"/>
                  <a:gd name="T15" fmla="*/ 1 h 53"/>
                  <a:gd name="T16" fmla="*/ 0 60000 65536"/>
                  <a:gd name="T17" fmla="*/ 0 60000 65536"/>
                  <a:gd name="T18" fmla="*/ 0 60000 65536"/>
                  <a:gd name="T19" fmla="*/ 0 60000 65536"/>
                  <a:gd name="T20" fmla="*/ 0 60000 65536"/>
                  <a:gd name="T21" fmla="*/ 0 60000 65536"/>
                  <a:gd name="T22" fmla="*/ 0 60000 65536"/>
                  <a:gd name="T23" fmla="*/ 0 60000 65536"/>
                  <a:gd name="T24" fmla="*/ 0 w 131"/>
                  <a:gd name="T25" fmla="*/ 0 h 53"/>
                  <a:gd name="T26" fmla="*/ 131 w 131"/>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 h="53">
                    <a:moveTo>
                      <a:pt x="78" y="27"/>
                    </a:moveTo>
                    <a:lnTo>
                      <a:pt x="105" y="53"/>
                    </a:lnTo>
                    <a:lnTo>
                      <a:pt x="131" y="27"/>
                    </a:lnTo>
                    <a:lnTo>
                      <a:pt x="105" y="0"/>
                    </a:lnTo>
                    <a:lnTo>
                      <a:pt x="78" y="0"/>
                    </a:lnTo>
                    <a:lnTo>
                      <a:pt x="26" y="27"/>
                    </a:lnTo>
                    <a:lnTo>
                      <a:pt x="0" y="53"/>
                    </a:lnTo>
                    <a:lnTo>
                      <a:pt x="1" y="53"/>
                    </a:lnTo>
                  </a:path>
                </a:pathLst>
              </a:custGeom>
              <a:noFill/>
              <a:ln w="0">
                <a:solidFill>
                  <a:srgbClr val="000000"/>
                </a:solidFill>
                <a:prstDash val="solid"/>
                <a:round/>
              </a:ln>
            </p:spPr>
            <p:txBody>
              <a:bodyPr/>
              <a:lstStyle/>
              <a:p>
                <a:endParaRPr lang="en-US"/>
              </a:p>
            </p:txBody>
          </p:sp>
          <p:sp>
            <p:nvSpPr>
              <p:cNvPr id="27437" name="Freeform 1390"/>
              <p:cNvSpPr/>
              <p:nvPr/>
            </p:nvSpPr>
            <p:spPr bwMode="auto">
              <a:xfrm>
                <a:off x="8865" y="3740"/>
                <a:ext cx="66" cy="66"/>
              </a:xfrm>
              <a:custGeom>
                <a:avLst/>
                <a:gdLst>
                  <a:gd name="T0" fmla="*/ 1 w 265"/>
                  <a:gd name="T1" fmla="*/ 0 h 264"/>
                  <a:gd name="T2" fmla="*/ 1 w 265"/>
                  <a:gd name="T3" fmla="*/ 1 h 264"/>
                  <a:gd name="T4" fmla="*/ 0 w 265"/>
                  <a:gd name="T5" fmla="*/ 1 h 264"/>
                  <a:gd name="T6" fmla="*/ 0 w 265"/>
                  <a:gd name="T7" fmla="*/ 1 h 264"/>
                  <a:gd name="T8" fmla="*/ 0 w 265"/>
                  <a:gd name="T9" fmla="*/ 2 h 264"/>
                  <a:gd name="T10" fmla="*/ 0 w 265"/>
                  <a:gd name="T11" fmla="*/ 3 h 264"/>
                  <a:gd name="T12" fmla="*/ 1 w 265"/>
                  <a:gd name="T13" fmla="*/ 4 h 264"/>
                  <a:gd name="T14" fmla="*/ 1 w 265"/>
                  <a:gd name="T15" fmla="*/ 4 h 264"/>
                  <a:gd name="T16" fmla="*/ 2 w 265"/>
                  <a:gd name="T17" fmla="*/ 4 h 264"/>
                  <a:gd name="T18" fmla="*/ 3 w 265"/>
                  <a:gd name="T19" fmla="*/ 4 h 264"/>
                  <a:gd name="T20" fmla="*/ 4 w 265"/>
                  <a:gd name="T21" fmla="*/ 3 h 264"/>
                  <a:gd name="T22" fmla="*/ 4 w 265"/>
                  <a:gd name="T23" fmla="*/ 2 h 264"/>
                  <a:gd name="T24" fmla="*/ 4 w 265"/>
                  <a:gd name="T25" fmla="*/ 1 h 264"/>
                  <a:gd name="T26" fmla="*/ 4 w 265"/>
                  <a:gd name="T27" fmla="*/ 1 h 264"/>
                  <a:gd name="T28" fmla="*/ 3 w 265"/>
                  <a:gd name="T29" fmla="*/ 1 h 264"/>
                  <a:gd name="T30" fmla="*/ 2 w 265"/>
                  <a:gd name="T31" fmla="*/ 0 h 264"/>
                  <a:gd name="T32" fmla="*/ 1 w 265"/>
                  <a:gd name="T33" fmla="*/ 0 h 264"/>
                  <a:gd name="T34" fmla="*/ 2 w 265"/>
                  <a:gd name="T35" fmla="*/ 0 h 2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5"/>
                  <a:gd name="T55" fmla="*/ 0 h 264"/>
                  <a:gd name="T56" fmla="*/ 265 w 265"/>
                  <a:gd name="T57" fmla="*/ 264 h 2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5" h="264">
                    <a:moveTo>
                      <a:pt x="106" y="0"/>
                    </a:moveTo>
                    <a:lnTo>
                      <a:pt x="52" y="27"/>
                    </a:lnTo>
                    <a:lnTo>
                      <a:pt x="26" y="53"/>
                    </a:lnTo>
                    <a:lnTo>
                      <a:pt x="0" y="106"/>
                    </a:lnTo>
                    <a:lnTo>
                      <a:pt x="0" y="158"/>
                    </a:lnTo>
                    <a:lnTo>
                      <a:pt x="26" y="211"/>
                    </a:lnTo>
                    <a:lnTo>
                      <a:pt x="52" y="238"/>
                    </a:lnTo>
                    <a:lnTo>
                      <a:pt x="106" y="264"/>
                    </a:lnTo>
                    <a:lnTo>
                      <a:pt x="159" y="264"/>
                    </a:lnTo>
                    <a:lnTo>
                      <a:pt x="212" y="238"/>
                    </a:lnTo>
                    <a:lnTo>
                      <a:pt x="238" y="211"/>
                    </a:lnTo>
                    <a:lnTo>
                      <a:pt x="265" y="158"/>
                    </a:lnTo>
                    <a:lnTo>
                      <a:pt x="265" y="106"/>
                    </a:lnTo>
                    <a:lnTo>
                      <a:pt x="238" y="53"/>
                    </a:lnTo>
                    <a:lnTo>
                      <a:pt x="212" y="27"/>
                    </a:lnTo>
                    <a:lnTo>
                      <a:pt x="159" y="0"/>
                    </a:lnTo>
                    <a:lnTo>
                      <a:pt x="106" y="0"/>
                    </a:lnTo>
                    <a:lnTo>
                      <a:pt x="107" y="0"/>
                    </a:lnTo>
                  </a:path>
                </a:pathLst>
              </a:custGeom>
              <a:noFill/>
              <a:ln w="0">
                <a:solidFill>
                  <a:srgbClr val="000000"/>
                </a:solidFill>
                <a:prstDash val="solid"/>
                <a:round/>
              </a:ln>
            </p:spPr>
            <p:txBody>
              <a:bodyPr/>
              <a:lstStyle/>
              <a:p>
                <a:endParaRPr lang="en-US"/>
              </a:p>
            </p:txBody>
          </p:sp>
          <p:sp>
            <p:nvSpPr>
              <p:cNvPr id="27438" name="Freeform 1391"/>
              <p:cNvSpPr/>
              <p:nvPr/>
            </p:nvSpPr>
            <p:spPr bwMode="auto">
              <a:xfrm>
                <a:off x="8872" y="3753"/>
                <a:ext cx="7" cy="39"/>
              </a:xfrm>
              <a:custGeom>
                <a:avLst/>
                <a:gdLst>
                  <a:gd name="T0" fmla="*/ 1 w 27"/>
                  <a:gd name="T1" fmla="*/ 0 h 158"/>
                  <a:gd name="T2" fmla="*/ 0 w 27"/>
                  <a:gd name="T3" fmla="*/ 1 h 158"/>
                  <a:gd name="T4" fmla="*/ 0 w 27"/>
                  <a:gd name="T5" fmla="*/ 1 h 158"/>
                  <a:gd name="T6" fmla="*/ 1 w 27"/>
                  <a:gd name="T7" fmla="*/ 2 h 158"/>
                  <a:gd name="T8" fmla="*/ 1 w 27"/>
                  <a:gd name="T9" fmla="*/ 2 h 158"/>
                  <a:gd name="T10" fmla="*/ 0 60000 65536"/>
                  <a:gd name="T11" fmla="*/ 0 60000 65536"/>
                  <a:gd name="T12" fmla="*/ 0 60000 65536"/>
                  <a:gd name="T13" fmla="*/ 0 60000 65536"/>
                  <a:gd name="T14" fmla="*/ 0 60000 65536"/>
                  <a:gd name="T15" fmla="*/ 0 w 27"/>
                  <a:gd name="T16" fmla="*/ 0 h 158"/>
                  <a:gd name="T17" fmla="*/ 27 w 27"/>
                  <a:gd name="T18" fmla="*/ 158 h 158"/>
                </a:gdLst>
                <a:ahLst/>
                <a:cxnLst>
                  <a:cxn ang="T10">
                    <a:pos x="T0" y="T1"/>
                  </a:cxn>
                  <a:cxn ang="T11">
                    <a:pos x="T2" y="T3"/>
                  </a:cxn>
                  <a:cxn ang="T12">
                    <a:pos x="T4" y="T5"/>
                  </a:cxn>
                  <a:cxn ang="T13">
                    <a:pos x="T6" y="T7"/>
                  </a:cxn>
                  <a:cxn ang="T14">
                    <a:pos x="T8" y="T9"/>
                  </a:cxn>
                </a:cxnLst>
                <a:rect l="T15" t="T16" r="T17" b="T18"/>
                <a:pathLst>
                  <a:path w="27" h="158">
                    <a:moveTo>
                      <a:pt x="26" y="0"/>
                    </a:moveTo>
                    <a:lnTo>
                      <a:pt x="0" y="53"/>
                    </a:lnTo>
                    <a:lnTo>
                      <a:pt x="0" y="105"/>
                    </a:lnTo>
                    <a:lnTo>
                      <a:pt x="26" y="158"/>
                    </a:lnTo>
                    <a:lnTo>
                      <a:pt x="27" y="158"/>
                    </a:lnTo>
                  </a:path>
                </a:pathLst>
              </a:custGeom>
              <a:noFill/>
              <a:ln w="0">
                <a:solidFill>
                  <a:srgbClr val="000000"/>
                </a:solidFill>
                <a:prstDash val="solid"/>
                <a:round/>
              </a:ln>
            </p:spPr>
            <p:txBody>
              <a:bodyPr/>
              <a:lstStyle/>
              <a:p>
                <a:endParaRPr lang="en-US"/>
              </a:p>
            </p:txBody>
          </p:sp>
          <p:sp>
            <p:nvSpPr>
              <p:cNvPr id="27439" name="Freeform 1392"/>
              <p:cNvSpPr/>
              <p:nvPr/>
            </p:nvSpPr>
            <p:spPr bwMode="auto">
              <a:xfrm>
                <a:off x="8918" y="3753"/>
                <a:ext cx="7" cy="39"/>
              </a:xfrm>
              <a:custGeom>
                <a:avLst/>
                <a:gdLst>
                  <a:gd name="T0" fmla="*/ 0 w 26"/>
                  <a:gd name="T1" fmla="*/ 2 h 158"/>
                  <a:gd name="T2" fmla="*/ 1 w 26"/>
                  <a:gd name="T3" fmla="*/ 1 h 158"/>
                  <a:gd name="T4" fmla="*/ 1 w 26"/>
                  <a:gd name="T5" fmla="*/ 1 h 158"/>
                  <a:gd name="T6" fmla="*/ 0 w 26"/>
                  <a:gd name="T7" fmla="*/ 0 h 158"/>
                  <a:gd name="T8" fmla="*/ 0 w 26"/>
                  <a:gd name="T9" fmla="*/ 0 h 158"/>
                  <a:gd name="T10" fmla="*/ 0 60000 65536"/>
                  <a:gd name="T11" fmla="*/ 0 60000 65536"/>
                  <a:gd name="T12" fmla="*/ 0 60000 65536"/>
                  <a:gd name="T13" fmla="*/ 0 60000 65536"/>
                  <a:gd name="T14" fmla="*/ 0 60000 65536"/>
                  <a:gd name="T15" fmla="*/ 0 w 26"/>
                  <a:gd name="T16" fmla="*/ 0 h 158"/>
                  <a:gd name="T17" fmla="*/ 26 w 26"/>
                  <a:gd name="T18" fmla="*/ 158 h 158"/>
                </a:gdLst>
                <a:ahLst/>
                <a:cxnLst>
                  <a:cxn ang="T10">
                    <a:pos x="T0" y="T1"/>
                  </a:cxn>
                  <a:cxn ang="T11">
                    <a:pos x="T2" y="T3"/>
                  </a:cxn>
                  <a:cxn ang="T12">
                    <a:pos x="T4" y="T5"/>
                  </a:cxn>
                  <a:cxn ang="T13">
                    <a:pos x="T6" y="T7"/>
                  </a:cxn>
                  <a:cxn ang="T14">
                    <a:pos x="T8" y="T9"/>
                  </a:cxn>
                </a:cxnLst>
                <a:rect l="T15" t="T16" r="T17" b="T18"/>
                <a:pathLst>
                  <a:path w="26" h="158">
                    <a:moveTo>
                      <a:pt x="0" y="158"/>
                    </a:moveTo>
                    <a:lnTo>
                      <a:pt x="26" y="105"/>
                    </a:lnTo>
                    <a:lnTo>
                      <a:pt x="26" y="53"/>
                    </a:lnTo>
                    <a:lnTo>
                      <a:pt x="0" y="0"/>
                    </a:lnTo>
                    <a:lnTo>
                      <a:pt x="1" y="0"/>
                    </a:lnTo>
                  </a:path>
                </a:pathLst>
              </a:custGeom>
              <a:noFill/>
              <a:ln w="0">
                <a:solidFill>
                  <a:srgbClr val="000000"/>
                </a:solidFill>
                <a:prstDash val="solid"/>
                <a:round/>
              </a:ln>
            </p:spPr>
            <p:txBody>
              <a:bodyPr/>
              <a:lstStyle/>
              <a:p>
                <a:endParaRPr lang="en-US"/>
              </a:p>
            </p:txBody>
          </p:sp>
          <p:sp>
            <p:nvSpPr>
              <p:cNvPr id="27440" name="Freeform 1393"/>
              <p:cNvSpPr/>
              <p:nvPr/>
            </p:nvSpPr>
            <p:spPr bwMode="auto">
              <a:xfrm>
                <a:off x="8878" y="3740"/>
                <a:ext cx="14" cy="66"/>
              </a:xfrm>
              <a:custGeom>
                <a:avLst/>
                <a:gdLst>
                  <a:gd name="T0" fmla="*/ 1 w 55"/>
                  <a:gd name="T1" fmla="*/ 0 h 264"/>
                  <a:gd name="T2" fmla="*/ 1 w 55"/>
                  <a:gd name="T3" fmla="*/ 1 h 264"/>
                  <a:gd name="T4" fmla="*/ 0 w 55"/>
                  <a:gd name="T5" fmla="*/ 1 h 264"/>
                  <a:gd name="T6" fmla="*/ 0 w 55"/>
                  <a:gd name="T7" fmla="*/ 3 h 264"/>
                  <a:gd name="T8" fmla="*/ 1 w 55"/>
                  <a:gd name="T9" fmla="*/ 4 h 264"/>
                  <a:gd name="T10" fmla="*/ 1 w 55"/>
                  <a:gd name="T11" fmla="*/ 4 h 264"/>
                  <a:gd name="T12" fmla="*/ 1 w 55"/>
                  <a:gd name="T13" fmla="*/ 4 h 264"/>
                  <a:gd name="T14" fmla="*/ 0 60000 65536"/>
                  <a:gd name="T15" fmla="*/ 0 60000 65536"/>
                  <a:gd name="T16" fmla="*/ 0 60000 65536"/>
                  <a:gd name="T17" fmla="*/ 0 60000 65536"/>
                  <a:gd name="T18" fmla="*/ 0 60000 65536"/>
                  <a:gd name="T19" fmla="*/ 0 60000 65536"/>
                  <a:gd name="T20" fmla="*/ 0 60000 65536"/>
                  <a:gd name="T21" fmla="*/ 0 w 55"/>
                  <a:gd name="T22" fmla="*/ 0 h 264"/>
                  <a:gd name="T23" fmla="*/ 55 w 55"/>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264">
                    <a:moveTo>
                      <a:pt x="54" y="0"/>
                    </a:moveTo>
                    <a:lnTo>
                      <a:pt x="27" y="27"/>
                    </a:lnTo>
                    <a:lnTo>
                      <a:pt x="0" y="80"/>
                    </a:lnTo>
                    <a:lnTo>
                      <a:pt x="0" y="185"/>
                    </a:lnTo>
                    <a:lnTo>
                      <a:pt x="27" y="238"/>
                    </a:lnTo>
                    <a:lnTo>
                      <a:pt x="54" y="264"/>
                    </a:lnTo>
                    <a:lnTo>
                      <a:pt x="55" y="264"/>
                    </a:lnTo>
                  </a:path>
                </a:pathLst>
              </a:custGeom>
              <a:noFill/>
              <a:ln w="0">
                <a:solidFill>
                  <a:srgbClr val="000000"/>
                </a:solidFill>
                <a:prstDash val="solid"/>
                <a:round/>
              </a:ln>
            </p:spPr>
            <p:txBody>
              <a:bodyPr/>
              <a:lstStyle/>
              <a:p>
                <a:endParaRPr lang="en-US"/>
              </a:p>
            </p:txBody>
          </p:sp>
          <p:sp>
            <p:nvSpPr>
              <p:cNvPr id="27441" name="Freeform 1394"/>
              <p:cNvSpPr/>
              <p:nvPr/>
            </p:nvSpPr>
            <p:spPr bwMode="auto">
              <a:xfrm>
                <a:off x="8905" y="3740"/>
                <a:ext cx="13" cy="66"/>
              </a:xfrm>
              <a:custGeom>
                <a:avLst/>
                <a:gdLst>
                  <a:gd name="T0" fmla="*/ 0 w 53"/>
                  <a:gd name="T1" fmla="*/ 4 h 264"/>
                  <a:gd name="T2" fmla="*/ 0 w 53"/>
                  <a:gd name="T3" fmla="*/ 4 h 264"/>
                  <a:gd name="T4" fmla="*/ 1 w 53"/>
                  <a:gd name="T5" fmla="*/ 3 h 264"/>
                  <a:gd name="T6" fmla="*/ 1 w 53"/>
                  <a:gd name="T7" fmla="*/ 1 h 264"/>
                  <a:gd name="T8" fmla="*/ 0 w 53"/>
                  <a:gd name="T9" fmla="*/ 1 h 264"/>
                  <a:gd name="T10" fmla="*/ 0 w 53"/>
                  <a:gd name="T11" fmla="*/ 0 h 264"/>
                  <a:gd name="T12" fmla="*/ 0 w 53"/>
                  <a:gd name="T13" fmla="*/ 0 h 264"/>
                  <a:gd name="T14" fmla="*/ 0 60000 65536"/>
                  <a:gd name="T15" fmla="*/ 0 60000 65536"/>
                  <a:gd name="T16" fmla="*/ 0 60000 65536"/>
                  <a:gd name="T17" fmla="*/ 0 60000 65536"/>
                  <a:gd name="T18" fmla="*/ 0 60000 65536"/>
                  <a:gd name="T19" fmla="*/ 0 60000 65536"/>
                  <a:gd name="T20" fmla="*/ 0 60000 65536"/>
                  <a:gd name="T21" fmla="*/ 0 w 53"/>
                  <a:gd name="T22" fmla="*/ 0 h 264"/>
                  <a:gd name="T23" fmla="*/ 53 w 53"/>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264">
                    <a:moveTo>
                      <a:pt x="0" y="264"/>
                    </a:moveTo>
                    <a:lnTo>
                      <a:pt x="26" y="238"/>
                    </a:lnTo>
                    <a:lnTo>
                      <a:pt x="53" y="185"/>
                    </a:lnTo>
                    <a:lnTo>
                      <a:pt x="53" y="80"/>
                    </a:lnTo>
                    <a:lnTo>
                      <a:pt x="26" y="27"/>
                    </a:lnTo>
                    <a:lnTo>
                      <a:pt x="0" y="0"/>
                    </a:lnTo>
                    <a:lnTo>
                      <a:pt x="1" y="0"/>
                    </a:lnTo>
                  </a:path>
                </a:pathLst>
              </a:custGeom>
              <a:noFill/>
              <a:ln w="0">
                <a:solidFill>
                  <a:srgbClr val="000000"/>
                </a:solidFill>
                <a:prstDash val="solid"/>
                <a:round/>
              </a:ln>
            </p:spPr>
            <p:txBody>
              <a:bodyPr/>
              <a:lstStyle/>
              <a:p>
                <a:endParaRPr lang="en-US"/>
              </a:p>
            </p:txBody>
          </p:sp>
          <p:sp>
            <p:nvSpPr>
              <p:cNvPr id="27442" name="Freeform 1395"/>
              <p:cNvSpPr/>
              <p:nvPr/>
            </p:nvSpPr>
            <p:spPr bwMode="auto">
              <a:xfrm>
                <a:off x="8859" y="3792"/>
                <a:ext cx="86" cy="67"/>
              </a:xfrm>
              <a:custGeom>
                <a:avLst/>
                <a:gdLst>
                  <a:gd name="T0" fmla="*/ 1 w 344"/>
                  <a:gd name="T1" fmla="*/ 0 h 265"/>
                  <a:gd name="T2" fmla="*/ 0 w 344"/>
                  <a:gd name="T3" fmla="*/ 1 h 265"/>
                  <a:gd name="T4" fmla="*/ 0 w 344"/>
                  <a:gd name="T5" fmla="*/ 1 h 265"/>
                  <a:gd name="T6" fmla="*/ 0 w 344"/>
                  <a:gd name="T7" fmla="*/ 2 h 265"/>
                  <a:gd name="T8" fmla="*/ 0 w 344"/>
                  <a:gd name="T9" fmla="*/ 3 h 265"/>
                  <a:gd name="T10" fmla="*/ 1 w 344"/>
                  <a:gd name="T11" fmla="*/ 3 h 265"/>
                  <a:gd name="T12" fmla="*/ 2 w 344"/>
                  <a:gd name="T13" fmla="*/ 4 h 265"/>
                  <a:gd name="T14" fmla="*/ 4 w 344"/>
                  <a:gd name="T15" fmla="*/ 4 h 265"/>
                  <a:gd name="T16" fmla="*/ 5 w 344"/>
                  <a:gd name="T17" fmla="*/ 4 h 265"/>
                  <a:gd name="T18" fmla="*/ 5 w 344"/>
                  <a:gd name="T19" fmla="*/ 4 h 265"/>
                  <a:gd name="T20" fmla="*/ 5 w 344"/>
                  <a:gd name="T21" fmla="*/ 4 h 2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4"/>
                  <a:gd name="T34" fmla="*/ 0 h 265"/>
                  <a:gd name="T35" fmla="*/ 344 w 344"/>
                  <a:gd name="T36" fmla="*/ 265 h 2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4" h="265">
                    <a:moveTo>
                      <a:pt x="52" y="0"/>
                    </a:moveTo>
                    <a:lnTo>
                      <a:pt x="26" y="27"/>
                    </a:lnTo>
                    <a:lnTo>
                      <a:pt x="0" y="80"/>
                    </a:lnTo>
                    <a:lnTo>
                      <a:pt x="0" y="106"/>
                    </a:lnTo>
                    <a:lnTo>
                      <a:pt x="26" y="160"/>
                    </a:lnTo>
                    <a:lnTo>
                      <a:pt x="52" y="186"/>
                    </a:lnTo>
                    <a:lnTo>
                      <a:pt x="132" y="212"/>
                    </a:lnTo>
                    <a:lnTo>
                      <a:pt x="238" y="212"/>
                    </a:lnTo>
                    <a:lnTo>
                      <a:pt x="316" y="238"/>
                    </a:lnTo>
                    <a:lnTo>
                      <a:pt x="343" y="265"/>
                    </a:lnTo>
                    <a:lnTo>
                      <a:pt x="344" y="265"/>
                    </a:lnTo>
                  </a:path>
                </a:pathLst>
              </a:custGeom>
              <a:noFill/>
              <a:ln w="0">
                <a:solidFill>
                  <a:srgbClr val="000000"/>
                </a:solidFill>
                <a:prstDash val="solid"/>
                <a:round/>
              </a:ln>
            </p:spPr>
            <p:txBody>
              <a:bodyPr/>
              <a:lstStyle/>
              <a:p>
                <a:endParaRPr lang="en-US"/>
              </a:p>
            </p:txBody>
          </p:sp>
          <p:sp>
            <p:nvSpPr>
              <p:cNvPr id="27443" name="Freeform 1396"/>
              <p:cNvSpPr/>
              <p:nvPr/>
            </p:nvSpPr>
            <p:spPr bwMode="auto">
              <a:xfrm>
                <a:off x="8872" y="3832"/>
                <a:ext cx="66" cy="13"/>
              </a:xfrm>
              <a:custGeom>
                <a:avLst/>
                <a:gdLst>
                  <a:gd name="T0" fmla="*/ 0 w 265"/>
                  <a:gd name="T1" fmla="*/ 0 h 52"/>
                  <a:gd name="T2" fmla="*/ 1 w 265"/>
                  <a:gd name="T3" fmla="*/ 1 h 52"/>
                  <a:gd name="T4" fmla="*/ 3 w 265"/>
                  <a:gd name="T5" fmla="*/ 1 h 52"/>
                  <a:gd name="T6" fmla="*/ 4 w 265"/>
                  <a:gd name="T7" fmla="*/ 1 h 52"/>
                  <a:gd name="T8" fmla="*/ 4 w 265"/>
                  <a:gd name="T9" fmla="*/ 1 h 52"/>
                  <a:gd name="T10" fmla="*/ 0 60000 65536"/>
                  <a:gd name="T11" fmla="*/ 0 60000 65536"/>
                  <a:gd name="T12" fmla="*/ 0 60000 65536"/>
                  <a:gd name="T13" fmla="*/ 0 60000 65536"/>
                  <a:gd name="T14" fmla="*/ 0 60000 65536"/>
                  <a:gd name="T15" fmla="*/ 0 w 265"/>
                  <a:gd name="T16" fmla="*/ 0 h 52"/>
                  <a:gd name="T17" fmla="*/ 265 w 265"/>
                  <a:gd name="T18" fmla="*/ 52 h 52"/>
                </a:gdLst>
                <a:ahLst/>
                <a:cxnLst>
                  <a:cxn ang="T10">
                    <a:pos x="T0" y="T1"/>
                  </a:cxn>
                  <a:cxn ang="T11">
                    <a:pos x="T2" y="T3"/>
                  </a:cxn>
                  <a:cxn ang="T12">
                    <a:pos x="T4" y="T5"/>
                  </a:cxn>
                  <a:cxn ang="T13">
                    <a:pos x="T6" y="T7"/>
                  </a:cxn>
                  <a:cxn ang="T14">
                    <a:pos x="T8" y="T9"/>
                  </a:cxn>
                </a:cxnLst>
                <a:rect l="T15" t="T16" r="T17" b="T18"/>
                <a:pathLst>
                  <a:path w="265" h="52">
                    <a:moveTo>
                      <a:pt x="0" y="0"/>
                    </a:moveTo>
                    <a:lnTo>
                      <a:pt x="80" y="26"/>
                    </a:lnTo>
                    <a:lnTo>
                      <a:pt x="186" y="26"/>
                    </a:lnTo>
                    <a:lnTo>
                      <a:pt x="264" y="52"/>
                    </a:lnTo>
                    <a:lnTo>
                      <a:pt x="265" y="52"/>
                    </a:lnTo>
                  </a:path>
                </a:pathLst>
              </a:custGeom>
              <a:noFill/>
              <a:ln w="0">
                <a:solidFill>
                  <a:srgbClr val="000000"/>
                </a:solidFill>
                <a:prstDash val="solid"/>
                <a:round/>
              </a:ln>
            </p:spPr>
            <p:txBody>
              <a:bodyPr/>
              <a:lstStyle/>
              <a:p>
                <a:endParaRPr lang="en-US"/>
              </a:p>
            </p:txBody>
          </p:sp>
          <p:sp>
            <p:nvSpPr>
              <p:cNvPr id="27444" name="Freeform 1397"/>
              <p:cNvSpPr/>
              <p:nvPr/>
            </p:nvSpPr>
            <p:spPr bwMode="auto">
              <a:xfrm>
                <a:off x="8852" y="3819"/>
                <a:ext cx="93" cy="59"/>
              </a:xfrm>
              <a:custGeom>
                <a:avLst/>
                <a:gdLst>
                  <a:gd name="T0" fmla="*/ 1 w 370"/>
                  <a:gd name="T1" fmla="*/ 0 h 238"/>
                  <a:gd name="T2" fmla="*/ 1 w 370"/>
                  <a:gd name="T3" fmla="*/ 0 h 238"/>
                  <a:gd name="T4" fmla="*/ 2 w 370"/>
                  <a:gd name="T5" fmla="*/ 1 h 238"/>
                  <a:gd name="T6" fmla="*/ 4 w 370"/>
                  <a:gd name="T7" fmla="*/ 1 h 238"/>
                  <a:gd name="T8" fmla="*/ 6 w 370"/>
                  <a:gd name="T9" fmla="*/ 1 h 238"/>
                  <a:gd name="T10" fmla="*/ 6 w 370"/>
                  <a:gd name="T11" fmla="*/ 2 h 238"/>
                  <a:gd name="T12" fmla="*/ 6 w 370"/>
                  <a:gd name="T13" fmla="*/ 2 h 238"/>
                  <a:gd name="T14" fmla="*/ 6 w 370"/>
                  <a:gd name="T15" fmla="*/ 3 h 238"/>
                  <a:gd name="T16" fmla="*/ 4 w 370"/>
                  <a:gd name="T17" fmla="*/ 4 h 238"/>
                  <a:gd name="T18" fmla="*/ 2 w 370"/>
                  <a:gd name="T19" fmla="*/ 4 h 238"/>
                  <a:gd name="T20" fmla="*/ 1 w 370"/>
                  <a:gd name="T21" fmla="*/ 3 h 238"/>
                  <a:gd name="T22" fmla="*/ 0 w 370"/>
                  <a:gd name="T23" fmla="*/ 2 h 238"/>
                  <a:gd name="T24" fmla="*/ 0 w 370"/>
                  <a:gd name="T25" fmla="*/ 2 h 238"/>
                  <a:gd name="T26" fmla="*/ 1 w 370"/>
                  <a:gd name="T27" fmla="*/ 1 h 238"/>
                  <a:gd name="T28" fmla="*/ 2 w 370"/>
                  <a:gd name="T29" fmla="*/ 1 h 238"/>
                  <a:gd name="T30" fmla="*/ 2 w 370"/>
                  <a:gd name="T31" fmla="*/ 1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0"/>
                  <a:gd name="T49" fmla="*/ 0 h 238"/>
                  <a:gd name="T50" fmla="*/ 370 w 370"/>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0" h="238">
                    <a:moveTo>
                      <a:pt x="27" y="0"/>
                    </a:moveTo>
                    <a:lnTo>
                      <a:pt x="53" y="27"/>
                    </a:lnTo>
                    <a:lnTo>
                      <a:pt x="132" y="54"/>
                    </a:lnTo>
                    <a:lnTo>
                      <a:pt x="265" y="54"/>
                    </a:lnTo>
                    <a:lnTo>
                      <a:pt x="343" y="80"/>
                    </a:lnTo>
                    <a:lnTo>
                      <a:pt x="370" y="132"/>
                    </a:lnTo>
                    <a:lnTo>
                      <a:pt x="370" y="159"/>
                    </a:lnTo>
                    <a:lnTo>
                      <a:pt x="343" y="212"/>
                    </a:lnTo>
                    <a:lnTo>
                      <a:pt x="265" y="238"/>
                    </a:lnTo>
                    <a:lnTo>
                      <a:pt x="105" y="238"/>
                    </a:lnTo>
                    <a:lnTo>
                      <a:pt x="27" y="212"/>
                    </a:lnTo>
                    <a:lnTo>
                      <a:pt x="0" y="159"/>
                    </a:lnTo>
                    <a:lnTo>
                      <a:pt x="0" y="132"/>
                    </a:lnTo>
                    <a:lnTo>
                      <a:pt x="27" y="80"/>
                    </a:lnTo>
                    <a:lnTo>
                      <a:pt x="105" y="54"/>
                    </a:lnTo>
                    <a:lnTo>
                      <a:pt x="106" y="54"/>
                    </a:lnTo>
                  </a:path>
                </a:pathLst>
              </a:custGeom>
              <a:noFill/>
              <a:ln w="0">
                <a:solidFill>
                  <a:srgbClr val="000000"/>
                </a:solidFill>
                <a:prstDash val="solid"/>
                <a:round/>
              </a:ln>
            </p:spPr>
            <p:txBody>
              <a:bodyPr/>
              <a:lstStyle/>
              <a:p>
                <a:endParaRPr lang="en-US"/>
              </a:p>
            </p:txBody>
          </p:sp>
          <p:sp>
            <p:nvSpPr>
              <p:cNvPr id="27445" name="Freeform 1398"/>
              <p:cNvSpPr/>
              <p:nvPr/>
            </p:nvSpPr>
            <p:spPr bwMode="auto">
              <a:xfrm>
                <a:off x="8859" y="3832"/>
                <a:ext cx="20" cy="46"/>
              </a:xfrm>
              <a:custGeom>
                <a:avLst/>
                <a:gdLst>
                  <a:gd name="T0" fmla="*/ 1 w 79"/>
                  <a:gd name="T1" fmla="*/ 3 h 184"/>
                  <a:gd name="T2" fmla="*/ 1 w 79"/>
                  <a:gd name="T3" fmla="*/ 3 h 184"/>
                  <a:gd name="T4" fmla="*/ 0 w 79"/>
                  <a:gd name="T5" fmla="*/ 1 h 184"/>
                  <a:gd name="T6" fmla="*/ 0 w 79"/>
                  <a:gd name="T7" fmla="*/ 1 h 184"/>
                  <a:gd name="T8" fmla="*/ 1 w 79"/>
                  <a:gd name="T9" fmla="*/ 0 h 184"/>
                  <a:gd name="T10" fmla="*/ 1 w 79"/>
                  <a:gd name="T11" fmla="*/ 0 h 184"/>
                  <a:gd name="T12" fmla="*/ 1 w 79"/>
                  <a:gd name="T13" fmla="*/ 0 h 184"/>
                  <a:gd name="T14" fmla="*/ 0 60000 65536"/>
                  <a:gd name="T15" fmla="*/ 0 60000 65536"/>
                  <a:gd name="T16" fmla="*/ 0 60000 65536"/>
                  <a:gd name="T17" fmla="*/ 0 60000 65536"/>
                  <a:gd name="T18" fmla="*/ 0 60000 65536"/>
                  <a:gd name="T19" fmla="*/ 0 60000 65536"/>
                  <a:gd name="T20" fmla="*/ 0 60000 65536"/>
                  <a:gd name="T21" fmla="*/ 0 w 79"/>
                  <a:gd name="T22" fmla="*/ 0 h 184"/>
                  <a:gd name="T23" fmla="*/ 79 w 79"/>
                  <a:gd name="T24" fmla="*/ 184 h 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184">
                    <a:moveTo>
                      <a:pt x="78" y="184"/>
                    </a:moveTo>
                    <a:lnTo>
                      <a:pt x="26" y="158"/>
                    </a:lnTo>
                    <a:lnTo>
                      <a:pt x="0" y="105"/>
                    </a:lnTo>
                    <a:lnTo>
                      <a:pt x="0" y="78"/>
                    </a:lnTo>
                    <a:lnTo>
                      <a:pt x="26" y="26"/>
                    </a:lnTo>
                    <a:lnTo>
                      <a:pt x="78" y="0"/>
                    </a:lnTo>
                    <a:lnTo>
                      <a:pt x="79" y="0"/>
                    </a:lnTo>
                  </a:path>
                </a:pathLst>
              </a:custGeom>
              <a:noFill/>
              <a:ln w="0">
                <a:solidFill>
                  <a:srgbClr val="000000"/>
                </a:solidFill>
                <a:prstDash val="solid"/>
                <a:round/>
              </a:ln>
            </p:spPr>
            <p:txBody>
              <a:bodyPr/>
              <a:lstStyle/>
              <a:p>
                <a:endParaRPr lang="en-US"/>
              </a:p>
            </p:txBody>
          </p:sp>
          <p:sp>
            <p:nvSpPr>
              <p:cNvPr id="27446" name="Freeform 1399"/>
              <p:cNvSpPr/>
              <p:nvPr/>
            </p:nvSpPr>
            <p:spPr bwMode="auto">
              <a:xfrm>
                <a:off x="8997" y="3740"/>
                <a:ext cx="1" cy="92"/>
              </a:xfrm>
              <a:custGeom>
                <a:avLst/>
                <a:gdLst>
                  <a:gd name="T0" fmla="*/ 0 w 2"/>
                  <a:gd name="T1" fmla="*/ 0 h 371"/>
                  <a:gd name="T2" fmla="*/ 0 w 2"/>
                  <a:gd name="T3" fmla="*/ 6 h 371"/>
                  <a:gd name="T4" fmla="*/ 1 w 2"/>
                  <a:gd name="T5" fmla="*/ 6 h 371"/>
                  <a:gd name="T6" fmla="*/ 0 60000 65536"/>
                  <a:gd name="T7" fmla="*/ 0 60000 65536"/>
                  <a:gd name="T8" fmla="*/ 0 60000 65536"/>
                  <a:gd name="T9" fmla="*/ 0 w 2"/>
                  <a:gd name="T10" fmla="*/ 0 h 371"/>
                  <a:gd name="T11" fmla="*/ 2 w 2"/>
                  <a:gd name="T12" fmla="*/ 371 h 371"/>
                </a:gdLst>
                <a:ahLst/>
                <a:cxnLst>
                  <a:cxn ang="T6">
                    <a:pos x="T0" y="T1"/>
                  </a:cxn>
                  <a:cxn ang="T7">
                    <a:pos x="T2" y="T3"/>
                  </a:cxn>
                  <a:cxn ang="T8">
                    <a:pos x="T4" y="T5"/>
                  </a:cxn>
                </a:cxnLst>
                <a:rect l="T9" t="T10" r="T11" b="T12"/>
                <a:pathLst>
                  <a:path w="2" h="371">
                    <a:moveTo>
                      <a:pt x="0" y="0"/>
                    </a:moveTo>
                    <a:lnTo>
                      <a:pt x="0" y="371"/>
                    </a:lnTo>
                    <a:lnTo>
                      <a:pt x="2" y="371"/>
                    </a:lnTo>
                  </a:path>
                </a:pathLst>
              </a:custGeom>
              <a:noFill/>
              <a:ln w="0">
                <a:solidFill>
                  <a:srgbClr val="000000"/>
                </a:solidFill>
                <a:prstDash val="solid"/>
                <a:round/>
              </a:ln>
            </p:spPr>
            <p:txBody>
              <a:bodyPr/>
              <a:lstStyle/>
              <a:p>
                <a:endParaRPr lang="en-US"/>
              </a:p>
            </p:txBody>
          </p:sp>
          <p:sp>
            <p:nvSpPr>
              <p:cNvPr id="27447" name="Freeform 1400"/>
              <p:cNvSpPr/>
              <p:nvPr/>
            </p:nvSpPr>
            <p:spPr bwMode="auto">
              <a:xfrm>
                <a:off x="9004" y="3746"/>
                <a:ext cx="1" cy="79"/>
              </a:xfrm>
              <a:custGeom>
                <a:avLst/>
                <a:gdLst>
                  <a:gd name="T0" fmla="*/ 0 w 1"/>
                  <a:gd name="T1" fmla="*/ 0 h 317"/>
                  <a:gd name="T2" fmla="*/ 0 w 1"/>
                  <a:gd name="T3" fmla="*/ 5 h 317"/>
                  <a:gd name="T4" fmla="*/ 1 w 1"/>
                  <a:gd name="T5" fmla="*/ 5 h 317"/>
                  <a:gd name="T6" fmla="*/ 0 60000 65536"/>
                  <a:gd name="T7" fmla="*/ 0 60000 65536"/>
                  <a:gd name="T8" fmla="*/ 0 60000 65536"/>
                  <a:gd name="T9" fmla="*/ 0 w 1"/>
                  <a:gd name="T10" fmla="*/ 0 h 317"/>
                  <a:gd name="T11" fmla="*/ 1 w 1"/>
                  <a:gd name="T12" fmla="*/ 317 h 317"/>
                </a:gdLst>
                <a:ahLst/>
                <a:cxnLst>
                  <a:cxn ang="T6">
                    <a:pos x="T0" y="T1"/>
                  </a:cxn>
                  <a:cxn ang="T7">
                    <a:pos x="T2" y="T3"/>
                  </a:cxn>
                  <a:cxn ang="T8">
                    <a:pos x="T4" y="T5"/>
                  </a:cxn>
                </a:cxnLst>
                <a:rect l="T9" t="T10" r="T11" b="T12"/>
                <a:pathLst>
                  <a:path w="1" h="317">
                    <a:moveTo>
                      <a:pt x="0" y="0"/>
                    </a:moveTo>
                    <a:lnTo>
                      <a:pt x="0" y="317"/>
                    </a:lnTo>
                    <a:lnTo>
                      <a:pt x="1" y="317"/>
                    </a:lnTo>
                  </a:path>
                </a:pathLst>
              </a:custGeom>
              <a:noFill/>
              <a:ln w="0">
                <a:solidFill>
                  <a:srgbClr val="000000"/>
                </a:solidFill>
                <a:prstDash val="solid"/>
                <a:round/>
              </a:ln>
            </p:spPr>
            <p:txBody>
              <a:bodyPr/>
              <a:lstStyle/>
              <a:p>
                <a:endParaRPr lang="en-US"/>
              </a:p>
            </p:txBody>
          </p:sp>
          <p:sp>
            <p:nvSpPr>
              <p:cNvPr id="27448" name="Freeform 1401"/>
              <p:cNvSpPr/>
              <p:nvPr/>
            </p:nvSpPr>
            <p:spPr bwMode="auto">
              <a:xfrm>
                <a:off x="8977" y="3740"/>
                <a:ext cx="34" cy="92"/>
              </a:xfrm>
              <a:custGeom>
                <a:avLst/>
                <a:gdLst>
                  <a:gd name="T0" fmla="*/ 0 w 133"/>
                  <a:gd name="T1" fmla="*/ 0 h 371"/>
                  <a:gd name="T2" fmla="*/ 2 w 133"/>
                  <a:gd name="T3" fmla="*/ 0 h 371"/>
                  <a:gd name="T4" fmla="*/ 2 w 133"/>
                  <a:gd name="T5" fmla="*/ 6 h 371"/>
                  <a:gd name="T6" fmla="*/ 2 w 133"/>
                  <a:gd name="T7" fmla="*/ 6 h 371"/>
                  <a:gd name="T8" fmla="*/ 0 60000 65536"/>
                  <a:gd name="T9" fmla="*/ 0 60000 65536"/>
                  <a:gd name="T10" fmla="*/ 0 60000 65536"/>
                  <a:gd name="T11" fmla="*/ 0 60000 65536"/>
                  <a:gd name="T12" fmla="*/ 0 w 133"/>
                  <a:gd name="T13" fmla="*/ 0 h 371"/>
                  <a:gd name="T14" fmla="*/ 133 w 133"/>
                  <a:gd name="T15" fmla="*/ 371 h 371"/>
                </a:gdLst>
                <a:ahLst/>
                <a:cxnLst>
                  <a:cxn ang="T8">
                    <a:pos x="T0" y="T1"/>
                  </a:cxn>
                  <a:cxn ang="T9">
                    <a:pos x="T2" y="T3"/>
                  </a:cxn>
                  <a:cxn ang="T10">
                    <a:pos x="T4" y="T5"/>
                  </a:cxn>
                  <a:cxn ang="T11">
                    <a:pos x="T6" y="T7"/>
                  </a:cxn>
                </a:cxnLst>
                <a:rect l="T12" t="T13" r="T14" b="T15"/>
                <a:pathLst>
                  <a:path w="133" h="371">
                    <a:moveTo>
                      <a:pt x="0" y="0"/>
                    </a:moveTo>
                    <a:lnTo>
                      <a:pt x="132" y="0"/>
                    </a:lnTo>
                    <a:lnTo>
                      <a:pt x="132" y="371"/>
                    </a:lnTo>
                    <a:lnTo>
                      <a:pt x="133" y="371"/>
                    </a:lnTo>
                  </a:path>
                </a:pathLst>
              </a:custGeom>
              <a:noFill/>
              <a:ln w="0">
                <a:solidFill>
                  <a:srgbClr val="000000"/>
                </a:solidFill>
                <a:prstDash val="solid"/>
                <a:round/>
              </a:ln>
            </p:spPr>
            <p:txBody>
              <a:bodyPr/>
              <a:lstStyle/>
              <a:p>
                <a:endParaRPr lang="en-US"/>
              </a:p>
            </p:txBody>
          </p:sp>
          <p:sp>
            <p:nvSpPr>
              <p:cNvPr id="27449" name="Freeform 1402"/>
              <p:cNvSpPr/>
              <p:nvPr/>
            </p:nvSpPr>
            <p:spPr bwMode="auto">
              <a:xfrm>
                <a:off x="9011" y="3740"/>
                <a:ext cx="73" cy="92"/>
              </a:xfrm>
              <a:custGeom>
                <a:avLst/>
                <a:gdLst>
                  <a:gd name="T0" fmla="*/ 0 w 292"/>
                  <a:gd name="T1" fmla="*/ 1 h 371"/>
                  <a:gd name="T2" fmla="*/ 0 w 292"/>
                  <a:gd name="T3" fmla="*/ 1 h 371"/>
                  <a:gd name="T4" fmla="*/ 1 w 292"/>
                  <a:gd name="T5" fmla="*/ 0 h 371"/>
                  <a:gd name="T6" fmla="*/ 1 w 292"/>
                  <a:gd name="T7" fmla="*/ 0 h 371"/>
                  <a:gd name="T8" fmla="*/ 3 w 292"/>
                  <a:gd name="T9" fmla="*/ 0 h 371"/>
                  <a:gd name="T10" fmla="*/ 4 w 292"/>
                  <a:gd name="T11" fmla="*/ 0 h 371"/>
                  <a:gd name="T12" fmla="*/ 4 w 292"/>
                  <a:gd name="T13" fmla="*/ 1 h 371"/>
                  <a:gd name="T14" fmla="*/ 5 w 292"/>
                  <a:gd name="T15" fmla="*/ 2 h 371"/>
                  <a:gd name="T16" fmla="*/ 5 w 292"/>
                  <a:gd name="T17" fmla="*/ 6 h 371"/>
                  <a:gd name="T18" fmla="*/ 5 w 292"/>
                  <a:gd name="T19" fmla="*/ 6 h 3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2"/>
                  <a:gd name="T31" fmla="*/ 0 h 371"/>
                  <a:gd name="T32" fmla="*/ 292 w 292"/>
                  <a:gd name="T33" fmla="*/ 371 h 3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2" h="371">
                    <a:moveTo>
                      <a:pt x="0" y="106"/>
                    </a:moveTo>
                    <a:lnTo>
                      <a:pt x="26" y="53"/>
                    </a:lnTo>
                    <a:lnTo>
                      <a:pt x="53" y="27"/>
                    </a:lnTo>
                    <a:lnTo>
                      <a:pt x="106" y="0"/>
                    </a:lnTo>
                    <a:lnTo>
                      <a:pt x="186" y="0"/>
                    </a:lnTo>
                    <a:lnTo>
                      <a:pt x="238" y="27"/>
                    </a:lnTo>
                    <a:lnTo>
                      <a:pt x="264" y="53"/>
                    </a:lnTo>
                    <a:lnTo>
                      <a:pt x="291" y="133"/>
                    </a:lnTo>
                    <a:lnTo>
                      <a:pt x="291" y="371"/>
                    </a:lnTo>
                    <a:lnTo>
                      <a:pt x="292" y="371"/>
                    </a:lnTo>
                  </a:path>
                </a:pathLst>
              </a:custGeom>
              <a:noFill/>
              <a:ln w="0">
                <a:solidFill>
                  <a:srgbClr val="000000"/>
                </a:solidFill>
                <a:prstDash val="solid"/>
                <a:round/>
              </a:ln>
            </p:spPr>
            <p:txBody>
              <a:bodyPr/>
              <a:lstStyle/>
              <a:p>
                <a:endParaRPr lang="en-US"/>
              </a:p>
            </p:txBody>
          </p:sp>
          <p:sp>
            <p:nvSpPr>
              <p:cNvPr id="27450" name="Freeform 1403"/>
              <p:cNvSpPr/>
              <p:nvPr/>
            </p:nvSpPr>
            <p:spPr bwMode="auto">
              <a:xfrm>
                <a:off x="9070" y="3753"/>
                <a:ext cx="7" cy="72"/>
              </a:xfrm>
              <a:custGeom>
                <a:avLst/>
                <a:gdLst>
                  <a:gd name="T0" fmla="*/ 0 w 27"/>
                  <a:gd name="T1" fmla="*/ 0 h 291"/>
                  <a:gd name="T2" fmla="*/ 1 w 27"/>
                  <a:gd name="T3" fmla="*/ 1 h 291"/>
                  <a:gd name="T4" fmla="*/ 1 w 27"/>
                  <a:gd name="T5" fmla="*/ 4 h 291"/>
                  <a:gd name="T6" fmla="*/ 1 w 27"/>
                  <a:gd name="T7" fmla="*/ 4 h 291"/>
                  <a:gd name="T8" fmla="*/ 0 60000 65536"/>
                  <a:gd name="T9" fmla="*/ 0 60000 65536"/>
                  <a:gd name="T10" fmla="*/ 0 60000 65536"/>
                  <a:gd name="T11" fmla="*/ 0 60000 65536"/>
                  <a:gd name="T12" fmla="*/ 0 w 27"/>
                  <a:gd name="T13" fmla="*/ 0 h 291"/>
                  <a:gd name="T14" fmla="*/ 27 w 27"/>
                  <a:gd name="T15" fmla="*/ 291 h 291"/>
                </a:gdLst>
                <a:ahLst/>
                <a:cxnLst>
                  <a:cxn ang="T8">
                    <a:pos x="T0" y="T1"/>
                  </a:cxn>
                  <a:cxn ang="T9">
                    <a:pos x="T2" y="T3"/>
                  </a:cxn>
                  <a:cxn ang="T10">
                    <a:pos x="T4" y="T5"/>
                  </a:cxn>
                  <a:cxn ang="T11">
                    <a:pos x="T6" y="T7"/>
                  </a:cxn>
                </a:cxnLst>
                <a:rect l="T12" t="T13" r="T14" b="T15"/>
                <a:pathLst>
                  <a:path w="27" h="291">
                    <a:moveTo>
                      <a:pt x="0" y="0"/>
                    </a:moveTo>
                    <a:lnTo>
                      <a:pt x="26" y="80"/>
                    </a:lnTo>
                    <a:lnTo>
                      <a:pt x="26" y="291"/>
                    </a:lnTo>
                    <a:lnTo>
                      <a:pt x="27" y="291"/>
                    </a:lnTo>
                  </a:path>
                </a:pathLst>
              </a:custGeom>
              <a:noFill/>
              <a:ln w="0">
                <a:solidFill>
                  <a:srgbClr val="000000"/>
                </a:solidFill>
                <a:prstDash val="solid"/>
                <a:round/>
              </a:ln>
            </p:spPr>
            <p:txBody>
              <a:bodyPr/>
              <a:lstStyle/>
              <a:p>
                <a:endParaRPr lang="en-US"/>
              </a:p>
            </p:txBody>
          </p:sp>
          <p:sp>
            <p:nvSpPr>
              <p:cNvPr id="27451" name="Freeform 1404"/>
              <p:cNvSpPr/>
              <p:nvPr/>
            </p:nvSpPr>
            <p:spPr bwMode="auto">
              <a:xfrm>
                <a:off x="9057" y="3740"/>
                <a:ext cx="13" cy="92"/>
              </a:xfrm>
              <a:custGeom>
                <a:avLst/>
                <a:gdLst>
                  <a:gd name="T0" fmla="*/ 0 w 53"/>
                  <a:gd name="T1" fmla="*/ 0 h 371"/>
                  <a:gd name="T2" fmla="*/ 0 w 53"/>
                  <a:gd name="T3" fmla="*/ 0 h 371"/>
                  <a:gd name="T4" fmla="*/ 1 w 53"/>
                  <a:gd name="T5" fmla="*/ 1 h 371"/>
                  <a:gd name="T6" fmla="*/ 1 w 53"/>
                  <a:gd name="T7" fmla="*/ 6 h 371"/>
                  <a:gd name="T8" fmla="*/ 1 w 53"/>
                  <a:gd name="T9" fmla="*/ 6 h 371"/>
                  <a:gd name="T10" fmla="*/ 0 60000 65536"/>
                  <a:gd name="T11" fmla="*/ 0 60000 65536"/>
                  <a:gd name="T12" fmla="*/ 0 60000 65536"/>
                  <a:gd name="T13" fmla="*/ 0 60000 65536"/>
                  <a:gd name="T14" fmla="*/ 0 60000 65536"/>
                  <a:gd name="T15" fmla="*/ 0 w 53"/>
                  <a:gd name="T16" fmla="*/ 0 h 371"/>
                  <a:gd name="T17" fmla="*/ 53 w 53"/>
                  <a:gd name="T18" fmla="*/ 371 h 371"/>
                </a:gdLst>
                <a:ahLst/>
                <a:cxnLst>
                  <a:cxn ang="T10">
                    <a:pos x="T0" y="T1"/>
                  </a:cxn>
                  <a:cxn ang="T11">
                    <a:pos x="T2" y="T3"/>
                  </a:cxn>
                  <a:cxn ang="T12">
                    <a:pos x="T4" y="T5"/>
                  </a:cxn>
                  <a:cxn ang="T13">
                    <a:pos x="T6" y="T7"/>
                  </a:cxn>
                  <a:cxn ang="T14">
                    <a:pos x="T8" y="T9"/>
                  </a:cxn>
                </a:cxnLst>
                <a:rect l="T15" t="T16" r="T17" b="T18"/>
                <a:pathLst>
                  <a:path w="53" h="371">
                    <a:moveTo>
                      <a:pt x="0" y="0"/>
                    </a:moveTo>
                    <a:lnTo>
                      <a:pt x="25" y="27"/>
                    </a:lnTo>
                    <a:lnTo>
                      <a:pt x="52" y="106"/>
                    </a:lnTo>
                    <a:lnTo>
                      <a:pt x="52" y="371"/>
                    </a:lnTo>
                    <a:lnTo>
                      <a:pt x="53" y="371"/>
                    </a:lnTo>
                  </a:path>
                </a:pathLst>
              </a:custGeom>
              <a:noFill/>
              <a:ln w="0">
                <a:solidFill>
                  <a:srgbClr val="000000"/>
                </a:solidFill>
                <a:prstDash val="solid"/>
                <a:round/>
              </a:ln>
            </p:spPr>
            <p:txBody>
              <a:bodyPr/>
              <a:lstStyle/>
              <a:p>
                <a:endParaRPr lang="en-US"/>
              </a:p>
            </p:txBody>
          </p:sp>
          <p:sp>
            <p:nvSpPr>
              <p:cNvPr id="27452" name="Freeform 1405"/>
              <p:cNvSpPr/>
              <p:nvPr/>
            </p:nvSpPr>
            <p:spPr bwMode="auto">
              <a:xfrm>
                <a:off x="8977" y="3832"/>
                <a:ext cx="53" cy="1"/>
              </a:xfrm>
              <a:custGeom>
                <a:avLst/>
                <a:gdLst>
                  <a:gd name="T0" fmla="*/ 0 w 212"/>
                  <a:gd name="T1" fmla="*/ 0 h 1"/>
                  <a:gd name="T2" fmla="*/ 3 w 212"/>
                  <a:gd name="T3" fmla="*/ 0 h 1"/>
                  <a:gd name="T4" fmla="*/ 3 w 212"/>
                  <a:gd name="T5" fmla="*/ 0 h 1"/>
                  <a:gd name="T6" fmla="*/ 0 60000 65536"/>
                  <a:gd name="T7" fmla="*/ 0 60000 65536"/>
                  <a:gd name="T8" fmla="*/ 0 60000 65536"/>
                  <a:gd name="T9" fmla="*/ 0 w 212"/>
                  <a:gd name="T10" fmla="*/ 0 h 1"/>
                  <a:gd name="T11" fmla="*/ 212 w 212"/>
                  <a:gd name="T12" fmla="*/ 1 h 1"/>
                </a:gdLst>
                <a:ahLst/>
                <a:cxnLst>
                  <a:cxn ang="T6">
                    <a:pos x="T0" y="T1"/>
                  </a:cxn>
                  <a:cxn ang="T7">
                    <a:pos x="T2" y="T3"/>
                  </a:cxn>
                  <a:cxn ang="T8">
                    <a:pos x="T4" y="T5"/>
                  </a:cxn>
                </a:cxnLst>
                <a:rect l="T9" t="T10" r="T11" b="T12"/>
                <a:pathLst>
                  <a:path w="212" h="1">
                    <a:moveTo>
                      <a:pt x="0" y="0"/>
                    </a:moveTo>
                    <a:lnTo>
                      <a:pt x="211" y="0"/>
                    </a:lnTo>
                    <a:lnTo>
                      <a:pt x="212" y="0"/>
                    </a:lnTo>
                  </a:path>
                </a:pathLst>
              </a:custGeom>
              <a:noFill/>
              <a:ln w="0">
                <a:solidFill>
                  <a:srgbClr val="000000"/>
                </a:solidFill>
                <a:prstDash val="solid"/>
                <a:round/>
              </a:ln>
            </p:spPr>
            <p:txBody>
              <a:bodyPr/>
              <a:lstStyle/>
              <a:p>
                <a:endParaRPr lang="en-US"/>
              </a:p>
            </p:txBody>
          </p:sp>
          <p:sp>
            <p:nvSpPr>
              <p:cNvPr id="27453" name="Freeform 1406"/>
              <p:cNvSpPr/>
              <p:nvPr/>
            </p:nvSpPr>
            <p:spPr bwMode="auto">
              <a:xfrm>
                <a:off x="9050" y="3832"/>
                <a:ext cx="53" cy="1"/>
              </a:xfrm>
              <a:custGeom>
                <a:avLst/>
                <a:gdLst>
                  <a:gd name="T0" fmla="*/ 0 w 212"/>
                  <a:gd name="T1" fmla="*/ 0 h 1"/>
                  <a:gd name="T2" fmla="*/ 3 w 212"/>
                  <a:gd name="T3" fmla="*/ 0 h 1"/>
                  <a:gd name="T4" fmla="*/ 3 w 212"/>
                  <a:gd name="T5" fmla="*/ 0 h 1"/>
                  <a:gd name="T6" fmla="*/ 0 60000 65536"/>
                  <a:gd name="T7" fmla="*/ 0 60000 65536"/>
                  <a:gd name="T8" fmla="*/ 0 60000 65536"/>
                  <a:gd name="T9" fmla="*/ 0 w 212"/>
                  <a:gd name="T10" fmla="*/ 0 h 1"/>
                  <a:gd name="T11" fmla="*/ 212 w 212"/>
                  <a:gd name="T12" fmla="*/ 1 h 1"/>
                </a:gdLst>
                <a:ahLst/>
                <a:cxnLst>
                  <a:cxn ang="T6">
                    <a:pos x="T0" y="T1"/>
                  </a:cxn>
                  <a:cxn ang="T7">
                    <a:pos x="T2" y="T3"/>
                  </a:cxn>
                  <a:cxn ang="T8">
                    <a:pos x="T4" y="T5"/>
                  </a:cxn>
                </a:cxnLst>
                <a:rect l="T9" t="T10" r="T11" b="T12"/>
                <a:pathLst>
                  <a:path w="212" h="1">
                    <a:moveTo>
                      <a:pt x="0" y="0"/>
                    </a:moveTo>
                    <a:lnTo>
                      <a:pt x="211" y="0"/>
                    </a:lnTo>
                    <a:lnTo>
                      <a:pt x="212" y="0"/>
                    </a:lnTo>
                  </a:path>
                </a:pathLst>
              </a:custGeom>
              <a:noFill/>
              <a:ln w="0">
                <a:solidFill>
                  <a:srgbClr val="000000"/>
                </a:solidFill>
                <a:prstDash val="solid"/>
                <a:round/>
              </a:ln>
            </p:spPr>
            <p:txBody>
              <a:bodyPr/>
              <a:lstStyle/>
              <a:p>
                <a:endParaRPr lang="en-US"/>
              </a:p>
            </p:txBody>
          </p:sp>
          <p:sp>
            <p:nvSpPr>
              <p:cNvPr id="27454" name="Freeform 1407"/>
              <p:cNvSpPr/>
              <p:nvPr/>
            </p:nvSpPr>
            <p:spPr bwMode="auto">
              <a:xfrm>
                <a:off x="8984" y="3740"/>
                <a:ext cx="14" cy="6"/>
              </a:xfrm>
              <a:custGeom>
                <a:avLst/>
                <a:gdLst>
                  <a:gd name="T0" fmla="*/ 0 w 54"/>
                  <a:gd name="T1" fmla="*/ 0 h 27"/>
                  <a:gd name="T2" fmla="*/ 1 w 54"/>
                  <a:gd name="T3" fmla="*/ 0 h 27"/>
                  <a:gd name="T4" fmla="*/ 1 w 54"/>
                  <a:gd name="T5" fmla="*/ 0 h 27"/>
                  <a:gd name="T6" fmla="*/ 0 60000 65536"/>
                  <a:gd name="T7" fmla="*/ 0 60000 65536"/>
                  <a:gd name="T8" fmla="*/ 0 60000 65536"/>
                  <a:gd name="T9" fmla="*/ 0 w 54"/>
                  <a:gd name="T10" fmla="*/ 0 h 27"/>
                  <a:gd name="T11" fmla="*/ 54 w 54"/>
                  <a:gd name="T12" fmla="*/ 27 h 27"/>
                </a:gdLst>
                <a:ahLst/>
                <a:cxnLst>
                  <a:cxn ang="T6">
                    <a:pos x="T0" y="T1"/>
                  </a:cxn>
                  <a:cxn ang="T7">
                    <a:pos x="T2" y="T3"/>
                  </a:cxn>
                  <a:cxn ang="T8">
                    <a:pos x="T4" y="T5"/>
                  </a:cxn>
                </a:cxnLst>
                <a:rect l="T9" t="T10" r="T11" b="T12"/>
                <a:pathLst>
                  <a:path w="54" h="27">
                    <a:moveTo>
                      <a:pt x="0" y="0"/>
                    </a:moveTo>
                    <a:lnTo>
                      <a:pt x="52" y="27"/>
                    </a:lnTo>
                    <a:lnTo>
                      <a:pt x="54" y="27"/>
                    </a:lnTo>
                  </a:path>
                </a:pathLst>
              </a:custGeom>
              <a:noFill/>
              <a:ln w="0">
                <a:solidFill>
                  <a:srgbClr val="000000"/>
                </a:solidFill>
                <a:prstDash val="solid"/>
                <a:round/>
              </a:ln>
            </p:spPr>
            <p:txBody>
              <a:bodyPr/>
              <a:lstStyle/>
              <a:p>
                <a:endParaRPr lang="en-US"/>
              </a:p>
            </p:txBody>
          </p:sp>
          <p:sp>
            <p:nvSpPr>
              <p:cNvPr id="27455" name="Freeform 1408"/>
              <p:cNvSpPr/>
              <p:nvPr/>
            </p:nvSpPr>
            <p:spPr bwMode="auto">
              <a:xfrm>
                <a:off x="8991" y="3740"/>
                <a:ext cx="7" cy="13"/>
              </a:xfrm>
              <a:custGeom>
                <a:avLst/>
                <a:gdLst>
                  <a:gd name="T0" fmla="*/ 0 w 28"/>
                  <a:gd name="T1" fmla="*/ 0 h 53"/>
                  <a:gd name="T2" fmla="*/ 1 w 28"/>
                  <a:gd name="T3" fmla="*/ 1 h 53"/>
                  <a:gd name="T4" fmla="*/ 1 w 28"/>
                  <a:gd name="T5" fmla="*/ 1 h 53"/>
                  <a:gd name="T6" fmla="*/ 0 60000 65536"/>
                  <a:gd name="T7" fmla="*/ 0 60000 65536"/>
                  <a:gd name="T8" fmla="*/ 0 60000 65536"/>
                  <a:gd name="T9" fmla="*/ 0 w 28"/>
                  <a:gd name="T10" fmla="*/ 0 h 53"/>
                  <a:gd name="T11" fmla="*/ 28 w 28"/>
                  <a:gd name="T12" fmla="*/ 53 h 53"/>
                </a:gdLst>
                <a:ahLst/>
                <a:cxnLst>
                  <a:cxn ang="T6">
                    <a:pos x="T0" y="T1"/>
                  </a:cxn>
                  <a:cxn ang="T7">
                    <a:pos x="T2" y="T3"/>
                  </a:cxn>
                  <a:cxn ang="T8">
                    <a:pos x="T4" y="T5"/>
                  </a:cxn>
                </a:cxnLst>
                <a:rect l="T9" t="T10" r="T11" b="T12"/>
                <a:pathLst>
                  <a:path w="28" h="53">
                    <a:moveTo>
                      <a:pt x="0" y="0"/>
                    </a:moveTo>
                    <a:lnTo>
                      <a:pt x="26" y="53"/>
                    </a:lnTo>
                    <a:lnTo>
                      <a:pt x="28" y="53"/>
                    </a:lnTo>
                  </a:path>
                </a:pathLst>
              </a:custGeom>
              <a:noFill/>
              <a:ln w="0">
                <a:solidFill>
                  <a:srgbClr val="000000"/>
                </a:solidFill>
                <a:prstDash val="solid"/>
                <a:round/>
              </a:ln>
            </p:spPr>
            <p:txBody>
              <a:bodyPr/>
              <a:lstStyle/>
              <a:p>
                <a:endParaRPr lang="en-US"/>
              </a:p>
            </p:txBody>
          </p:sp>
          <p:sp>
            <p:nvSpPr>
              <p:cNvPr id="27456" name="Freeform 1409"/>
              <p:cNvSpPr/>
              <p:nvPr/>
            </p:nvSpPr>
            <p:spPr bwMode="auto">
              <a:xfrm>
                <a:off x="8984" y="3825"/>
                <a:ext cx="13" cy="7"/>
              </a:xfrm>
              <a:custGeom>
                <a:avLst/>
                <a:gdLst>
                  <a:gd name="T0" fmla="*/ 1 w 52"/>
                  <a:gd name="T1" fmla="*/ 0 h 27"/>
                  <a:gd name="T2" fmla="*/ 0 w 52"/>
                  <a:gd name="T3" fmla="*/ 1 h 27"/>
                  <a:gd name="T4" fmla="*/ 0 w 52"/>
                  <a:gd name="T5" fmla="*/ 1 h 27"/>
                  <a:gd name="T6" fmla="*/ 0 60000 65536"/>
                  <a:gd name="T7" fmla="*/ 0 60000 65536"/>
                  <a:gd name="T8" fmla="*/ 0 60000 65536"/>
                  <a:gd name="T9" fmla="*/ 0 w 52"/>
                  <a:gd name="T10" fmla="*/ 0 h 27"/>
                  <a:gd name="T11" fmla="*/ 52 w 52"/>
                  <a:gd name="T12" fmla="*/ 27 h 27"/>
                </a:gdLst>
                <a:ahLst/>
                <a:cxnLst>
                  <a:cxn ang="T6">
                    <a:pos x="T0" y="T1"/>
                  </a:cxn>
                  <a:cxn ang="T7">
                    <a:pos x="T2" y="T3"/>
                  </a:cxn>
                  <a:cxn ang="T8">
                    <a:pos x="T4" y="T5"/>
                  </a:cxn>
                </a:cxnLst>
                <a:rect l="T9" t="T10" r="T11" b="T12"/>
                <a:pathLst>
                  <a:path w="52" h="27">
                    <a:moveTo>
                      <a:pt x="52" y="0"/>
                    </a:moveTo>
                    <a:lnTo>
                      <a:pt x="0" y="27"/>
                    </a:lnTo>
                    <a:lnTo>
                      <a:pt x="1" y="27"/>
                    </a:lnTo>
                  </a:path>
                </a:pathLst>
              </a:custGeom>
              <a:noFill/>
              <a:ln w="0">
                <a:solidFill>
                  <a:srgbClr val="000000"/>
                </a:solidFill>
                <a:prstDash val="solid"/>
                <a:round/>
              </a:ln>
            </p:spPr>
            <p:txBody>
              <a:bodyPr/>
              <a:lstStyle/>
              <a:p>
                <a:endParaRPr lang="en-US"/>
              </a:p>
            </p:txBody>
          </p:sp>
          <p:sp>
            <p:nvSpPr>
              <p:cNvPr id="27457" name="Freeform 1410"/>
              <p:cNvSpPr/>
              <p:nvPr/>
            </p:nvSpPr>
            <p:spPr bwMode="auto">
              <a:xfrm>
                <a:off x="8991" y="3819"/>
                <a:ext cx="6" cy="13"/>
              </a:xfrm>
              <a:custGeom>
                <a:avLst/>
                <a:gdLst>
                  <a:gd name="T0" fmla="*/ 0 w 26"/>
                  <a:gd name="T1" fmla="*/ 0 h 54"/>
                  <a:gd name="T2" fmla="*/ 0 w 26"/>
                  <a:gd name="T3" fmla="*/ 1 h 54"/>
                  <a:gd name="T4" fmla="*/ 0 w 26"/>
                  <a:gd name="T5" fmla="*/ 1 h 54"/>
                  <a:gd name="T6" fmla="*/ 0 60000 65536"/>
                  <a:gd name="T7" fmla="*/ 0 60000 65536"/>
                  <a:gd name="T8" fmla="*/ 0 60000 65536"/>
                  <a:gd name="T9" fmla="*/ 0 w 26"/>
                  <a:gd name="T10" fmla="*/ 0 h 54"/>
                  <a:gd name="T11" fmla="*/ 26 w 26"/>
                  <a:gd name="T12" fmla="*/ 54 h 54"/>
                </a:gdLst>
                <a:ahLst/>
                <a:cxnLst>
                  <a:cxn ang="T6">
                    <a:pos x="T0" y="T1"/>
                  </a:cxn>
                  <a:cxn ang="T7">
                    <a:pos x="T2" y="T3"/>
                  </a:cxn>
                  <a:cxn ang="T8">
                    <a:pos x="T4" y="T5"/>
                  </a:cxn>
                </a:cxnLst>
                <a:rect l="T9" t="T10" r="T11" b="T12"/>
                <a:pathLst>
                  <a:path w="26" h="54">
                    <a:moveTo>
                      <a:pt x="26" y="0"/>
                    </a:moveTo>
                    <a:lnTo>
                      <a:pt x="0" y="54"/>
                    </a:lnTo>
                    <a:lnTo>
                      <a:pt x="1" y="54"/>
                    </a:lnTo>
                  </a:path>
                </a:pathLst>
              </a:custGeom>
              <a:noFill/>
              <a:ln w="0">
                <a:solidFill>
                  <a:srgbClr val="000000"/>
                </a:solidFill>
                <a:prstDash val="solid"/>
                <a:round/>
              </a:ln>
            </p:spPr>
            <p:txBody>
              <a:bodyPr/>
              <a:lstStyle/>
              <a:p>
                <a:endParaRPr lang="en-US"/>
              </a:p>
            </p:txBody>
          </p:sp>
          <p:sp>
            <p:nvSpPr>
              <p:cNvPr id="27458" name="Freeform 1411"/>
              <p:cNvSpPr/>
              <p:nvPr/>
            </p:nvSpPr>
            <p:spPr bwMode="auto">
              <a:xfrm>
                <a:off x="9011" y="3819"/>
                <a:ext cx="6" cy="13"/>
              </a:xfrm>
              <a:custGeom>
                <a:avLst/>
                <a:gdLst>
                  <a:gd name="T0" fmla="*/ 0 w 27"/>
                  <a:gd name="T1" fmla="*/ 0 h 54"/>
                  <a:gd name="T2" fmla="*/ 0 w 27"/>
                  <a:gd name="T3" fmla="*/ 1 h 54"/>
                  <a:gd name="T4" fmla="*/ 0 w 27"/>
                  <a:gd name="T5" fmla="*/ 1 h 54"/>
                  <a:gd name="T6" fmla="*/ 0 60000 65536"/>
                  <a:gd name="T7" fmla="*/ 0 60000 65536"/>
                  <a:gd name="T8" fmla="*/ 0 60000 65536"/>
                  <a:gd name="T9" fmla="*/ 0 w 27"/>
                  <a:gd name="T10" fmla="*/ 0 h 54"/>
                  <a:gd name="T11" fmla="*/ 27 w 27"/>
                  <a:gd name="T12" fmla="*/ 54 h 54"/>
                </a:gdLst>
                <a:ahLst/>
                <a:cxnLst>
                  <a:cxn ang="T6">
                    <a:pos x="T0" y="T1"/>
                  </a:cxn>
                  <a:cxn ang="T7">
                    <a:pos x="T2" y="T3"/>
                  </a:cxn>
                  <a:cxn ang="T8">
                    <a:pos x="T4" y="T5"/>
                  </a:cxn>
                </a:cxnLst>
                <a:rect l="T9" t="T10" r="T11" b="T12"/>
                <a:pathLst>
                  <a:path w="27" h="54">
                    <a:moveTo>
                      <a:pt x="0" y="0"/>
                    </a:moveTo>
                    <a:lnTo>
                      <a:pt x="26" y="54"/>
                    </a:lnTo>
                    <a:lnTo>
                      <a:pt x="27" y="54"/>
                    </a:lnTo>
                  </a:path>
                </a:pathLst>
              </a:custGeom>
              <a:noFill/>
              <a:ln w="0">
                <a:solidFill>
                  <a:srgbClr val="000000"/>
                </a:solidFill>
                <a:prstDash val="solid"/>
                <a:round/>
              </a:ln>
            </p:spPr>
            <p:txBody>
              <a:bodyPr/>
              <a:lstStyle/>
              <a:p>
                <a:endParaRPr lang="en-US"/>
              </a:p>
            </p:txBody>
          </p:sp>
          <p:sp>
            <p:nvSpPr>
              <p:cNvPr id="27459" name="Freeform 1412"/>
              <p:cNvSpPr/>
              <p:nvPr/>
            </p:nvSpPr>
            <p:spPr bwMode="auto">
              <a:xfrm>
                <a:off x="9011" y="3825"/>
                <a:ext cx="13" cy="7"/>
              </a:xfrm>
              <a:custGeom>
                <a:avLst/>
                <a:gdLst>
                  <a:gd name="T0" fmla="*/ 0 w 54"/>
                  <a:gd name="T1" fmla="*/ 0 h 27"/>
                  <a:gd name="T2" fmla="*/ 1 w 54"/>
                  <a:gd name="T3" fmla="*/ 1 h 27"/>
                  <a:gd name="T4" fmla="*/ 1 w 54"/>
                  <a:gd name="T5" fmla="*/ 1 h 27"/>
                  <a:gd name="T6" fmla="*/ 0 60000 65536"/>
                  <a:gd name="T7" fmla="*/ 0 60000 65536"/>
                  <a:gd name="T8" fmla="*/ 0 60000 65536"/>
                  <a:gd name="T9" fmla="*/ 0 w 54"/>
                  <a:gd name="T10" fmla="*/ 0 h 27"/>
                  <a:gd name="T11" fmla="*/ 54 w 54"/>
                  <a:gd name="T12" fmla="*/ 27 h 27"/>
                </a:gdLst>
                <a:ahLst/>
                <a:cxnLst>
                  <a:cxn ang="T6">
                    <a:pos x="T0" y="T1"/>
                  </a:cxn>
                  <a:cxn ang="T7">
                    <a:pos x="T2" y="T3"/>
                  </a:cxn>
                  <a:cxn ang="T8">
                    <a:pos x="T4" y="T5"/>
                  </a:cxn>
                </a:cxnLst>
                <a:rect l="T9" t="T10" r="T11" b="T12"/>
                <a:pathLst>
                  <a:path w="54" h="27">
                    <a:moveTo>
                      <a:pt x="0" y="0"/>
                    </a:moveTo>
                    <a:lnTo>
                      <a:pt x="53" y="27"/>
                    </a:lnTo>
                    <a:lnTo>
                      <a:pt x="54" y="27"/>
                    </a:lnTo>
                  </a:path>
                </a:pathLst>
              </a:custGeom>
              <a:noFill/>
              <a:ln w="0">
                <a:solidFill>
                  <a:srgbClr val="000000"/>
                </a:solidFill>
                <a:prstDash val="solid"/>
                <a:round/>
              </a:ln>
            </p:spPr>
            <p:txBody>
              <a:bodyPr/>
              <a:lstStyle/>
              <a:p>
                <a:endParaRPr lang="en-US"/>
              </a:p>
            </p:txBody>
          </p:sp>
          <p:sp>
            <p:nvSpPr>
              <p:cNvPr id="27460" name="Freeform 1413"/>
              <p:cNvSpPr/>
              <p:nvPr/>
            </p:nvSpPr>
            <p:spPr bwMode="auto">
              <a:xfrm>
                <a:off x="9057" y="3825"/>
                <a:ext cx="13" cy="7"/>
              </a:xfrm>
              <a:custGeom>
                <a:avLst/>
                <a:gdLst>
                  <a:gd name="T0" fmla="*/ 1 w 52"/>
                  <a:gd name="T1" fmla="*/ 0 h 27"/>
                  <a:gd name="T2" fmla="*/ 0 w 52"/>
                  <a:gd name="T3" fmla="*/ 1 h 27"/>
                  <a:gd name="T4" fmla="*/ 0 w 52"/>
                  <a:gd name="T5" fmla="*/ 1 h 27"/>
                  <a:gd name="T6" fmla="*/ 0 60000 65536"/>
                  <a:gd name="T7" fmla="*/ 0 60000 65536"/>
                  <a:gd name="T8" fmla="*/ 0 60000 65536"/>
                  <a:gd name="T9" fmla="*/ 0 w 52"/>
                  <a:gd name="T10" fmla="*/ 0 h 27"/>
                  <a:gd name="T11" fmla="*/ 52 w 52"/>
                  <a:gd name="T12" fmla="*/ 27 h 27"/>
                </a:gdLst>
                <a:ahLst/>
                <a:cxnLst>
                  <a:cxn ang="T6">
                    <a:pos x="T0" y="T1"/>
                  </a:cxn>
                  <a:cxn ang="T7">
                    <a:pos x="T2" y="T3"/>
                  </a:cxn>
                  <a:cxn ang="T8">
                    <a:pos x="T4" y="T5"/>
                  </a:cxn>
                </a:cxnLst>
                <a:rect l="T9" t="T10" r="T11" b="T12"/>
                <a:pathLst>
                  <a:path w="52" h="27">
                    <a:moveTo>
                      <a:pt x="52" y="0"/>
                    </a:moveTo>
                    <a:lnTo>
                      <a:pt x="0" y="27"/>
                    </a:lnTo>
                    <a:lnTo>
                      <a:pt x="1" y="27"/>
                    </a:lnTo>
                  </a:path>
                </a:pathLst>
              </a:custGeom>
              <a:noFill/>
              <a:ln w="0">
                <a:solidFill>
                  <a:srgbClr val="000000"/>
                </a:solidFill>
                <a:prstDash val="solid"/>
                <a:round/>
              </a:ln>
            </p:spPr>
            <p:txBody>
              <a:bodyPr/>
              <a:lstStyle/>
              <a:p>
                <a:endParaRPr lang="en-US"/>
              </a:p>
            </p:txBody>
          </p:sp>
          <p:sp>
            <p:nvSpPr>
              <p:cNvPr id="27461" name="Freeform 1414"/>
              <p:cNvSpPr/>
              <p:nvPr/>
            </p:nvSpPr>
            <p:spPr bwMode="auto">
              <a:xfrm>
                <a:off x="9063" y="3819"/>
                <a:ext cx="7" cy="13"/>
              </a:xfrm>
              <a:custGeom>
                <a:avLst/>
                <a:gdLst>
                  <a:gd name="T0" fmla="*/ 1 w 27"/>
                  <a:gd name="T1" fmla="*/ 0 h 54"/>
                  <a:gd name="T2" fmla="*/ 0 w 27"/>
                  <a:gd name="T3" fmla="*/ 1 h 54"/>
                  <a:gd name="T4" fmla="*/ 0 w 27"/>
                  <a:gd name="T5" fmla="*/ 1 h 54"/>
                  <a:gd name="T6" fmla="*/ 0 60000 65536"/>
                  <a:gd name="T7" fmla="*/ 0 60000 65536"/>
                  <a:gd name="T8" fmla="*/ 0 60000 65536"/>
                  <a:gd name="T9" fmla="*/ 0 w 27"/>
                  <a:gd name="T10" fmla="*/ 0 h 54"/>
                  <a:gd name="T11" fmla="*/ 27 w 27"/>
                  <a:gd name="T12" fmla="*/ 54 h 54"/>
                </a:gdLst>
                <a:ahLst/>
                <a:cxnLst>
                  <a:cxn ang="T6">
                    <a:pos x="T0" y="T1"/>
                  </a:cxn>
                  <a:cxn ang="T7">
                    <a:pos x="T2" y="T3"/>
                  </a:cxn>
                  <a:cxn ang="T8">
                    <a:pos x="T4" y="T5"/>
                  </a:cxn>
                </a:cxnLst>
                <a:rect l="T9" t="T10" r="T11" b="T12"/>
                <a:pathLst>
                  <a:path w="27" h="54">
                    <a:moveTo>
                      <a:pt x="27" y="0"/>
                    </a:moveTo>
                    <a:lnTo>
                      <a:pt x="0" y="54"/>
                    </a:lnTo>
                    <a:lnTo>
                      <a:pt x="1" y="54"/>
                    </a:lnTo>
                  </a:path>
                </a:pathLst>
              </a:custGeom>
              <a:noFill/>
              <a:ln w="0">
                <a:solidFill>
                  <a:srgbClr val="000000"/>
                </a:solidFill>
                <a:prstDash val="solid"/>
                <a:round/>
              </a:ln>
            </p:spPr>
            <p:txBody>
              <a:bodyPr/>
              <a:lstStyle/>
              <a:p>
                <a:endParaRPr lang="en-US"/>
              </a:p>
            </p:txBody>
          </p:sp>
          <p:sp>
            <p:nvSpPr>
              <p:cNvPr id="27462" name="Freeform 1415"/>
              <p:cNvSpPr/>
              <p:nvPr/>
            </p:nvSpPr>
            <p:spPr bwMode="auto">
              <a:xfrm>
                <a:off x="9083" y="3819"/>
                <a:ext cx="7" cy="13"/>
              </a:xfrm>
              <a:custGeom>
                <a:avLst/>
                <a:gdLst>
                  <a:gd name="T0" fmla="*/ 0 w 27"/>
                  <a:gd name="T1" fmla="*/ 0 h 54"/>
                  <a:gd name="T2" fmla="*/ 1 w 27"/>
                  <a:gd name="T3" fmla="*/ 1 h 54"/>
                  <a:gd name="T4" fmla="*/ 1 w 27"/>
                  <a:gd name="T5" fmla="*/ 1 h 54"/>
                  <a:gd name="T6" fmla="*/ 0 60000 65536"/>
                  <a:gd name="T7" fmla="*/ 0 60000 65536"/>
                  <a:gd name="T8" fmla="*/ 0 60000 65536"/>
                  <a:gd name="T9" fmla="*/ 0 w 27"/>
                  <a:gd name="T10" fmla="*/ 0 h 54"/>
                  <a:gd name="T11" fmla="*/ 27 w 27"/>
                  <a:gd name="T12" fmla="*/ 54 h 54"/>
                </a:gdLst>
                <a:ahLst/>
                <a:cxnLst>
                  <a:cxn ang="T6">
                    <a:pos x="T0" y="T1"/>
                  </a:cxn>
                  <a:cxn ang="T7">
                    <a:pos x="T2" y="T3"/>
                  </a:cxn>
                  <a:cxn ang="T8">
                    <a:pos x="T4" y="T5"/>
                  </a:cxn>
                </a:cxnLst>
                <a:rect l="T9" t="T10" r="T11" b="T12"/>
                <a:pathLst>
                  <a:path w="27" h="54">
                    <a:moveTo>
                      <a:pt x="0" y="0"/>
                    </a:moveTo>
                    <a:lnTo>
                      <a:pt x="26" y="54"/>
                    </a:lnTo>
                    <a:lnTo>
                      <a:pt x="27" y="54"/>
                    </a:lnTo>
                  </a:path>
                </a:pathLst>
              </a:custGeom>
              <a:noFill/>
              <a:ln w="0">
                <a:solidFill>
                  <a:srgbClr val="000000"/>
                </a:solidFill>
                <a:prstDash val="solid"/>
                <a:round/>
              </a:ln>
            </p:spPr>
            <p:txBody>
              <a:bodyPr/>
              <a:lstStyle/>
              <a:p>
                <a:endParaRPr lang="en-US"/>
              </a:p>
            </p:txBody>
          </p:sp>
          <p:sp>
            <p:nvSpPr>
              <p:cNvPr id="27463" name="Freeform 1416"/>
              <p:cNvSpPr/>
              <p:nvPr/>
            </p:nvSpPr>
            <p:spPr bwMode="auto">
              <a:xfrm>
                <a:off x="9083" y="3825"/>
                <a:ext cx="14" cy="7"/>
              </a:xfrm>
              <a:custGeom>
                <a:avLst/>
                <a:gdLst>
                  <a:gd name="T0" fmla="*/ 0 w 54"/>
                  <a:gd name="T1" fmla="*/ 0 h 27"/>
                  <a:gd name="T2" fmla="*/ 1 w 54"/>
                  <a:gd name="T3" fmla="*/ 1 h 27"/>
                  <a:gd name="T4" fmla="*/ 1 w 54"/>
                  <a:gd name="T5" fmla="*/ 1 h 27"/>
                  <a:gd name="T6" fmla="*/ 0 60000 65536"/>
                  <a:gd name="T7" fmla="*/ 0 60000 65536"/>
                  <a:gd name="T8" fmla="*/ 0 60000 65536"/>
                  <a:gd name="T9" fmla="*/ 0 w 54"/>
                  <a:gd name="T10" fmla="*/ 0 h 27"/>
                  <a:gd name="T11" fmla="*/ 54 w 54"/>
                  <a:gd name="T12" fmla="*/ 27 h 27"/>
                </a:gdLst>
                <a:ahLst/>
                <a:cxnLst>
                  <a:cxn ang="T6">
                    <a:pos x="T0" y="T1"/>
                  </a:cxn>
                  <a:cxn ang="T7">
                    <a:pos x="T2" y="T3"/>
                  </a:cxn>
                  <a:cxn ang="T8">
                    <a:pos x="T4" y="T5"/>
                  </a:cxn>
                </a:cxnLst>
                <a:rect l="T9" t="T10" r="T11" b="T12"/>
                <a:pathLst>
                  <a:path w="54" h="27">
                    <a:moveTo>
                      <a:pt x="0" y="0"/>
                    </a:moveTo>
                    <a:lnTo>
                      <a:pt x="53" y="27"/>
                    </a:lnTo>
                    <a:lnTo>
                      <a:pt x="54" y="27"/>
                    </a:lnTo>
                  </a:path>
                </a:pathLst>
              </a:custGeom>
              <a:noFill/>
              <a:ln w="0">
                <a:solidFill>
                  <a:srgbClr val="000000"/>
                </a:solidFill>
                <a:prstDash val="solid"/>
                <a:round/>
              </a:ln>
            </p:spPr>
            <p:txBody>
              <a:bodyPr/>
              <a:lstStyle/>
              <a:p>
                <a:endParaRPr lang="en-US"/>
              </a:p>
            </p:txBody>
          </p:sp>
          <p:sp>
            <p:nvSpPr>
              <p:cNvPr id="27464" name="Freeform 1417"/>
              <p:cNvSpPr/>
              <p:nvPr/>
            </p:nvSpPr>
            <p:spPr bwMode="auto">
              <a:xfrm>
                <a:off x="9136" y="3740"/>
                <a:ext cx="86" cy="92"/>
              </a:xfrm>
              <a:custGeom>
                <a:avLst/>
                <a:gdLst>
                  <a:gd name="T0" fmla="*/ 1 w 345"/>
                  <a:gd name="T1" fmla="*/ 2 h 371"/>
                  <a:gd name="T2" fmla="*/ 5 w 345"/>
                  <a:gd name="T3" fmla="*/ 2 h 371"/>
                  <a:gd name="T4" fmla="*/ 5 w 345"/>
                  <a:gd name="T5" fmla="*/ 1 h 371"/>
                  <a:gd name="T6" fmla="*/ 5 w 345"/>
                  <a:gd name="T7" fmla="*/ 1 h 371"/>
                  <a:gd name="T8" fmla="*/ 4 w 345"/>
                  <a:gd name="T9" fmla="*/ 0 h 371"/>
                  <a:gd name="T10" fmla="*/ 3 w 345"/>
                  <a:gd name="T11" fmla="*/ 0 h 371"/>
                  <a:gd name="T12" fmla="*/ 2 w 345"/>
                  <a:gd name="T13" fmla="*/ 0 h 371"/>
                  <a:gd name="T14" fmla="*/ 1 w 345"/>
                  <a:gd name="T15" fmla="*/ 0 h 371"/>
                  <a:gd name="T16" fmla="*/ 0 w 345"/>
                  <a:gd name="T17" fmla="*/ 1 h 371"/>
                  <a:gd name="T18" fmla="*/ 0 w 345"/>
                  <a:gd name="T19" fmla="*/ 2 h 371"/>
                  <a:gd name="T20" fmla="*/ 0 w 345"/>
                  <a:gd name="T21" fmla="*/ 3 h 371"/>
                  <a:gd name="T22" fmla="*/ 0 w 345"/>
                  <a:gd name="T23" fmla="*/ 4 h 371"/>
                  <a:gd name="T24" fmla="*/ 1 w 345"/>
                  <a:gd name="T25" fmla="*/ 5 h 371"/>
                  <a:gd name="T26" fmla="*/ 2 w 345"/>
                  <a:gd name="T27" fmla="*/ 6 h 371"/>
                  <a:gd name="T28" fmla="*/ 3 w 345"/>
                  <a:gd name="T29" fmla="*/ 6 h 371"/>
                  <a:gd name="T30" fmla="*/ 4 w 345"/>
                  <a:gd name="T31" fmla="*/ 5 h 371"/>
                  <a:gd name="T32" fmla="*/ 5 w 345"/>
                  <a:gd name="T33" fmla="*/ 4 h 371"/>
                  <a:gd name="T34" fmla="*/ 5 w 345"/>
                  <a:gd name="T35" fmla="*/ 4 h 3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5"/>
                  <a:gd name="T55" fmla="*/ 0 h 371"/>
                  <a:gd name="T56" fmla="*/ 345 w 345"/>
                  <a:gd name="T57" fmla="*/ 371 h 3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5" h="371">
                    <a:moveTo>
                      <a:pt x="53" y="158"/>
                    </a:moveTo>
                    <a:lnTo>
                      <a:pt x="344" y="158"/>
                    </a:lnTo>
                    <a:lnTo>
                      <a:pt x="344" y="106"/>
                    </a:lnTo>
                    <a:lnTo>
                      <a:pt x="317" y="53"/>
                    </a:lnTo>
                    <a:lnTo>
                      <a:pt x="290" y="27"/>
                    </a:lnTo>
                    <a:lnTo>
                      <a:pt x="211" y="0"/>
                    </a:lnTo>
                    <a:lnTo>
                      <a:pt x="159" y="0"/>
                    </a:lnTo>
                    <a:lnTo>
                      <a:pt x="79" y="27"/>
                    </a:lnTo>
                    <a:lnTo>
                      <a:pt x="26" y="80"/>
                    </a:lnTo>
                    <a:lnTo>
                      <a:pt x="0" y="158"/>
                    </a:lnTo>
                    <a:lnTo>
                      <a:pt x="0" y="211"/>
                    </a:lnTo>
                    <a:lnTo>
                      <a:pt x="26" y="291"/>
                    </a:lnTo>
                    <a:lnTo>
                      <a:pt x="79" y="344"/>
                    </a:lnTo>
                    <a:lnTo>
                      <a:pt x="159" y="371"/>
                    </a:lnTo>
                    <a:lnTo>
                      <a:pt x="211" y="371"/>
                    </a:lnTo>
                    <a:lnTo>
                      <a:pt x="290" y="344"/>
                    </a:lnTo>
                    <a:lnTo>
                      <a:pt x="344" y="291"/>
                    </a:lnTo>
                    <a:lnTo>
                      <a:pt x="345" y="291"/>
                    </a:lnTo>
                  </a:path>
                </a:pathLst>
              </a:custGeom>
              <a:noFill/>
              <a:ln w="0">
                <a:solidFill>
                  <a:srgbClr val="000000"/>
                </a:solidFill>
                <a:prstDash val="solid"/>
                <a:round/>
              </a:ln>
            </p:spPr>
            <p:txBody>
              <a:bodyPr/>
              <a:lstStyle/>
              <a:p>
                <a:endParaRPr lang="en-US"/>
              </a:p>
            </p:txBody>
          </p:sp>
          <p:sp>
            <p:nvSpPr>
              <p:cNvPr id="27465" name="Freeform 1418"/>
              <p:cNvSpPr/>
              <p:nvPr/>
            </p:nvSpPr>
            <p:spPr bwMode="auto">
              <a:xfrm>
                <a:off x="9209" y="3753"/>
                <a:ext cx="6" cy="20"/>
              </a:xfrm>
              <a:custGeom>
                <a:avLst/>
                <a:gdLst>
                  <a:gd name="T0" fmla="*/ 0 w 27"/>
                  <a:gd name="T1" fmla="*/ 1 h 80"/>
                  <a:gd name="T2" fmla="*/ 0 w 27"/>
                  <a:gd name="T3" fmla="*/ 1 h 80"/>
                  <a:gd name="T4" fmla="*/ 0 w 27"/>
                  <a:gd name="T5" fmla="*/ 0 h 80"/>
                  <a:gd name="T6" fmla="*/ 0 w 27"/>
                  <a:gd name="T7" fmla="*/ 0 h 80"/>
                  <a:gd name="T8" fmla="*/ 0 60000 65536"/>
                  <a:gd name="T9" fmla="*/ 0 60000 65536"/>
                  <a:gd name="T10" fmla="*/ 0 60000 65536"/>
                  <a:gd name="T11" fmla="*/ 0 60000 65536"/>
                  <a:gd name="T12" fmla="*/ 0 w 27"/>
                  <a:gd name="T13" fmla="*/ 0 h 80"/>
                  <a:gd name="T14" fmla="*/ 27 w 27"/>
                  <a:gd name="T15" fmla="*/ 80 h 80"/>
                </a:gdLst>
                <a:ahLst/>
                <a:cxnLst>
                  <a:cxn ang="T8">
                    <a:pos x="T0" y="T1"/>
                  </a:cxn>
                  <a:cxn ang="T9">
                    <a:pos x="T2" y="T3"/>
                  </a:cxn>
                  <a:cxn ang="T10">
                    <a:pos x="T4" y="T5"/>
                  </a:cxn>
                  <a:cxn ang="T11">
                    <a:pos x="T6" y="T7"/>
                  </a:cxn>
                </a:cxnLst>
                <a:rect l="T12" t="T13" r="T14" b="T15"/>
                <a:pathLst>
                  <a:path w="27" h="80">
                    <a:moveTo>
                      <a:pt x="27" y="80"/>
                    </a:moveTo>
                    <a:lnTo>
                      <a:pt x="27" y="53"/>
                    </a:lnTo>
                    <a:lnTo>
                      <a:pt x="0" y="0"/>
                    </a:lnTo>
                    <a:lnTo>
                      <a:pt x="1" y="0"/>
                    </a:lnTo>
                  </a:path>
                </a:pathLst>
              </a:custGeom>
              <a:noFill/>
              <a:ln w="0">
                <a:solidFill>
                  <a:srgbClr val="000000"/>
                </a:solidFill>
                <a:prstDash val="solid"/>
                <a:round/>
              </a:ln>
            </p:spPr>
            <p:txBody>
              <a:bodyPr/>
              <a:lstStyle/>
              <a:p>
                <a:endParaRPr lang="en-US"/>
              </a:p>
            </p:txBody>
          </p:sp>
          <p:sp>
            <p:nvSpPr>
              <p:cNvPr id="27466" name="Freeform 1419"/>
              <p:cNvSpPr/>
              <p:nvPr/>
            </p:nvSpPr>
            <p:spPr bwMode="auto">
              <a:xfrm>
                <a:off x="9143" y="3759"/>
                <a:ext cx="7" cy="53"/>
              </a:xfrm>
              <a:custGeom>
                <a:avLst/>
                <a:gdLst>
                  <a:gd name="T0" fmla="*/ 1 w 28"/>
                  <a:gd name="T1" fmla="*/ 0 h 211"/>
                  <a:gd name="T2" fmla="*/ 0 w 28"/>
                  <a:gd name="T3" fmla="*/ 1 h 211"/>
                  <a:gd name="T4" fmla="*/ 0 w 28"/>
                  <a:gd name="T5" fmla="*/ 3 h 211"/>
                  <a:gd name="T6" fmla="*/ 1 w 28"/>
                  <a:gd name="T7" fmla="*/ 3 h 211"/>
                  <a:gd name="T8" fmla="*/ 1 w 28"/>
                  <a:gd name="T9" fmla="*/ 3 h 211"/>
                  <a:gd name="T10" fmla="*/ 0 60000 65536"/>
                  <a:gd name="T11" fmla="*/ 0 60000 65536"/>
                  <a:gd name="T12" fmla="*/ 0 60000 65536"/>
                  <a:gd name="T13" fmla="*/ 0 60000 65536"/>
                  <a:gd name="T14" fmla="*/ 0 60000 65536"/>
                  <a:gd name="T15" fmla="*/ 0 w 28"/>
                  <a:gd name="T16" fmla="*/ 0 h 211"/>
                  <a:gd name="T17" fmla="*/ 28 w 28"/>
                  <a:gd name="T18" fmla="*/ 211 h 211"/>
                </a:gdLst>
                <a:ahLst/>
                <a:cxnLst>
                  <a:cxn ang="T10">
                    <a:pos x="T0" y="T1"/>
                  </a:cxn>
                  <a:cxn ang="T11">
                    <a:pos x="T2" y="T3"/>
                  </a:cxn>
                  <a:cxn ang="T12">
                    <a:pos x="T4" y="T5"/>
                  </a:cxn>
                  <a:cxn ang="T13">
                    <a:pos x="T6" y="T7"/>
                  </a:cxn>
                  <a:cxn ang="T14">
                    <a:pos x="T8" y="T9"/>
                  </a:cxn>
                </a:cxnLst>
                <a:rect l="T15" t="T16" r="T17" b="T18"/>
                <a:pathLst>
                  <a:path w="28" h="211">
                    <a:moveTo>
                      <a:pt x="27" y="0"/>
                    </a:moveTo>
                    <a:lnTo>
                      <a:pt x="0" y="53"/>
                    </a:lnTo>
                    <a:lnTo>
                      <a:pt x="0" y="158"/>
                    </a:lnTo>
                    <a:lnTo>
                      <a:pt x="27" y="211"/>
                    </a:lnTo>
                    <a:lnTo>
                      <a:pt x="28" y="211"/>
                    </a:lnTo>
                  </a:path>
                </a:pathLst>
              </a:custGeom>
              <a:noFill/>
              <a:ln w="0">
                <a:solidFill>
                  <a:srgbClr val="000000"/>
                </a:solidFill>
                <a:prstDash val="solid"/>
                <a:round/>
              </a:ln>
            </p:spPr>
            <p:txBody>
              <a:bodyPr/>
              <a:lstStyle/>
              <a:p>
                <a:endParaRPr lang="en-US"/>
              </a:p>
            </p:txBody>
          </p:sp>
          <p:sp>
            <p:nvSpPr>
              <p:cNvPr id="27467" name="Freeform 1420"/>
              <p:cNvSpPr/>
              <p:nvPr/>
            </p:nvSpPr>
            <p:spPr bwMode="auto">
              <a:xfrm>
                <a:off x="9189" y="3740"/>
                <a:ext cx="20" cy="39"/>
              </a:xfrm>
              <a:custGeom>
                <a:avLst/>
                <a:gdLst>
                  <a:gd name="T0" fmla="*/ 1 w 79"/>
                  <a:gd name="T1" fmla="*/ 2 h 158"/>
                  <a:gd name="T2" fmla="*/ 1 w 79"/>
                  <a:gd name="T3" fmla="*/ 1 h 158"/>
                  <a:gd name="T4" fmla="*/ 1 w 79"/>
                  <a:gd name="T5" fmla="*/ 0 h 158"/>
                  <a:gd name="T6" fmla="*/ 0 w 79"/>
                  <a:gd name="T7" fmla="*/ 0 h 158"/>
                  <a:gd name="T8" fmla="*/ 0 w 79"/>
                  <a:gd name="T9" fmla="*/ 0 h 158"/>
                  <a:gd name="T10" fmla="*/ 0 60000 65536"/>
                  <a:gd name="T11" fmla="*/ 0 60000 65536"/>
                  <a:gd name="T12" fmla="*/ 0 60000 65536"/>
                  <a:gd name="T13" fmla="*/ 0 60000 65536"/>
                  <a:gd name="T14" fmla="*/ 0 60000 65536"/>
                  <a:gd name="T15" fmla="*/ 0 w 79"/>
                  <a:gd name="T16" fmla="*/ 0 h 158"/>
                  <a:gd name="T17" fmla="*/ 79 w 79"/>
                  <a:gd name="T18" fmla="*/ 158 h 158"/>
                </a:gdLst>
                <a:ahLst/>
                <a:cxnLst>
                  <a:cxn ang="T10">
                    <a:pos x="T0" y="T1"/>
                  </a:cxn>
                  <a:cxn ang="T11">
                    <a:pos x="T2" y="T3"/>
                  </a:cxn>
                  <a:cxn ang="T12">
                    <a:pos x="T4" y="T5"/>
                  </a:cxn>
                  <a:cxn ang="T13">
                    <a:pos x="T6" y="T7"/>
                  </a:cxn>
                  <a:cxn ang="T14">
                    <a:pos x="T8" y="T9"/>
                  </a:cxn>
                </a:cxnLst>
                <a:rect l="T15" t="T16" r="T17" b="T18"/>
                <a:pathLst>
                  <a:path w="79" h="158">
                    <a:moveTo>
                      <a:pt x="79" y="158"/>
                    </a:moveTo>
                    <a:lnTo>
                      <a:pt x="79" y="80"/>
                    </a:lnTo>
                    <a:lnTo>
                      <a:pt x="53" y="27"/>
                    </a:lnTo>
                    <a:lnTo>
                      <a:pt x="0" y="0"/>
                    </a:lnTo>
                    <a:lnTo>
                      <a:pt x="1" y="0"/>
                    </a:lnTo>
                  </a:path>
                </a:pathLst>
              </a:custGeom>
              <a:noFill/>
              <a:ln w="0">
                <a:solidFill>
                  <a:srgbClr val="000000"/>
                </a:solidFill>
                <a:prstDash val="solid"/>
                <a:round/>
              </a:ln>
            </p:spPr>
            <p:txBody>
              <a:bodyPr/>
              <a:lstStyle/>
              <a:p>
                <a:endParaRPr lang="en-US"/>
              </a:p>
            </p:txBody>
          </p:sp>
          <p:sp>
            <p:nvSpPr>
              <p:cNvPr id="27468" name="Freeform 1421"/>
              <p:cNvSpPr/>
              <p:nvPr/>
            </p:nvSpPr>
            <p:spPr bwMode="auto">
              <a:xfrm>
                <a:off x="9149" y="3740"/>
                <a:ext cx="27" cy="92"/>
              </a:xfrm>
              <a:custGeom>
                <a:avLst/>
                <a:gdLst>
                  <a:gd name="T0" fmla="*/ 2 w 107"/>
                  <a:gd name="T1" fmla="*/ 0 h 371"/>
                  <a:gd name="T2" fmla="*/ 1 w 107"/>
                  <a:gd name="T3" fmla="*/ 0 h 371"/>
                  <a:gd name="T4" fmla="*/ 1 w 107"/>
                  <a:gd name="T5" fmla="*/ 1 h 371"/>
                  <a:gd name="T6" fmla="*/ 0 w 107"/>
                  <a:gd name="T7" fmla="*/ 2 h 371"/>
                  <a:gd name="T8" fmla="*/ 0 w 107"/>
                  <a:gd name="T9" fmla="*/ 4 h 371"/>
                  <a:gd name="T10" fmla="*/ 1 w 107"/>
                  <a:gd name="T11" fmla="*/ 5 h 371"/>
                  <a:gd name="T12" fmla="*/ 1 w 107"/>
                  <a:gd name="T13" fmla="*/ 5 h 371"/>
                  <a:gd name="T14" fmla="*/ 2 w 107"/>
                  <a:gd name="T15" fmla="*/ 6 h 371"/>
                  <a:gd name="T16" fmla="*/ 2 w 107"/>
                  <a:gd name="T17" fmla="*/ 6 h 3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371"/>
                  <a:gd name="T29" fmla="*/ 107 w 107"/>
                  <a:gd name="T30" fmla="*/ 371 h 3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371">
                    <a:moveTo>
                      <a:pt x="106" y="0"/>
                    </a:moveTo>
                    <a:lnTo>
                      <a:pt x="53" y="27"/>
                    </a:lnTo>
                    <a:lnTo>
                      <a:pt x="26" y="53"/>
                    </a:lnTo>
                    <a:lnTo>
                      <a:pt x="0" y="133"/>
                    </a:lnTo>
                    <a:lnTo>
                      <a:pt x="0" y="238"/>
                    </a:lnTo>
                    <a:lnTo>
                      <a:pt x="26" y="317"/>
                    </a:lnTo>
                    <a:lnTo>
                      <a:pt x="53" y="344"/>
                    </a:lnTo>
                    <a:lnTo>
                      <a:pt x="106" y="371"/>
                    </a:lnTo>
                    <a:lnTo>
                      <a:pt x="107" y="371"/>
                    </a:lnTo>
                  </a:path>
                </a:pathLst>
              </a:custGeom>
              <a:noFill/>
              <a:ln w="0">
                <a:solidFill>
                  <a:srgbClr val="000000"/>
                </a:solidFill>
                <a:prstDash val="solid"/>
                <a:round/>
              </a:ln>
            </p:spPr>
            <p:txBody>
              <a:bodyPr/>
              <a:lstStyle/>
              <a:p>
                <a:endParaRPr lang="en-US"/>
              </a:p>
            </p:txBody>
          </p:sp>
          <p:sp>
            <p:nvSpPr>
              <p:cNvPr id="27469" name="Freeform 1422"/>
              <p:cNvSpPr/>
              <p:nvPr/>
            </p:nvSpPr>
            <p:spPr bwMode="auto">
              <a:xfrm>
                <a:off x="9275" y="3706"/>
                <a:ext cx="59" cy="126"/>
              </a:xfrm>
              <a:custGeom>
                <a:avLst/>
                <a:gdLst>
                  <a:gd name="T0" fmla="*/ 0 w 238"/>
                  <a:gd name="T1" fmla="*/ 0 h 503"/>
                  <a:gd name="T2" fmla="*/ 0 w 238"/>
                  <a:gd name="T3" fmla="*/ 6 h 503"/>
                  <a:gd name="T4" fmla="*/ 0 w 238"/>
                  <a:gd name="T5" fmla="*/ 7 h 503"/>
                  <a:gd name="T6" fmla="*/ 1 w 238"/>
                  <a:gd name="T7" fmla="*/ 8 h 503"/>
                  <a:gd name="T8" fmla="*/ 1 w 238"/>
                  <a:gd name="T9" fmla="*/ 8 h 503"/>
                  <a:gd name="T10" fmla="*/ 2 w 238"/>
                  <a:gd name="T11" fmla="*/ 8 h 503"/>
                  <a:gd name="T12" fmla="*/ 3 w 238"/>
                  <a:gd name="T13" fmla="*/ 8 h 503"/>
                  <a:gd name="T14" fmla="*/ 4 w 238"/>
                  <a:gd name="T15" fmla="*/ 7 h 503"/>
                  <a:gd name="T16" fmla="*/ 4 w 238"/>
                  <a:gd name="T17" fmla="*/ 7 h 5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8"/>
                  <a:gd name="T28" fmla="*/ 0 h 503"/>
                  <a:gd name="T29" fmla="*/ 238 w 238"/>
                  <a:gd name="T30" fmla="*/ 503 h 5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8" h="503">
                    <a:moveTo>
                      <a:pt x="0" y="0"/>
                    </a:moveTo>
                    <a:lnTo>
                      <a:pt x="0" y="370"/>
                    </a:lnTo>
                    <a:lnTo>
                      <a:pt x="26" y="449"/>
                    </a:lnTo>
                    <a:lnTo>
                      <a:pt x="53" y="476"/>
                    </a:lnTo>
                    <a:lnTo>
                      <a:pt x="106" y="503"/>
                    </a:lnTo>
                    <a:lnTo>
                      <a:pt x="158" y="503"/>
                    </a:lnTo>
                    <a:lnTo>
                      <a:pt x="211" y="476"/>
                    </a:lnTo>
                    <a:lnTo>
                      <a:pt x="237" y="423"/>
                    </a:lnTo>
                    <a:lnTo>
                      <a:pt x="238" y="423"/>
                    </a:lnTo>
                  </a:path>
                </a:pathLst>
              </a:custGeom>
              <a:noFill/>
              <a:ln w="0">
                <a:solidFill>
                  <a:srgbClr val="000000"/>
                </a:solidFill>
                <a:prstDash val="solid"/>
                <a:round/>
              </a:ln>
            </p:spPr>
            <p:txBody>
              <a:bodyPr/>
              <a:lstStyle/>
              <a:p>
                <a:endParaRPr lang="en-US"/>
              </a:p>
            </p:txBody>
          </p:sp>
          <p:sp>
            <p:nvSpPr>
              <p:cNvPr id="27470" name="Freeform 1423"/>
              <p:cNvSpPr/>
              <p:nvPr/>
            </p:nvSpPr>
            <p:spPr bwMode="auto">
              <a:xfrm>
                <a:off x="9281" y="3706"/>
                <a:ext cx="7" cy="113"/>
              </a:xfrm>
              <a:custGeom>
                <a:avLst/>
                <a:gdLst>
                  <a:gd name="T0" fmla="*/ 0 w 28"/>
                  <a:gd name="T1" fmla="*/ 0 h 449"/>
                  <a:gd name="T2" fmla="*/ 0 w 28"/>
                  <a:gd name="T3" fmla="*/ 6 h 449"/>
                  <a:gd name="T4" fmla="*/ 1 w 28"/>
                  <a:gd name="T5" fmla="*/ 7 h 449"/>
                  <a:gd name="T6" fmla="*/ 1 w 28"/>
                  <a:gd name="T7" fmla="*/ 7 h 449"/>
                  <a:gd name="T8" fmla="*/ 0 60000 65536"/>
                  <a:gd name="T9" fmla="*/ 0 60000 65536"/>
                  <a:gd name="T10" fmla="*/ 0 60000 65536"/>
                  <a:gd name="T11" fmla="*/ 0 60000 65536"/>
                  <a:gd name="T12" fmla="*/ 0 w 28"/>
                  <a:gd name="T13" fmla="*/ 0 h 449"/>
                  <a:gd name="T14" fmla="*/ 28 w 28"/>
                  <a:gd name="T15" fmla="*/ 449 h 449"/>
                </a:gdLst>
                <a:ahLst/>
                <a:cxnLst>
                  <a:cxn ang="T8">
                    <a:pos x="T0" y="T1"/>
                  </a:cxn>
                  <a:cxn ang="T9">
                    <a:pos x="T2" y="T3"/>
                  </a:cxn>
                  <a:cxn ang="T10">
                    <a:pos x="T4" y="T5"/>
                  </a:cxn>
                  <a:cxn ang="T11">
                    <a:pos x="T6" y="T7"/>
                  </a:cxn>
                </a:cxnLst>
                <a:rect l="T12" t="T13" r="T14" b="T15"/>
                <a:pathLst>
                  <a:path w="28" h="449">
                    <a:moveTo>
                      <a:pt x="0" y="0"/>
                    </a:moveTo>
                    <a:lnTo>
                      <a:pt x="0" y="396"/>
                    </a:lnTo>
                    <a:lnTo>
                      <a:pt x="27" y="449"/>
                    </a:lnTo>
                    <a:lnTo>
                      <a:pt x="28" y="449"/>
                    </a:lnTo>
                  </a:path>
                </a:pathLst>
              </a:custGeom>
              <a:noFill/>
              <a:ln w="0">
                <a:solidFill>
                  <a:srgbClr val="000000"/>
                </a:solidFill>
                <a:prstDash val="solid"/>
                <a:round/>
              </a:ln>
            </p:spPr>
            <p:txBody>
              <a:bodyPr/>
              <a:lstStyle/>
              <a:p>
                <a:endParaRPr lang="en-US"/>
              </a:p>
            </p:txBody>
          </p:sp>
          <p:sp>
            <p:nvSpPr>
              <p:cNvPr id="27471" name="Freeform 1424"/>
              <p:cNvSpPr/>
              <p:nvPr/>
            </p:nvSpPr>
            <p:spPr bwMode="auto">
              <a:xfrm>
                <a:off x="9275" y="3693"/>
                <a:ext cx="26" cy="139"/>
              </a:xfrm>
              <a:custGeom>
                <a:avLst/>
                <a:gdLst>
                  <a:gd name="T0" fmla="*/ 0 w 107"/>
                  <a:gd name="T1" fmla="*/ 1 h 556"/>
                  <a:gd name="T2" fmla="*/ 1 w 107"/>
                  <a:gd name="T3" fmla="*/ 0 h 556"/>
                  <a:gd name="T4" fmla="*/ 1 w 107"/>
                  <a:gd name="T5" fmla="*/ 7 h 556"/>
                  <a:gd name="T6" fmla="*/ 1 w 107"/>
                  <a:gd name="T7" fmla="*/ 8 h 556"/>
                  <a:gd name="T8" fmla="*/ 1 w 107"/>
                  <a:gd name="T9" fmla="*/ 9 h 556"/>
                  <a:gd name="T10" fmla="*/ 1 w 107"/>
                  <a:gd name="T11" fmla="*/ 9 h 556"/>
                  <a:gd name="T12" fmla="*/ 0 60000 65536"/>
                  <a:gd name="T13" fmla="*/ 0 60000 65536"/>
                  <a:gd name="T14" fmla="*/ 0 60000 65536"/>
                  <a:gd name="T15" fmla="*/ 0 60000 65536"/>
                  <a:gd name="T16" fmla="*/ 0 60000 65536"/>
                  <a:gd name="T17" fmla="*/ 0 60000 65536"/>
                  <a:gd name="T18" fmla="*/ 0 w 107"/>
                  <a:gd name="T19" fmla="*/ 0 h 556"/>
                  <a:gd name="T20" fmla="*/ 107 w 107"/>
                  <a:gd name="T21" fmla="*/ 556 h 556"/>
                </a:gdLst>
                <a:ahLst/>
                <a:cxnLst>
                  <a:cxn ang="T12">
                    <a:pos x="T0" y="T1"/>
                  </a:cxn>
                  <a:cxn ang="T13">
                    <a:pos x="T2" y="T3"/>
                  </a:cxn>
                  <a:cxn ang="T14">
                    <a:pos x="T4" y="T5"/>
                  </a:cxn>
                  <a:cxn ang="T15">
                    <a:pos x="T6" y="T7"/>
                  </a:cxn>
                  <a:cxn ang="T16">
                    <a:pos x="T8" y="T9"/>
                  </a:cxn>
                  <a:cxn ang="T17">
                    <a:pos x="T10" y="T11"/>
                  </a:cxn>
                </a:cxnLst>
                <a:rect l="T18" t="T19" r="T20" b="T21"/>
                <a:pathLst>
                  <a:path w="107" h="556">
                    <a:moveTo>
                      <a:pt x="0" y="53"/>
                    </a:moveTo>
                    <a:lnTo>
                      <a:pt x="53" y="0"/>
                    </a:lnTo>
                    <a:lnTo>
                      <a:pt x="53" y="449"/>
                    </a:lnTo>
                    <a:lnTo>
                      <a:pt x="79" y="529"/>
                    </a:lnTo>
                    <a:lnTo>
                      <a:pt x="106" y="556"/>
                    </a:lnTo>
                    <a:lnTo>
                      <a:pt x="107" y="556"/>
                    </a:lnTo>
                  </a:path>
                </a:pathLst>
              </a:custGeom>
              <a:noFill/>
              <a:ln w="0">
                <a:solidFill>
                  <a:srgbClr val="000000"/>
                </a:solidFill>
                <a:prstDash val="solid"/>
                <a:round/>
              </a:ln>
            </p:spPr>
            <p:txBody>
              <a:bodyPr/>
              <a:lstStyle/>
              <a:p>
                <a:endParaRPr lang="en-US"/>
              </a:p>
            </p:txBody>
          </p:sp>
          <p:sp>
            <p:nvSpPr>
              <p:cNvPr id="27472" name="Freeform 1425"/>
              <p:cNvSpPr/>
              <p:nvPr/>
            </p:nvSpPr>
            <p:spPr bwMode="auto">
              <a:xfrm>
                <a:off x="9255" y="3740"/>
                <a:ext cx="60" cy="1"/>
              </a:xfrm>
              <a:custGeom>
                <a:avLst/>
                <a:gdLst>
                  <a:gd name="T0" fmla="*/ 0 w 239"/>
                  <a:gd name="T1" fmla="*/ 0 h 1"/>
                  <a:gd name="T2" fmla="*/ 4 w 239"/>
                  <a:gd name="T3" fmla="*/ 0 h 1"/>
                  <a:gd name="T4" fmla="*/ 4 w 239"/>
                  <a:gd name="T5" fmla="*/ 0 h 1"/>
                  <a:gd name="T6" fmla="*/ 0 60000 65536"/>
                  <a:gd name="T7" fmla="*/ 0 60000 65536"/>
                  <a:gd name="T8" fmla="*/ 0 60000 65536"/>
                  <a:gd name="T9" fmla="*/ 0 w 239"/>
                  <a:gd name="T10" fmla="*/ 0 h 1"/>
                  <a:gd name="T11" fmla="*/ 239 w 239"/>
                  <a:gd name="T12" fmla="*/ 1 h 1"/>
                </a:gdLst>
                <a:ahLst/>
                <a:cxnLst>
                  <a:cxn ang="T6">
                    <a:pos x="T0" y="T1"/>
                  </a:cxn>
                  <a:cxn ang="T7">
                    <a:pos x="T2" y="T3"/>
                  </a:cxn>
                  <a:cxn ang="T8">
                    <a:pos x="T4" y="T5"/>
                  </a:cxn>
                </a:cxnLst>
                <a:rect l="T9" t="T10" r="T11" b="T12"/>
                <a:pathLst>
                  <a:path w="239" h="1">
                    <a:moveTo>
                      <a:pt x="0" y="0"/>
                    </a:moveTo>
                    <a:lnTo>
                      <a:pt x="238" y="0"/>
                    </a:lnTo>
                    <a:lnTo>
                      <a:pt x="239" y="0"/>
                    </a:lnTo>
                  </a:path>
                </a:pathLst>
              </a:custGeom>
              <a:noFill/>
              <a:ln w="0">
                <a:solidFill>
                  <a:srgbClr val="000000"/>
                </a:solidFill>
                <a:prstDash val="solid"/>
                <a:round/>
              </a:ln>
            </p:spPr>
            <p:txBody>
              <a:bodyPr/>
              <a:lstStyle/>
              <a:p>
                <a:endParaRPr lang="en-US"/>
              </a:p>
            </p:txBody>
          </p:sp>
          <p:sp>
            <p:nvSpPr>
              <p:cNvPr id="27473" name="Freeform 1426"/>
              <p:cNvSpPr/>
              <p:nvPr/>
            </p:nvSpPr>
            <p:spPr bwMode="auto">
              <a:xfrm>
                <a:off x="8568" y="3918"/>
                <a:ext cx="1" cy="132"/>
              </a:xfrm>
              <a:custGeom>
                <a:avLst/>
                <a:gdLst>
                  <a:gd name="T0" fmla="*/ 0 w 1"/>
                  <a:gd name="T1" fmla="*/ 0 h 529"/>
                  <a:gd name="T2" fmla="*/ 0 w 1"/>
                  <a:gd name="T3" fmla="*/ 8 h 529"/>
                  <a:gd name="T4" fmla="*/ 1 w 1"/>
                  <a:gd name="T5" fmla="*/ 8 h 529"/>
                  <a:gd name="T6" fmla="*/ 0 60000 65536"/>
                  <a:gd name="T7" fmla="*/ 0 60000 65536"/>
                  <a:gd name="T8" fmla="*/ 0 60000 65536"/>
                  <a:gd name="T9" fmla="*/ 0 w 1"/>
                  <a:gd name="T10" fmla="*/ 0 h 529"/>
                  <a:gd name="T11" fmla="*/ 1 w 1"/>
                  <a:gd name="T12" fmla="*/ 529 h 529"/>
                </a:gdLst>
                <a:ahLst/>
                <a:cxnLst>
                  <a:cxn ang="T6">
                    <a:pos x="T0" y="T1"/>
                  </a:cxn>
                  <a:cxn ang="T7">
                    <a:pos x="T2" y="T3"/>
                  </a:cxn>
                  <a:cxn ang="T8">
                    <a:pos x="T4" y="T5"/>
                  </a:cxn>
                </a:cxnLst>
                <a:rect l="T9" t="T10" r="T11" b="T12"/>
                <a:pathLst>
                  <a:path w="1" h="529">
                    <a:moveTo>
                      <a:pt x="0" y="0"/>
                    </a:moveTo>
                    <a:lnTo>
                      <a:pt x="0" y="529"/>
                    </a:lnTo>
                    <a:lnTo>
                      <a:pt x="1" y="529"/>
                    </a:lnTo>
                  </a:path>
                </a:pathLst>
              </a:custGeom>
              <a:noFill/>
              <a:ln w="0">
                <a:solidFill>
                  <a:srgbClr val="000000"/>
                </a:solidFill>
                <a:prstDash val="solid"/>
                <a:round/>
              </a:ln>
            </p:spPr>
            <p:txBody>
              <a:bodyPr/>
              <a:lstStyle/>
              <a:p>
                <a:endParaRPr lang="en-US"/>
              </a:p>
            </p:txBody>
          </p:sp>
          <p:sp>
            <p:nvSpPr>
              <p:cNvPr id="27474" name="Freeform 1427"/>
              <p:cNvSpPr/>
              <p:nvPr/>
            </p:nvSpPr>
            <p:spPr bwMode="auto">
              <a:xfrm>
                <a:off x="8568" y="3918"/>
                <a:ext cx="47" cy="139"/>
              </a:xfrm>
              <a:custGeom>
                <a:avLst/>
                <a:gdLst>
                  <a:gd name="T0" fmla="*/ 0 w 187"/>
                  <a:gd name="T1" fmla="*/ 0 h 556"/>
                  <a:gd name="T2" fmla="*/ 3 w 187"/>
                  <a:gd name="T3" fmla="*/ 9 h 556"/>
                  <a:gd name="T4" fmla="*/ 3 w 187"/>
                  <a:gd name="T5" fmla="*/ 9 h 556"/>
                  <a:gd name="T6" fmla="*/ 0 60000 65536"/>
                  <a:gd name="T7" fmla="*/ 0 60000 65536"/>
                  <a:gd name="T8" fmla="*/ 0 60000 65536"/>
                  <a:gd name="T9" fmla="*/ 0 w 187"/>
                  <a:gd name="T10" fmla="*/ 0 h 556"/>
                  <a:gd name="T11" fmla="*/ 187 w 187"/>
                  <a:gd name="T12" fmla="*/ 556 h 556"/>
                </a:gdLst>
                <a:ahLst/>
                <a:cxnLst>
                  <a:cxn ang="T6">
                    <a:pos x="T0" y="T1"/>
                  </a:cxn>
                  <a:cxn ang="T7">
                    <a:pos x="T2" y="T3"/>
                  </a:cxn>
                  <a:cxn ang="T8">
                    <a:pos x="T4" y="T5"/>
                  </a:cxn>
                </a:cxnLst>
                <a:rect l="T9" t="T10" r="T11" b="T12"/>
                <a:pathLst>
                  <a:path w="187" h="556">
                    <a:moveTo>
                      <a:pt x="0" y="0"/>
                    </a:moveTo>
                    <a:lnTo>
                      <a:pt x="186" y="556"/>
                    </a:lnTo>
                    <a:lnTo>
                      <a:pt x="187" y="556"/>
                    </a:lnTo>
                  </a:path>
                </a:pathLst>
              </a:custGeom>
              <a:noFill/>
              <a:ln w="0">
                <a:solidFill>
                  <a:srgbClr val="000000"/>
                </a:solidFill>
                <a:prstDash val="solid"/>
                <a:round/>
              </a:ln>
            </p:spPr>
            <p:txBody>
              <a:bodyPr/>
              <a:lstStyle/>
              <a:p>
                <a:endParaRPr lang="en-US"/>
              </a:p>
            </p:txBody>
          </p:sp>
          <p:sp>
            <p:nvSpPr>
              <p:cNvPr id="27475" name="Freeform 1428"/>
              <p:cNvSpPr/>
              <p:nvPr/>
            </p:nvSpPr>
            <p:spPr bwMode="auto">
              <a:xfrm>
                <a:off x="8575" y="3918"/>
                <a:ext cx="40" cy="119"/>
              </a:xfrm>
              <a:custGeom>
                <a:avLst/>
                <a:gdLst>
                  <a:gd name="T0" fmla="*/ 0 w 160"/>
                  <a:gd name="T1" fmla="*/ 0 h 476"/>
                  <a:gd name="T2" fmla="*/ 3 w 160"/>
                  <a:gd name="T3" fmla="*/ 7 h 476"/>
                  <a:gd name="T4" fmla="*/ 3 w 160"/>
                  <a:gd name="T5" fmla="*/ 7 h 476"/>
                  <a:gd name="T6" fmla="*/ 0 60000 65536"/>
                  <a:gd name="T7" fmla="*/ 0 60000 65536"/>
                  <a:gd name="T8" fmla="*/ 0 60000 65536"/>
                  <a:gd name="T9" fmla="*/ 0 w 160"/>
                  <a:gd name="T10" fmla="*/ 0 h 476"/>
                  <a:gd name="T11" fmla="*/ 160 w 160"/>
                  <a:gd name="T12" fmla="*/ 476 h 476"/>
                </a:gdLst>
                <a:ahLst/>
                <a:cxnLst>
                  <a:cxn ang="T6">
                    <a:pos x="T0" y="T1"/>
                  </a:cxn>
                  <a:cxn ang="T7">
                    <a:pos x="T2" y="T3"/>
                  </a:cxn>
                  <a:cxn ang="T8">
                    <a:pos x="T4" y="T5"/>
                  </a:cxn>
                </a:cxnLst>
                <a:rect l="T9" t="T10" r="T11" b="T12"/>
                <a:pathLst>
                  <a:path w="160" h="476">
                    <a:moveTo>
                      <a:pt x="0" y="0"/>
                    </a:moveTo>
                    <a:lnTo>
                      <a:pt x="159" y="476"/>
                    </a:lnTo>
                    <a:lnTo>
                      <a:pt x="160" y="476"/>
                    </a:lnTo>
                  </a:path>
                </a:pathLst>
              </a:custGeom>
              <a:noFill/>
              <a:ln w="0">
                <a:solidFill>
                  <a:srgbClr val="000000"/>
                </a:solidFill>
                <a:prstDash val="solid"/>
                <a:round/>
              </a:ln>
            </p:spPr>
            <p:txBody>
              <a:bodyPr/>
              <a:lstStyle/>
              <a:p>
                <a:endParaRPr lang="en-US"/>
              </a:p>
            </p:txBody>
          </p:sp>
        </p:grpSp>
        <p:sp>
          <p:nvSpPr>
            <p:cNvPr id="26838" name="Freeform 1429"/>
            <p:cNvSpPr/>
            <p:nvPr/>
          </p:nvSpPr>
          <p:spPr bwMode="auto">
            <a:xfrm>
              <a:off x="4620" y="749"/>
              <a:ext cx="23" cy="70"/>
            </a:xfrm>
            <a:custGeom>
              <a:avLst/>
              <a:gdLst>
                <a:gd name="T0" fmla="*/ 0 w 160"/>
                <a:gd name="T1" fmla="*/ 0 h 476"/>
                <a:gd name="T2" fmla="*/ 0 w 160"/>
                <a:gd name="T3" fmla="*/ 1 h 476"/>
                <a:gd name="T4" fmla="*/ 0 w 160"/>
                <a:gd name="T5" fmla="*/ 1 h 476"/>
                <a:gd name="T6" fmla="*/ 0 60000 65536"/>
                <a:gd name="T7" fmla="*/ 0 60000 65536"/>
                <a:gd name="T8" fmla="*/ 0 60000 65536"/>
                <a:gd name="T9" fmla="*/ 0 w 160"/>
                <a:gd name="T10" fmla="*/ 0 h 476"/>
                <a:gd name="T11" fmla="*/ 160 w 160"/>
                <a:gd name="T12" fmla="*/ 476 h 476"/>
              </a:gdLst>
              <a:ahLst/>
              <a:cxnLst>
                <a:cxn ang="T6">
                  <a:pos x="T0" y="T1"/>
                </a:cxn>
                <a:cxn ang="T7">
                  <a:pos x="T2" y="T3"/>
                </a:cxn>
                <a:cxn ang="T8">
                  <a:pos x="T4" y="T5"/>
                </a:cxn>
              </a:cxnLst>
              <a:rect l="T9" t="T10" r="T11" b="T12"/>
              <a:pathLst>
                <a:path w="160" h="476">
                  <a:moveTo>
                    <a:pt x="0" y="0"/>
                  </a:moveTo>
                  <a:lnTo>
                    <a:pt x="158" y="476"/>
                  </a:lnTo>
                  <a:lnTo>
                    <a:pt x="160" y="476"/>
                  </a:lnTo>
                </a:path>
              </a:pathLst>
            </a:custGeom>
            <a:noFill/>
            <a:ln w="0">
              <a:solidFill>
                <a:srgbClr val="000000"/>
              </a:solidFill>
              <a:prstDash val="solid"/>
              <a:round/>
            </a:ln>
          </p:spPr>
          <p:txBody>
            <a:bodyPr/>
            <a:lstStyle/>
            <a:p>
              <a:endParaRPr lang="en-US"/>
            </a:p>
          </p:txBody>
        </p:sp>
        <p:sp>
          <p:nvSpPr>
            <p:cNvPr id="26839" name="Freeform 1430"/>
            <p:cNvSpPr/>
            <p:nvPr/>
          </p:nvSpPr>
          <p:spPr bwMode="auto">
            <a:xfrm>
              <a:off x="4639" y="749"/>
              <a:ext cx="27" cy="81"/>
            </a:xfrm>
            <a:custGeom>
              <a:avLst/>
              <a:gdLst>
                <a:gd name="T0" fmla="*/ 1 w 184"/>
                <a:gd name="T1" fmla="*/ 0 h 556"/>
                <a:gd name="T2" fmla="*/ 0 w 184"/>
                <a:gd name="T3" fmla="*/ 2 h 556"/>
                <a:gd name="T4" fmla="*/ 0 w 184"/>
                <a:gd name="T5" fmla="*/ 2 h 556"/>
                <a:gd name="T6" fmla="*/ 0 60000 65536"/>
                <a:gd name="T7" fmla="*/ 0 60000 65536"/>
                <a:gd name="T8" fmla="*/ 0 60000 65536"/>
                <a:gd name="T9" fmla="*/ 0 w 184"/>
                <a:gd name="T10" fmla="*/ 0 h 556"/>
                <a:gd name="T11" fmla="*/ 184 w 184"/>
                <a:gd name="T12" fmla="*/ 556 h 556"/>
              </a:gdLst>
              <a:ahLst/>
              <a:cxnLst>
                <a:cxn ang="T6">
                  <a:pos x="T0" y="T1"/>
                </a:cxn>
                <a:cxn ang="T7">
                  <a:pos x="T2" y="T3"/>
                </a:cxn>
                <a:cxn ang="T8">
                  <a:pos x="T4" y="T5"/>
                </a:cxn>
              </a:cxnLst>
              <a:rect l="T9" t="T10" r="T11" b="T12"/>
              <a:pathLst>
                <a:path w="184" h="556">
                  <a:moveTo>
                    <a:pt x="184" y="0"/>
                  </a:moveTo>
                  <a:lnTo>
                    <a:pt x="0" y="556"/>
                  </a:lnTo>
                  <a:lnTo>
                    <a:pt x="1" y="556"/>
                  </a:lnTo>
                </a:path>
              </a:pathLst>
            </a:custGeom>
            <a:noFill/>
            <a:ln w="0">
              <a:solidFill>
                <a:srgbClr val="000000"/>
              </a:solidFill>
              <a:prstDash val="solid"/>
              <a:round/>
            </a:ln>
          </p:spPr>
          <p:txBody>
            <a:bodyPr/>
            <a:lstStyle/>
            <a:p>
              <a:endParaRPr lang="en-US"/>
            </a:p>
          </p:txBody>
        </p:sp>
        <p:sp>
          <p:nvSpPr>
            <p:cNvPr id="26840" name="Freeform 1431"/>
            <p:cNvSpPr/>
            <p:nvPr/>
          </p:nvSpPr>
          <p:spPr bwMode="auto">
            <a:xfrm>
              <a:off x="4666" y="749"/>
              <a:ext cx="1" cy="81"/>
            </a:xfrm>
            <a:custGeom>
              <a:avLst/>
              <a:gdLst>
                <a:gd name="T0" fmla="*/ 0 w 1"/>
                <a:gd name="T1" fmla="*/ 0 h 556"/>
                <a:gd name="T2" fmla="*/ 0 w 1"/>
                <a:gd name="T3" fmla="*/ 2 h 556"/>
                <a:gd name="T4" fmla="*/ 1 w 1"/>
                <a:gd name="T5" fmla="*/ 2 h 556"/>
                <a:gd name="T6" fmla="*/ 0 60000 65536"/>
                <a:gd name="T7" fmla="*/ 0 60000 65536"/>
                <a:gd name="T8" fmla="*/ 0 60000 65536"/>
                <a:gd name="T9" fmla="*/ 0 w 1"/>
                <a:gd name="T10" fmla="*/ 0 h 556"/>
                <a:gd name="T11" fmla="*/ 1 w 1"/>
                <a:gd name="T12" fmla="*/ 556 h 556"/>
              </a:gdLst>
              <a:ahLst/>
              <a:cxnLst>
                <a:cxn ang="T6">
                  <a:pos x="T0" y="T1"/>
                </a:cxn>
                <a:cxn ang="T7">
                  <a:pos x="T2" y="T3"/>
                </a:cxn>
                <a:cxn ang="T8">
                  <a:pos x="T4" y="T5"/>
                </a:cxn>
              </a:cxnLst>
              <a:rect l="T9" t="T10" r="T11" b="T12"/>
              <a:pathLst>
                <a:path w="1" h="556">
                  <a:moveTo>
                    <a:pt x="0" y="0"/>
                  </a:moveTo>
                  <a:lnTo>
                    <a:pt x="0" y="556"/>
                  </a:lnTo>
                  <a:lnTo>
                    <a:pt x="1" y="556"/>
                  </a:lnTo>
                </a:path>
              </a:pathLst>
            </a:custGeom>
            <a:noFill/>
            <a:ln w="0">
              <a:solidFill>
                <a:srgbClr val="000000"/>
              </a:solidFill>
              <a:prstDash val="solid"/>
              <a:round/>
            </a:ln>
          </p:spPr>
          <p:txBody>
            <a:bodyPr/>
            <a:lstStyle/>
            <a:p>
              <a:endParaRPr lang="en-US"/>
            </a:p>
          </p:txBody>
        </p:sp>
        <p:sp>
          <p:nvSpPr>
            <p:cNvPr id="26841" name="Freeform 1432"/>
            <p:cNvSpPr/>
            <p:nvPr/>
          </p:nvSpPr>
          <p:spPr bwMode="auto">
            <a:xfrm>
              <a:off x="4671" y="753"/>
              <a:ext cx="0" cy="73"/>
            </a:xfrm>
            <a:custGeom>
              <a:avLst/>
              <a:gdLst>
                <a:gd name="T0" fmla="*/ 0 w 1"/>
                <a:gd name="T1" fmla="*/ 0 h 502"/>
                <a:gd name="T2" fmla="*/ 0 w 1"/>
                <a:gd name="T3" fmla="*/ 2 h 502"/>
                <a:gd name="T4" fmla="*/ 0 w 1"/>
                <a:gd name="T5" fmla="*/ 2 h 502"/>
                <a:gd name="T6" fmla="*/ 0 60000 65536"/>
                <a:gd name="T7" fmla="*/ 0 60000 65536"/>
                <a:gd name="T8" fmla="*/ 0 60000 65536"/>
                <a:gd name="T9" fmla="*/ 0 w 1"/>
                <a:gd name="T10" fmla="*/ 0 h 502"/>
                <a:gd name="T11" fmla="*/ 0 w 1"/>
                <a:gd name="T12" fmla="*/ 502 h 502"/>
              </a:gdLst>
              <a:ahLst/>
              <a:cxnLst>
                <a:cxn ang="T6">
                  <a:pos x="T0" y="T1"/>
                </a:cxn>
                <a:cxn ang="T7">
                  <a:pos x="T2" y="T3"/>
                </a:cxn>
                <a:cxn ang="T8">
                  <a:pos x="T4" y="T5"/>
                </a:cxn>
              </a:cxnLst>
              <a:rect l="T9" t="T10" r="T11" b="T12"/>
              <a:pathLst>
                <a:path w="1" h="502">
                  <a:moveTo>
                    <a:pt x="0" y="0"/>
                  </a:moveTo>
                  <a:lnTo>
                    <a:pt x="0" y="502"/>
                  </a:lnTo>
                  <a:lnTo>
                    <a:pt x="1" y="502"/>
                  </a:lnTo>
                </a:path>
              </a:pathLst>
            </a:custGeom>
            <a:noFill/>
            <a:ln w="0">
              <a:solidFill>
                <a:srgbClr val="000000"/>
              </a:solidFill>
              <a:prstDash val="solid"/>
              <a:round/>
            </a:ln>
          </p:spPr>
          <p:txBody>
            <a:bodyPr/>
            <a:lstStyle/>
            <a:p>
              <a:endParaRPr lang="en-US"/>
            </a:p>
          </p:txBody>
        </p:sp>
        <p:sp>
          <p:nvSpPr>
            <p:cNvPr id="26842" name="Freeform 1433"/>
            <p:cNvSpPr/>
            <p:nvPr/>
          </p:nvSpPr>
          <p:spPr bwMode="auto">
            <a:xfrm>
              <a:off x="4675" y="749"/>
              <a:ext cx="0" cy="81"/>
            </a:xfrm>
            <a:custGeom>
              <a:avLst/>
              <a:gdLst>
                <a:gd name="T0" fmla="*/ 0 w 1"/>
                <a:gd name="T1" fmla="*/ 0 h 556"/>
                <a:gd name="T2" fmla="*/ 0 w 1"/>
                <a:gd name="T3" fmla="*/ 2 h 556"/>
                <a:gd name="T4" fmla="*/ 0 w 1"/>
                <a:gd name="T5" fmla="*/ 2 h 556"/>
                <a:gd name="T6" fmla="*/ 0 60000 65536"/>
                <a:gd name="T7" fmla="*/ 0 60000 65536"/>
                <a:gd name="T8" fmla="*/ 0 60000 65536"/>
                <a:gd name="T9" fmla="*/ 0 w 1"/>
                <a:gd name="T10" fmla="*/ 0 h 556"/>
                <a:gd name="T11" fmla="*/ 0 w 1"/>
                <a:gd name="T12" fmla="*/ 556 h 556"/>
              </a:gdLst>
              <a:ahLst/>
              <a:cxnLst>
                <a:cxn ang="T6">
                  <a:pos x="T0" y="T1"/>
                </a:cxn>
                <a:cxn ang="T7">
                  <a:pos x="T2" y="T3"/>
                </a:cxn>
                <a:cxn ang="T8">
                  <a:pos x="T4" y="T5"/>
                </a:cxn>
              </a:cxnLst>
              <a:rect l="T9" t="T10" r="T11" b="T12"/>
              <a:pathLst>
                <a:path w="1" h="556">
                  <a:moveTo>
                    <a:pt x="0" y="0"/>
                  </a:moveTo>
                  <a:lnTo>
                    <a:pt x="0" y="556"/>
                  </a:lnTo>
                  <a:lnTo>
                    <a:pt x="1" y="556"/>
                  </a:lnTo>
                </a:path>
              </a:pathLst>
            </a:custGeom>
            <a:noFill/>
            <a:ln w="0">
              <a:solidFill>
                <a:srgbClr val="000000"/>
              </a:solidFill>
              <a:prstDash val="solid"/>
              <a:round/>
            </a:ln>
          </p:spPr>
          <p:txBody>
            <a:bodyPr/>
            <a:lstStyle/>
            <a:p>
              <a:endParaRPr lang="en-US"/>
            </a:p>
          </p:txBody>
        </p:sp>
        <p:sp>
          <p:nvSpPr>
            <p:cNvPr id="26843" name="Freeform 1434"/>
            <p:cNvSpPr/>
            <p:nvPr/>
          </p:nvSpPr>
          <p:spPr bwMode="auto">
            <a:xfrm>
              <a:off x="4600" y="749"/>
              <a:ext cx="20" cy="1"/>
            </a:xfrm>
            <a:custGeom>
              <a:avLst/>
              <a:gdLst>
                <a:gd name="T0" fmla="*/ 0 w 132"/>
                <a:gd name="T1" fmla="*/ 0 h 1"/>
                <a:gd name="T2" fmla="*/ 0 w 132"/>
                <a:gd name="T3" fmla="*/ 0 h 1"/>
                <a:gd name="T4" fmla="*/ 0 w 132"/>
                <a:gd name="T5" fmla="*/ 0 h 1"/>
                <a:gd name="T6" fmla="*/ 0 60000 65536"/>
                <a:gd name="T7" fmla="*/ 0 60000 65536"/>
                <a:gd name="T8" fmla="*/ 0 60000 65536"/>
                <a:gd name="T9" fmla="*/ 0 w 132"/>
                <a:gd name="T10" fmla="*/ 0 h 1"/>
                <a:gd name="T11" fmla="*/ 132 w 132"/>
                <a:gd name="T12" fmla="*/ 1 h 1"/>
              </a:gdLst>
              <a:ahLst/>
              <a:cxnLst>
                <a:cxn ang="T6">
                  <a:pos x="T0" y="T1"/>
                </a:cxn>
                <a:cxn ang="T7">
                  <a:pos x="T2" y="T3"/>
                </a:cxn>
                <a:cxn ang="T8">
                  <a:pos x="T4" y="T5"/>
                </a:cxn>
              </a:cxnLst>
              <a:rect l="T9" t="T10" r="T11" b="T12"/>
              <a:pathLst>
                <a:path w="132" h="1">
                  <a:moveTo>
                    <a:pt x="0" y="0"/>
                  </a:moveTo>
                  <a:lnTo>
                    <a:pt x="131" y="0"/>
                  </a:lnTo>
                  <a:lnTo>
                    <a:pt x="132" y="0"/>
                  </a:lnTo>
                </a:path>
              </a:pathLst>
            </a:custGeom>
            <a:noFill/>
            <a:ln w="0">
              <a:solidFill>
                <a:srgbClr val="000000"/>
              </a:solidFill>
              <a:prstDash val="solid"/>
              <a:round/>
            </a:ln>
          </p:spPr>
          <p:txBody>
            <a:bodyPr/>
            <a:lstStyle/>
            <a:p>
              <a:endParaRPr lang="en-US"/>
            </a:p>
          </p:txBody>
        </p:sp>
        <p:sp>
          <p:nvSpPr>
            <p:cNvPr id="26844" name="Freeform 1435"/>
            <p:cNvSpPr/>
            <p:nvPr/>
          </p:nvSpPr>
          <p:spPr bwMode="auto">
            <a:xfrm>
              <a:off x="4666" y="749"/>
              <a:ext cx="21" cy="1"/>
            </a:xfrm>
            <a:custGeom>
              <a:avLst/>
              <a:gdLst>
                <a:gd name="T0" fmla="*/ 0 w 133"/>
                <a:gd name="T1" fmla="*/ 0 h 1"/>
                <a:gd name="T2" fmla="*/ 0 w 133"/>
                <a:gd name="T3" fmla="*/ 0 h 1"/>
                <a:gd name="T4" fmla="*/ 0 w 133"/>
                <a:gd name="T5" fmla="*/ 0 h 1"/>
                <a:gd name="T6" fmla="*/ 0 60000 65536"/>
                <a:gd name="T7" fmla="*/ 0 60000 65536"/>
                <a:gd name="T8" fmla="*/ 0 60000 65536"/>
                <a:gd name="T9" fmla="*/ 0 w 133"/>
                <a:gd name="T10" fmla="*/ 0 h 1"/>
                <a:gd name="T11" fmla="*/ 133 w 133"/>
                <a:gd name="T12" fmla="*/ 1 h 1"/>
              </a:gdLst>
              <a:ahLst/>
              <a:cxnLst>
                <a:cxn ang="T6">
                  <a:pos x="T0" y="T1"/>
                </a:cxn>
                <a:cxn ang="T7">
                  <a:pos x="T2" y="T3"/>
                </a:cxn>
                <a:cxn ang="T8">
                  <a:pos x="T4" y="T5"/>
                </a:cxn>
              </a:cxnLst>
              <a:rect l="T9" t="T10" r="T11" b="T12"/>
              <a:pathLst>
                <a:path w="133" h="1">
                  <a:moveTo>
                    <a:pt x="0" y="0"/>
                  </a:moveTo>
                  <a:lnTo>
                    <a:pt x="132" y="0"/>
                  </a:lnTo>
                  <a:lnTo>
                    <a:pt x="133" y="0"/>
                  </a:lnTo>
                </a:path>
              </a:pathLst>
            </a:custGeom>
            <a:noFill/>
            <a:ln w="0">
              <a:solidFill>
                <a:srgbClr val="000000"/>
              </a:solidFill>
              <a:prstDash val="solid"/>
              <a:round/>
            </a:ln>
          </p:spPr>
          <p:txBody>
            <a:bodyPr/>
            <a:lstStyle/>
            <a:p>
              <a:endParaRPr lang="en-US"/>
            </a:p>
          </p:txBody>
        </p:sp>
        <p:sp>
          <p:nvSpPr>
            <p:cNvPr id="26845" name="Freeform 1436"/>
            <p:cNvSpPr/>
            <p:nvPr/>
          </p:nvSpPr>
          <p:spPr bwMode="auto">
            <a:xfrm>
              <a:off x="4600" y="830"/>
              <a:ext cx="24" cy="1"/>
            </a:xfrm>
            <a:custGeom>
              <a:avLst/>
              <a:gdLst>
                <a:gd name="T0" fmla="*/ 0 w 159"/>
                <a:gd name="T1" fmla="*/ 0 h 1"/>
                <a:gd name="T2" fmla="*/ 1 w 159"/>
                <a:gd name="T3" fmla="*/ 0 h 1"/>
                <a:gd name="T4" fmla="*/ 1 w 159"/>
                <a:gd name="T5" fmla="*/ 0 h 1"/>
                <a:gd name="T6" fmla="*/ 0 60000 65536"/>
                <a:gd name="T7" fmla="*/ 0 60000 65536"/>
                <a:gd name="T8" fmla="*/ 0 60000 65536"/>
                <a:gd name="T9" fmla="*/ 0 w 159"/>
                <a:gd name="T10" fmla="*/ 0 h 1"/>
                <a:gd name="T11" fmla="*/ 159 w 159"/>
                <a:gd name="T12" fmla="*/ 1 h 1"/>
              </a:gdLst>
              <a:ahLst/>
              <a:cxnLst>
                <a:cxn ang="T6">
                  <a:pos x="T0" y="T1"/>
                </a:cxn>
                <a:cxn ang="T7">
                  <a:pos x="T2" y="T3"/>
                </a:cxn>
                <a:cxn ang="T8">
                  <a:pos x="T4" y="T5"/>
                </a:cxn>
              </a:cxnLst>
              <a:rect l="T9" t="T10" r="T11" b="T12"/>
              <a:pathLst>
                <a:path w="159" h="1">
                  <a:moveTo>
                    <a:pt x="0" y="0"/>
                  </a:moveTo>
                  <a:lnTo>
                    <a:pt x="158" y="0"/>
                  </a:lnTo>
                  <a:lnTo>
                    <a:pt x="159" y="0"/>
                  </a:lnTo>
                </a:path>
              </a:pathLst>
            </a:custGeom>
            <a:noFill/>
            <a:ln w="0">
              <a:solidFill>
                <a:srgbClr val="000000"/>
              </a:solidFill>
              <a:prstDash val="solid"/>
              <a:round/>
            </a:ln>
          </p:spPr>
          <p:txBody>
            <a:bodyPr/>
            <a:lstStyle/>
            <a:p>
              <a:endParaRPr lang="en-US"/>
            </a:p>
          </p:txBody>
        </p:sp>
        <p:sp>
          <p:nvSpPr>
            <p:cNvPr id="26846" name="Freeform 1437"/>
            <p:cNvSpPr/>
            <p:nvPr/>
          </p:nvSpPr>
          <p:spPr bwMode="auto">
            <a:xfrm>
              <a:off x="4655" y="830"/>
              <a:ext cx="32" cy="1"/>
            </a:xfrm>
            <a:custGeom>
              <a:avLst/>
              <a:gdLst>
                <a:gd name="T0" fmla="*/ 0 w 212"/>
                <a:gd name="T1" fmla="*/ 0 h 1"/>
                <a:gd name="T2" fmla="*/ 1 w 212"/>
                <a:gd name="T3" fmla="*/ 0 h 1"/>
                <a:gd name="T4" fmla="*/ 1 w 212"/>
                <a:gd name="T5" fmla="*/ 0 h 1"/>
                <a:gd name="T6" fmla="*/ 0 60000 65536"/>
                <a:gd name="T7" fmla="*/ 0 60000 65536"/>
                <a:gd name="T8" fmla="*/ 0 60000 65536"/>
                <a:gd name="T9" fmla="*/ 0 w 212"/>
                <a:gd name="T10" fmla="*/ 0 h 1"/>
                <a:gd name="T11" fmla="*/ 212 w 212"/>
                <a:gd name="T12" fmla="*/ 1 h 1"/>
              </a:gdLst>
              <a:ahLst/>
              <a:cxnLst>
                <a:cxn ang="T6">
                  <a:pos x="T0" y="T1"/>
                </a:cxn>
                <a:cxn ang="T7">
                  <a:pos x="T2" y="T3"/>
                </a:cxn>
                <a:cxn ang="T8">
                  <a:pos x="T4" y="T5"/>
                </a:cxn>
              </a:cxnLst>
              <a:rect l="T9" t="T10" r="T11" b="T12"/>
              <a:pathLst>
                <a:path w="212" h="1">
                  <a:moveTo>
                    <a:pt x="0" y="0"/>
                  </a:moveTo>
                  <a:lnTo>
                    <a:pt x="211" y="0"/>
                  </a:lnTo>
                  <a:lnTo>
                    <a:pt x="212" y="0"/>
                  </a:lnTo>
                </a:path>
              </a:pathLst>
            </a:custGeom>
            <a:noFill/>
            <a:ln w="0">
              <a:solidFill>
                <a:srgbClr val="000000"/>
              </a:solidFill>
              <a:prstDash val="solid"/>
              <a:round/>
            </a:ln>
          </p:spPr>
          <p:txBody>
            <a:bodyPr/>
            <a:lstStyle/>
            <a:p>
              <a:endParaRPr lang="en-US"/>
            </a:p>
          </p:txBody>
        </p:sp>
        <p:sp>
          <p:nvSpPr>
            <p:cNvPr id="26847" name="Freeform 1438"/>
            <p:cNvSpPr/>
            <p:nvPr/>
          </p:nvSpPr>
          <p:spPr bwMode="auto">
            <a:xfrm>
              <a:off x="4604" y="749"/>
              <a:ext cx="8" cy="4"/>
            </a:xfrm>
            <a:custGeom>
              <a:avLst/>
              <a:gdLst>
                <a:gd name="T0" fmla="*/ 0 w 53"/>
                <a:gd name="T1" fmla="*/ 0 h 27"/>
                <a:gd name="T2" fmla="*/ 0 w 53"/>
                <a:gd name="T3" fmla="*/ 0 h 27"/>
                <a:gd name="T4" fmla="*/ 0 w 53"/>
                <a:gd name="T5" fmla="*/ 0 h 27"/>
                <a:gd name="T6" fmla="*/ 0 60000 65536"/>
                <a:gd name="T7" fmla="*/ 0 60000 65536"/>
                <a:gd name="T8" fmla="*/ 0 60000 65536"/>
                <a:gd name="T9" fmla="*/ 0 w 53"/>
                <a:gd name="T10" fmla="*/ 0 h 27"/>
                <a:gd name="T11" fmla="*/ 53 w 53"/>
                <a:gd name="T12" fmla="*/ 27 h 27"/>
              </a:gdLst>
              <a:ahLst/>
              <a:cxnLst>
                <a:cxn ang="T6">
                  <a:pos x="T0" y="T1"/>
                </a:cxn>
                <a:cxn ang="T7">
                  <a:pos x="T2" y="T3"/>
                </a:cxn>
                <a:cxn ang="T8">
                  <a:pos x="T4" y="T5"/>
                </a:cxn>
              </a:cxnLst>
              <a:rect l="T9" t="T10" r="T11" b="T12"/>
              <a:pathLst>
                <a:path w="53" h="27">
                  <a:moveTo>
                    <a:pt x="0" y="0"/>
                  </a:moveTo>
                  <a:lnTo>
                    <a:pt x="52" y="27"/>
                  </a:lnTo>
                  <a:lnTo>
                    <a:pt x="53" y="27"/>
                  </a:lnTo>
                </a:path>
              </a:pathLst>
            </a:custGeom>
            <a:noFill/>
            <a:ln w="0">
              <a:solidFill>
                <a:srgbClr val="000000"/>
              </a:solidFill>
              <a:prstDash val="solid"/>
              <a:round/>
            </a:ln>
          </p:spPr>
          <p:txBody>
            <a:bodyPr/>
            <a:lstStyle/>
            <a:p>
              <a:endParaRPr lang="en-US"/>
            </a:p>
          </p:txBody>
        </p:sp>
        <p:sp>
          <p:nvSpPr>
            <p:cNvPr id="26848" name="Freeform 1439"/>
            <p:cNvSpPr/>
            <p:nvPr/>
          </p:nvSpPr>
          <p:spPr bwMode="auto">
            <a:xfrm>
              <a:off x="4675" y="749"/>
              <a:ext cx="3" cy="8"/>
            </a:xfrm>
            <a:custGeom>
              <a:avLst/>
              <a:gdLst>
                <a:gd name="T0" fmla="*/ 0 w 27"/>
                <a:gd name="T1" fmla="*/ 0 h 54"/>
                <a:gd name="T2" fmla="*/ 0 w 27"/>
                <a:gd name="T3" fmla="*/ 0 h 54"/>
                <a:gd name="T4" fmla="*/ 0 w 27"/>
                <a:gd name="T5" fmla="*/ 0 h 54"/>
                <a:gd name="T6" fmla="*/ 0 60000 65536"/>
                <a:gd name="T7" fmla="*/ 0 60000 65536"/>
                <a:gd name="T8" fmla="*/ 0 60000 65536"/>
                <a:gd name="T9" fmla="*/ 0 w 27"/>
                <a:gd name="T10" fmla="*/ 0 h 54"/>
                <a:gd name="T11" fmla="*/ 27 w 27"/>
                <a:gd name="T12" fmla="*/ 54 h 54"/>
              </a:gdLst>
              <a:ahLst/>
              <a:cxnLst>
                <a:cxn ang="T6">
                  <a:pos x="T0" y="T1"/>
                </a:cxn>
                <a:cxn ang="T7">
                  <a:pos x="T2" y="T3"/>
                </a:cxn>
                <a:cxn ang="T8">
                  <a:pos x="T4" y="T5"/>
                </a:cxn>
              </a:cxnLst>
              <a:rect l="T9" t="T10" r="T11" b="T12"/>
              <a:pathLst>
                <a:path w="27" h="54">
                  <a:moveTo>
                    <a:pt x="27" y="0"/>
                  </a:moveTo>
                  <a:lnTo>
                    <a:pt x="0" y="54"/>
                  </a:lnTo>
                  <a:lnTo>
                    <a:pt x="1" y="54"/>
                  </a:lnTo>
                </a:path>
              </a:pathLst>
            </a:custGeom>
            <a:noFill/>
            <a:ln w="0">
              <a:solidFill>
                <a:srgbClr val="000000"/>
              </a:solidFill>
              <a:prstDash val="solid"/>
              <a:round/>
            </a:ln>
          </p:spPr>
          <p:txBody>
            <a:bodyPr/>
            <a:lstStyle/>
            <a:p>
              <a:endParaRPr lang="en-US"/>
            </a:p>
          </p:txBody>
        </p:sp>
        <p:sp>
          <p:nvSpPr>
            <p:cNvPr id="26849" name="Freeform 1440"/>
            <p:cNvSpPr/>
            <p:nvPr/>
          </p:nvSpPr>
          <p:spPr bwMode="auto">
            <a:xfrm>
              <a:off x="4675" y="749"/>
              <a:ext cx="7" cy="4"/>
            </a:xfrm>
            <a:custGeom>
              <a:avLst/>
              <a:gdLst>
                <a:gd name="T0" fmla="*/ 0 w 52"/>
                <a:gd name="T1" fmla="*/ 0 h 27"/>
                <a:gd name="T2" fmla="*/ 0 w 52"/>
                <a:gd name="T3" fmla="*/ 0 h 27"/>
                <a:gd name="T4" fmla="*/ 0 w 52"/>
                <a:gd name="T5" fmla="*/ 0 h 27"/>
                <a:gd name="T6" fmla="*/ 0 60000 65536"/>
                <a:gd name="T7" fmla="*/ 0 60000 65536"/>
                <a:gd name="T8" fmla="*/ 0 60000 65536"/>
                <a:gd name="T9" fmla="*/ 0 w 52"/>
                <a:gd name="T10" fmla="*/ 0 h 27"/>
                <a:gd name="T11" fmla="*/ 52 w 52"/>
                <a:gd name="T12" fmla="*/ 27 h 27"/>
              </a:gdLst>
              <a:ahLst/>
              <a:cxnLst>
                <a:cxn ang="T6">
                  <a:pos x="T0" y="T1"/>
                </a:cxn>
                <a:cxn ang="T7">
                  <a:pos x="T2" y="T3"/>
                </a:cxn>
                <a:cxn ang="T8">
                  <a:pos x="T4" y="T5"/>
                </a:cxn>
              </a:cxnLst>
              <a:rect l="T9" t="T10" r="T11" b="T12"/>
              <a:pathLst>
                <a:path w="52" h="27">
                  <a:moveTo>
                    <a:pt x="52" y="0"/>
                  </a:moveTo>
                  <a:lnTo>
                    <a:pt x="0" y="27"/>
                  </a:lnTo>
                  <a:lnTo>
                    <a:pt x="1" y="27"/>
                  </a:lnTo>
                </a:path>
              </a:pathLst>
            </a:custGeom>
            <a:noFill/>
            <a:ln w="0">
              <a:solidFill>
                <a:srgbClr val="000000"/>
              </a:solidFill>
              <a:prstDash val="solid"/>
              <a:round/>
            </a:ln>
          </p:spPr>
          <p:txBody>
            <a:bodyPr/>
            <a:lstStyle/>
            <a:p>
              <a:endParaRPr lang="en-US"/>
            </a:p>
          </p:txBody>
        </p:sp>
        <p:sp>
          <p:nvSpPr>
            <p:cNvPr id="26850" name="Freeform 1441"/>
            <p:cNvSpPr/>
            <p:nvPr/>
          </p:nvSpPr>
          <p:spPr bwMode="auto">
            <a:xfrm>
              <a:off x="4604" y="826"/>
              <a:ext cx="8" cy="4"/>
            </a:xfrm>
            <a:custGeom>
              <a:avLst/>
              <a:gdLst>
                <a:gd name="T0" fmla="*/ 0 w 52"/>
                <a:gd name="T1" fmla="*/ 0 h 27"/>
                <a:gd name="T2" fmla="*/ 0 w 52"/>
                <a:gd name="T3" fmla="*/ 0 h 27"/>
                <a:gd name="T4" fmla="*/ 0 w 52"/>
                <a:gd name="T5" fmla="*/ 0 h 27"/>
                <a:gd name="T6" fmla="*/ 0 60000 65536"/>
                <a:gd name="T7" fmla="*/ 0 60000 65536"/>
                <a:gd name="T8" fmla="*/ 0 60000 65536"/>
                <a:gd name="T9" fmla="*/ 0 w 52"/>
                <a:gd name="T10" fmla="*/ 0 h 27"/>
                <a:gd name="T11" fmla="*/ 52 w 52"/>
                <a:gd name="T12" fmla="*/ 27 h 27"/>
              </a:gdLst>
              <a:ahLst/>
              <a:cxnLst>
                <a:cxn ang="T6">
                  <a:pos x="T0" y="T1"/>
                </a:cxn>
                <a:cxn ang="T7">
                  <a:pos x="T2" y="T3"/>
                </a:cxn>
                <a:cxn ang="T8">
                  <a:pos x="T4" y="T5"/>
                </a:cxn>
              </a:cxnLst>
              <a:rect l="T9" t="T10" r="T11" b="T12"/>
              <a:pathLst>
                <a:path w="52" h="27">
                  <a:moveTo>
                    <a:pt x="52" y="0"/>
                  </a:moveTo>
                  <a:lnTo>
                    <a:pt x="0" y="27"/>
                  </a:lnTo>
                  <a:lnTo>
                    <a:pt x="1" y="27"/>
                  </a:lnTo>
                </a:path>
              </a:pathLst>
            </a:custGeom>
            <a:noFill/>
            <a:ln w="0">
              <a:solidFill>
                <a:srgbClr val="000000"/>
              </a:solidFill>
              <a:prstDash val="solid"/>
              <a:round/>
            </a:ln>
          </p:spPr>
          <p:txBody>
            <a:bodyPr/>
            <a:lstStyle/>
            <a:p>
              <a:endParaRPr lang="en-US"/>
            </a:p>
          </p:txBody>
        </p:sp>
        <p:sp>
          <p:nvSpPr>
            <p:cNvPr id="26851" name="Freeform 1442"/>
            <p:cNvSpPr/>
            <p:nvPr/>
          </p:nvSpPr>
          <p:spPr bwMode="auto">
            <a:xfrm>
              <a:off x="4612" y="826"/>
              <a:ext cx="8" cy="4"/>
            </a:xfrm>
            <a:custGeom>
              <a:avLst/>
              <a:gdLst>
                <a:gd name="T0" fmla="*/ 0 w 54"/>
                <a:gd name="T1" fmla="*/ 0 h 27"/>
                <a:gd name="T2" fmla="*/ 0 w 54"/>
                <a:gd name="T3" fmla="*/ 0 h 27"/>
                <a:gd name="T4" fmla="*/ 0 w 54"/>
                <a:gd name="T5" fmla="*/ 0 h 27"/>
                <a:gd name="T6" fmla="*/ 0 60000 65536"/>
                <a:gd name="T7" fmla="*/ 0 60000 65536"/>
                <a:gd name="T8" fmla="*/ 0 60000 65536"/>
                <a:gd name="T9" fmla="*/ 0 w 54"/>
                <a:gd name="T10" fmla="*/ 0 h 27"/>
                <a:gd name="T11" fmla="*/ 54 w 54"/>
                <a:gd name="T12" fmla="*/ 27 h 27"/>
              </a:gdLst>
              <a:ahLst/>
              <a:cxnLst>
                <a:cxn ang="T6">
                  <a:pos x="T0" y="T1"/>
                </a:cxn>
                <a:cxn ang="T7">
                  <a:pos x="T2" y="T3"/>
                </a:cxn>
                <a:cxn ang="T8">
                  <a:pos x="T4" y="T5"/>
                </a:cxn>
              </a:cxnLst>
              <a:rect l="T9" t="T10" r="T11" b="T12"/>
              <a:pathLst>
                <a:path w="54" h="27">
                  <a:moveTo>
                    <a:pt x="0" y="0"/>
                  </a:moveTo>
                  <a:lnTo>
                    <a:pt x="53" y="27"/>
                  </a:lnTo>
                  <a:lnTo>
                    <a:pt x="54" y="27"/>
                  </a:lnTo>
                </a:path>
              </a:pathLst>
            </a:custGeom>
            <a:noFill/>
            <a:ln w="0">
              <a:solidFill>
                <a:srgbClr val="000000"/>
              </a:solidFill>
              <a:prstDash val="solid"/>
              <a:round/>
            </a:ln>
          </p:spPr>
          <p:txBody>
            <a:bodyPr/>
            <a:lstStyle/>
            <a:p>
              <a:endParaRPr lang="en-US"/>
            </a:p>
          </p:txBody>
        </p:sp>
        <p:sp>
          <p:nvSpPr>
            <p:cNvPr id="26852" name="Freeform 1443"/>
            <p:cNvSpPr/>
            <p:nvPr/>
          </p:nvSpPr>
          <p:spPr bwMode="auto">
            <a:xfrm>
              <a:off x="4659" y="826"/>
              <a:ext cx="7" cy="4"/>
            </a:xfrm>
            <a:custGeom>
              <a:avLst/>
              <a:gdLst>
                <a:gd name="T0" fmla="*/ 0 w 53"/>
                <a:gd name="T1" fmla="*/ 0 h 27"/>
                <a:gd name="T2" fmla="*/ 0 w 53"/>
                <a:gd name="T3" fmla="*/ 0 h 27"/>
                <a:gd name="T4" fmla="*/ 0 w 53"/>
                <a:gd name="T5" fmla="*/ 0 h 27"/>
                <a:gd name="T6" fmla="*/ 0 60000 65536"/>
                <a:gd name="T7" fmla="*/ 0 60000 65536"/>
                <a:gd name="T8" fmla="*/ 0 60000 65536"/>
                <a:gd name="T9" fmla="*/ 0 w 53"/>
                <a:gd name="T10" fmla="*/ 0 h 27"/>
                <a:gd name="T11" fmla="*/ 53 w 53"/>
                <a:gd name="T12" fmla="*/ 27 h 27"/>
              </a:gdLst>
              <a:ahLst/>
              <a:cxnLst>
                <a:cxn ang="T6">
                  <a:pos x="T0" y="T1"/>
                </a:cxn>
                <a:cxn ang="T7">
                  <a:pos x="T2" y="T3"/>
                </a:cxn>
                <a:cxn ang="T8">
                  <a:pos x="T4" y="T5"/>
                </a:cxn>
              </a:cxnLst>
              <a:rect l="T9" t="T10" r="T11" b="T12"/>
              <a:pathLst>
                <a:path w="53" h="27">
                  <a:moveTo>
                    <a:pt x="53" y="0"/>
                  </a:moveTo>
                  <a:lnTo>
                    <a:pt x="0" y="27"/>
                  </a:lnTo>
                  <a:lnTo>
                    <a:pt x="1" y="27"/>
                  </a:lnTo>
                </a:path>
              </a:pathLst>
            </a:custGeom>
            <a:noFill/>
            <a:ln w="0">
              <a:solidFill>
                <a:srgbClr val="000000"/>
              </a:solidFill>
              <a:prstDash val="solid"/>
              <a:round/>
            </a:ln>
          </p:spPr>
          <p:txBody>
            <a:bodyPr/>
            <a:lstStyle/>
            <a:p>
              <a:endParaRPr lang="en-US"/>
            </a:p>
          </p:txBody>
        </p:sp>
        <p:sp>
          <p:nvSpPr>
            <p:cNvPr id="26853" name="Freeform 1444"/>
            <p:cNvSpPr/>
            <p:nvPr/>
          </p:nvSpPr>
          <p:spPr bwMode="auto">
            <a:xfrm>
              <a:off x="4663" y="823"/>
              <a:ext cx="3" cy="7"/>
            </a:xfrm>
            <a:custGeom>
              <a:avLst/>
              <a:gdLst>
                <a:gd name="T0" fmla="*/ 0 w 26"/>
                <a:gd name="T1" fmla="*/ 0 h 53"/>
                <a:gd name="T2" fmla="*/ 0 w 26"/>
                <a:gd name="T3" fmla="*/ 0 h 53"/>
                <a:gd name="T4" fmla="*/ 0 w 26"/>
                <a:gd name="T5" fmla="*/ 0 h 53"/>
                <a:gd name="T6" fmla="*/ 0 60000 65536"/>
                <a:gd name="T7" fmla="*/ 0 60000 65536"/>
                <a:gd name="T8" fmla="*/ 0 60000 65536"/>
                <a:gd name="T9" fmla="*/ 0 w 26"/>
                <a:gd name="T10" fmla="*/ 0 h 53"/>
                <a:gd name="T11" fmla="*/ 26 w 26"/>
                <a:gd name="T12" fmla="*/ 53 h 53"/>
              </a:gdLst>
              <a:ahLst/>
              <a:cxnLst>
                <a:cxn ang="T6">
                  <a:pos x="T0" y="T1"/>
                </a:cxn>
                <a:cxn ang="T7">
                  <a:pos x="T2" y="T3"/>
                </a:cxn>
                <a:cxn ang="T8">
                  <a:pos x="T4" y="T5"/>
                </a:cxn>
              </a:cxnLst>
              <a:rect l="T9" t="T10" r="T11" b="T12"/>
              <a:pathLst>
                <a:path w="26" h="53">
                  <a:moveTo>
                    <a:pt x="26" y="0"/>
                  </a:moveTo>
                  <a:lnTo>
                    <a:pt x="0" y="53"/>
                  </a:lnTo>
                  <a:lnTo>
                    <a:pt x="1" y="53"/>
                  </a:lnTo>
                </a:path>
              </a:pathLst>
            </a:custGeom>
            <a:noFill/>
            <a:ln w="0">
              <a:solidFill>
                <a:srgbClr val="000000"/>
              </a:solidFill>
              <a:prstDash val="solid"/>
              <a:round/>
            </a:ln>
          </p:spPr>
          <p:txBody>
            <a:bodyPr/>
            <a:lstStyle/>
            <a:p>
              <a:endParaRPr lang="en-US"/>
            </a:p>
          </p:txBody>
        </p:sp>
        <p:sp>
          <p:nvSpPr>
            <p:cNvPr id="26854" name="Freeform 1445"/>
            <p:cNvSpPr/>
            <p:nvPr/>
          </p:nvSpPr>
          <p:spPr bwMode="auto">
            <a:xfrm>
              <a:off x="4675" y="823"/>
              <a:ext cx="4" cy="7"/>
            </a:xfrm>
            <a:custGeom>
              <a:avLst/>
              <a:gdLst>
                <a:gd name="T0" fmla="*/ 0 w 28"/>
                <a:gd name="T1" fmla="*/ 0 h 53"/>
                <a:gd name="T2" fmla="*/ 0 w 28"/>
                <a:gd name="T3" fmla="*/ 0 h 53"/>
                <a:gd name="T4" fmla="*/ 0 w 28"/>
                <a:gd name="T5" fmla="*/ 0 h 53"/>
                <a:gd name="T6" fmla="*/ 0 60000 65536"/>
                <a:gd name="T7" fmla="*/ 0 60000 65536"/>
                <a:gd name="T8" fmla="*/ 0 60000 65536"/>
                <a:gd name="T9" fmla="*/ 0 w 28"/>
                <a:gd name="T10" fmla="*/ 0 h 53"/>
                <a:gd name="T11" fmla="*/ 28 w 28"/>
                <a:gd name="T12" fmla="*/ 53 h 53"/>
              </a:gdLst>
              <a:ahLst/>
              <a:cxnLst>
                <a:cxn ang="T6">
                  <a:pos x="T0" y="T1"/>
                </a:cxn>
                <a:cxn ang="T7">
                  <a:pos x="T2" y="T3"/>
                </a:cxn>
                <a:cxn ang="T8">
                  <a:pos x="T4" y="T5"/>
                </a:cxn>
              </a:cxnLst>
              <a:rect l="T9" t="T10" r="T11" b="T12"/>
              <a:pathLst>
                <a:path w="28" h="53">
                  <a:moveTo>
                    <a:pt x="0" y="0"/>
                  </a:moveTo>
                  <a:lnTo>
                    <a:pt x="27" y="53"/>
                  </a:lnTo>
                  <a:lnTo>
                    <a:pt x="28" y="53"/>
                  </a:lnTo>
                </a:path>
              </a:pathLst>
            </a:custGeom>
            <a:noFill/>
            <a:ln w="0">
              <a:solidFill>
                <a:srgbClr val="000000"/>
              </a:solidFill>
              <a:prstDash val="solid"/>
              <a:round/>
            </a:ln>
          </p:spPr>
          <p:txBody>
            <a:bodyPr/>
            <a:lstStyle/>
            <a:p>
              <a:endParaRPr lang="en-US"/>
            </a:p>
          </p:txBody>
        </p:sp>
        <p:sp>
          <p:nvSpPr>
            <p:cNvPr id="26855" name="Freeform 1446"/>
            <p:cNvSpPr/>
            <p:nvPr/>
          </p:nvSpPr>
          <p:spPr bwMode="auto">
            <a:xfrm>
              <a:off x="4675" y="826"/>
              <a:ext cx="7" cy="4"/>
            </a:xfrm>
            <a:custGeom>
              <a:avLst/>
              <a:gdLst>
                <a:gd name="T0" fmla="*/ 0 w 53"/>
                <a:gd name="T1" fmla="*/ 0 h 27"/>
                <a:gd name="T2" fmla="*/ 0 w 53"/>
                <a:gd name="T3" fmla="*/ 0 h 27"/>
                <a:gd name="T4" fmla="*/ 0 w 53"/>
                <a:gd name="T5" fmla="*/ 0 h 27"/>
                <a:gd name="T6" fmla="*/ 0 60000 65536"/>
                <a:gd name="T7" fmla="*/ 0 60000 65536"/>
                <a:gd name="T8" fmla="*/ 0 60000 65536"/>
                <a:gd name="T9" fmla="*/ 0 w 53"/>
                <a:gd name="T10" fmla="*/ 0 h 27"/>
                <a:gd name="T11" fmla="*/ 53 w 53"/>
                <a:gd name="T12" fmla="*/ 27 h 27"/>
              </a:gdLst>
              <a:ahLst/>
              <a:cxnLst>
                <a:cxn ang="T6">
                  <a:pos x="T0" y="T1"/>
                </a:cxn>
                <a:cxn ang="T7">
                  <a:pos x="T2" y="T3"/>
                </a:cxn>
                <a:cxn ang="T8">
                  <a:pos x="T4" y="T5"/>
                </a:cxn>
              </a:cxnLst>
              <a:rect l="T9" t="T10" r="T11" b="T12"/>
              <a:pathLst>
                <a:path w="53" h="27">
                  <a:moveTo>
                    <a:pt x="0" y="0"/>
                  </a:moveTo>
                  <a:lnTo>
                    <a:pt x="52" y="27"/>
                  </a:lnTo>
                  <a:lnTo>
                    <a:pt x="53" y="27"/>
                  </a:lnTo>
                </a:path>
              </a:pathLst>
            </a:custGeom>
            <a:noFill/>
            <a:ln w="0">
              <a:solidFill>
                <a:srgbClr val="000000"/>
              </a:solidFill>
              <a:prstDash val="solid"/>
              <a:round/>
            </a:ln>
          </p:spPr>
          <p:txBody>
            <a:bodyPr/>
            <a:lstStyle/>
            <a:p>
              <a:endParaRPr lang="en-US"/>
            </a:p>
          </p:txBody>
        </p:sp>
        <p:sp>
          <p:nvSpPr>
            <p:cNvPr id="26856" name="Freeform 1447"/>
            <p:cNvSpPr/>
            <p:nvPr/>
          </p:nvSpPr>
          <p:spPr bwMode="auto">
            <a:xfrm>
              <a:off x="4710" y="776"/>
              <a:ext cx="50" cy="54"/>
            </a:xfrm>
            <a:custGeom>
              <a:avLst/>
              <a:gdLst>
                <a:gd name="T0" fmla="*/ 0 w 344"/>
                <a:gd name="T1" fmla="*/ 0 h 370"/>
                <a:gd name="T2" fmla="*/ 0 w 344"/>
                <a:gd name="T3" fmla="*/ 0 h 370"/>
                <a:gd name="T4" fmla="*/ 0 w 344"/>
                <a:gd name="T5" fmla="*/ 0 h 370"/>
                <a:gd name="T6" fmla="*/ 0 w 344"/>
                <a:gd name="T7" fmla="*/ 0 h 370"/>
                <a:gd name="T8" fmla="*/ 0 w 344"/>
                <a:gd name="T9" fmla="*/ 0 h 370"/>
                <a:gd name="T10" fmla="*/ 0 w 344"/>
                <a:gd name="T11" fmla="*/ 0 h 370"/>
                <a:gd name="T12" fmla="*/ 0 w 344"/>
                <a:gd name="T13" fmla="*/ 0 h 370"/>
                <a:gd name="T14" fmla="*/ 0 w 344"/>
                <a:gd name="T15" fmla="*/ 0 h 370"/>
                <a:gd name="T16" fmla="*/ 1 w 344"/>
                <a:gd name="T17" fmla="*/ 0 h 370"/>
                <a:gd name="T18" fmla="*/ 1 w 344"/>
                <a:gd name="T19" fmla="*/ 0 h 370"/>
                <a:gd name="T20" fmla="*/ 1 w 344"/>
                <a:gd name="T21" fmla="*/ 0 h 370"/>
                <a:gd name="T22" fmla="*/ 1 w 344"/>
                <a:gd name="T23" fmla="*/ 0 h 370"/>
                <a:gd name="T24" fmla="*/ 1 w 344"/>
                <a:gd name="T25" fmla="*/ 1 h 370"/>
                <a:gd name="T26" fmla="*/ 1 w 344"/>
                <a:gd name="T27" fmla="*/ 1 h 370"/>
                <a:gd name="T28" fmla="*/ 1 w 344"/>
                <a:gd name="T29" fmla="*/ 1 h 370"/>
                <a:gd name="T30" fmla="*/ 1 w 344"/>
                <a:gd name="T31" fmla="*/ 1 h 3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4"/>
                <a:gd name="T49" fmla="*/ 0 h 370"/>
                <a:gd name="T50" fmla="*/ 344 w 344"/>
                <a:gd name="T51" fmla="*/ 370 h 3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4" h="370">
                  <a:moveTo>
                    <a:pt x="27" y="79"/>
                  </a:moveTo>
                  <a:lnTo>
                    <a:pt x="27" y="52"/>
                  </a:lnTo>
                  <a:lnTo>
                    <a:pt x="52" y="52"/>
                  </a:lnTo>
                  <a:lnTo>
                    <a:pt x="52" y="105"/>
                  </a:lnTo>
                  <a:lnTo>
                    <a:pt x="0" y="105"/>
                  </a:lnTo>
                  <a:lnTo>
                    <a:pt x="0" y="52"/>
                  </a:lnTo>
                  <a:lnTo>
                    <a:pt x="27" y="26"/>
                  </a:lnTo>
                  <a:lnTo>
                    <a:pt x="79" y="0"/>
                  </a:lnTo>
                  <a:lnTo>
                    <a:pt x="185" y="0"/>
                  </a:lnTo>
                  <a:lnTo>
                    <a:pt x="238" y="26"/>
                  </a:lnTo>
                  <a:lnTo>
                    <a:pt x="264" y="52"/>
                  </a:lnTo>
                  <a:lnTo>
                    <a:pt x="291" y="105"/>
                  </a:lnTo>
                  <a:lnTo>
                    <a:pt x="291" y="290"/>
                  </a:lnTo>
                  <a:lnTo>
                    <a:pt x="316" y="343"/>
                  </a:lnTo>
                  <a:lnTo>
                    <a:pt x="343" y="370"/>
                  </a:lnTo>
                  <a:lnTo>
                    <a:pt x="344" y="370"/>
                  </a:lnTo>
                </a:path>
              </a:pathLst>
            </a:custGeom>
            <a:noFill/>
            <a:ln w="0">
              <a:solidFill>
                <a:srgbClr val="000000"/>
              </a:solidFill>
              <a:prstDash val="solid"/>
              <a:round/>
            </a:ln>
          </p:spPr>
          <p:txBody>
            <a:bodyPr/>
            <a:lstStyle/>
            <a:p>
              <a:endParaRPr lang="en-US"/>
            </a:p>
          </p:txBody>
        </p:sp>
        <p:sp>
          <p:nvSpPr>
            <p:cNvPr id="26857" name="Freeform 1448"/>
            <p:cNvSpPr/>
            <p:nvPr/>
          </p:nvSpPr>
          <p:spPr bwMode="auto">
            <a:xfrm>
              <a:off x="4745" y="784"/>
              <a:ext cx="8" cy="42"/>
            </a:xfrm>
            <a:custGeom>
              <a:avLst/>
              <a:gdLst>
                <a:gd name="T0" fmla="*/ 0 w 54"/>
                <a:gd name="T1" fmla="*/ 0 h 291"/>
                <a:gd name="T2" fmla="*/ 0 w 54"/>
                <a:gd name="T3" fmla="*/ 0 h 291"/>
                <a:gd name="T4" fmla="*/ 0 w 54"/>
                <a:gd name="T5" fmla="*/ 1 h 291"/>
                <a:gd name="T6" fmla="*/ 0 w 54"/>
                <a:gd name="T7" fmla="*/ 1 h 291"/>
                <a:gd name="T8" fmla="*/ 0 w 54"/>
                <a:gd name="T9" fmla="*/ 1 h 291"/>
                <a:gd name="T10" fmla="*/ 0 60000 65536"/>
                <a:gd name="T11" fmla="*/ 0 60000 65536"/>
                <a:gd name="T12" fmla="*/ 0 60000 65536"/>
                <a:gd name="T13" fmla="*/ 0 60000 65536"/>
                <a:gd name="T14" fmla="*/ 0 60000 65536"/>
                <a:gd name="T15" fmla="*/ 0 w 54"/>
                <a:gd name="T16" fmla="*/ 0 h 291"/>
                <a:gd name="T17" fmla="*/ 54 w 54"/>
                <a:gd name="T18" fmla="*/ 291 h 291"/>
              </a:gdLst>
              <a:ahLst/>
              <a:cxnLst>
                <a:cxn ang="T10">
                  <a:pos x="T0" y="T1"/>
                </a:cxn>
                <a:cxn ang="T11">
                  <a:pos x="T2" y="T3"/>
                </a:cxn>
                <a:cxn ang="T12">
                  <a:pos x="T4" y="T5"/>
                </a:cxn>
                <a:cxn ang="T13">
                  <a:pos x="T6" y="T7"/>
                </a:cxn>
                <a:cxn ang="T14">
                  <a:pos x="T8" y="T9"/>
                </a:cxn>
              </a:cxnLst>
              <a:rect l="T15" t="T16" r="T17" b="T18"/>
              <a:pathLst>
                <a:path w="54" h="291">
                  <a:moveTo>
                    <a:pt x="0" y="0"/>
                  </a:moveTo>
                  <a:lnTo>
                    <a:pt x="26" y="53"/>
                  </a:lnTo>
                  <a:lnTo>
                    <a:pt x="26" y="238"/>
                  </a:lnTo>
                  <a:lnTo>
                    <a:pt x="53" y="291"/>
                  </a:lnTo>
                  <a:lnTo>
                    <a:pt x="54" y="291"/>
                  </a:lnTo>
                </a:path>
              </a:pathLst>
            </a:custGeom>
            <a:noFill/>
            <a:ln w="0">
              <a:solidFill>
                <a:srgbClr val="000000"/>
              </a:solidFill>
              <a:prstDash val="solid"/>
              <a:round/>
            </a:ln>
          </p:spPr>
          <p:txBody>
            <a:bodyPr/>
            <a:lstStyle/>
            <a:p>
              <a:endParaRPr lang="en-US"/>
            </a:p>
          </p:txBody>
        </p:sp>
        <p:sp>
          <p:nvSpPr>
            <p:cNvPr id="26858" name="Freeform 1449"/>
            <p:cNvSpPr/>
            <p:nvPr/>
          </p:nvSpPr>
          <p:spPr bwMode="auto">
            <a:xfrm>
              <a:off x="4737" y="776"/>
              <a:ext cx="28" cy="54"/>
            </a:xfrm>
            <a:custGeom>
              <a:avLst/>
              <a:gdLst>
                <a:gd name="T0" fmla="*/ 0 w 185"/>
                <a:gd name="T1" fmla="*/ 0 h 370"/>
                <a:gd name="T2" fmla="*/ 0 w 185"/>
                <a:gd name="T3" fmla="*/ 0 h 370"/>
                <a:gd name="T4" fmla="*/ 0 w 185"/>
                <a:gd name="T5" fmla="*/ 0 h 370"/>
                <a:gd name="T6" fmla="*/ 0 w 185"/>
                <a:gd name="T7" fmla="*/ 1 h 370"/>
                <a:gd name="T8" fmla="*/ 0 w 185"/>
                <a:gd name="T9" fmla="*/ 1 h 370"/>
                <a:gd name="T10" fmla="*/ 1 w 185"/>
                <a:gd name="T11" fmla="*/ 1 h 370"/>
                <a:gd name="T12" fmla="*/ 1 w 185"/>
                <a:gd name="T13" fmla="*/ 1 h 370"/>
                <a:gd name="T14" fmla="*/ 1 w 185"/>
                <a:gd name="T15" fmla="*/ 1 h 370"/>
                <a:gd name="T16" fmla="*/ 0 60000 65536"/>
                <a:gd name="T17" fmla="*/ 0 60000 65536"/>
                <a:gd name="T18" fmla="*/ 0 60000 65536"/>
                <a:gd name="T19" fmla="*/ 0 60000 65536"/>
                <a:gd name="T20" fmla="*/ 0 60000 65536"/>
                <a:gd name="T21" fmla="*/ 0 60000 65536"/>
                <a:gd name="T22" fmla="*/ 0 60000 65536"/>
                <a:gd name="T23" fmla="*/ 0 60000 65536"/>
                <a:gd name="T24" fmla="*/ 0 w 185"/>
                <a:gd name="T25" fmla="*/ 0 h 370"/>
                <a:gd name="T26" fmla="*/ 185 w 185"/>
                <a:gd name="T27" fmla="*/ 370 h 3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5" h="370">
                  <a:moveTo>
                    <a:pt x="0" y="0"/>
                  </a:moveTo>
                  <a:lnTo>
                    <a:pt x="26" y="26"/>
                  </a:lnTo>
                  <a:lnTo>
                    <a:pt x="53" y="79"/>
                  </a:lnTo>
                  <a:lnTo>
                    <a:pt x="53" y="290"/>
                  </a:lnTo>
                  <a:lnTo>
                    <a:pt x="79" y="343"/>
                  </a:lnTo>
                  <a:lnTo>
                    <a:pt x="158" y="370"/>
                  </a:lnTo>
                  <a:lnTo>
                    <a:pt x="184" y="370"/>
                  </a:lnTo>
                  <a:lnTo>
                    <a:pt x="185" y="370"/>
                  </a:lnTo>
                </a:path>
              </a:pathLst>
            </a:custGeom>
            <a:noFill/>
            <a:ln w="0">
              <a:solidFill>
                <a:srgbClr val="000000"/>
              </a:solidFill>
              <a:prstDash val="solid"/>
              <a:round/>
            </a:ln>
          </p:spPr>
          <p:txBody>
            <a:bodyPr/>
            <a:lstStyle/>
            <a:p>
              <a:endParaRPr lang="en-US"/>
            </a:p>
          </p:txBody>
        </p:sp>
        <p:sp>
          <p:nvSpPr>
            <p:cNvPr id="26859" name="Freeform 1450"/>
            <p:cNvSpPr/>
            <p:nvPr/>
          </p:nvSpPr>
          <p:spPr bwMode="auto">
            <a:xfrm>
              <a:off x="4706" y="795"/>
              <a:ext cx="39" cy="35"/>
            </a:xfrm>
            <a:custGeom>
              <a:avLst/>
              <a:gdLst>
                <a:gd name="T0" fmla="*/ 1 w 265"/>
                <a:gd name="T1" fmla="*/ 0 h 238"/>
                <a:gd name="T2" fmla="*/ 1 w 265"/>
                <a:gd name="T3" fmla="*/ 0 h 238"/>
                <a:gd name="T4" fmla="*/ 0 w 265"/>
                <a:gd name="T5" fmla="*/ 0 h 238"/>
                <a:gd name="T6" fmla="*/ 0 w 265"/>
                <a:gd name="T7" fmla="*/ 0 h 238"/>
                <a:gd name="T8" fmla="*/ 0 w 265"/>
                <a:gd name="T9" fmla="*/ 0 h 238"/>
                <a:gd name="T10" fmla="*/ 0 w 265"/>
                <a:gd name="T11" fmla="*/ 0 h 238"/>
                <a:gd name="T12" fmla="*/ 0 w 265"/>
                <a:gd name="T13" fmla="*/ 1 h 238"/>
                <a:gd name="T14" fmla="*/ 0 w 265"/>
                <a:gd name="T15" fmla="*/ 1 h 238"/>
                <a:gd name="T16" fmla="*/ 1 w 265"/>
                <a:gd name="T17" fmla="*/ 1 h 238"/>
                <a:gd name="T18" fmla="*/ 1 w 265"/>
                <a:gd name="T19" fmla="*/ 1 h 238"/>
                <a:gd name="T20" fmla="*/ 1 w 265"/>
                <a:gd name="T21" fmla="*/ 0 h 238"/>
                <a:gd name="T22" fmla="*/ 1 w 265"/>
                <a:gd name="T23" fmla="*/ 0 h 2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238"/>
                <a:gd name="T38" fmla="*/ 265 w 265"/>
                <a:gd name="T39" fmla="*/ 238 h 2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238">
                  <a:moveTo>
                    <a:pt x="264" y="0"/>
                  </a:moveTo>
                  <a:lnTo>
                    <a:pt x="237" y="26"/>
                  </a:lnTo>
                  <a:lnTo>
                    <a:pt x="105" y="53"/>
                  </a:lnTo>
                  <a:lnTo>
                    <a:pt x="26" y="79"/>
                  </a:lnTo>
                  <a:lnTo>
                    <a:pt x="0" y="133"/>
                  </a:lnTo>
                  <a:lnTo>
                    <a:pt x="0" y="158"/>
                  </a:lnTo>
                  <a:lnTo>
                    <a:pt x="26" y="211"/>
                  </a:lnTo>
                  <a:lnTo>
                    <a:pt x="105" y="238"/>
                  </a:lnTo>
                  <a:lnTo>
                    <a:pt x="184" y="238"/>
                  </a:lnTo>
                  <a:lnTo>
                    <a:pt x="237" y="211"/>
                  </a:lnTo>
                  <a:lnTo>
                    <a:pt x="264" y="158"/>
                  </a:lnTo>
                  <a:lnTo>
                    <a:pt x="265" y="158"/>
                  </a:lnTo>
                </a:path>
              </a:pathLst>
            </a:custGeom>
            <a:noFill/>
            <a:ln w="0">
              <a:solidFill>
                <a:srgbClr val="000000"/>
              </a:solidFill>
              <a:prstDash val="solid"/>
              <a:round/>
            </a:ln>
          </p:spPr>
          <p:txBody>
            <a:bodyPr/>
            <a:lstStyle/>
            <a:p>
              <a:endParaRPr lang="en-US"/>
            </a:p>
          </p:txBody>
        </p:sp>
        <p:sp>
          <p:nvSpPr>
            <p:cNvPr id="26860" name="Freeform 1451"/>
            <p:cNvSpPr/>
            <p:nvPr/>
          </p:nvSpPr>
          <p:spPr bwMode="auto">
            <a:xfrm>
              <a:off x="4710" y="807"/>
              <a:ext cx="4" cy="19"/>
            </a:xfrm>
            <a:custGeom>
              <a:avLst/>
              <a:gdLst>
                <a:gd name="T0" fmla="*/ 0 w 28"/>
                <a:gd name="T1" fmla="*/ 0 h 132"/>
                <a:gd name="T2" fmla="*/ 0 w 28"/>
                <a:gd name="T3" fmla="*/ 0 h 132"/>
                <a:gd name="T4" fmla="*/ 0 w 28"/>
                <a:gd name="T5" fmla="*/ 0 h 132"/>
                <a:gd name="T6" fmla="*/ 0 w 28"/>
                <a:gd name="T7" fmla="*/ 0 h 132"/>
                <a:gd name="T8" fmla="*/ 0 w 28"/>
                <a:gd name="T9" fmla="*/ 0 h 132"/>
                <a:gd name="T10" fmla="*/ 0 60000 65536"/>
                <a:gd name="T11" fmla="*/ 0 60000 65536"/>
                <a:gd name="T12" fmla="*/ 0 60000 65536"/>
                <a:gd name="T13" fmla="*/ 0 60000 65536"/>
                <a:gd name="T14" fmla="*/ 0 60000 65536"/>
                <a:gd name="T15" fmla="*/ 0 w 28"/>
                <a:gd name="T16" fmla="*/ 0 h 132"/>
                <a:gd name="T17" fmla="*/ 28 w 28"/>
                <a:gd name="T18" fmla="*/ 132 h 132"/>
              </a:gdLst>
              <a:ahLst/>
              <a:cxnLst>
                <a:cxn ang="T10">
                  <a:pos x="T0" y="T1"/>
                </a:cxn>
                <a:cxn ang="T11">
                  <a:pos x="T2" y="T3"/>
                </a:cxn>
                <a:cxn ang="T12">
                  <a:pos x="T4" y="T5"/>
                </a:cxn>
                <a:cxn ang="T13">
                  <a:pos x="T6" y="T7"/>
                </a:cxn>
                <a:cxn ang="T14">
                  <a:pos x="T8" y="T9"/>
                </a:cxn>
              </a:cxnLst>
              <a:rect l="T15" t="T16" r="T17" b="T18"/>
              <a:pathLst>
                <a:path w="28" h="132">
                  <a:moveTo>
                    <a:pt x="27" y="0"/>
                  </a:moveTo>
                  <a:lnTo>
                    <a:pt x="0" y="54"/>
                  </a:lnTo>
                  <a:lnTo>
                    <a:pt x="0" y="79"/>
                  </a:lnTo>
                  <a:lnTo>
                    <a:pt x="27" y="132"/>
                  </a:lnTo>
                  <a:lnTo>
                    <a:pt x="28" y="132"/>
                  </a:lnTo>
                </a:path>
              </a:pathLst>
            </a:custGeom>
            <a:noFill/>
            <a:ln w="0">
              <a:solidFill>
                <a:srgbClr val="000000"/>
              </a:solidFill>
              <a:prstDash val="solid"/>
              <a:round/>
            </a:ln>
          </p:spPr>
          <p:txBody>
            <a:bodyPr/>
            <a:lstStyle/>
            <a:p>
              <a:endParaRPr lang="en-US"/>
            </a:p>
          </p:txBody>
        </p:sp>
        <p:sp>
          <p:nvSpPr>
            <p:cNvPr id="26861" name="Freeform 1452"/>
            <p:cNvSpPr/>
            <p:nvPr/>
          </p:nvSpPr>
          <p:spPr bwMode="auto">
            <a:xfrm>
              <a:off x="4714" y="799"/>
              <a:ext cx="27" cy="31"/>
            </a:xfrm>
            <a:custGeom>
              <a:avLst/>
              <a:gdLst>
                <a:gd name="T0" fmla="*/ 1 w 184"/>
                <a:gd name="T1" fmla="*/ 0 h 212"/>
                <a:gd name="T2" fmla="*/ 0 w 184"/>
                <a:gd name="T3" fmla="*/ 0 h 212"/>
                <a:gd name="T4" fmla="*/ 0 w 184"/>
                <a:gd name="T5" fmla="*/ 0 h 212"/>
                <a:gd name="T6" fmla="*/ 0 w 184"/>
                <a:gd name="T7" fmla="*/ 0 h 212"/>
                <a:gd name="T8" fmla="*/ 0 w 184"/>
                <a:gd name="T9" fmla="*/ 0 h 212"/>
                <a:gd name="T10" fmla="*/ 0 w 184"/>
                <a:gd name="T11" fmla="*/ 1 h 212"/>
                <a:gd name="T12" fmla="*/ 0 w 184"/>
                <a:gd name="T13" fmla="*/ 1 h 212"/>
                <a:gd name="T14" fmla="*/ 0 w 184"/>
                <a:gd name="T15" fmla="*/ 1 h 212"/>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212"/>
                <a:gd name="T26" fmla="*/ 184 w 184"/>
                <a:gd name="T27" fmla="*/ 212 h 2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212">
                  <a:moveTo>
                    <a:pt x="184" y="0"/>
                  </a:moveTo>
                  <a:lnTo>
                    <a:pt x="78" y="27"/>
                  </a:lnTo>
                  <a:lnTo>
                    <a:pt x="25" y="53"/>
                  </a:lnTo>
                  <a:lnTo>
                    <a:pt x="0" y="107"/>
                  </a:lnTo>
                  <a:lnTo>
                    <a:pt x="0" y="132"/>
                  </a:lnTo>
                  <a:lnTo>
                    <a:pt x="25" y="185"/>
                  </a:lnTo>
                  <a:lnTo>
                    <a:pt x="52" y="212"/>
                  </a:lnTo>
                  <a:lnTo>
                    <a:pt x="53" y="212"/>
                  </a:lnTo>
                </a:path>
              </a:pathLst>
            </a:custGeom>
            <a:noFill/>
            <a:ln w="0">
              <a:solidFill>
                <a:srgbClr val="000000"/>
              </a:solidFill>
              <a:prstDash val="solid"/>
              <a:round/>
            </a:ln>
          </p:spPr>
          <p:txBody>
            <a:bodyPr/>
            <a:lstStyle/>
            <a:p>
              <a:endParaRPr lang="en-US"/>
            </a:p>
          </p:txBody>
        </p:sp>
        <p:sp>
          <p:nvSpPr>
            <p:cNvPr id="26862" name="Freeform 1453"/>
            <p:cNvSpPr/>
            <p:nvPr/>
          </p:nvSpPr>
          <p:spPr bwMode="auto">
            <a:xfrm>
              <a:off x="4792" y="757"/>
              <a:ext cx="35" cy="73"/>
            </a:xfrm>
            <a:custGeom>
              <a:avLst/>
              <a:gdLst>
                <a:gd name="T0" fmla="*/ 0 w 240"/>
                <a:gd name="T1" fmla="*/ 0 h 502"/>
                <a:gd name="T2" fmla="*/ 0 w 240"/>
                <a:gd name="T3" fmla="*/ 1 h 502"/>
                <a:gd name="T4" fmla="*/ 0 w 240"/>
                <a:gd name="T5" fmla="*/ 1 h 502"/>
                <a:gd name="T6" fmla="*/ 0 w 240"/>
                <a:gd name="T7" fmla="*/ 1 h 502"/>
                <a:gd name="T8" fmla="*/ 0 w 240"/>
                <a:gd name="T9" fmla="*/ 2 h 502"/>
                <a:gd name="T10" fmla="*/ 0 w 240"/>
                <a:gd name="T11" fmla="*/ 2 h 502"/>
                <a:gd name="T12" fmla="*/ 1 w 240"/>
                <a:gd name="T13" fmla="*/ 1 h 502"/>
                <a:gd name="T14" fmla="*/ 1 w 240"/>
                <a:gd name="T15" fmla="*/ 1 h 502"/>
                <a:gd name="T16" fmla="*/ 1 w 240"/>
                <a:gd name="T17" fmla="*/ 1 h 5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0"/>
                <a:gd name="T28" fmla="*/ 0 h 502"/>
                <a:gd name="T29" fmla="*/ 240 w 240"/>
                <a:gd name="T30" fmla="*/ 502 h 5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0" h="502">
                  <a:moveTo>
                    <a:pt x="0" y="0"/>
                  </a:moveTo>
                  <a:lnTo>
                    <a:pt x="0" y="370"/>
                  </a:lnTo>
                  <a:lnTo>
                    <a:pt x="26" y="449"/>
                  </a:lnTo>
                  <a:lnTo>
                    <a:pt x="53" y="475"/>
                  </a:lnTo>
                  <a:lnTo>
                    <a:pt x="106" y="502"/>
                  </a:lnTo>
                  <a:lnTo>
                    <a:pt x="159" y="502"/>
                  </a:lnTo>
                  <a:lnTo>
                    <a:pt x="212" y="475"/>
                  </a:lnTo>
                  <a:lnTo>
                    <a:pt x="239" y="422"/>
                  </a:lnTo>
                  <a:lnTo>
                    <a:pt x="240" y="422"/>
                  </a:lnTo>
                </a:path>
              </a:pathLst>
            </a:custGeom>
            <a:noFill/>
            <a:ln w="0">
              <a:solidFill>
                <a:srgbClr val="000000"/>
              </a:solidFill>
              <a:prstDash val="solid"/>
              <a:round/>
            </a:ln>
          </p:spPr>
          <p:txBody>
            <a:bodyPr/>
            <a:lstStyle/>
            <a:p>
              <a:endParaRPr lang="en-US"/>
            </a:p>
          </p:txBody>
        </p:sp>
        <p:sp>
          <p:nvSpPr>
            <p:cNvPr id="26863" name="Freeform 1454"/>
            <p:cNvSpPr/>
            <p:nvPr/>
          </p:nvSpPr>
          <p:spPr bwMode="auto">
            <a:xfrm>
              <a:off x="4795" y="757"/>
              <a:ext cx="4" cy="66"/>
            </a:xfrm>
            <a:custGeom>
              <a:avLst/>
              <a:gdLst>
                <a:gd name="T0" fmla="*/ 0 w 28"/>
                <a:gd name="T1" fmla="*/ 0 h 449"/>
                <a:gd name="T2" fmla="*/ 0 w 28"/>
                <a:gd name="T3" fmla="*/ 1 h 449"/>
                <a:gd name="T4" fmla="*/ 0 w 28"/>
                <a:gd name="T5" fmla="*/ 1 h 449"/>
                <a:gd name="T6" fmla="*/ 0 w 28"/>
                <a:gd name="T7" fmla="*/ 1 h 449"/>
                <a:gd name="T8" fmla="*/ 0 60000 65536"/>
                <a:gd name="T9" fmla="*/ 0 60000 65536"/>
                <a:gd name="T10" fmla="*/ 0 60000 65536"/>
                <a:gd name="T11" fmla="*/ 0 60000 65536"/>
                <a:gd name="T12" fmla="*/ 0 w 28"/>
                <a:gd name="T13" fmla="*/ 0 h 449"/>
                <a:gd name="T14" fmla="*/ 28 w 28"/>
                <a:gd name="T15" fmla="*/ 449 h 449"/>
              </a:gdLst>
              <a:ahLst/>
              <a:cxnLst>
                <a:cxn ang="T8">
                  <a:pos x="T0" y="T1"/>
                </a:cxn>
                <a:cxn ang="T9">
                  <a:pos x="T2" y="T3"/>
                </a:cxn>
                <a:cxn ang="T10">
                  <a:pos x="T4" y="T5"/>
                </a:cxn>
                <a:cxn ang="T11">
                  <a:pos x="T6" y="T7"/>
                </a:cxn>
              </a:cxnLst>
              <a:rect l="T12" t="T13" r="T14" b="T15"/>
              <a:pathLst>
                <a:path w="28" h="449">
                  <a:moveTo>
                    <a:pt x="0" y="0"/>
                  </a:moveTo>
                  <a:lnTo>
                    <a:pt x="0" y="397"/>
                  </a:lnTo>
                  <a:lnTo>
                    <a:pt x="27" y="449"/>
                  </a:lnTo>
                  <a:lnTo>
                    <a:pt x="28" y="449"/>
                  </a:lnTo>
                </a:path>
              </a:pathLst>
            </a:custGeom>
            <a:noFill/>
            <a:ln w="0">
              <a:solidFill>
                <a:srgbClr val="000000"/>
              </a:solidFill>
              <a:prstDash val="solid"/>
              <a:round/>
            </a:ln>
          </p:spPr>
          <p:txBody>
            <a:bodyPr/>
            <a:lstStyle/>
            <a:p>
              <a:endParaRPr lang="en-US"/>
            </a:p>
          </p:txBody>
        </p:sp>
        <p:sp>
          <p:nvSpPr>
            <p:cNvPr id="26864" name="Freeform 1455"/>
            <p:cNvSpPr/>
            <p:nvPr/>
          </p:nvSpPr>
          <p:spPr bwMode="auto">
            <a:xfrm>
              <a:off x="4792" y="749"/>
              <a:ext cx="16" cy="81"/>
            </a:xfrm>
            <a:custGeom>
              <a:avLst/>
              <a:gdLst>
                <a:gd name="T0" fmla="*/ 0 w 107"/>
                <a:gd name="T1" fmla="*/ 0 h 556"/>
                <a:gd name="T2" fmla="*/ 0 w 107"/>
                <a:gd name="T3" fmla="*/ 0 h 556"/>
                <a:gd name="T4" fmla="*/ 0 w 107"/>
                <a:gd name="T5" fmla="*/ 1 h 556"/>
                <a:gd name="T6" fmla="*/ 0 w 107"/>
                <a:gd name="T7" fmla="*/ 2 h 556"/>
                <a:gd name="T8" fmla="*/ 0 w 107"/>
                <a:gd name="T9" fmla="*/ 2 h 556"/>
                <a:gd name="T10" fmla="*/ 0 w 107"/>
                <a:gd name="T11" fmla="*/ 2 h 556"/>
                <a:gd name="T12" fmla="*/ 0 60000 65536"/>
                <a:gd name="T13" fmla="*/ 0 60000 65536"/>
                <a:gd name="T14" fmla="*/ 0 60000 65536"/>
                <a:gd name="T15" fmla="*/ 0 60000 65536"/>
                <a:gd name="T16" fmla="*/ 0 60000 65536"/>
                <a:gd name="T17" fmla="*/ 0 60000 65536"/>
                <a:gd name="T18" fmla="*/ 0 w 107"/>
                <a:gd name="T19" fmla="*/ 0 h 556"/>
                <a:gd name="T20" fmla="*/ 107 w 107"/>
                <a:gd name="T21" fmla="*/ 556 h 556"/>
              </a:gdLst>
              <a:ahLst/>
              <a:cxnLst>
                <a:cxn ang="T12">
                  <a:pos x="T0" y="T1"/>
                </a:cxn>
                <a:cxn ang="T13">
                  <a:pos x="T2" y="T3"/>
                </a:cxn>
                <a:cxn ang="T14">
                  <a:pos x="T4" y="T5"/>
                </a:cxn>
                <a:cxn ang="T15">
                  <a:pos x="T6" y="T7"/>
                </a:cxn>
                <a:cxn ang="T16">
                  <a:pos x="T8" y="T9"/>
                </a:cxn>
                <a:cxn ang="T17">
                  <a:pos x="T10" y="T11"/>
                </a:cxn>
              </a:cxnLst>
              <a:rect l="T18" t="T19" r="T20" b="T21"/>
              <a:pathLst>
                <a:path w="107" h="556">
                  <a:moveTo>
                    <a:pt x="0" y="54"/>
                  </a:moveTo>
                  <a:lnTo>
                    <a:pt x="53" y="0"/>
                  </a:lnTo>
                  <a:lnTo>
                    <a:pt x="53" y="451"/>
                  </a:lnTo>
                  <a:lnTo>
                    <a:pt x="80" y="529"/>
                  </a:lnTo>
                  <a:lnTo>
                    <a:pt x="106" y="556"/>
                  </a:lnTo>
                  <a:lnTo>
                    <a:pt x="107" y="556"/>
                  </a:lnTo>
                </a:path>
              </a:pathLst>
            </a:custGeom>
            <a:noFill/>
            <a:ln w="0">
              <a:solidFill>
                <a:srgbClr val="000000"/>
              </a:solidFill>
              <a:prstDash val="solid"/>
              <a:round/>
            </a:ln>
          </p:spPr>
          <p:txBody>
            <a:bodyPr/>
            <a:lstStyle/>
            <a:p>
              <a:endParaRPr lang="en-US"/>
            </a:p>
          </p:txBody>
        </p:sp>
        <p:sp>
          <p:nvSpPr>
            <p:cNvPr id="26865" name="Freeform 1456"/>
            <p:cNvSpPr/>
            <p:nvPr/>
          </p:nvSpPr>
          <p:spPr bwMode="auto">
            <a:xfrm>
              <a:off x="4780" y="776"/>
              <a:ext cx="35" cy="1"/>
            </a:xfrm>
            <a:custGeom>
              <a:avLst/>
              <a:gdLst>
                <a:gd name="T0" fmla="*/ 0 w 239"/>
                <a:gd name="T1" fmla="*/ 0 h 1"/>
                <a:gd name="T2" fmla="*/ 1 w 239"/>
                <a:gd name="T3" fmla="*/ 0 h 1"/>
                <a:gd name="T4" fmla="*/ 1 w 239"/>
                <a:gd name="T5" fmla="*/ 0 h 1"/>
                <a:gd name="T6" fmla="*/ 0 60000 65536"/>
                <a:gd name="T7" fmla="*/ 0 60000 65536"/>
                <a:gd name="T8" fmla="*/ 0 60000 65536"/>
                <a:gd name="T9" fmla="*/ 0 w 239"/>
                <a:gd name="T10" fmla="*/ 0 h 1"/>
                <a:gd name="T11" fmla="*/ 239 w 239"/>
                <a:gd name="T12" fmla="*/ 1 h 1"/>
              </a:gdLst>
              <a:ahLst/>
              <a:cxnLst>
                <a:cxn ang="T6">
                  <a:pos x="T0" y="T1"/>
                </a:cxn>
                <a:cxn ang="T7">
                  <a:pos x="T2" y="T3"/>
                </a:cxn>
                <a:cxn ang="T8">
                  <a:pos x="T4" y="T5"/>
                </a:cxn>
              </a:cxnLst>
              <a:rect l="T9" t="T10" r="T11" b="T12"/>
              <a:pathLst>
                <a:path w="239" h="1">
                  <a:moveTo>
                    <a:pt x="0" y="0"/>
                  </a:moveTo>
                  <a:lnTo>
                    <a:pt x="238" y="0"/>
                  </a:lnTo>
                  <a:lnTo>
                    <a:pt x="239" y="0"/>
                  </a:lnTo>
                </a:path>
              </a:pathLst>
            </a:custGeom>
            <a:noFill/>
            <a:ln w="0">
              <a:solidFill>
                <a:srgbClr val="000000"/>
              </a:solidFill>
              <a:prstDash val="solid"/>
              <a:round/>
            </a:ln>
          </p:spPr>
          <p:txBody>
            <a:bodyPr/>
            <a:lstStyle/>
            <a:p>
              <a:endParaRPr lang="en-US"/>
            </a:p>
          </p:txBody>
        </p:sp>
        <p:sp>
          <p:nvSpPr>
            <p:cNvPr id="26866" name="Freeform 1457"/>
            <p:cNvSpPr/>
            <p:nvPr/>
          </p:nvSpPr>
          <p:spPr bwMode="auto">
            <a:xfrm>
              <a:off x="4843" y="776"/>
              <a:ext cx="50" cy="54"/>
            </a:xfrm>
            <a:custGeom>
              <a:avLst/>
              <a:gdLst>
                <a:gd name="T0" fmla="*/ 0 w 344"/>
                <a:gd name="T1" fmla="*/ 0 h 370"/>
                <a:gd name="T2" fmla="*/ 1 w 344"/>
                <a:gd name="T3" fmla="*/ 0 h 370"/>
                <a:gd name="T4" fmla="*/ 1 w 344"/>
                <a:gd name="T5" fmla="*/ 0 h 370"/>
                <a:gd name="T6" fmla="*/ 1 w 344"/>
                <a:gd name="T7" fmla="*/ 0 h 370"/>
                <a:gd name="T8" fmla="*/ 1 w 344"/>
                <a:gd name="T9" fmla="*/ 0 h 370"/>
                <a:gd name="T10" fmla="*/ 1 w 344"/>
                <a:gd name="T11" fmla="*/ 0 h 370"/>
                <a:gd name="T12" fmla="*/ 0 w 344"/>
                <a:gd name="T13" fmla="*/ 0 h 370"/>
                <a:gd name="T14" fmla="*/ 0 w 344"/>
                <a:gd name="T15" fmla="*/ 0 h 370"/>
                <a:gd name="T16" fmla="*/ 0 w 344"/>
                <a:gd name="T17" fmla="*/ 0 h 370"/>
                <a:gd name="T18" fmla="*/ 0 w 344"/>
                <a:gd name="T19" fmla="*/ 0 h 370"/>
                <a:gd name="T20" fmla="*/ 0 w 344"/>
                <a:gd name="T21" fmla="*/ 1 h 370"/>
                <a:gd name="T22" fmla="*/ 0 w 344"/>
                <a:gd name="T23" fmla="*/ 1 h 370"/>
                <a:gd name="T24" fmla="*/ 0 w 344"/>
                <a:gd name="T25" fmla="*/ 1 h 370"/>
                <a:gd name="T26" fmla="*/ 0 w 344"/>
                <a:gd name="T27" fmla="*/ 1 h 370"/>
                <a:gd name="T28" fmla="*/ 1 w 344"/>
                <a:gd name="T29" fmla="*/ 1 h 370"/>
                <a:gd name="T30" fmla="*/ 1 w 344"/>
                <a:gd name="T31" fmla="*/ 1 h 370"/>
                <a:gd name="T32" fmla="*/ 1 w 344"/>
                <a:gd name="T33" fmla="*/ 1 h 370"/>
                <a:gd name="T34" fmla="*/ 1 w 344"/>
                <a:gd name="T35" fmla="*/ 1 h 3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4"/>
                <a:gd name="T55" fmla="*/ 0 h 370"/>
                <a:gd name="T56" fmla="*/ 344 w 344"/>
                <a:gd name="T57" fmla="*/ 370 h 3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4" h="370">
                  <a:moveTo>
                    <a:pt x="53" y="158"/>
                  </a:moveTo>
                  <a:lnTo>
                    <a:pt x="343" y="158"/>
                  </a:lnTo>
                  <a:lnTo>
                    <a:pt x="343" y="105"/>
                  </a:lnTo>
                  <a:lnTo>
                    <a:pt x="317" y="52"/>
                  </a:lnTo>
                  <a:lnTo>
                    <a:pt x="290" y="26"/>
                  </a:lnTo>
                  <a:lnTo>
                    <a:pt x="211" y="0"/>
                  </a:lnTo>
                  <a:lnTo>
                    <a:pt x="158" y="0"/>
                  </a:lnTo>
                  <a:lnTo>
                    <a:pt x="79" y="26"/>
                  </a:lnTo>
                  <a:lnTo>
                    <a:pt x="26" y="79"/>
                  </a:lnTo>
                  <a:lnTo>
                    <a:pt x="0" y="158"/>
                  </a:lnTo>
                  <a:lnTo>
                    <a:pt x="0" y="211"/>
                  </a:lnTo>
                  <a:lnTo>
                    <a:pt x="26" y="290"/>
                  </a:lnTo>
                  <a:lnTo>
                    <a:pt x="79" y="343"/>
                  </a:lnTo>
                  <a:lnTo>
                    <a:pt x="158" y="370"/>
                  </a:lnTo>
                  <a:lnTo>
                    <a:pt x="211" y="370"/>
                  </a:lnTo>
                  <a:lnTo>
                    <a:pt x="290" y="343"/>
                  </a:lnTo>
                  <a:lnTo>
                    <a:pt x="343" y="290"/>
                  </a:lnTo>
                  <a:lnTo>
                    <a:pt x="344" y="290"/>
                  </a:lnTo>
                </a:path>
              </a:pathLst>
            </a:custGeom>
            <a:noFill/>
            <a:ln w="0">
              <a:solidFill>
                <a:srgbClr val="000000"/>
              </a:solidFill>
              <a:prstDash val="solid"/>
              <a:round/>
            </a:ln>
          </p:spPr>
          <p:txBody>
            <a:bodyPr/>
            <a:lstStyle/>
            <a:p>
              <a:endParaRPr lang="en-US"/>
            </a:p>
          </p:txBody>
        </p:sp>
        <p:sp>
          <p:nvSpPr>
            <p:cNvPr id="26867" name="Freeform 1458"/>
            <p:cNvSpPr/>
            <p:nvPr/>
          </p:nvSpPr>
          <p:spPr bwMode="auto">
            <a:xfrm>
              <a:off x="4885" y="784"/>
              <a:ext cx="4" cy="11"/>
            </a:xfrm>
            <a:custGeom>
              <a:avLst/>
              <a:gdLst>
                <a:gd name="T0" fmla="*/ 0 w 27"/>
                <a:gd name="T1" fmla="*/ 0 h 80"/>
                <a:gd name="T2" fmla="*/ 0 w 27"/>
                <a:gd name="T3" fmla="*/ 0 h 80"/>
                <a:gd name="T4" fmla="*/ 0 w 27"/>
                <a:gd name="T5" fmla="*/ 0 h 80"/>
                <a:gd name="T6" fmla="*/ 0 w 27"/>
                <a:gd name="T7" fmla="*/ 0 h 80"/>
                <a:gd name="T8" fmla="*/ 0 60000 65536"/>
                <a:gd name="T9" fmla="*/ 0 60000 65536"/>
                <a:gd name="T10" fmla="*/ 0 60000 65536"/>
                <a:gd name="T11" fmla="*/ 0 60000 65536"/>
                <a:gd name="T12" fmla="*/ 0 w 27"/>
                <a:gd name="T13" fmla="*/ 0 h 80"/>
                <a:gd name="T14" fmla="*/ 27 w 27"/>
                <a:gd name="T15" fmla="*/ 80 h 80"/>
              </a:gdLst>
              <a:ahLst/>
              <a:cxnLst>
                <a:cxn ang="T8">
                  <a:pos x="T0" y="T1"/>
                </a:cxn>
                <a:cxn ang="T9">
                  <a:pos x="T2" y="T3"/>
                </a:cxn>
                <a:cxn ang="T10">
                  <a:pos x="T4" y="T5"/>
                </a:cxn>
                <a:cxn ang="T11">
                  <a:pos x="T6" y="T7"/>
                </a:cxn>
              </a:cxnLst>
              <a:rect l="T12" t="T13" r="T14" b="T15"/>
              <a:pathLst>
                <a:path w="27" h="80">
                  <a:moveTo>
                    <a:pt x="27" y="80"/>
                  </a:moveTo>
                  <a:lnTo>
                    <a:pt x="27" y="53"/>
                  </a:lnTo>
                  <a:lnTo>
                    <a:pt x="0" y="0"/>
                  </a:lnTo>
                  <a:lnTo>
                    <a:pt x="1" y="0"/>
                  </a:lnTo>
                </a:path>
              </a:pathLst>
            </a:custGeom>
            <a:noFill/>
            <a:ln w="0">
              <a:solidFill>
                <a:srgbClr val="000000"/>
              </a:solidFill>
              <a:prstDash val="solid"/>
              <a:round/>
            </a:ln>
          </p:spPr>
          <p:txBody>
            <a:bodyPr/>
            <a:lstStyle/>
            <a:p>
              <a:endParaRPr lang="en-US"/>
            </a:p>
          </p:txBody>
        </p:sp>
        <p:sp>
          <p:nvSpPr>
            <p:cNvPr id="26868" name="Freeform 1459"/>
            <p:cNvSpPr/>
            <p:nvPr/>
          </p:nvSpPr>
          <p:spPr bwMode="auto">
            <a:xfrm>
              <a:off x="4846" y="788"/>
              <a:ext cx="4" cy="31"/>
            </a:xfrm>
            <a:custGeom>
              <a:avLst/>
              <a:gdLst>
                <a:gd name="T0" fmla="*/ 0 w 28"/>
                <a:gd name="T1" fmla="*/ 0 h 211"/>
                <a:gd name="T2" fmla="*/ 0 w 28"/>
                <a:gd name="T3" fmla="*/ 0 h 211"/>
                <a:gd name="T4" fmla="*/ 0 w 28"/>
                <a:gd name="T5" fmla="*/ 0 h 211"/>
                <a:gd name="T6" fmla="*/ 0 w 28"/>
                <a:gd name="T7" fmla="*/ 1 h 211"/>
                <a:gd name="T8" fmla="*/ 0 w 28"/>
                <a:gd name="T9" fmla="*/ 1 h 211"/>
                <a:gd name="T10" fmla="*/ 0 60000 65536"/>
                <a:gd name="T11" fmla="*/ 0 60000 65536"/>
                <a:gd name="T12" fmla="*/ 0 60000 65536"/>
                <a:gd name="T13" fmla="*/ 0 60000 65536"/>
                <a:gd name="T14" fmla="*/ 0 60000 65536"/>
                <a:gd name="T15" fmla="*/ 0 w 28"/>
                <a:gd name="T16" fmla="*/ 0 h 211"/>
                <a:gd name="T17" fmla="*/ 28 w 28"/>
                <a:gd name="T18" fmla="*/ 211 h 211"/>
              </a:gdLst>
              <a:ahLst/>
              <a:cxnLst>
                <a:cxn ang="T10">
                  <a:pos x="T0" y="T1"/>
                </a:cxn>
                <a:cxn ang="T11">
                  <a:pos x="T2" y="T3"/>
                </a:cxn>
                <a:cxn ang="T12">
                  <a:pos x="T4" y="T5"/>
                </a:cxn>
                <a:cxn ang="T13">
                  <a:pos x="T6" y="T7"/>
                </a:cxn>
                <a:cxn ang="T14">
                  <a:pos x="T8" y="T9"/>
                </a:cxn>
              </a:cxnLst>
              <a:rect l="T15" t="T16" r="T17" b="T18"/>
              <a:pathLst>
                <a:path w="28" h="211">
                  <a:moveTo>
                    <a:pt x="27" y="0"/>
                  </a:moveTo>
                  <a:lnTo>
                    <a:pt x="0" y="53"/>
                  </a:lnTo>
                  <a:lnTo>
                    <a:pt x="0" y="159"/>
                  </a:lnTo>
                  <a:lnTo>
                    <a:pt x="27" y="211"/>
                  </a:lnTo>
                  <a:lnTo>
                    <a:pt x="28" y="211"/>
                  </a:lnTo>
                </a:path>
              </a:pathLst>
            </a:custGeom>
            <a:noFill/>
            <a:ln w="0">
              <a:solidFill>
                <a:srgbClr val="000000"/>
              </a:solidFill>
              <a:prstDash val="solid"/>
              <a:round/>
            </a:ln>
          </p:spPr>
          <p:txBody>
            <a:bodyPr/>
            <a:lstStyle/>
            <a:p>
              <a:endParaRPr lang="en-US"/>
            </a:p>
          </p:txBody>
        </p:sp>
        <p:sp>
          <p:nvSpPr>
            <p:cNvPr id="26869" name="Freeform 1460"/>
            <p:cNvSpPr/>
            <p:nvPr/>
          </p:nvSpPr>
          <p:spPr bwMode="auto">
            <a:xfrm>
              <a:off x="4874" y="776"/>
              <a:ext cx="11" cy="23"/>
            </a:xfrm>
            <a:custGeom>
              <a:avLst/>
              <a:gdLst>
                <a:gd name="T0" fmla="*/ 0 w 79"/>
                <a:gd name="T1" fmla="*/ 0 h 158"/>
                <a:gd name="T2" fmla="*/ 0 w 79"/>
                <a:gd name="T3" fmla="*/ 0 h 158"/>
                <a:gd name="T4" fmla="*/ 0 w 79"/>
                <a:gd name="T5" fmla="*/ 0 h 158"/>
                <a:gd name="T6" fmla="*/ 0 w 79"/>
                <a:gd name="T7" fmla="*/ 0 h 158"/>
                <a:gd name="T8" fmla="*/ 0 w 79"/>
                <a:gd name="T9" fmla="*/ 0 h 158"/>
                <a:gd name="T10" fmla="*/ 0 60000 65536"/>
                <a:gd name="T11" fmla="*/ 0 60000 65536"/>
                <a:gd name="T12" fmla="*/ 0 60000 65536"/>
                <a:gd name="T13" fmla="*/ 0 60000 65536"/>
                <a:gd name="T14" fmla="*/ 0 60000 65536"/>
                <a:gd name="T15" fmla="*/ 0 w 79"/>
                <a:gd name="T16" fmla="*/ 0 h 158"/>
                <a:gd name="T17" fmla="*/ 79 w 79"/>
                <a:gd name="T18" fmla="*/ 158 h 158"/>
              </a:gdLst>
              <a:ahLst/>
              <a:cxnLst>
                <a:cxn ang="T10">
                  <a:pos x="T0" y="T1"/>
                </a:cxn>
                <a:cxn ang="T11">
                  <a:pos x="T2" y="T3"/>
                </a:cxn>
                <a:cxn ang="T12">
                  <a:pos x="T4" y="T5"/>
                </a:cxn>
                <a:cxn ang="T13">
                  <a:pos x="T6" y="T7"/>
                </a:cxn>
                <a:cxn ang="T14">
                  <a:pos x="T8" y="T9"/>
                </a:cxn>
              </a:cxnLst>
              <a:rect l="T15" t="T16" r="T17" b="T18"/>
              <a:pathLst>
                <a:path w="79" h="158">
                  <a:moveTo>
                    <a:pt x="79" y="158"/>
                  </a:moveTo>
                  <a:lnTo>
                    <a:pt x="79" y="79"/>
                  </a:lnTo>
                  <a:lnTo>
                    <a:pt x="53" y="26"/>
                  </a:lnTo>
                  <a:lnTo>
                    <a:pt x="0" y="0"/>
                  </a:lnTo>
                  <a:lnTo>
                    <a:pt x="1" y="0"/>
                  </a:lnTo>
                </a:path>
              </a:pathLst>
            </a:custGeom>
            <a:noFill/>
            <a:ln w="0">
              <a:solidFill>
                <a:srgbClr val="000000"/>
              </a:solidFill>
              <a:prstDash val="solid"/>
              <a:round/>
            </a:ln>
          </p:spPr>
          <p:txBody>
            <a:bodyPr/>
            <a:lstStyle/>
            <a:p>
              <a:endParaRPr lang="en-US"/>
            </a:p>
          </p:txBody>
        </p:sp>
        <p:sp>
          <p:nvSpPr>
            <p:cNvPr id="26870" name="Freeform 1461"/>
            <p:cNvSpPr/>
            <p:nvPr/>
          </p:nvSpPr>
          <p:spPr bwMode="auto">
            <a:xfrm>
              <a:off x="4850" y="776"/>
              <a:ext cx="16" cy="54"/>
            </a:xfrm>
            <a:custGeom>
              <a:avLst/>
              <a:gdLst>
                <a:gd name="T0" fmla="*/ 0 w 107"/>
                <a:gd name="T1" fmla="*/ 0 h 370"/>
                <a:gd name="T2" fmla="*/ 0 w 107"/>
                <a:gd name="T3" fmla="*/ 0 h 370"/>
                <a:gd name="T4" fmla="*/ 0 w 107"/>
                <a:gd name="T5" fmla="*/ 0 h 370"/>
                <a:gd name="T6" fmla="*/ 0 w 107"/>
                <a:gd name="T7" fmla="*/ 0 h 370"/>
                <a:gd name="T8" fmla="*/ 0 w 107"/>
                <a:gd name="T9" fmla="*/ 1 h 370"/>
                <a:gd name="T10" fmla="*/ 0 w 107"/>
                <a:gd name="T11" fmla="*/ 1 h 370"/>
                <a:gd name="T12" fmla="*/ 0 w 107"/>
                <a:gd name="T13" fmla="*/ 1 h 370"/>
                <a:gd name="T14" fmla="*/ 0 w 107"/>
                <a:gd name="T15" fmla="*/ 1 h 370"/>
                <a:gd name="T16" fmla="*/ 0 w 107"/>
                <a:gd name="T17" fmla="*/ 1 h 3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370"/>
                <a:gd name="T29" fmla="*/ 107 w 107"/>
                <a:gd name="T30" fmla="*/ 370 h 3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370">
                  <a:moveTo>
                    <a:pt x="105" y="0"/>
                  </a:moveTo>
                  <a:lnTo>
                    <a:pt x="53" y="26"/>
                  </a:lnTo>
                  <a:lnTo>
                    <a:pt x="26" y="52"/>
                  </a:lnTo>
                  <a:lnTo>
                    <a:pt x="0" y="132"/>
                  </a:lnTo>
                  <a:lnTo>
                    <a:pt x="0" y="238"/>
                  </a:lnTo>
                  <a:lnTo>
                    <a:pt x="26" y="317"/>
                  </a:lnTo>
                  <a:lnTo>
                    <a:pt x="53" y="343"/>
                  </a:lnTo>
                  <a:lnTo>
                    <a:pt x="105" y="370"/>
                  </a:lnTo>
                  <a:lnTo>
                    <a:pt x="107" y="370"/>
                  </a:lnTo>
                </a:path>
              </a:pathLst>
            </a:custGeom>
            <a:noFill/>
            <a:ln w="0">
              <a:solidFill>
                <a:srgbClr val="000000"/>
              </a:solidFill>
              <a:prstDash val="solid"/>
              <a:round/>
            </a:ln>
          </p:spPr>
          <p:txBody>
            <a:bodyPr/>
            <a:lstStyle/>
            <a:p>
              <a:endParaRPr lang="en-US"/>
            </a:p>
          </p:txBody>
        </p:sp>
        <p:sp>
          <p:nvSpPr>
            <p:cNvPr id="26871" name="Freeform 1462"/>
            <p:cNvSpPr/>
            <p:nvPr/>
          </p:nvSpPr>
          <p:spPr bwMode="auto">
            <a:xfrm>
              <a:off x="4924" y="776"/>
              <a:ext cx="1" cy="54"/>
            </a:xfrm>
            <a:custGeom>
              <a:avLst/>
              <a:gdLst>
                <a:gd name="T0" fmla="*/ 0 w 1"/>
                <a:gd name="T1" fmla="*/ 0 h 370"/>
                <a:gd name="T2" fmla="*/ 0 w 1"/>
                <a:gd name="T3" fmla="*/ 1 h 370"/>
                <a:gd name="T4" fmla="*/ 1 w 1"/>
                <a:gd name="T5" fmla="*/ 1 h 370"/>
                <a:gd name="T6" fmla="*/ 0 60000 65536"/>
                <a:gd name="T7" fmla="*/ 0 60000 65536"/>
                <a:gd name="T8" fmla="*/ 0 60000 65536"/>
                <a:gd name="T9" fmla="*/ 0 w 1"/>
                <a:gd name="T10" fmla="*/ 0 h 370"/>
                <a:gd name="T11" fmla="*/ 1 w 1"/>
                <a:gd name="T12" fmla="*/ 370 h 370"/>
              </a:gdLst>
              <a:ahLst/>
              <a:cxnLst>
                <a:cxn ang="T6">
                  <a:pos x="T0" y="T1"/>
                </a:cxn>
                <a:cxn ang="T7">
                  <a:pos x="T2" y="T3"/>
                </a:cxn>
                <a:cxn ang="T8">
                  <a:pos x="T4" y="T5"/>
                </a:cxn>
              </a:cxnLst>
              <a:rect l="T9" t="T10" r="T11" b="T12"/>
              <a:pathLst>
                <a:path w="1" h="370">
                  <a:moveTo>
                    <a:pt x="0" y="0"/>
                  </a:moveTo>
                  <a:lnTo>
                    <a:pt x="0" y="370"/>
                  </a:lnTo>
                  <a:lnTo>
                    <a:pt x="1" y="370"/>
                  </a:lnTo>
                </a:path>
              </a:pathLst>
            </a:custGeom>
            <a:noFill/>
            <a:ln w="0">
              <a:solidFill>
                <a:srgbClr val="000000"/>
              </a:solidFill>
              <a:prstDash val="solid"/>
              <a:round/>
            </a:ln>
          </p:spPr>
          <p:txBody>
            <a:bodyPr/>
            <a:lstStyle/>
            <a:p>
              <a:endParaRPr lang="en-US"/>
            </a:p>
          </p:txBody>
        </p:sp>
        <p:sp>
          <p:nvSpPr>
            <p:cNvPr id="26872" name="Freeform 1463"/>
            <p:cNvSpPr/>
            <p:nvPr/>
          </p:nvSpPr>
          <p:spPr bwMode="auto">
            <a:xfrm>
              <a:off x="4928" y="780"/>
              <a:ext cx="1" cy="46"/>
            </a:xfrm>
            <a:custGeom>
              <a:avLst/>
              <a:gdLst>
                <a:gd name="T0" fmla="*/ 0 w 1"/>
                <a:gd name="T1" fmla="*/ 0 h 317"/>
                <a:gd name="T2" fmla="*/ 0 w 1"/>
                <a:gd name="T3" fmla="*/ 1 h 317"/>
                <a:gd name="T4" fmla="*/ 1 w 1"/>
                <a:gd name="T5" fmla="*/ 1 h 317"/>
                <a:gd name="T6" fmla="*/ 0 60000 65536"/>
                <a:gd name="T7" fmla="*/ 0 60000 65536"/>
                <a:gd name="T8" fmla="*/ 0 60000 65536"/>
                <a:gd name="T9" fmla="*/ 0 w 1"/>
                <a:gd name="T10" fmla="*/ 0 h 317"/>
                <a:gd name="T11" fmla="*/ 1 w 1"/>
                <a:gd name="T12" fmla="*/ 317 h 317"/>
              </a:gdLst>
              <a:ahLst/>
              <a:cxnLst>
                <a:cxn ang="T6">
                  <a:pos x="T0" y="T1"/>
                </a:cxn>
                <a:cxn ang="T7">
                  <a:pos x="T2" y="T3"/>
                </a:cxn>
                <a:cxn ang="T8">
                  <a:pos x="T4" y="T5"/>
                </a:cxn>
              </a:cxnLst>
              <a:rect l="T9" t="T10" r="T11" b="T12"/>
              <a:pathLst>
                <a:path w="1" h="317">
                  <a:moveTo>
                    <a:pt x="0" y="0"/>
                  </a:moveTo>
                  <a:lnTo>
                    <a:pt x="0" y="317"/>
                  </a:lnTo>
                  <a:lnTo>
                    <a:pt x="1" y="317"/>
                  </a:lnTo>
                </a:path>
              </a:pathLst>
            </a:custGeom>
            <a:noFill/>
            <a:ln w="0">
              <a:solidFill>
                <a:srgbClr val="000000"/>
              </a:solidFill>
              <a:prstDash val="solid"/>
              <a:round/>
            </a:ln>
          </p:spPr>
          <p:txBody>
            <a:bodyPr/>
            <a:lstStyle/>
            <a:p>
              <a:endParaRPr lang="en-US"/>
            </a:p>
          </p:txBody>
        </p:sp>
        <p:sp>
          <p:nvSpPr>
            <p:cNvPr id="26873" name="Freeform 1464"/>
            <p:cNvSpPr/>
            <p:nvPr/>
          </p:nvSpPr>
          <p:spPr bwMode="auto">
            <a:xfrm>
              <a:off x="4913" y="776"/>
              <a:ext cx="19" cy="54"/>
            </a:xfrm>
            <a:custGeom>
              <a:avLst/>
              <a:gdLst>
                <a:gd name="T0" fmla="*/ 0 w 134"/>
                <a:gd name="T1" fmla="*/ 0 h 370"/>
                <a:gd name="T2" fmla="*/ 0 w 134"/>
                <a:gd name="T3" fmla="*/ 0 h 370"/>
                <a:gd name="T4" fmla="*/ 0 w 134"/>
                <a:gd name="T5" fmla="*/ 1 h 370"/>
                <a:gd name="T6" fmla="*/ 0 w 134"/>
                <a:gd name="T7" fmla="*/ 1 h 370"/>
                <a:gd name="T8" fmla="*/ 0 60000 65536"/>
                <a:gd name="T9" fmla="*/ 0 60000 65536"/>
                <a:gd name="T10" fmla="*/ 0 60000 65536"/>
                <a:gd name="T11" fmla="*/ 0 60000 65536"/>
                <a:gd name="T12" fmla="*/ 0 w 134"/>
                <a:gd name="T13" fmla="*/ 0 h 370"/>
                <a:gd name="T14" fmla="*/ 134 w 134"/>
                <a:gd name="T15" fmla="*/ 370 h 370"/>
              </a:gdLst>
              <a:ahLst/>
              <a:cxnLst>
                <a:cxn ang="T8">
                  <a:pos x="T0" y="T1"/>
                </a:cxn>
                <a:cxn ang="T9">
                  <a:pos x="T2" y="T3"/>
                </a:cxn>
                <a:cxn ang="T10">
                  <a:pos x="T4" y="T5"/>
                </a:cxn>
                <a:cxn ang="T11">
                  <a:pos x="T6" y="T7"/>
                </a:cxn>
              </a:cxnLst>
              <a:rect l="T12" t="T13" r="T14" b="T15"/>
              <a:pathLst>
                <a:path w="134" h="370">
                  <a:moveTo>
                    <a:pt x="0" y="0"/>
                  </a:moveTo>
                  <a:lnTo>
                    <a:pt x="133" y="0"/>
                  </a:lnTo>
                  <a:lnTo>
                    <a:pt x="133" y="370"/>
                  </a:lnTo>
                  <a:lnTo>
                    <a:pt x="134" y="370"/>
                  </a:lnTo>
                </a:path>
              </a:pathLst>
            </a:custGeom>
            <a:noFill/>
            <a:ln w="0">
              <a:solidFill>
                <a:srgbClr val="000000"/>
              </a:solidFill>
              <a:prstDash val="solid"/>
              <a:round/>
            </a:ln>
          </p:spPr>
          <p:txBody>
            <a:bodyPr/>
            <a:lstStyle/>
            <a:p>
              <a:endParaRPr lang="en-US"/>
            </a:p>
          </p:txBody>
        </p:sp>
        <p:sp>
          <p:nvSpPr>
            <p:cNvPr id="26874" name="Freeform 1465"/>
            <p:cNvSpPr/>
            <p:nvPr/>
          </p:nvSpPr>
          <p:spPr bwMode="auto">
            <a:xfrm>
              <a:off x="4932" y="776"/>
              <a:ext cx="31" cy="23"/>
            </a:xfrm>
            <a:custGeom>
              <a:avLst/>
              <a:gdLst>
                <a:gd name="T0" fmla="*/ 1 w 211"/>
                <a:gd name="T1" fmla="*/ 0 h 158"/>
                <a:gd name="T2" fmla="*/ 1 w 211"/>
                <a:gd name="T3" fmla="*/ 0 h 158"/>
                <a:gd name="T4" fmla="*/ 0 w 211"/>
                <a:gd name="T5" fmla="*/ 0 h 158"/>
                <a:gd name="T6" fmla="*/ 0 w 211"/>
                <a:gd name="T7" fmla="*/ 0 h 158"/>
                <a:gd name="T8" fmla="*/ 1 w 211"/>
                <a:gd name="T9" fmla="*/ 0 h 158"/>
                <a:gd name="T10" fmla="*/ 1 w 211"/>
                <a:gd name="T11" fmla="*/ 0 h 158"/>
                <a:gd name="T12" fmla="*/ 1 w 211"/>
                <a:gd name="T13" fmla="*/ 0 h 158"/>
                <a:gd name="T14" fmla="*/ 0 w 211"/>
                <a:gd name="T15" fmla="*/ 0 h 158"/>
                <a:gd name="T16" fmla="*/ 0 w 211"/>
                <a:gd name="T17" fmla="*/ 0 h 158"/>
                <a:gd name="T18" fmla="*/ 0 w 211"/>
                <a:gd name="T19" fmla="*/ 0 h 158"/>
                <a:gd name="T20" fmla="*/ 0 w 211"/>
                <a:gd name="T21" fmla="*/ 0 h 158"/>
                <a:gd name="T22" fmla="*/ 0 w 211"/>
                <a:gd name="T23" fmla="*/ 0 h 1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1"/>
                <a:gd name="T37" fmla="*/ 0 h 158"/>
                <a:gd name="T38" fmla="*/ 211 w 211"/>
                <a:gd name="T39" fmla="*/ 158 h 1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1" h="158">
                  <a:moveTo>
                    <a:pt x="184" y="52"/>
                  </a:moveTo>
                  <a:lnTo>
                    <a:pt x="184" y="26"/>
                  </a:lnTo>
                  <a:lnTo>
                    <a:pt x="158" y="26"/>
                  </a:lnTo>
                  <a:lnTo>
                    <a:pt x="158" y="79"/>
                  </a:lnTo>
                  <a:lnTo>
                    <a:pt x="211" y="79"/>
                  </a:lnTo>
                  <a:lnTo>
                    <a:pt x="211" y="26"/>
                  </a:lnTo>
                  <a:lnTo>
                    <a:pt x="184" y="0"/>
                  </a:lnTo>
                  <a:lnTo>
                    <a:pt x="131" y="0"/>
                  </a:lnTo>
                  <a:lnTo>
                    <a:pt x="78" y="26"/>
                  </a:lnTo>
                  <a:lnTo>
                    <a:pt x="26" y="79"/>
                  </a:lnTo>
                  <a:lnTo>
                    <a:pt x="0" y="158"/>
                  </a:lnTo>
                  <a:lnTo>
                    <a:pt x="1" y="158"/>
                  </a:lnTo>
                </a:path>
              </a:pathLst>
            </a:custGeom>
            <a:noFill/>
            <a:ln w="0">
              <a:solidFill>
                <a:srgbClr val="000000"/>
              </a:solidFill>
              <a:prstDash val="solid"/>
              <a:round/>
            </a:ln>
          </p:spPr>
          <p:txBody>
            <a:bodyPr/>
            <a:lstStyle/>
            <a:p>
              <a:endParaRPr lang="en-US"/>
            </a:p>
          </p:txBody>
        </p:sp>
        <p:sp>
          <p:nvSpPr>
            <p:cNvPr id="26875" name="Freeform 1466"/>
            <p:cNvSpPr/>
            <p:nvPr/>
          </p:nvSpPr>
          <p:spPr bwMode="auto">
            <a:xfrm>
              <a:off x="4913" y="830"/>
              <a:ext cx="31" cy="1"/>
            </a:xfrm>
            <a:custGeom>
              <a:avLst/>
              <a:gdLst>
                <a:gd name="T0" fmla="*/ 0 w 212"/>
                <a:gd name="T1" fmla="*/ 0 h 1"/>
                <a:gd name="T2" fmla="*/ 1 w 212"/>
                <a:gd name="T3" fmla="*/ 0 h 1"/>
                <a:gd name="T4" fmla="*/ 1 w 212"/>
                <a:gd name="T5" fmla="*/ 0 h 1"/>
                <a:gd name="T6" fmla="*/ 0 60000 65536"/>
                <a:gd name="T7" fmla="*/ 0 60000 65536"/>
                <a:gd name="T8" fmla="*/ 0 60000 65536"/>
                <a:gd name="T9" fmla="*/ 0 w 212"/>
                <a:gd name="T10" fmla="*/ 0 h 1"/>
                <a:gd name="T11" fmla="*/ 212 w 212"/>
                <a:gd name="T12" fmla="*/ 1 h 1"/>
              </a:gdLst>
              <a:ahLst/>
              <a:cxnLst>
                <a:cxn ang="T6">
                  <a:pos x="T0" y="T1"/>
                </a:cxn>
                <a:cxn ang="T7">
                  <a:pos x="T2" y="T3"/>
                </a:cxn>
                <a:cxn ang="T8">
                  <a:pos x="T4" y="T5"/>
                </a:cxn>
              </a:cxnLst>
              <a:rect l="T9" t="T10" r="T11" b="T12"/>
              <a:pathLst>
                <a:path w="212" h="1">
                  <a:moveTo>
                    <a:pt x="0" y="0"/>
                  </a:moveTo>
                  <a:lnTo>
                    <a:pt x="211" y="0"/>
                  </a:lnTo>
                  <a:lnTo>
                    <a:pt x="212" y="0"/>
                  </a:lnTo>
                </a:path>
              </a:pathLst>
            </a:custGeom>
            <a:noFill/>
            <a:ln w="0">
              <a:solidFill>
                <a:srgbClr val="000000"/>
              </a:solidFill>
              <a:prstDash val="solid"/>
              <a:round/>
            </a:ln>
          </p:spPr>
          <p:txBody>
            <a:bodyPr/>
            <a:lstStyle/>
            <a:p>
              <a:endParaRPr lang="en-US"/>
            </a:p>
          </p:txBody>
        </p:sp>
        <p:sp>
          <p:nvSpPr>
            <p:cNvPr id="26876" name="Freeform 1467"/>
            <p:cNvSpPr/>
            <p:nvPr/>
          </p:nvSpPr>
          <p:spPr bwMode="auto">
            <a:xfrm>
              <a:off x="4916" y="776"/>
              <a:ext cx="9" cy="4"/>
            </a:xfrm>
            <a:custGeom>
              <a:avLst/>
              <a:gdLst>
                <a:gd name="T0" fmla="*/ 0 w 54"/>
                <a:gd name="T1" fmla="*/ 0 h 26"/>
                <a:gd name="T2" fmla="*/ 0 w 54"/>
                <a:gd name="T3" fmla="*/ 0 h 26"/>
                <a:gd name="T4" fmla="*/ 0 w 54"/>
                <a:gd name="T5" fmla="*/ 0 h 26"/>
                <a:gd name="T6" fmla="*/ 0 60000 65536"/>
                <a:gd name="T7" fmla="*/ 0 60000 65536"/>
                <a:gd name="T8" fmla="*/ 0 60000 65536"/>
                <a:gd name="T9" fmla="*/ 0 w 54"/>
                <a:gd name="T10" fmla="*/ 0 h 26"/>
                <a:gd name="T11" fmla="*/ 54 w 54"/>
                <a:gd name="T12" fmla="*/ 26 h 26"/>
              </a:gdLst>
              <a:ahLst/>
              <a:cxnLst>
                <a:cxn ang="T6">
                  <a:pos x="T0" y="T1"/>
                </a:cxn>
                <a:cxn ang="T7">
                  <a:pos x="T2" y="T3"/>
                </a:cxn>
                <a:cxn ang="T8">
                  <a:pos x="T4" y="T5"/>
                </a:cxn>
              </a:cxnLst>
              <a:rect l="T9" t="T10" r="T11" b="T12"/>
              <a:pathLst>
                <a:path w="54" h="26">
                  <a:moveTo>
                    <a:pt x="0" y="0"/>
                  </a:moveTo>
                  <a:lnTo>
                    <a:pt x="53" y="26"/>
                  </a:lnTo>
                  <a:lnTo>
                    <a:pt x="54" y="26"/>
                  </a:lnTo>
                </a:path>
              </a:pathLst>
            </a:custGeom>
            <a:noFill/>
            <a:ln w="0">
              <a:solidFill>
                <a:srgbClr val="000000"/>
              </a:solidFill>
              <a:prstDash val="solid"/>
              <a:round/>
            </a:ln>
          </p:spPr>
          <p:txBody>
            <a:bodyPr/>
            <a:lstStyle/>
            <a:p>
              <a:endParaRPr lang="en-US"/>
            </a:p>
          </p:txBody>
        </p:sp>
        <p:sp>
          <p:nvSpPr>
            <p:cNvPr id="26877" name="Freeform 1468"/>
            <p:cNvSpPr/>
            <p:nvPr/>
          </p:nvSpPr>
          <p:spPr bwMode="auto">
            <a:xfrm>
              <a:off x="4921" y="776"/>
              <a:ext cx="4" cy="8"/>
            </a:xfrm>
            <a:custGeom>
              <a:avLst/>
              <a:gdLst>
                <a:gd name="T0" fmla="*/ 0 w 28"/>
                <a:gd name="T1" fmla="*/ 0 h 52"/>
                <a:gd name="T2" fmla="*/ 0 w 28"/>
                <a:gd name="T3" fmla="*/ 0 h 52"/>
                <a:gd name="T4" fmla="*/ 0 w 28"/>
                <a:gd name="T5" fmla="*/ 0 h 52"/>
                <a:gd name="T6" fmla="*/ 0 60000 65536"/>
                <a:gd name="T7" fmla="*/ 0 60000 65536"/>
                <a:gd name="T8" fmla="*/ 0 60000 65536"/>
                <a:gd name="T9" fmla="*/ 0 w 28"/>
                <a:gd name="T10" fmla="*/ 0 h 52"/>
                <a:gd name="T11" fmla="*/ 28 w 28"/>
                <a:gd name="T12" fmla="*/ 52 h 52"/>
              </a:gdLst>
              <a:ahLst/>
              <a:cxnLst>
                <a:cxn ang="T6">
                  <a:pos x="T0" y="T1"/>
                </a:cxn>
                <a:cxn ang="T7">
                  <a:pos x="T2" y="T3"/>
                </a:cxn>
                <a:cxn ang="T8">
                  <a:pos x="T4" y="T5"/>
                </a:cxn>
              </a:cxnLst>
              <a:rect l="T9" t="T10" r="T11" b="T12"/>
              <a:pathLst>
                <a:path w="28" h="52">
                  <a:moveTo>
                    <a:pt x="0" y="0"/>
                  </a:moveTo>
                  <a:lnTo>
                    <a:pt x="27" y="52"/>
                  </a:lnTo>
                  <a:lnTo>
                    <a:pt x="28" y="52"/>
                  </a:lnTo>
                </a:path>
              </a:pathLst>
            </a:custGeom>
            <a:noFill/>
            <a:ln w="0">
              <a:solidFill>
                <a:srgbClr val="000000"/>
              </a:solidFill>
              <a:prstDash val="solid"/>
              <a:round/>
            </a:ln>
          </p:spPr>
          <p:txBody>
            <a:bodyPr/>
            <a:lstStyle/>
            <a:p>
              <a:endParaRPr lang="en-US"/>
            </a:p>
          </p:txBody>
        </p:sp>
        <p:sp>
          <p:nvSpPr>
            <p:cNvPr id="26878" name="Freeform 1469"/>
            <p:cNvSpPr/>
            <p:nvPr/>
          </p:nvSpPr>
          <p:spPr bwMode="auto">
            <a:xfrm>
              <a:off x="4916" y="826"/>
              <a:ext cx="8" cy="4"/>
            </a:xfrm>
            <a:custGeom>
              <a:avLst/>
              <a:gdLst>
                <a:gd name="T0" fmla="*/ 0 w 53"/>
                <a:gd name="T1" fmla="*/ 0 h 27"/>
                <a:gd name="T2" fmla="*/ 0 w 53"/>
                <a:gd name="T3" fmla="*/ 0 h 27"/>
                <a:gd name="T4" fmla="*/ 0 w 53"/>
                <a:gd name="T5" fmla="*/ 0 h 27"/>
                <a:gd name="T6" fmla="*/ 0 60000 65536"/>
                <a:gd name="T7" fmla="*/ 0 60000 65536"/>
                <a:gd name="T8" fmla="*/ 0 60000 65536"/>
                <a:gd name="T9" fmla="*/ 0 w 53"/>
                <a:gd name="T10" fmla="*/ 0 h 27"/>
                <a:gd name="T11" fmla="*/ 53 w 53"/>
                <a:gd name="T12" fmla="*/ 27 h 27"/>
              </a:gdLst>
              <a:ahLst/>
              <a:cxnLst>
                <a:cxn ang="T6">
                  <a:pos x="T0" y="T1"/>
                </a:cxn>
                <a:cxn ang="T7">
                  <a:pos x="T2" y="T3"/>
                </a:cxn>
                <a:cxn ang="T8">
                  <a:pos x="T4" y="T5"/>
                </a:cxn>
              </a:cxnLst>
              <a:rect l="T9" t="T10" r="T11" b="T12"/>
              <a:pathLst>
                <a:path w="53" h="27">
                  <a:moveTo>
                    <a:pt x="53" y="0"/>
                  </a:moveTo>
                  <a:lnTo>
                    <a:pt x="0" y="27"/>
                  </a:lnTo>
                  <a:lnTo>
                    <a:pt x="1" y="27"/>
                  </a:lnTo>
                </a:path>
              </a:pathLst>
            </a:custGeom>
            <a:noFill/>
            <a:ln w="0">
              <a:solidFill>
                <a:srgbClr val="000000"/>
              </a:solidFill>
              <a:prstDash val="solid"/>
              <a:round/>
            </a:ln>
          </p:spPr>
          <p:txBody>
            <a:bodyPr/>
            <a:lstStyle/>
            <a:p>
              <a:endParaRPr lang="en-US"/>
            </a:p>
          </p:txBody>
        </p:sp>
        <p:sp>
          <p:nvSpPr>
            <p:cNvPr id="26879" name="Freeform 1470"/>
            <p:cNvSpPr/>
            <p:nvPr/>
          </p:nvSpPr>
          <p:spPr bwMode="auto">
            <a:xfrm>
              <a:off x="4921" y="823"/>
              <a:ext cx="3" cy="7"/>
            </a:xfrm>
            <a:custGeom>
              <a:avLst/>
              <a:gdLst>
                <a:gd name="T0" fmla="*/ 0 w 27"/>
                <a:gd name="T1" fmla="*/ 0 h 53"/>
                <a:gd name="T2" fmla="*/ 0 w 27"/>
                <a:gd name="T3" fmla="*/ 0 h 53"/>
                <a:gd name="T4" fmla="*/ 0 w 27"/>
                <a:gd name="T5" fmla="*/ 0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27" y="0"/>
                  </a:moveTo>
                  <a:lnTo>
                    <a:pt x="0" y="53"/>
                  </a:lnTo>
                  <a:lnTo>
                    <a:pt x="1" y="53"/>
                  </a:lnTo>
                </a:path>
              </a:pathLst>
            </a:custGeom>
            <a:noFill/>
            <a:ln w="0">
              <a:solidFill>
                <a:srgbClr val="000000"/>
              </a:solidFill>
              <a:prstDash val="solid"/>
              <a:round/>
            </a:ln>
          </p:spPr>
          <p:txBody>
            <a:bodyPr/>
            <a:lstStyle/>
            <a:p>
              <a:endParaRPr lang="en-US"/>
            </a:p>
          </p:txBody>
        </p:sp>
        <p:sp>
          <p:nvSpPr>
            <p:cNvPr id="26880" name="Freeform 1471"/>
            <p:cNvSpPr/>
            <p:nvPr/>
          </p:nvSpPr>
          <p:spPr bwMode="auto">
            <a:xfrm>
              <a:off x="4932" y="823"/>
              <a:ext cx="4" cy="7"/>
            </a:xfrm>
            <a:custGeom>
              <a:avLst/>
              <a:gdLst>
                <a:gd name="T0" fmla="*/ 0 w 27"/>
                <a:gd name="T1" fmla="*/ 0 h 53"/>
                <a:gd name="T2" fmla="*/ 0 w 27"/>
                <a:gd name="T3" fmla="*/ 0 h 53"/>
                <a:gd name="T4" fmla="*/ 0 w 27"/>
                <a:gd name="T5" fmla="*/ 0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0" y="0"/>
                  </a:moveTo>
                  <a:lnTo>
                    <a:pt x="26" y="53"/>
                  </a:lnTo>
                  <a:lnTo>
                    <a:pt x="27" y="53"/>
                  </a:lnTo>
                </a:path>
              </a:pathLst>
            </a:custGeom>
            <a:noFill/>
            <a:ln w="0">
              <a:solidFill>
                <a:srgbClr val="000000"/>
              </a:solidFill>
              <a:prstDash val="solid"/>
              <a:round/>
            </a:ln>
          </p:spPr>
          <p:txBody>
            <a:bodyPr/>
            <a:lstStyle/>
            <a:p>
              <a:endParaRPr lang="en-US"/>
            </a:p>
          </p:txBody>
        </p:sp>
        <p:sp>
          <p:nvSpPr>
            <p:cNvPr id="26881" name="Freeform 1472"/>
            <p:cNvSpPr/>
            <p:nvPr/>
          </p:nvSpPr>
          <p:spPr bwMode="auto">
            <a:xfrm>
              <a:off x="4932" y="826"/>
              <a:ext cx="8" cy="4"/>
            </a:xfrm>
            <a:custGeom>
              <a:avLst/>
              <a:gdLst>
                <a:gd name="T0" fmla="*/ 0 w 54"/>
                <a:gd name="T1" fmla="*/ 0 h 27"/>
                <a:gd name="T2" fmla="*/ 0 w 54"/>
                <a:gd name="T3" fmla="*/ 0 h 27"/>
                <a:gd name="T4" fmla="*/ 0 w 54"/>
                <a:gd name="T5" fmla="*/ 0 h 27"/>
                <a:gd name="T6" fmla="*/ 0 60000 65536"/>
                <a:gd name="T7" fmla="*/ 0 60000 65536"/>
                <a:gd name="T8" fmla="*/ 0 60000 65536"/>
                <a:gd name="T9" fmla="*/ 0 w 54"/>
                <a:gd name="T10" fmla="*/ 0 h 27"/>
                <a:gd name="T11" fmla="*/ 54 w 54"/>
                <a:gd name="T12" fmla="*/ 27 h 27"/>
              </a:gdLst>
              <a:ahLst/>
              <a:cxnLst>
                <a:cxn ang="T6">
                  <a:pos x="T0" y="T1"/>
                </a:cxn>
                <a:cxn ang="T7">
                  <a:pos x="T2" y="T3"/>
                </a:cxn>
                <a:cxn ang="T8">
                  <a:pos x="T4" y="T5"/>
                </a:cxn>
              </a:cxnLst>
              <a:rect l="T9" t="T10" r="T11" b="T12"/>
              <a:pathLst>
                <a:path w="54" h="27">
                  <a:moveTo>
                    <a:pt x="0" y="0"/>
                  </a:moveTo>
                  <a:lnTo>
                    <a:pt x="52" y="27"/>
                  </a:lnTo>
                  <a:lnTo>
                    <a:pt x="54" y="27"/>
                  </a:lnTo>
                </a:path>
              </a:pathLst>
            </a:custGeom>
            <a:noFill/>
            <a:ln w="0">
              <a:solidFill>
                <a:srgbClr val="000000"/>
              </a:solidFill>
              <a:prstDash val="solid"/>
              <a:round/>
            </a:ln>
          </p:spPr>
          <p:txBody>
            <a:bodyPr/>
            <a:lstStyle/>
            <a:p>
              <a:endParaRPr lang="en-US"/>
            </a:p>
          </p:txBody>
        </p:sp>
        <p:sp>
          <p:nvSpPr>
            <p:cNvPr id="26882" name="Freeform 1473"/>
            <p:cNvSpPr/>
            <p:nvPr/>
          </p:nvSpPr>
          <p:spPr bwMode="auto">
            <a:xfrm>
              <a:off x="4991" y="749"/>
              <a:ext cx="8" cy="8"/>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60000 65536"/>
                <a:gd name="T13" fmla="*/ 0 60000 65536"/>
                <a:gd name="T14" fmla="*/ 0 60000 65536"/>
                <a:gd name="T15" fmla="*/ 0 60000 65536"/>
                <a:gd name="T16" fmla="*/ 0 60000 65536"/>
                <a:gd name="T17" fmla="*/ 0 60000 65536"/>
                <a:gd name="T18" fmla="*/ 0 w 54"/>
                <a:gd name="T19" fmla="*/ 0 h 54"/>
                <a:gd name="T20" fmla="*/ 54 w 54"/>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54" h="54">
                  <a:moveTo>
                    <a:pt x="0" y="0"/>
                  </a:moveTo>
                  <a:lnTo>
                    <a:pt x="0" y="54"/>
                  </a:lnTo>
                  <a:lnTo>
                    <a:pt x="54" y="54"/>
                  </a:lnTo>
                  <a:lnTo>
                    <a:pt x="54" y="0"/>
                  </a:lnTo>
                  <a:lnTo>
                    <a:pt x="0" y="0"/>
                  </a:lnTo>
                  <a:lnTo>
                    <a:pt x="1" y="0"/>
                  </a:lnTo>
                </a:path>
              </a:pathLst>
            </a:custGeom>
            <a:noFill/>
            <a:ln w="0">
              <a:solidFill>
                <a:srgbClr val="000000"/>
              </a:solidFill>
              <a:prstDash val="solid"/>
              <a:round/>
            </a:ln>
          </p:spPr>
          <p:txBody>
            <a:bodyPr/>
            <a:lstStyle/>
            <a:p>
              <a:endParaRPr lang="en-US"/>
            </a:p>
          </p:txBody>
        </p:sp>
        <p:sp>
          <p:nvSpPr>
            <p:cNvPr id="26883" name="Freeform 1474"/>
            <p:cNvSpPr/>
            <p:nvPr/>
          </p:nvSpPr>
          <p:spPr bwMode="auto">
            <a:xfrm>
              <a:off x="4994" y="749"/>
              <a:ext cx="1" cy="8"/>
            </a:xfrm>
            <a:custGeom>
              <a:avLst/>
              <a:gdLst>
                <a:gd name="T0" fmla="*/ 0 w 1"/>
                <a:gd name="T1" fmla="*/ 0 h 54"/>
                <a:gd name="T2" fmla="*/ 0 w 1"/>
                <a:gd name="T3" fmla="*/ 0 h 54"/>
                <a:gd name="T4" fmla="*/ 1 w 1"/>
                <a:gd name="T5" fmla="*/ 0 h 54"/>
                <a:gd name="T6" fmla="*/ 0 60000 65536"/>
                <a:gd name="T7" fmla="*/ 0 60000 65536"/>
                <a:gd name="T8" fmla="*/ 0 60000 65536"/>
                <a:gd name="T9" fmla="*/ 0 w 1"/>
                <a:gd name="T10" fmla="*/ 0 h 54"/>
                <a:gd name="T11" fmla="*/ 1 w 1"/>
                <a:gd name="T12" fmla="*/ 54 h 54"/>
              </a:gdLst>
              <a:ahLst/>
              <a:cxnLst>
                <a:cxn ang="T6">
                  <a:pos x="T0" y="T1"/>
                </a:cxn>
                <a:cxn ang="T7">
                  <a:pos x="T2" y="T3"/>
                </a:cxn>
                <a:cxn ang="T8">
                  <a:pos x="T4" y="T5"/>
                </a:cxn>
              </a:cxnLst>
              <a:rect l="T9" t="T10" r="T11" b="T12"/>
              <a:pathLst>
                <a:path w="1" h="54">
                  <a:moveTo>
                    <a:pt x="0" y="0"/>
                  </a:moveTo>
                  <a:lnTo>
                    <a:pt x="0" y="54"/>
                  </a:lnTo>
                  <a:lnTo>
                    <a:pt x="1" y="54"/>
                  </a:lnTo>
                </a:path>
              </a:pathLst>
            </a:custGeom>
            <a:noFill/>
            <a:ln w="0">
              <a:solidFill>
                <a:srgbClr val="000000"/>
              </a:solidFill>
              <a:prstDash val="solid"/>
              <a:round/>
            </a:ln>
          </p:spPr>
          <p:txBody>
            <a:bodyPr/>
            <a:lstStyle/>
            <a:p>
              <a:endParaRPr lang="en-US"/>
            </a:p>
          </p:txBody>
        </p:sp>
        <p:sp>
          <p:nvSpPr>
            <p:cNvPr id="26884" name="Freeform 1475"/>
            <p:cNvSpPr/>
            <p:nvPr/>
          </p:nvSpPr>
          <p:spPr bwMode="auto">
            <a:xfrm>
              <a:off x="4991" y="753"/>
              <a:ext cx="8" cy="1"/>
            </a:xfrm>
            <a:custGeom>
              <a:avLst/>
              <a:gdLst>
                <a:gd name="T0" fmla="*/ 0 w 55"/>
                <a:gd name="T1" fmla="*/ 0 h 1"/>
                <a:gd name="T2" fmla="*/ 0 w 55"/>
                <a:gd name="T3" fmla="*/ 0 h 1"/>
                <a:gd name="T4" fmla="*/ 0 w 55"/>
                <a:gd name="T5" fmla="*/ 0 h 1"/>
                <a:gd name="T6" fmla="*/ 0 60000 65536"/>
                <a:gd name="T7" fmla="*/ 0 60000 65536"/>
                <a:gd name="T8" fmla="*/ 0 60000 65536"/>
                <a:gd name="T9" fmla="*/ 0 w 55"/>
                <a:gd name="T10" fmla="*/ 0 h 1"/>
                <a:gd name="T11" fmla="*/ 55 w 55"/>
                <a:gd name="T12" fmla="*/ 1 h 1"/>
              </a:gdLst>
              <a:ahLst/>
              <a:cxnLst>
                <a:cxn ang="T6">
                  <a:pos x="T0" y="T1"/>
                </a:cxn>
                <a:cxn ang="T7">
                  <a:pos x="T2" y="T3"/>
                </a:cxn>
                <a:cxn ang="T8">
                  <a:pos x="T4" y="T5"/>
                </a:cxn>
              </a:cxnLst>
              <a:rect l="T9" t="T10" r="T11" b="T12"/>
              <a:pathLst>
                <a:path w="55" h="1">
                  <a:moveTo>
                    <a:pt x="0" y="0"/>
                  </a:moveTo>
                  <a:lnTo>
                    <a:pt x="54" y="0"/>
                  </a:lnTo>
                  <a:lnTo>
                    <a:pt x="55" y="0"/>
                  </a:lnTo>
                </a:path>
              </a:pathLst>
            </a:custGeom>
            <a:noFill/>
            <a:ln w="0">
              <a:solidFill>
                <a:srgbClr val="000000"/>
              </a:solidFill>
              <a:prstDash val="solid"/>
              <a:round/>
            </a:ln>
          </p:spPr>
          <p:txBody>
            <a:bodyPr/>
            <a:lstStyle/>
            <a:p>
              <a:endParaRPr lang="en-US"/>
            </a:p>
          </p:txBody>
        </p:sp>
        <p:sp>
          <p:nvSpPr>
            <p:cNvPr id="26885" name="Freeform 1476"/>
            <p:cNvSpPr/>
            <p:nvPr/>
          </p:nvSpPr>
          <p:spPr bwMode="auto">
            <a:xfrm>
              <a:off x="4991" y="776"/>
              <a:ext cx="0" cy="54"/>
            </a:xfrm>
            <a:custGeom>
              <a:avLst/>
              <a:gdLst>
                <a:gd name="T0" fmla="*/ 0 w 1"/>
                <a:gd name="T1" fmla="*/ 0 h 370"/>
                <a:gd name="T2" fmla="*/ 0 w 1"/>
                <a:gd name="T3" fmla="*/ 1 h 370"/>
                <a:gd name="T4" fmla="*/ 0 w 1"/>
                <a:gd name="T5" fmla="*/ 1 h 370"/>
                <a:gd name="T6" fmla="*/ 0 60000 65536"/>
                <a:gd name="T7" fmla="*/ 0 60000 65536"/>
                <a:gd name="T8" fmla="*/ 0 60000 65536"/>
                <a:gd name="T9" fmla="*/ 0 w 1"/>
                <a:gd name="T10" fmla="*/ 0 h 370"/>
                <a:gd name="T11" fmla="*/ 0 w 1"/>
                <a:gd name="T12" fmla="*/ 370 h 370"/>
              </a:gdLst>
              <a:ahLst/>
              <a:cxnLst>
                <a:cxn ang="T6">
                  <a:pos x="T0" y="T1"/>
                </a:cxn>
                <a:cxn ang="T7">
                  <a:pos x="T2" y="T3"/>
                </a:cxn>
                <a:cxn ang="T8">
                  <a:pos x="T4" y="T5"/>
                </a:cxn>
              </a:cxnLst>
              <a:rect l="T9" t="T10" r="T11" b="T12"/>
              <a:pathLst>
                <a:path w="1" h="370">
                  <a:moveTo>
                    <a:pt x="0" y="0"/>
                  </a:moveTo>
                  <a:lnTo>
                    <a:pt x="0" y="370"/>
                  </a:lnTo>
                  <a:lnTo>
                    <a:pt x="1" y="370"/>
                  </a:lnTo>
                </a:path>
              </a:pathLst>
            </a:custGeom>
            <a:noFill/>
            <a:ln w="0">
              <a:solidFill>
                <a:srgbClr val="000000"/>
              </a:solidFill>
              <a:prstDash val="solid"/>
              <a:round/>
            </a:ln>
          </p:spPr>
          <p:txBody>
            <a:bodyPr/>
            <a:lstStyle/>
            <a:p>
              <a:endParaRPr lang="en-US"/>
            </a:p>
          </p:txBody>
        </p:sp>
        <p:sp>
          <p:nvSpPr>
            <p:cNvPr id="26886" name="Freeform 1477"/>
            <p:cNvSpPr/>
            <p:nvPr/>
          </p:nvSpPr>
          <p:spPr bwMode="auto">
            <a:xfrm>
              <a:off x="4994" y="780"/>
              <a:ext cx="1" cy="46"/>
            </a:xfrm>
            <a:custGeom>
              <a:avLst/>
              <a:gdLst>
                <a:gd name="T0" fmla="*/ 0 w 1"/>
                <a:gd name="T1" fmla="*/ 0 h 317"/>
                <a:gd name="T2" fmla="*/ 0 w 1"/>
                <a:gd name="T3" fmla="*/ 1 h 317"/>
                <a:gd name="T4" fmla="*/ 1 w 1"/>
                <a:gd name="T5" fmla="*/ 1 h 317"/>
                <a:gd name="T6" fmla="*/ 0 60000 65536"/>
                <a:gd name="T7" fmla="*/ 0 60000 65536"/>
                <a:gd name="T8" fmla="*/ 0 60000 65536"/>
                <a:gd name="T9" fmla="*/ 0 w 1"/>
                <a:gd name="T10" fmla="*/ 0 h 317"/>
                <a:gd name="T11" fmla="*/ 1 w 1"/>
                <a:gd name="T12" fmla="*/ 317 h 317"/>
              </a:gdLst>
              <a:ahLst/>
              <a:cxnLst>
                <a:cxn ang="T6">
                  <a:pos x="T0" y="T1"/>
                </a:cxn>
                <a:cxn ang="T7">
                  <a:pos x="T2" y="T3"/>
                </a:cxn>
                <a:cxn ang="T8">
                  <a:pos x="T4" y="T5"/>
                </a:cxn>
              </a:cxnLst>
              <a:rect l="T9" t="T10" r="T11" b="T12"/>
              <a:pathLst>
                <a:path w="1" h="317">
                  <a:moveTo>
                    <a:pt x="0" y="0"/>
                  </a:moveTo>
                  <a:lnTo>
                    <a:pt x="0" y="317"/>
                  </a:lnTo>
                  <a:lnTo>
                    <a:pt x="1" y="317"/>
                  </a:lnTo>
                </a:path>
              </a:pathLst>
            </a:custGeom>
            <a:noFill/>
            <a:ln w="0">
              <a:solidFill>
                <a:srgbClr val="000000"/>
              </a:solidFill>
              <a:prstDash val="solid"/>
              <a:round/>
            </a:ln>
          </p:spPr>
          <p:txBody>
            <a:bodyPr/>
            <a:lstStyle/>
            <a:p>
              <a:endParaRPr lang="en-US"/>
            </a:p>
          </p:txBody>
        </p:sp>
        <p:sp>
          <p:nvSpPr>
            <p:cNvPr id="26887" name="Freeform 1478"/>
            <p:cNvSpPr/>
            <p:nvPr/>
          </p:nvSpPr>
          <p:spPr bwMode="auto">
            <a:xfrm>
              <a:off x="4979" y="776"/>
              <a:ext cx="20" cy="54"/>
            </a:xfrm>
            <a:custGeom>
              <a:avLst/>
              <a:gdLst>
                <a:gd name="T0" fmla="*/ 0 w 134"/>
                <a:gd name="T1" fmla="*/ 0 h 370"/>
                <a:gd name="T2" fmla="*/ 0 w 134"/>
                <a:gd name="T3" fmla="*/ 0 h 370"/>
                <a:gd name="T4" fmla="*/ 0 w 134"/>
                <a:gd name="T5" fmla="*/ 1 h 370"/>
                <a:gd name="T6" fmla="*/ 0 w 134"/>
                <a:gd name="T7" fmla="*/ 1 h 370"/>
                <a:gd name="T8" fmla="*/ 0 60000 65536"/>
                <a:gd name="T9" fmla="*/ 0 60000 65536"/>
                <a:gd name="T10" fmla="*/ 0 60000 65536"/>
                <a:gd name="T11" fmla="*/ 0 60000 65536"/>
                <a:gd name="T12" fmla="*/ 0 w 134"/>
                <a:gd name="T13" fmla="*/ 0 h 370"/>
                <a:gd name="T14" fmla="*/ 134 w 134"/>
                <a:gd name="T15" fmla="*/ 370 h 370"/>
              </a:gdLst>
              <a:ahLst/>
              <a:cxnLst>
                <a:cxn ang="T8">
                  <a:pos x="T0" y="T1"/>
                </a:cxn>
                <a:cxn ang="T9">
                  <a:pos x="T2" y="T3"/>
                </a:cxn>
                <a:cxn ang="T10">
                  <a:pos x="T4" y="T5"/>
                </a:cxn>
                <a:cxn ang="T11">
                  <a:pos x="T6" y="T7"/>
                </a:cxn>
              </a:cxnLst>
              <a:rect l="T12" t="T13" r="T14" b="T15"/>
              <a:pathLst>
                <a:path w="134" h="370">
                  <a:moveTo>
                    <a:pt x="0" y="0"/>
                  </a:moveTo>
                  <a:lnTo>
                    <a:pt x="133" y="0"/>
                  </a:lnTo>
                  <a:lnTo>
                    <a:pt x="133" y="370"/>
                  </a:lnTo>
                  <a:lnTo>
                    <a:pt x="134" y="370"/>
                  </a:lnTo>
                </a:path>
              </a:pathLst>
            </a:custGeom>
            <a:noFill/>
            <a:ln w="0">
              <a:solidFill>
                <a:srgbClr val="000000"/>
              </a:solidFill>
              <a:prstDash val="solid"/>
              <a:round/>
            </a:ln>
          </p:spPr>
          <p:txBody>
            <a:bodyPr/>
            <a:lstStyle/>
            <a:p>
              <a:endParaRPr lang="en-US"/>
            </a:p>
          </p:txBody>
        </p:sp>
        <p:sp>
          <p:nvSpPr>
            <p:cNvPr id="26888" name="Freeform 1479"/>
            <p:cNvSpPr/>
            <p:nvPr/>
          </p:nvSpPr>
          <p:spPr bwMode="auto">
            <a:xfrm>
              <a:off x="4979" y="830"/>
              <a:ext cx="31" cy="1"/>
            </a:xfrm>
            <a:custGeom>
              <a:avLst/>
              <a:gdLst>
                <a:gd name="T0" fmla="*/ 0 w 213"/>
                <a:gd name="T1" fmla="*/ 0 h 1"/>
                <a:gd name="T2" fmla="*/ 1 w 213"/>
                <a:gd name="T3" fmla="*/ 0 h 1"/>
                <a:gd name="T4" fmla="*/ 1 w 213"/>
                <a:gd name="T5" fmla="*/ 0 h 1"/>
                <a:gd name="T6" fmla="*/ 0 60000 65536"/>
                <a:gd name="T7" fmla="*/ 0 60000 65536"/>
                <a:gd name="T8" fmla="*/ 0 60000 65536"/>
                <a:gd name="T9" fmla="*/ 0 w 213"/>
                <a:gd name="T10" fmla="*/ 0 h 1"/>
                <a:gd name="T11" fmla="*/ 213 w 213"/>
                <a:gd name="T12" fmla="*/ 1 h 1"/>
              </a:gdLst>
              <a:ahLst/>
              <a:cxnLst>
                <a:cxn ang="T6">
                  <a:pos x="T0" y="T1"/>
                </a:cxn>
                <a:cxn ang="T7">
                  <a:pos x="T2" y="T3"/>
                </a:cxn>
                <a:cxn ang="T8">
                  <a:pos x="T4" y="T5"/>
                </a:cxn>
              </a:cxnLst>
              <a:rect l="T9" t="T10" r="T11" b="T12"/>
              <a:pathLst>
                <a:path w="213" h="1">
                  <a:moveTo>
                    <a:pt x="0" y="0"/>
                  </a:moveTo>
                  <a:lnTo>
                    <a:pt x="212" y="0"/>
                  </a:lnTo>
                  <a:lnTo>
                    <a:pt x="213" y="0"/>
                  </a:lnTo>
                </a:path>
              </a:pathLst>
            </a:custGeom>
            <a:noFill/>
            <a:ln w="0">
              <a:solidFill>
                <a:srgbClr val="000000"/>
              </a:solidFill>
              <a:prstDash val="solid"/>
              <a:round/>
            </a:ln>
          </p:spPr>
          <p:txBody>
            <a:bodyPr/>
            <a:lstStyle/>
            <a:p>
              <a:endParaRPr lang="en-US"/>
            </a:p>
          </p:txBody>
        </p:sp>
        <p:sp>
          <p:nvSpPr>
            <p:cNvPr id="26889" name="Freeform 1480"/>
            <p:cNvSpPr/>
            <p:nvPr/>
          </p:nvSpPr>
          <p:spPr bwMode="auto">
            <a:xfrm>
              <a:off x="4983" y="776"/>
              <a:ext cx="8" cy="4"/>
            </a:xfrm>
            <a:custGeom>
              <a:avLst/>
              <a:gdLst>
                <a:gd name="T0" fmla="*/ 0 w 54"/>
                <a:gd name="T1" fmla="*/ 0 h 26"/>
                <a:gd name="T2" fmla="*/ 0 w 54"/>
                <a:gd name="T3" fmla="*/ 0 h 26"/>
                <a:gd name="T4" fmla="*/ 0 w 54"/>
                <a:gd name="T5" fmla="*/ 0 h 26"/>
                <a:gd name="T6" fmla="*/ 0 60000 65536"/>
                <a:gd name="T7" fmla="*/ 0 60000 65536"/>
                <a:gd name="T8" fmla="*/ 0 60000 65536"/>
                <a:gd name="T9" fmla="*/ 0 w 54"/>
                <a:gd name="T10" fmla="*/ 0 h 26"/>
                <a:gd name="T11" fmla="*/ 54 w 54"/>
                <a:gd name="T12" fmla="*/ 26 h 26"/>
              </a:gdLst>
              <a:ahLst/>
              <a:cxnLst>
                <a:cxn ang="T6">
                  <a:pos x="T0" y="T1"/>
                </a:cxn>
                <a:cxn ang="T7">
                  <a:pos x="T2" y="T3"/>
                </a:cxn>
                <a:cxn ang="T8">
                  <a:pos x="T4" y="T5"/>
                </a:cxn>
              </a:cxnLst>
              <a:rect l="T9" t="T10" r="T11" b="T12"/>
              <a:pathLst>
                <a:path w="54" h="26">
                  <a:moveTo>
                    <a:pt x="0" y="0"/>
                  </a:moveTo>
                  <a:lnTo>
                    <a:pt x="53" y="26"/>
                  </a:lnTo>
                  <a:lnTo>
                    <a:pt x="54" y="26"/>
                  </a:lnTo>
                </a:path>
              </a:pathLst>
            </a:custGeom>
            <a:noFill/>
            <a:ln w="0">
              <a:solidFill>
                <a:srgbClr val="000000"/>
              </a:solidFill>
              <a:prstDash val="solid"/>
              <a:round/>
            </a:ln>
          </p:spPr>
          <p:txBody>
            <a:bodyPr/>
            <a:lstStyle/>
            <a:p>
              <a:endParaRPr lang="en-US"/>
            </a:p>
          </p:txBody>
        </p:sp>
        <p:sp>
          <p:nvSpPr>
            <p:cNvPr id="26890" name="Freeform 1481"/>
            <p:cNvSpPr/>
            <p:nvPr/>
          </p:nvSpPr>
          <p:spPr bwMode="auto">
            <a:xfrm>
              <a:off x="4987" y="776"/>
              <a:ext cx="4" cy="8"/>
            </a:xfrm>
            <a:custGeom>
              <a:avLst/>
              <a:gdLst>
                <a:gd name="T0" fmla="*/ 0 w 27"/>
                <a:gd name="T1" fmla="*/ 0 h 52"/>
                <a:gd name="T2" fmla="*/ 0 w 27"/>
                <a:gd name="T3" fmla="*/ 0 h 52"/>
                <a:gd name="T4" fmla="*/ 0 w 27"/>
                <a:gd name="T5" fmla="*/ 0 h 52"/>
                <a:gd name="T6" fmla="*/ 0 60000 65536"/>
                <a:gd name="T7" fmla="*/ 0 60000 65536"/>
                <a:gd name="T8" fmla="*/ 0 60000 65536"/>
                <a:gd name="T9" fmla="*/ 0 w 27"/>
                <a:gd name="T10" fmla="*/ 0 h 52"/>
                <a:gd name="T11" fmla="*/ 27 w 27"/>
                <a:gd name="T12" fmla="*/ 52 h 52"/>
              </a:gdLst>
              <a:ahLst/>
              <a:cxnLst>
                <a:cxn ang="T6">
                  <a:pos x="T0" y="T1"/>
                </a:cxn>
                <a:cxn ang="T7">
                  <a:pos x="T2" y="T3"/>
                </a:cxn>
                <a:cxn ang="T8">
                  <a:pos x="T4" y="T5"/>
                </a:cxn>
              </a:cxnLst>
              <a:rect l="T9" t="T10" r="T11" b="T12"/>
              <a:pathLst>
                <a:path w="27" h="52">
                  <a:moveTo>
                    <a:pt x="0" y="0"/>
                  </a:moveTo>
                  <a:lnTo>
                    <a:pt x="26" y="52"/>
                  </a:lnTo>
                  <a:lnTo>
                    <a:pt x="27" y="52"/>
                  </a:lnTo>
                </a:path>
              </a:pathLst>
            </a:custGeom>
            <a:noFill/>
            <a:ln w="0">
              <a:solidFill>
                <a:srgbClr val="000000"/>
              </a:solidFill>
              <a:prstDash val="solid"/>
              <a:round/>
            </a:ln>
          </p:spPr>
          <p:txBody>
            <a:bodyPr/>
            <a:lstStyle/>
            <a:p>
              <a:endParaRPr lang="en-US"/>
            </a:p>
          </p:txBody>
        </p:sp>
        <p:sp>
          <p:nvSpPr>
            <p:cNvPr id="26891" name="Freeform 1482"/>
            <p:cNvSpPr/>
            <p:nvPr/>
          </p:nvSpPr>
          <p:spPr bwMode="auto">
            <a:xfrm>
              <a:off x="4983" y="826"/>
              <a:ext cx="8" cy="4"/>
            </a:xfrm>
            <a:custGeom>
              <a:avLst/>
              <a:gdLst>
                <a:gd name="T0" fmla="*/ 0 w 53"/>
                <a:gd name="T1" fmla="*/ 0 h 27"/>
                <a:gd name="T2" fmla="*/ 0 w 53"/>
                <a:gd name="T3" fmla="*/ 0 h 27"/>
                <a:gd name="T4" fmla="*/ 0 w 53"/>
                <a:gd name="T5" fmla="*/ 0 h 27"/>
                <a:gd name="T6" fmla="*/ 0 60000 65536"/>
                <a:gd name="T7" fmla="*/ 0 60000 65536"/>
                <a:gd name="T8" fmla="*/ 0 60000 65536"/>
                <a:gd name="T9" fmla="*/ 0 w 53"/>
                <a:gd name="T10" fmla="*/ 0 h 27"/>
                <a:gd name="T11" fmla="*/ 53 w 53"/>
                <a:gd name="T12" fmla="*/ 27 h 27"/>
              </a:gdLst>
              <a:ahLst/>
              <a:cxnLst>
                <a:cxn ang="T6">
                  <a:pos x="T0" y="T1"/>
                </a:cxn>
                <a:cxn ang="T7">
                  <a:pos x="T2" y="T3"/>
                </a:cxn>
                <a:cxn ang="T8">
                  <a:pos x="T4" y="T5"/>
                </a:cxn>
              </a:cxnLst>
              <a:rect l="T9" t="T10" r="T11" b="T12"/>
              <a:pathLst>
                <a:path w="53" h="27">
                  <a:moveTo>
                    <a:pt x="53" y="0"/>
                  </a:moveTo>
                  <a:lnTo>
                    <a:pt x="0" y="27"/>
                  </a:lnTo>
                  <a:lnTo>
                    <a:pt x="1" y="27"/>
                  </a:lnTo>
                </a:path>
              </a:pathLst>
            </a:custGeom>
            <a:noFill/>
            <a:ln w="0">
              <a:solidFill>
                <a:srgbClr val="000000"/>
              </a:solidFill>
              <a:prstDash val="solid"/>
              <a:round/>
            </a:ln>
          </p:spPr>
          <p:txBody>
            <a:bodyPr/>
            <a:lstStyle/>
            <a:p>
              <a:endParaRPr lang="en-US"/>
            </a:p>
          </p:txBody>
        </p:sp>
        <p:sp>
          <p:nvSpPr>
            <p:cNvPr id="26892" name="Freeform 1483"/>
            <p:cNvSpPr/>
            <p:nvPr/>
          </p:nvSpPr>
          <p:spPr bwMode="auto">
            <a:xfrm>
              <a:off x="4987" y="823"/>
              <a:ext cx="4" cy="7"/>
            </a:xfrm>
            <a:custGeom>
              <a:avLst/>
              <a:gdLst>
                <a:gd name="T0" fmla="*/ 0 w 26"/>
                <a:gd name="T1" fmla="*/ 0 h 53"/>
                <a:gd name="T2" fmla="*/ 0 w 26"/>
                <a:gd name="T3" fmla="*/ 0 h 53"/>
                <a:gd name="T4" fmla="*/ 0 w 26"/>
                <a:gd name="T5" fmla="*/ 0 h 53"/>
                <a:gd name="T6" fmla="*/ 0 60000 65536"/>
                <a:gd name="T7" fmla="*/ 0 60000 65536"/>
                <a:gd name="T8" fmla="*/ 0 60000 65536"/>
                <a:gd name="T9" fmla="*/ 0 w 26"/>
                <a:gd name="T10" fmla="*/ 0 h 53"/>
                <a:gd name="T11" fmla="*/ 26 w 26"/>
                <a:gd name="T12" fmla="*/ 53 h 53"/>
              </a:gdLst>
              <a:ahLst/>
              <a:cxnLst>
                <a:cxn ang="T6">
                  <a:pos x="T0" y="T1"/>
                </a:cxn>
                <a:cxn ang="T7">
                  <a:pos x="T2" y="T3"/>
                </a:cxn>
                <a:cxn ang="T8">
                  <a:pos x="T4" y="T5"/>
                </a:cxn>
              </a:cxnLst>
              <a:rect l="T9" t="T10" r="T11" b="T12"/>
              <a:pathLst>
                <a:path w="26" h="53">
                  <a:moveTo>
                    <a:pt x="26" y="0"/>
                  </a:moveTo>
                  <a:lnTo>
                    <a:pt x="0" y="53"/>
                  </a:lnTo>
                  <a:lnTo>
                    <a:pt x="1" y="53"/>
                  </a:lnTo>
                </a:path>
              </a:pathLst>
            </a:custGeom>
            <a:noFill/>
            <a:ln w="0">
              <a:solidFill>
                <a:srgbClr val="000000"/>
              </a:solidFill>
              <a:prstDash val="solid"/>
              <a:round/>
            </a:ln>
          </p:spPr>
          <p:txBody>
            <a:bodyPr/>
            <a:lstStyle/>
            <a:p>
              <a:endParaRPr lang="en-US"/>
            </a:p>
          </p:txBody>
        </p:sp>
        <p:sp>
          <p:nvSpPr>
            <p:cNvPr id="26893" name="Freeform 1484"/>
            <p:cNvSpPr/>
            <p:nvPr/>
          </p:nvSpPr>
          <p:spPr bwMode="auto">
            <a:xfrm>
              <a:off x="4999" y="823"/>
              <a:ext cx="4" cy="7"/>
            </a:xfrm>
            <a:custGeom>
              <a:avLst/>
              <a:gdLst>
                <a:gd name="T0" fmla="*/ 0 w 27"/>
                <a:gd name="T1" fmla="*/ 0 h 53"/>
                <a:gd name="T2" fmla="*/ 0 w 27"/>
                <a:gd name="T3" fmla="*/ 0 h 53"/>
                <a:gd name="T4" fmla="*/ 0 w 27"/>
                <a:gd name="T5" fmla="*/ 0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0" y="0"/>
                  </a:moveTo>
                  <a:lnTo>
                    <a:pt x="26" y="53"/>
                  </a:lnTo>
                  <a:lnTo>
                    <a:pt x="27" y="53"/>
                  </a:lnTo>
                </a:path>
              </a:pathLst>
            </a:custGeom>
            <a:noFill/>
            <a:ln w="0">
              <a:solidFill>
                <a:srgbClr val="000000"/>
              </a:solidFill>
              <a:prstDash val="solid"/>
              <a:round/>
            </a:ln>
          </p:spPr>
          <p:txBody>
            <a:bodyPr/>
            <a:lstStyle/>
            <a:p>
              <a:endParaRPr lang="en-US"/>
            </a:p>
          </p:txBody>
        </p:sp>
        <p:sp>
          <p:nvSpPr>
            <p:cNvPr id="26894" name="Freeform 1485"/>
            <p:cNvSpPr/>
            <p:nvPr/>
          </p:nvSpPr>
          <p:spPr bwMode="auto">
            <a:xfrm>
              <a:off x="4999" y="826"/>
              <a:ext cx="7" cy="4"/>
            </a:xfrm>
            <a:custGeom>
              <a:avLst/>
              <a:gdLst>
                <a:gd name="T0" fmla="*/ 0 w 54"/>
                <a:gd name="T1" fmla="*/ 0 h 27"/>
                <a:gd name="T2" fmla="*/ 0 w 54"/>
                <a:gd name="T3" fmla="*/ 0 h 27"/>
                <a:gd name="T4" fmla="*/ 0 w 54"/>
                <a:gd name="T5" fmla="*/ 0 h 27"/>
                <a:gd name="T6" fmla="*/ 0 60000 65536"/>
                <a:gd name="T7" fmla="*/ 0 60000 65536"/>
                <a:gd name="T8" fmla="*/ 0 60000 65536"/>
                <a:gd name="T9" fmla="*/ 0 w 54"/>
                <a:gd name="T10" fmla="*/ 0 h 27"/>
                <a:gd name="T11" fmla="*/ 54 w 54"/>
                <a:gd name="T12" fmla="*/ 27 h 27"/>
              </a:gdLst>
              <a:ahLst/>
              <a:cxnLst>
                <a:cxn ang="T6">
                  <a:pos x="T0" y="T1"/>
                </a:cxn>
                <a:cxn ang="T7">
                  <a:pos x="T2" y="T3"/>
                </a:cxn>
                <a:cxn ang="T8">
                  <a:pos x="T4" y="T5"/>
                </a:cxn>
              </a:cxnLst>
              <a:rect l="T9" t="T10" r="T11" b="T12"/>
              <a:pathLst>
                <a:path w="54" h="27">
                  <a:moveTo>
                    <a:pt x="0" y="0"/>
                  </a:moveTo>
                  <a:lnTo>
                    <a:pt x="53" y="27"/>
                  </a:lnTo>
                  <a:lnTo>
                    <a:pt x="54" y="27"/>
                  </a:lnTo>
                </a:path>
              </a:pathLst>
            </a:custGeom>
            <a:noFill/>
            <a:ln w="0">
              <a:solidFill>
                <a:srgbClr val="000000"/>
              </a:solidFill>
              <a:prstDash val="solid"/>
              <a:round/>
            </a:ln>
          </p:spPr>
          <p:txBody>
            <a:bodyPr/>
            <a:lstStyle/>
            <a:p>
              <a:endParaRPr lang="en-US"/>
            </a:p>
          </p:txBody>
        </p:sp>
        <p:sp>
          <p:nvSpPr>
            <p:cNvPr id="26895" name="Freeform 1486"/>
            <p:cNvSpPr/>
            <p:nvPr/>
          </p:nvSpPr>
          <p:spPr bwMode="auto">
            <a:xfrm>
              <a:off x="5033" y="776"/>
              <a:ext cx="51" cy="54"/>
            </a:xfrm>
            <a:custGeom>
              <a:avLst/>
              <a:gdLst>
                <a:gd name="T0" fmla="*/ 0 w 345"/>
                <a:gd name="T1" fmla="*/ 0 h 370"/>
                <a:gd name="T2" fmla="*/ 0 w 345"/>
                <a:gd name="T3" fmla="*/ 0 h 370"/>
                <a:gd name="T4" fmla="*/ 0 w 345"/>
                <a:gd name="T5" fmla="*/ 0 h 370"/>
                <a:gd name="T6" fmla="*/ 0 w 345"/>
                <a:gd name="T7" fmla="*/ 0 h 370"/>
                <a:gd name="T8" fmla="*/ 0 w 345"/>
                <a:gd name="T9" fmla="*/ 0 h 370"/>
                <a:gd name="T10" fmla="*/ 0 w 345"/>
                <a:gd name="T11" fmla="*/ 0 h 370"/>
                <a:gd name="T12" fmla="*/ 0 w 345"/>
                <a:gd name="T13" fmla="*/ 0 h 370"/>
                <a:gd name="T14" fmla="*/ 0 w 345"/>
                <a:gd name="T15" fmla="*/ 0 h 370"/>
                <a:gd name="T16" fmla="*/ 1 w 345"/>
                <a:gd name="T17" fmla="*/ 0 h 370"/>
                <a:gd name="T18" fmla="*/ 1 w 345"/>
                <a:gd name="T19" fmla="*/ 0 h 370"/>
                <a:gd name="T20" fmla="*/ 1 w 345"/>
                <a:gd name="T21" fmla="*/ 0 h 370"/>
                <a:gd name="T22" fmla="*/ 1 w 345"/>
                <a:gd name="T23" fmla="*/ 0 h 370"/>
                <a:gd name="T24" fmla="*/ 1 w 345"/>
                <a:gd name="T25" fmla="*/ 1 h 370"/>
                <a:gd name="T26" fmla="*/ 1 w 345"/>
                <a:gd name="T27" fmla="*/ 1 h 370"/>
                <a:gd name="T28" fmla="*/ 1 w 345"/>
                <a:gd name="T29" fmla="*/ 1 h 370"/>
                <a:gd name="T30" fmla="*/ 1 w 345"/>
                <a:gd name="T31" fmla="*/ 1 h 3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5"/>
                <a:gd name="T49" fmla="*/ 0 h 370"/>
                <a:gd name="T50" fmla="*/ 345 w 345"/>
                <a:gd name="T51" fmla="*/ 370 h 3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5" h="370">
                  <a:moveTo>
                    <a:pt x="27" y="79"/>
                  </a:moveTo>
                  <a:lnTo>
                    <a:pt x="27" y="52"/>
                  </a:lnTo>
                  <a:lnTo>
                    <a:pt x="53" y="52"/>
                  </a:lnTo>
                  <a:lnTo>
                    <a:pt x="53" y="105"/>
                  </a:lnTo>
                  <a:lnTo>
                    <a:pt x="0" y="105"/>
                  </a:lnTo>
                  <a:lnTo>
                    <a:pt x="0" y="52"/>
                  </a:lnTo>
                  <a:lnTo>
                    <a:pt x="27" y="26"/>
                  </a:lnTo>
                  <a:lnTo>
                    <a:pt x="80" y="0"/>
                  </a:lnTo>
                  <a:lnTo>
                    <a:pt x="185" y="0"/>
                  </a:lnTo>
                  <a:lnTo>
                    <a:pt x="238" y="26"/>
                  </a:lnTo>
                  <a:lnTo>
                    <a:pt x="264" y="52"/>
                  </a:lnTo>
                  <a:lnTo>
                    <a:pt x="291" y="105"/>
                  </a:lnTo>
                  <a:lnTo>
                    <a:pt x="291" y="290"/>
                  </a:lnTo>
                  <a:lnTo>
                    <a:pt x="317" y="343"/>
                  </a:lnTo>
                  <a:lnTo>
                    <a:pt x="344" y="370"/>
                  </a:lnTo>
                  <a:lnTo>
                    <a:pt x="345" y="370"/>
                  </a:lnTo>
                </a:path>
              </a:pathLst>
            </a:custGeom>
            <a:noFill/>
            <a:ln w="0">
              <a:solidFill>
                <a:srgbClr val="000000"/>
              </a:solidFill>
              <a:prstDash val="solid"/>
              <a:round/>
            </a:ln>
          </p:spPr>
          <p:txBody>
            <a:bodyPr/>
            <a:lstStyle/>
            <a:p>
              <a:endParaRPr lang="en-US"/>
            </a:p>
          </p:txBody>
        </p:sp>
        <p:sp>
          <p:nvSpPr>
            <p:cNvPr id="26896" name="Freeform 1487"/>
            <p:cNvSpPr/>
            <p:nvPr/>
          </p:nvSpPr>
          <p:spPr bwMode="auto">
            <a:xfrm>
              <a:off x="5069" y="784"/>
              <a:ext cx="8" cy="42"/>
            </a:xfrm>
            <a:custGeom>
              <a:avLst/>
              <a:gdLst>
                <a:gd name="T0" fmla="*/ 0 w 54"/>
                <a:gd name="T1" fmla="*/ 0 h 291"/>
                <a:gd name="T2" fmla="*/ 0 w 54"/>
                <a:gd name="T3" fmla="*/ 0 h 291"/>
                <a:gd name="T4" fmla="*/ 0 w 54"/>
                <a:gd name="T5" fmla="*/ 1 h 291"/>
                <a:gd name="T6" fmla="*/ 0 w 54"/>
                <a:gd name="T7" fmla="*/ 1 h 291"/>
                <a:gd name="T8" fmla="*/ 0 w 54"/>
                <a:gd name="T9" fmla="*/ 1 h 291"/>
                <a:gd name="T10" fmla="*/ 0 60000 65536"/>
                <a:gd name="T11" fmla="*/ 0 60000 65536"/>
                <a:gd name="T12" fmla="*/ 0 60000 65536"/>
                <a:gd name="T13" fmla="*/ 0 60000 65536"/>
                <a:gd name="T14" fmla="*/ 0 60000 65536"/>
                <a:gd name="T15" fmla="*/ 0 w 54"/>
                <a:gd name="T16" fmla="*/ 0 h 291"/>
                <a:gd name="T17" fmla="*/ 54 w 54"/>
                <a:gd name="T18" fmla="*/ 291 h 291"/>
              </a:gdLst>
              <a:ahLst/>
              <a:cxnLst>
                <a:cxn ang="T10">
                  <a:pos x="T0" y="T1"/>
                </a:cxn>
                <a:cxn ang="T11">
                  <a:pos x="T2" y="T3"/>
                </a:cxn>
                <a:cxn ang="T12">
                  <a:pos x="T4" y="T5"/>
                </a:cxn>
                <a:cxn ang="T13">
                  <a:pos x="T6" y="T7"/>
                </a:cxn>
                <a:cxn ang="T14">
                  <a:pos x="T8" y="T9"/>
                </a:cxn>
              </a:cxnLst>
              <a:rect l="T15" t="T16" r="T17" b="T18"/>
              <a:pathLst>
                <a:path w="54" h="291">
                  <a:moveTo>
                    <a:pt x="0" y="0"/>
                  </a:moveTo>
                  <a:lnTo>
                    <a:pt x="26" y="53"/>
                  </a:lnTo>
                  <a:lnTo>
                    <a:pt x="26" y="238"/>
                  </a:lnTo>
                  <a:lnTo>
                    <a:pt x="53" y="291"/>
                  </a:lnTo>
                  <a:lnTo>
                    <a:pt x="54" y="291"/>
                  </a:lnTo>
                </a:path>
              </a:pathLst>
            </a:custGeom>
            <a:noFill/>
            <a:ln w="0">
              <a:solidFill>
                <a:srgbClr val="000000"/>
              </a:solidFill>
              <a:prstDash val="solid"/>
              <a:round/>
            </a:ln>
          </p:spPr>
          <p:txBody>
            <a:bodyPr/>
            <a:lstStyle/>
            <a:p>
              <a:endParaRPr lang="en-US"/>
            </a:p>
          </p:txBody>
        </p:sp>
        <p:sp>
          <p:nvSpPr>
            <p:cNvPr id="26897" name="Freeform 1488"/>
            <p:cNvSpPr/>
            <p:nvPr/>
          </p:nvSpPr>
          <p:spPr bwMode="auto">
            <a:xfrm>
              <a:off x="5061" y="776"/>
              <a:ext cx="27" cy="54"/>
            </a:xfrm>
            <a:custGeom>
              <a:avLst/>
              <a:gdLst>
                <a:gd name="T0" fmla="*/ 0 w 185"/>
                <a:gd name="T1" fmla="*/ 0 h 370"/>
                <a:gd name="T2" fmla="*/ 0 w 185"/>
                <a:gd name="T3" fmla="*/ 0 h 370"/>
                <a:gd name="T4" fmla="*/ 0 w 185"/>
                <a:gd name="T5" fmla="*/ 0 h 370"/>
                <a:gd name="T6" fmla="*/ 0 w 185"/>
                <a:gd name="T7" fmla="*/ 1 h 370"/>
                <a:gd name="T8" fmla="*/ 0 w 185"/>
                <a:gd name="T9" fmla="*/ 1 h 370"/>
                <a:gd name="T10" fmla="*/ 0 w 185"/>
                <a:gd name="T11" fmla="*/ 1 h 370"/>
                <a:gd name="T12" fmla="*/ 1 w 185"/>
                <a:gd name="T13" fmla="*/ 1 h 370"/>
                <a:gd name="T14" fmla="*/ 1 w 185"/>
                <a:gd name="T15" fmla="*/ 1 h 370"/>
                <a:gd name="T16" fmla="*/ 0 60000 65536"/>
                <a:gd name="T17" fmla="*/ 0 60000 65536"/>
                <a:gd name="T18" fmla="*/ 0 60000 65536"/>
                <a:gd name="T19" fmla="*/ 0 60000 65536"/>
                <a:gd name="T20" fmla="*/ 0 60000 65536"/>
                <a:gd name="T21" fmla="*/ 0 60000 65536"/>
                <a:gd name="T22" fmla="*/ 0 60000 65536"/>
                <a:gd name="T23" fmla="*/ 0 60000 65536"/>
                <a:gd name="T24" fmla="*/ 0 w 185"/>
                <a:gd name="T25" fmla="*/ 0 h 370"/>
                <a:gd name="T26" fmla="*/ 185 w 185"/>
                <a:gd name="T27" fmla="*/ 370 h 3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5" h="370">
                  <a:moveTo>
                    <a:pt x="0" y="0"/>
                  </a:moveTo>
                  <a:lnTo>
                    <a:pt x="26" y="26"/>
                  </a:lnTo>
                  <a:lnTo>
                    <a:pt x="53" y="79"/>
                  </a:lnTo>
                  <a:lnTo>
                    <a:pt x="53" y="290"/>
                  </a:lnTo>
                  <a:lnTo>
                    <a:pt x="79" y="343"/>
                  </a:lnTo>
                  <a:lnTo>
                    <a:pt x="159" y="370"/>
                  </a:lnTo>
                  <a:lnTo>
                    <a:pt x="184" y="370"/>
                  </a:lnTo>
                  <a:lnTo>
                    <a:pt x="185" y="370"/>
                  </a:lnTo>
                </a:path>
              </a:pathLst>
            </a:custGeom>
            <a:noFill/>
            <a:ln w="0">
              <a:solidFill>
                <a:srgbClr val="000000"/>
              </a:solidFill>
              <a:prstDash val="solid"/>
              <a:round/>
            </a:ln>
          </p:spPr>
          <p:txBody>
            <a:bodyPr/>
            <a:lstStyle/>
            <a:p>
              <a:endParaRPr lang="en-US"/>
            </a:p>
          </p:txBody>
        </p:sp>
        <p:sp>
          <p:nvSpPr>
            <p:cNvPr id="26898" name="Freeform 1489"/>
            <p:cNvSpPr/>
            <p:nvPr/>
          </p:nvSpPr>
          <p:spPr bwMode="auto">
            <a:xfrm>
              <a:off x="5030" y="795"/>
              <a:ext cx="39" cy="35"/>
            </a:xfrm>
            <a:custGeom>
              <a:avLst/>
              <a:gdLst>
                <a:gd name="T0" fmla="*/ 1 w 265"/>
                <a:gd name="T1" fmla="*/ 0 h 238"/>
                <a:gd name="T2" fmla="*/ 1 w 265"/>
                <a:gd name="T3" fmla="*/ 0 h 238"/>
                <a:gd name="T4" fmla="*/ 0 w 265"/>
                <a:gd name="T5" fmla="*/ 0 h 238"/>
                <a:gd name="T6" fmla="*/ 0 w 265"/>
                <a:gd name="T7" fmla="*/ 0 h 238"/>
                <a:gd name="T8" fmla="*/ 0 w 265"/>
                <a:gd name="T9" fmla="*/ 0 h 238"/>
                <a:gd name="T10" fmla="*/ 0 w 265"/>
                <a:gd name="T11" fmla="*/ 0 h 238"/>
                <a:gd name="T12" fmla="*/ 0 w 265"/>
                <a:gd name="T13" fmla="*/ 1 h 238"/>
                <a:gd name="T14" fmla="*/ 0 w 265"/>
                <a:gd name="T15" fmla="*/ 1 h 238"/>
                <a:gd name="T16" fmla="*/ 1 w 265"/>
                <a:gd name="T17" fmla="*/ 1 h 238"/>
                <a:gd name="T18" fmla="*/ 1 w 265"/>
                <a:gd name="T19" fmla="*/ 1 h 238"/>
                <a:gd name="T20" fmla="*/ 1 w 265"/>
                <a:gd name="T21" fmla="*/ 0 h 238"/>
                <a:gd name="T22" fmla="*/ 1 w 265"/>
                <a:gd name="T23" fmla="*/ 0 h 2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238"/>
                <a:gd name="T38" fmla="*/ 265 w 265"/>
                <a:gd name="T39" fmla="*/ 238 h 2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238">
                  <a:moveTo>
                    <a:pt x="264" y="0"/>
                  </a:moveTo>
                  <a:lnTo>
                    <a:pt x="237" y="26"/>
                  </a:lnTo>
                  <a:lnTo>
                    <a:pt x="106" y="53"/>
                  </a:lnTo>
                  <a:lnTo>
                    <a:pt x="26" y="79"/>
                  </a:lnTo>
                  <a:lnTo>
                    <a:pt x="0" y="133"/>
                  </a:lnTo>
                  <a:lnTo>
                    <a:pt x="0" y="158"/>
                  </a:lnTo>
                  <a:lnTo>
                    <a:pt x="26" y="211"/>
                  </a:lnTo>
                  <a:lnTo>
                    <a:pt x="106" y="238"/>
                  </a:lnTo>
                  <a:lnTo>
                    <a:pt x="184" y="238"/>
                  </a:lnTo>
                  <a:lnTo>
                    <a:pt x="237" y="211"/>
                  </a:lnTo>
                  <a:lnTo>
                    <a:pt x="264" y="158"/>
                  </a:lnTo>
                  <a:lnTo>
                    <a:pt x="265" y="158"/>
                  </a:lnTo>
                </a:path>
              </a:pathLst>
            </a:custGeom>
            <a:noFill/>
            <a:ln w="0">
              <a:solidFill>
                <a:srgbClr val="000000"/>
              </a:solidFill>
              <a:prstDash val="solid"/>
              <a:round/>
            </a:ln>
          </p:spPr>
          <p:txBody>
            <a:bodyPr/>
            <a:lstStyle/>
            <a:p>
              <a:endParaRPr lang="en-US"/>
            </a:p>
          </p:txBody>
        </p:sp>
        <p:sp>
          <p:nvSpPr>
            <p:cNvPr id="26899" name="Freeform 1490"/>
            <p:cNvSpPr/>
            <p:nvPr/>
          </p:nvSpPr>
          <p:spPr bwMode="auto">
            <a:xfrm>
              <a:off x="5033" y="807"/>
              <a:ext cx="5" cy="19"/>
            </a:xfrm>
            <a:custGeom>
              <a:avLst/>
              <a:gdLst>
                <a:gd name="T0" fmla="*/ 0 w 28"/>
                <a:gd name="T1" fmla="*/ 0 h 132"/>
                <a:gd name="T2" fmla="*/ 0 w 28"/>
                <a:gd name="T3" fmla="*/ 0 h 132"/>
                <a:gd name="T4" fmla="*/ 0 w 28"/>
                <a:gd name="T5" fmla="*/ 0 h 132"/>
                <a:gd name="T6" fmla="*/ 0 w 28"/>
                <a:gd name="T7" fmla="*/ 0 h 132"/>
                <a:gd name="T8" fmla="*/ 0 w 28"/>
                <a:gd name="T9" fmla="*/ 0 h 132"/>
                <a:gd name="T10" fmla="*/ 0 60000 65536"/>
                <a:gd name="T11" fmla="*/ 0 60000 65536"/>
                <a:gd name="T12" fmla="*/ 0 60000 65536"/>
                <a:gd name="T13" fmla="*/ 0 60000 65536"/>
                <a:gd name="T14" fmla="*/ 0 60000 65536"/>
                <a:gd name="T15" fmla="*/ 0 w 28"/>
                <a:gd name="T16" fmla="*/ 0 h 132"/>
                <a:gd name="T17" fmla="*/ 28 w 28"/>
                <a:gd name="T18" fmla="*/ 132 h 132"/>
              </a:gdLst>
              <a:ahLst/>
              <a:cxnLst>
                <a:cxn ang="T10">
                  <a:pos x="T0" y="T1"/>
                </a:cxn>
                <a:cxn ang="T11">
                  <a:pos x="T2" y="T3"/>
                </a:cxn>
                <a:cxn ang="T12">
                  <a:pos x="T4" y="T5"/>
                </a:cxn>
                <a:cxn ang="T13">
                  <a:pos x="T6" y="T7"/>
                </a:cxn>
                <a:cxn ang="T14">
                  <a:pos x="T8" y="T9"/>
                </a:cxn>
              </a:cxnLst>
              <a:rect l="T15" t="T16" r="T17" b="T18"/>
              <a:pathLst>
                <a:path w="28" h="132">
                  <a:moveTo>
                    <a:pt x="27" y="0"/>
                  </a:moveTo>
                  <a:lnTo>
                    <a:pt x="0" y="54"/>
                  </a:lnTo>
                  <a:lnTo>
                    <a:pt x="0" y="79"/>
                  </a:lnTo>
                  <a:lnTo>
                    <a:pt x="27" y="132"/>
                  </a:lnTo>
                  <a:lnTo>
                    <a:pt x="28" y="132"/>
                  </a:lnTo>
                </a:path>
              </a:pathLst>
            </a:custGeom>
            <a:noFill/>
            <a:ln w="0">
              <a:solidFill>
                <a:srgbClr val="000000"/>
              </a:solidFill>
              <a:prstDash val="solid"/>
              <a:round/>
            </a:ln>
          </p:spPr>
          <p:txBody>
            <a:bodyPr/>
            <a:lstStyle/>
            <a:p>
              <a:endParaRPr lang="en-US"/>
            </a:p>
          </p:txBody>
        </p:sp>
        <p:sp>
          <p:nvSpPr>
            <p:cNvPr id="26900" name="Freeform 1491"/>
            <p:cNvSpPr/>
            <p:nvPr/>
          </p:nvSpPr>
          <p:spPr bwMode="auto">
            <a:xfrm>
              <a:off x="5038" y="799"/>
              <a:ext cx="27" cy="31"/>
            </a:xfrm>
            <a:custGeom>
              <a:avLst/>
              <a:gdLst>
                <a:gd name="T0" fmla="*/ 1 w 184"/>
                <a:gd name="T1" fmla="*/ 0 h 212"/>
                <a:gd name="T2" fmla="*/ 0 w 184"/>
                <a:gd name="T3" fmla="*/ 0 h 212"/>
                <a:gd name="T4" fmla="*/ 0 w 184"/>
                <a:gd name="T5" fmla="*/ 0 h 212"/>
                <a:gd name="T6" fmla="*/ 0 w 184"/>
                <a:gd name="T7" fmla="*/ 0 h 212"/>
                <a:gd name="T8" fmla="*/ 0 w 184"/>
                <a:gd name="T9" fmla="*/ 0 h 212"/>
                <a:gd name="T10" fmla="*/ 0 w 184"/>
                <a:gd name="T11" fmla="*/ 1 h 212"/>
                <a:gd name="T12" fmla="*/ 0 w 184"/>
                <a:gd name="T13" fmla="*/ 1 h 212"/>
                <a:gd name="T14" fmla="*/ 0 w 184"/>
                <a:gd name="T15" fmla="*/ 1 h 212"/>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212"/>
                <a:gd name="T26" fmla="*/ 184 w 184"/>
                <a:gd name="T27" fmla="*/ 212 h 2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212">
                  <a:moveTo>
                    <a:pt x="184" y="0"/>
                  </a:moveTo>
                  <a:lnTo>
                    <a:pt x="78" y="27"/>
                  </a:lnTo>
                  <a:lnTo>
                    <a:pt x="26" y="53"/>
                  </a:lnTo>
                  <a:lnTo>
                    <a:pt x="0" y="107"/>
                  </a:lnTo>
                  <a:lnTo>
                    <a:pt x="0" y="132"/>
                  </a:lnTo>
                  <a:lnTo>
                    <a:pt x="26" y="185"/>
                  </a:lnTo>
                  <a:lnTo>
                    <a:pt x="53" y="212"/>
                  </a:lnTo>
                  <a:lnTo>
                    <a:pt x="54" y="212"/>
                  </a:lnTo>
                </a:path>
              </a:pathLst>
            </a:custGeom>
            <a:noFill/>
            <a:ln w="0">
              <a:solidFill>
                <a:srgbClr val="000000"/>
              </a:solidFill>
              <a:prstDash val="solid"/>
              <a:round/>
            </a:ln>
          </p:spPr>
          <p:txBody>
            <a:bodyPr/>
            <a:lstStyle/>
            <a:p>
              <a:endParaRPr lang="en-US"/>
            </a:p>
          </p:txBody>
        </p:sp>
        <p:sp>
          <p:nvSpPr>
            <p:cNvPr id="26901" name="Freeform 1492"/>
            <p:cNvSpPr/>
            <p:nvPr/>
          </p:nvSpPr>
          <p:spPr bwMode="auto">
            <a:xfrm>
              <a:off x="5116" y="749"/>
              <a:ext cx="0" cy="81"/>
            </a:xfrm>
            <a:custGeom>
              <a:avLst/>
              <a:gdLst>
                <a:gd name="T0" fmla="*/ 0 w 1"/>
                <a:gd name="T1" fmla="*/ 0 h 556"/>
                <a:gd name="T2" fmla="*/ 0 w 1"/>
                <a:gd name="T3" fmla="*/ 2 h 556"/>
                <a:gd name="T4" fmla="*/ 0 w 1"/>
                <a:gd name="T5" fmla="*/ 2 h 556"/>
                <a:gd name="T6" fmla="*/ 0 60000 65536"/>
                <a:gd name="T7" fmla="*/ 0 60000 65536"/>
                <a:gd name="T8" fmla="*/ 0 60000 65536"/>
                <a:gd name="T9" fmla="*/ 0 w 1"/>
                <a:gd name="T10" fmla="*/ 0 h 556"/>
                <a:gd name="T11" fmla="*/ 0 w 1"/>
                <a:gd name="T12" fmla="*/ 556 h 556"/>
              </a:gdLst>
              <a:ahLst/>
              <a:cxnLst>
                <a:cxn ang="T6">
                  <a:pos x="T0" y="T1"/>
                </a:cxn>
                <a:cxn ang="T7">
                  <a:pos x="T2" y="T3"/>
                </a:cxn>
                <a:cxn ang="T8">
                  <a:pos x="T4" y="T5"/>
                </a:cxn>
              </a:cxnLst>
              <a:rect l="T9" t="T10" r="T11" b="T12"/>
              <a:pathLst>
                <a:path w="1" h="556">
                  <a:moveTo>
                    <a:pt x="0" y="0"/>
                  </a:moveTo>
                  <a:lnTo>
                    <a:pt x="0" y="556"/>
                  </a:lnTo>
                  <a:lnTo>
                    <a:pt x="1" y="556"/>
                  </a:lnTo>
                </a:path>
              </a:pathLst>
            </a:custGeom>
            <a:noFill/>
            <a:ln w="0">
              <a:solidFill>
                <a:srgbClr val="000000"/>
              </a:solidFill>
              <a:prstDash val="solid"/>
              <a:round/>
            </a:ln>
          </p:spPr>
          <p:txBody>
            <a:bodyPr/>
            <a:lstStyle/>
            <a:p>
              <a:endParaRPr lang="en-US"/>
            </a:p>
          </p:txBody>
        </p:sp>
        <p:sp>
          <p:nvSpPr>
            <p:cNvPr id="26902" name="Freeform 1493"/>
            <p:cNvSpPr/>
            <p:nvPr/>
          </p:nvSpPr>
          <p:spPr bwMode="auto">
            <a:xfrm>
              <a:off x="5120" y="753"/>
              <a:ext cx="0" cy="73"/>
            </a:xfrm>
            <a:custGeom>
              <a:avLst/>
              <a:gdLst>
                <a:gd name="T0" fmla="*/ 0 w 1"/>
                <a:gd name="T1" fmla="*/ 0 h 502"/>
                <a:gd name="T2" fmla="*/ 0 w 1"/>
                <a:gd name="T3" fmla="*/ 2 h 502"/>
                <a:gd name="T4" fmla="*/ 0 w 1"/>
                <a:gd name="T5" fmla="*/ 2 h 502"/>
                <a:gd name="T6" fmla="*/ 0 60000 65536"/>
                <a:gd name="T7" fmla="*/ 0 60000 65536"/>
                <a:gd name="T8" fmla="*/ 0 60000 65536"/>
                <a:gd name="T9" fmla="*/ 0 w 1"/>
                <a:gd name="T10" fmla="*/ 0 h 502"/>
                <a:gd name="T11" fmla="*/ 0 w 1"/>
                <a:gd name="T12" fmla="*/ 502 h 502"/>
              </a:gdLst>
              <a:ahLst/>
              <a:cxnLst>
                <a:cxn ang="T6">
                  <a:pos x="T0" y="T1"/>
                </a:cxn>
                <a:cxn ang="T7">
                  <a:pos x="T2" y="T3"/>
                </a:cxn>
                <a:cxn ang="T8">
                  <a:pos x="T4" y="T5"/>
                </a:cxn>
              </a:cxnLst>
              <a:rect l="T9" t="T10" r="T11" b="T12"/>
              <a:pathLst>
                <a:path w="1" h="502">
                  <a:moveTo>
                    <a:pt x="0" y="0"/>
                  </a:moveTo>
                  <a:lnTo>
                    <a:pt x="0" y="502"/>
                  </a:lnTo>
                  <a:lnTo>
                    <a:pt x="1" y="502"/>
                  </a:lnTo>
                </a:path>
              </a:pathLst>
            </a:custGeom>
            <a:noFill/>
            <a:ln w="0">
              <a:solidFill>
                <a:srgbClr val="000000"/>
              </a:solidFill>
              <a:prstDash val="solid"/>
              <a:round/>
            </a:ln>
          </p:spPr>
          <p:txBody>
            <a:bodyPr/>
            <a:lstStyle/>
            <a:p>
              <a:endParaRPr lang="en-US"/>
            </a:p>
          </p:txBody>
        </p:sp>
        <p:sp>
          <p:nvSpPr>
            <p:cNvPr id="26903" name="Freeform 1494"/>
            <p:cNvSpPr/>
            <p:nvPr/>
          </p:nvSpPr>
          <p:spPr bwMode="auto">
            <a:xfrm>
              <a:off x="5104" y="749"/>
              <a:ext cx="19" cy="81"/>
            </a:xfrm>
            <a:custGeom>
              <a:avLst/>
              <a:gdLst>
                <a:gd name="T0" fmla="*/ 0 w 133"/>
                <a:gd name="T1" fmla="*/ 0 h 556"/>
                <a:gd name="T2" fmla="*/ 0 w 133"/>
                <a:gd name="T3" fmla="*/ 0 h 556"/>
                <a:gd name="T4" fmla="*/ 0 w 133"/>
                <a:gd name="T5" fmla="*/ 2 h 556"/>
                <a:gd name="T6" fmla="*/ 0 w 133"/>
                <a:gd name="T7" fmla="*/ 2 h 556"/>
                <a:gd name="T8" fmla="*/ 0 60000 65536"/>
                <a:gd name="T9" fmla="*/ 0 60000 65536"/>
                <a:gd name="T10" fmla="*/ 0 60000 65536"/>
                <a:gd name="T11" fmla="*/ 0 60000 65536"/>
                <a:gd name="T12" fmla="*/ 0 w 133"/>
                <a:gd name="T13" fmla="*/ 0 h 556"/>
                <a:gd name="T14" fmla="*/ 133 w 133"/>
                <a:gd name="T15" fmla="*/ 556 h 556"/>
              </a:gdLst>
              <a:ahLst/>
              <a:cxnLst>
                <a:cxn ang="T8">
                  <a:pos x="T0" y="T1"/>
                </a:cxn>
                <a:cxn ang="T9">
                  <a:pos x="T2" y="T3"/>
                </a:cxn>
                <a:cxn ang="T10">
                  <a:pos x="T4" y="T5"/>
                </a:cxn>
                <a:cxn ang="T11">
                  <a:pos x="T6" y="T7"/>
                </a:cxn>
              </a:cxnLst>
              <a:rect l="T12" t="T13" r="T14" b="T15"/>
              <a:pathLst>
                <a:path w="133" h="556">
                  <a:moveTo>
                    <a:pt x="0" y="0"/>
                  </a:moveTo>
                  <a:lnTo>
                    <a:pt x="131" y="0"/>
                  </a:lnTo>
                  <a:lnTo>
                    <a:pt x="131" y="556"/>
                  </a:lnTo>
                  <a:lnTo>
                    <a:pt x="133" y="556"/>
                  </a:lnTo>
                </a:path>
              </a:pathLst>
            </a:custGeom>
            <a:noFill/>
            <a:ln w="0">
              <a:solidFill>
                <a:srgbClr val="000000"/>
              </a:solidFill>
              <a:prstDash val="solid"/>
              <a:round/>
            </a:ln>
          </p:spPr>
          <p:txBody>
            <a:bodyPr/>
            <a:lstStyle/>
            <a:p>
              <a:endParaRPr lang="en-US"/>
            </a:p>
          </p:txBody>
        </p:sp>
        <p:sp>
          <p:nvSpPr>
            <p:cNvPr id="26904" name="Freeform 1495"/>
            <p:cNvSpPr/>
            <p:nvPr/>
          </p:nvSpPr>
          <p:spPr bwMode="auto">
            <a:xfrm>
              <a:off x="5104" y="830"/>
              <a:ext cx="31" cy="1"/>
            </a:xfrm>
            <a:custGeom>
              <a:avLst/>
              <a:gdLst>
                <a:gd name="T0" fmla="*/ 0 w 212"/>
                <a:gd name="T1" fmla="*/ 0 h 1"/>
                <a:gd name="T2" fmla="*/ 1 w 212"/>
                <a:gd name="T3" fmla="*/ 0 h 1"/>
                <a:gd name="T4" fmla="*/ 1 w 212"/>
                <a:gd name="T5" fmla="*/ 0 h 1"/>
                <a:gd name="T6" fmla="*/ 0 60000 65536"/>
                <a:gd name="T7" fmla="*/ 0 60000 65536"/>
                <a:gd name="T8" fmla="*/ 0 60000 65536"/>
                <a:gd name="T9" fmla="*/ 0 w 212"/>
                <a:gd name="T10" fmla="*/ 0 h 1"/>
                <a:gd name="T11" fmla="*/ 212 w 212"/>
                <a:gd name="T12" fmla="*/ 1 h 1"/>
              </a:gdLst>
              <a:ahLst/>
              <a:cxnLst>
                <a:cxn ang="T6">
                  <a:pos x="T0" y="T1"/>
                </a:cxn>
                <a:cxn ang="T7">
                  <a:pos x="T2" y="T3"/>
                </a:cxn>
                <a:cxn ang="T8">
                  <a:pos x="T4" y="T5"/>
                </a:cxn>
              </a:cxnLst>
              <a:rect l="T9" t="T10" r="T11" b="T12"/>
              <a:pathLst>
                <a:path w="212" h="1">
                  <a:moveTo>
                    <a:pt x="0" y="0"/>
                  </a:moveTo>
                  <a:lnTo>
                    <a:pt x="211" y="0"/>
                  </a:lnTo>
                  <a:lnTo>
                    <a:pt x="212" y="0"/>
                  </a:lnTo>
                </a:path>
              </a:pathLst>
            </a:custGeom>
            <a:noFill/>
            <a:ln w="0">
              <a:solidFill>
                <a:srgbClr val="000000"/>
              </a:solidFill>
              <a:prstDash val="solid"/>
              <a:round/>
            </a:ln>
          </p:spPr>
          <p:txBody>
            <a:bodyPr/>
            <a:lstStyle/>
            <a:p>
              <a:endParaRPr lang="en-US"/>
            </a:p>
          </p:txBody>
        </p:sp>
        <p:sp>
          <p:nvSpPr>
            <p:cNvPr id="26905" name="Freeform 1496"/>
            <p:cNvSpPr/>
            <p:nvPr/>
          </p:nvSpPr>
          <p:spPr bwMode="auto">
            <a:xfrm>
              <a:off x="5108" y="749"/>
              <a:ext cx="8" cy="4"/>
            </a:xfrm>
            <a:custGeom>
              <a:avLst/>
              <a:gdLst>
                <a:gd name="T0" fmla="*/ 0 w 54"/>
                <a:gd name="T1" fmla="*/ 0 h 27"/>
                <a:gd name="T2" fmla="*/ 0 w 54"/>
                <a:gd name="T3" fmla="*/ 0 h 27"/>
                <a:gd name="T4" fmla="*/ 0 w 54"/>
                <a:gd name="T5" fmla="*/ 0 h 27"/>
                <a:gd name="T6" fmla="*/ 0 60000 65536"/>
                <a:gd name="T7" fmla="*/ 0 60000 65536"/>
                <a:gd name="T8" fmla="*/ 0 60000 65536"/>
                <a:gd name="T9" fmla="*/ 0 w 54"/>
                <a:gd name="T10" fmla="*/ 0 h 27"/>
                <a:gd name="T11" fmla="*/ 54 w 54"/>
                <a:gd name="T12" fmla="*/ 27 h 27"/>
              </a:gdLst>
              <a:ahLst/>
              <a:cxnLst>
                <a:cxn ang="T6">
                  <a:pos x="T0" y="T1"/>
                </a:cxn>
                <a:cxn ang="T7">
                  <a:pos x="T2" y="T3"/>
                </a:cxn>
                <a:cxn ang="T8">
                  <a:pos x="T4" y="T5"/>
                </a:cxn>
              </a:cxnLst>
              <a:rect l="T9" t="T10" r="T11" b="T12"/>
              <a:pathLst>
                <a:path w="54" h="27">
                  <a:moveTo>
                    <a:pt x="0" y="0"/>
                  </a:moveTo>
                  <a:lnTo>
                    <a:pt x="53" y="27"/>
                  </a:lnTo>
                  <a:lnTo>
                    <a:pt x="54" y="27"/>
                  </a:lnTo>
                </a:path>
              </a:pathLst>
            </a:custGeom>
            <a:noFill/>
            <a:ln w="0">
              <a:solidFill>
                <a:srgbClr val="000000"/>
              </a:solidFill>
              <a:prstDash val="solid"/>
              <a:round/>
            </a:ln>
          </p:spPr>
          <p:txBody>
            <a:bodyPr/>
            <a:lstStyle/>
            <a:p>
              <a:endParaRPr lang="en-US"/>
            </a:p>
          </p:txBody>
        </p:sp>
        <p:sp>
          <p:nvSpPr>
            <p:cNvPr id="26906" name="Freeform 1497"/>
            <p:cNvSpPr/>
            <p:nvPr/>
          </p:nvSpPr>
          <p:spPr bwMode="auto">
            <a:xfrm>
              <a:off x="5111" y="749"/>
              <a:ext cx="5" cy="8"/>
            </a:xfrm>
            <a:custGeom>
              <a:avLst/>
              <a:gdLst>
                <a:gd name="T0" fmla="*/ 0 w 27"/>
                <a:gd name="T1" fmla="*/ 0 h 54"/>
                <a:gd name="T2" fmla="*/ 0 w 27"/>
                <a:gd name="T3" fmla="*/ 0 h 54"/>
                <a:gd name="T4" fmla="*/ 0 w 27"/>
                <a:gd name="T5" fmla="*/ 0 h 54"/>
                <a:gd name="T6" fmla="*/ 0 60000 65536"/>
                <a:gd name="T7" fmla="*/ 0 60000 65536"/>
                <a:gd name="T8" fmla="*/ 0 60000 65536"/>
                <a:gd name="T9" fmla="*/ 0 w 27"/>
                <a:gd name="T10" fmla="*/ 0 h 54"/>
                <a:gd name="T11" fmla="*/ 27 w 27"/>
                <a:gd name="T12" fmla="*/ 54 h 54"/>
              </a:gdLst>
              <a:ahLst/>
              <a:cxnLst>
                <a:cxn ang="T6">
                  <a:pos x="T0" y="T1"/>
                </a:cxn>
                <a:cxn ang="T7">
                  <a:pos x="T2" y="T3"/>
                </a:cxn>
                <a:cxn ang="T8">
                  <a:pos x="T4" y="T5"/>
                </a:cxn>
              </a:cxnLst>
              <a:rect l="T9" t="T10" r="T11" b="T12"/>
              <a:pathLst>
                <a:path w="27" h="54">
                  <a:moveTo>
                    <a:pt x="0" y="0"/>
                  </a:moveTo>
                  <a:lnTo>
                    <a:pt x="26" y="54"/>
                  </a:lnTo>
                  <a:lnTo>
                    <a:pt x="27" y="54"/>
                  </a:lnTo>
                </a:path>
              </a:pathLst>
            </a:custGeom>
            <a:noFill/>
            <a:ln w="0">
              <a:solidFill>
                <a:srgbClr val="000000"/>
              </a:solidFill>
              <a:prstDash val="solid"/>
              <a:round/>
            </a:ln>
          </p:spPr>
          <p:txBody>
            <a:bodyPr/>
            <a:lstStyle/>
            <a:p>
              <a:endParaRPr lang="en-US"/>
            </a:p>
          </p:txBody>
        </p:sp>
        <p:sp>
          <p:nvSpPr>
            <p:cNvPr id="26907" name="Freeform 1498"/>
            <p:cNvSpPr/>
            <p:nvPr/>
          </p:nvSpPr>
          <p:spPr bwMode="auto">
            <a:xfrm>
              <a:off x="5108" y="826"/>
              <a:ext cx="8" cy="4"/>
            </a:xfrm>
            <a:custGeom>
              <a:avLst/>
              <a:gdLst>
                <a:gd name="T0" fmla="*/ 0 w 53"/>
                <a:gd name="T1" fmla="*/ 0 h 27"/>
                <a:gd name="T2" fmla="*/ 0 w 53"/>
                <a:gd name="T3" fmla="*/ 0 h 27"/>
                <a:gd name="T4" fmla="*/ 0 w 53"/>
                <a:gd name="T5" fmla="*/ 0 h 27"/>
                <a:gd name="T6" fmla="*/ 0 60000 65536"/>
                <a:gd name="T7" fmla="*/ 0 60000 65536"/>
                <a:gd name="T8" fmla="*/ 0 60000 65536"/>
                <a:gd name="T9" fmla="*/ 0 w 53"/>
                <a:gd name="T10" fmla="*/ 0 h 27"/>
                <a:gd name="T11" fmla="*/ 53 w 53"/>
                <a:gd name="T12" fmla="*/ 27 h 27"/>
              </a:gdLst>
              <a:ahLst/>
              <a:cxnLst>
                <a:cxn ang="T6">
                  <a:pos x="T0" y="T1"/>
                </a:cxn>
                <a:cxn ang="T7">
                  <a:pos x="T2" y="T3"/>
                </a:cxn>
                <a:cxn ang="T8">
                  <a:pos x="T4" y="T5"/>
                </a:cxn>
              </a:cxnLst>
              <a:rect l="T9" t="T10" r="T11" b="T12"/>
              <a:pathLst>
                <a:path w="53" h="27">
                  <a:moveTo>
                    <a:pt x="53" y="0"/>
                  </a:moveTo>
                  <a:lnTo>
                    <a:pt x="0" y="27"/>
                  </a:lnTo>
                  <a:lnTo>
                    <a:pt x="1" y="27"/>
                  </a:lnTo>
                </a:path>
              </a:pathLst>
            </a:custGeom>
            <a:noFill/>
            <a:ln w="0">
              <a:solidFill>
                <a:srgbClr val="000000"/>
              </a:solidFill>
              <a:prstDash val="solid"/>
              <a:round/>
            </a:ln>
          </p:spPr>
          <p:txBody>
            <a:bodyPr/>
            <a:lstStyle/>
            <a:p>
              <a:endParaRPr lang="en-US"/>
            </a:p>
          </p:txBody>
        </p:sp>
        <p:sp>
          <p:nvSpPr>
            <p:cNvPr id="26908" name="Freeform 1499"/>
            <p:cNvSpPr/>
            <p:nvPr/>
          </p:nvSpPr>
          <p:spPr bwMode="auto">
            <a:xfrm>
              <a:off x="5111" y="823"/>
              <a:ext cx="5" cy="7"/>
            </a:xfrm>
            <a:custGeom>
              <a:avLst/>
              <a:gdLst>
                <a:gd name="T0" fmla="*/ 0 w 26"/>
                <a:gd name="T1" fmla="*/ 0 h 53"/>
                <a:gd name="T2" fmla="*/ 0 w 26"/>
                <a:gd name="T3" fmla="*/ 0 h 53"/>
                <a:gd name="T4" fmla="*/ 0 w 26"/>
                <a:gd name="T5" fmla="*/ 0 h 53"/>
                <a:gd name="T6" fmla="*/ 0 60000 65536"/>
                <a:gd name="T7" fmla="*/ 0 60000 65536"/>
                <a:gd name="T8" fmla="*/ 0 60000 65536"/>
                <a:gd name="T9" fmla="*/ 0 w 26"/>
                <a:gd name="T10" fmla="*/ 0 h 53"/>
                <a:gd name="T11" fmla="*/ 26 w 26"/>
                <a:gd name="T12" fmla="*/ 53 h 53"/>
              </a:gdLst>
              <a:ahLst/>
              <a:cxnLst>
                <a:cxn ang="T6">
                  <a:pos x="T0" y="T1"/>
                </a:cxn>
                <a:cxn ang="T7">
                  <a:pos x="T2" y="T3"/>
                </a:cxn>
                <a:cxn ang="T8">
                  <a:pos x="T4" y="T5"/>
                </a:cxn>
              </a:cxnLst>
              <a:rect l="T9" t="T10" r="T11" b="T12"/>
              <a:pathLst>
                <a:path w="26" h="53">
                  <a:moveTo>
                    <a:pt x="26" y="0"/>
                  </a:moveTo>
                  <a:lnTo>
                    <a:pt x="0" y="53"/>
                  </a:lnTo>
                  <a:lnTo>
                    <a:pt x="1" y="53"/>
                  </a:lnTo>
                </a:path>
              </a:pathLst>
            </a:custGeom>
            <a:noFill/>
            <a:ln w="0">
              <a:solidFill>
                <a:srgbClr val="000000"/>
              </a:solidFill>
              <a:prstDash val="solid"/>
              <a:round/>
            </a:ln>
          </p:spPr>
          <p:txBody>
            <a:bodyPr/>
            <a:lstStyle/>
            <a:p>
              <a:endParaRPr lang="en-US"/>
            </a:p>
          </p:txBody>
        </p:sp>
        <p:sp>
          <p:nvSpPr>
            <p:cNvPr id="26909" name="Freeform 1500"/>
            <p:cNvSpPr/>
            <p:nvPr/>
          </p:nvSpPr>
          <p:spPr bwMode="auto">
            <a:xfrm>
              <a:off x="5123" y="823"/>
              <a:ext cx="4" cy="7"/>
            </a:xfrm>
            <a:custGeom>
              <a:avLst/>
              <a:gdLst>
                <a:gd name="T0" fmla="*/ 0 w 28"/>
                <a:gd name="T1" fmla="*/ 0 h 53"/>
                <a:gd name="T2" fmla="*/ 0 w 28"/>
                <a:gd name="T3" fmla="*/ 0 h 53"/>
                <a:gd name="T4" fmla="*/ 0 w 28"/>
                <a:gd name="T5" fmla="*/ 0 h 53"/>
                <a:gd name="T6" fmla="*/ 0 60000 65536"/>
                <a:gd name="T7" fmla="*/ 0 60000 65536"/>
                <a:gd name="T8" fmla="*/ 0 60000 65536"/>
                <a:gd name="T9" fmla="*/ 0 w 28"/>
                <a:gd name="T10" fmla="*/ 0 h 53"/>
                <a:gd name="T11" fmla="*/ 28 w 28"/>
                <a:gd name="T12" fmla="*/ 53 h 53"/>
              </a:gdLst>
              <a:ahLst/>
              <a:cxnLst>
                <a:cxn ang="T6">
                  <a:pos x="T0" y="T1"/>
                </a:cxn>
                <a:cxn ang="T7">
                  <a:pos x="T2" y="T3"/>
                </a:cxn>
                <a:cxn ang="T8">
                  <a:pos x="T4" y="T5"/>
                </a:cxn>
              </a:cxnLst>
              <a:rect l="T9" t="T10" r="T11" b="T12"/>
              <a:pathLst>
                <a:path w="28" h="53">
                  <a:moveTo>
                    <a:pt x="0" y="0"/>
                  </a:moveTo>
                  <a:lnTo>
                    <a:pt x="27" y="53"/>
                  </a:lnTo>
                  <a:lnTo>
                    <a:pt x="28" y="53"/>
                  </a:lnTo>
                </a:path>
              </a:pathLst>
            </a:custGeom>
            <a:noFill/>
            <a:ln w="0">
              <a:solidFill>
                <a:srgbClr val="000000"/>
              </a:solidFill>
              <a:prstDash val="solid"/>
              <a:round/>
            </a:ln>
          </p:spPr>
          <p:txBody>
            <a:bodyPr/>
            <a:lstStyle/>
            <a:p>
              <a:endParaRPr lang="en-US"/>
            </a:p>
          </p:txBody>
        </p:sp>
        <p:sp>
          <p:nvSpPr>
            <p:cNvPr id="26910" name="Freeform 1501"/>
            <p:cNvSpPr/>
            <p:nvPr/>
          </p:nvSpPr>
          <p:spPr bwMode="auto">
            <a:xfrm>
              <a:off x="5123" y="826"/>
              <a:ext cx="8" cy="4"/>
            </a:xfrm>
            <a:custGeom>
              <a:avLst/>
              <a:gdLst>
                <a:gd name="T0" fmla="*/ 0 w 54"/>
                <a:gd name="T1" fmla="*/ 0 h 27"/>
                <a:gd name="T2" fmla="*/ 0 w 54"/>
                <a:gd name="T3" fmla="*/ 0 h 27"/>
                <a:gd name="T4" fmla="*/ 0 w 54"/>
                <a:gd name="T5" fmla="*/ 0 h 27"/>
                <a:gd name="T6" fmla="*/ 0 60000 65536"/>
                <a:gd name="T7" fmla="*/ 0 60000 65536"/>
                <a:gd name="T8" fmla="*/ 0 60000 65536"/>
                <a:gd name="T9" fmla="*/ 0 w 54"/>
                <a:gd name="T10" fmla="*/ 0 h 27"/>
                <a:gd name="T11" fmla="*/ 54 w 54"/>
                <a:gd name="T12" fmla="*/ 27 h 27"/>
              </a:gdLst>
              <a:ahLst/>
              <a:cxnLst>
                <a:cxn ang="T6">
                  <a:pos x="T0" y="T1"/>
                </a:cxn>
                <a:cxn ang="T7">
                  <a:pos x="T2" y="T3"/>
                </a:cxn>
                <a:cxn ang="T8">
                  <a:pos x="T4" y="T5"/>
                </a:cxn>
              </a:cxnLst>
              <a:rect l="T9" t="T10" r="T11" b="T12"/>
              <a:pathLst>
                <a:path w="54" h="27">
                  <a:moveTo>
                    <a:pt x="0" y="0"/>
                  </a:moveTo>
                  <a:lnTo>
                    <a:pt x="53" y="27"/>
                  </a:lnTo>
                  <a:lnTo>
                    <a:pt x="54" y="27"/>
                  </a:lnTo>
                </a:path>
              </a:pathLst>
            </a:custGeom>
            <a:noFill/>
            <a:ln w="0">
              <a:solidFill>
                <a:srgbClr val="000000"/>
              </a:solidFill>
              <a:prstDash val="solid"/>
              <a:round/>
            </a:ln>
          </p:spPr>
          <p:txBody>
            <a:bodyPr/>
            <a:lstStyle/>
            <a:p>
              <a:endParaRPr lang="en-US"/>
            </a:p>
          </p:txBody>
        </p:sp>
        <p:sp>
          <p:nvSpPr>
            <p:cNvPr id="26911" name="Freeform 1502"/>
            <p:cNvSpPr/>
            <p:nvPr/>
          </p:nvSpPr>
          <p:spPr bwMode="auto">
            <a:xfrm>
              <a:off x="4033" y="1450"/>
              <a:ext cx="74" cy="24"/>
            </a:xfrm>
            <a:custGeom>
              <a:avLst/>
              <a:gdLst>
                <a:gd name="T0" fmla="*/ 2 w 505"/>
                <a:gd name="T1" fmla="*/ 0 h 166"/>
                <a:gd name="T2" fmla="*/ 1 w 505"/>
                <a:gd name="T3" fmla="*/ 0 h 166"/>
                <a:gd name="T4" fmla="*/ 0 w 505"/>
                <a:gd name="T5" fmla="*/ 0 h 166"/>
                <a:gd name="T6" fmla="*/ 2 w 505"/>
                <a:gd name="T7" fmla="*/ 0 h 166"/>
                <a:gd name="T8" fmla="*/ 0 60000 65536"/>
                <a:gd name="T9" fmla="*/ 0 60000 65536"/>
                <a:gd name="T10" fmla="*/ 0 60000 65536"/>
                <a:gd name="T11" fmla="*/ 0 60000 65536"/>
                <a:gd name="T12" fmla="*/ 0 w 505"/>
                <a:gd name="T13" fmla="*/ 0 h 166"/>
                <a:gd name="T14" fmla="*/ 505 w 505"/>
                <a:gd name="T15" fmla="*/ 166 h 166"/>
              </a:gdLst>
              <a:ahLst/>
              <a:cxnLst>
                <a:cxn ang="T8">
                  <a:pos x="T0" y="T1"/>
                </a:cxn>
                <a:cxn ang="T9">
                  <a:pos x="T2" y="T3"/>
                </a:cxn>
                <a:cxn ang="T10">
                  <a:pos x="T4" y="T5"/>
                </a:cxn>
                <a:cxn ang="T11">
                  <a:pos x="T6" y="T7"/>
                </a:cxn>
              </a:cxnLst>
              <a:rect l="T12" t="T13" r="T14" b="T15"/>
              <a:pathLst>
                <a:path w="505" h="166">
                  <a:moveTo>
                    <a:pt x="505" y="166"/>
                  </a:moveTo>
                  <a:lnTo>
                    <a:pt x="485" y="0"/>
                  </a:lnTo>
                  <a:lnTo>
                    <a:pt x="0" y="145"/>
                  </a:lnTo>
                  <a:lnTo>
                    <a:pt x="505" y="166"/>
                  </a:lnTo>
                  <a:close/>
                </a:path>
              </a:pathLst>
            </a:custGeom>
            <a:solidFill>
              <a:srgbClr val="000000"/>
            </a:solidFill>
            <a:ln w="9525">
              <a:noFill/>
              <a:round/>
            </a:ln>
          </p:spPr>
          <p:txBody>
            <a:bodyPr/>
            <a:lstStyle/>
            <a:p>
              <a:endParaRPr lang="en-US"/>
            </a:p>
          </p:txBody>
        </p:sp>
        <p:sp>
          <p:nvSpPr>
            <p:cNvPr id="26912" name="Freeform 1503"/>
            <p:cNvSpPr/>
            <p:nvPr/>
          </p:nvSpPr>
          <p:spPr bwMode="auto">
            <a:xfrm>
              <a:off x="4033" y="1450"/>
              <a:ext cx="74" cy="24"/>
            </a:xfrm>
            <a:custGeom>
              <a:avLst/>
              <a:gdLst>
                <a:gd name="T0" fmla="*/ 2 w 505"/>
                <a:gd name="T1" fmla="*/ 0 h 166"/>
                <a:gd name="T2" fmla="*/ 1 w 505"/>
                <a:gd name="T3" fmla="*/ 0 h 166"/>
                <a:gd name="T4" fmla="*/ 0 w 505"/>
                <a:gd name="T5" fmla="*/ 0 h 166"/>
                <a:gd name="T6" fmla="*/ 2 w 505"/>
                <a:gd name="T7" fmla="*/ 0 h 166"/>
                <a:gd name="T8" fmla="*/ 0 60000 65536"/>
                <a:gd name="T9" fmla="*/ 0 60000 65536"/>
                <a:gd name="T10" fmla="*/ 0 60000 65536"/>
                <a:gd name="T11" fmla="*/ 0 60000 65536"/>
                <a:gd name="T12" fmla="*/ 0 w 505"/>
                <a:gd name="T13" fmla="*/ 0 h 166"/>
                <a:gd name="T14" fmla="*/ 505 w 505"/>
                <a:gd name="T15" fmla="*/ 166 h 166"/>
              </a:gdLst>
              <a:ahLst/>
              <a:cxnLst>
                <a:cxn ang="T8">
                  <a:pos x="T0" y="T1"/>
                </a:cxn>
                <a:cxn ang="T9">
                  <a:pos x="T2" y="T3"/>
                </a:cxn>
                <a:cxn ang="T10">
                  <a:pos x="T4" y="T5"/>
                </a:cxn>
                <a:cxn ang="T11">
                  <a:pos x="T6" y="T7"/>
                </a:cxn>
              </a:cxnLst>
              <a:rect l="T12" t="T13" r="T14" b="T15"/>
              <a:pathLst>
                <a:path w="505" h="166">
                  <a:moveTo>
                    <a:pt x="505" y="166"/>
                  </a:moveTo>
                  <a:lnTo>
                    <a:pt x="485" y="0"/>
                  </a:lnTo>
                  <a:lnTo>
                    <a:pt x="0" y="145"/>
                  </a:lnTo>
                  <a:lnTo>
                    <a:pt x="505" y="166"/>
                  </a:lnTo>
                </a:path>
              </a:pathLst>
            </a:custGeom>
            <a:noFill/>
            <a:ln w="0">
              <a:solidFill>
                <a:srgbClr val="000000"/>
              </a:solidFill>
              <a:prstDash val="solid"/>
              <a:round/>
            </a:ln>
          </p:spPr>
          <p:txBody>
            <a:bodyPr/>
            <a:lstStyle/>
            <a:p>
              <a:endParaRPr lang="en-US"/>
            </a:p>
          </p:txBody>
        </p:sp>
        <p:sp>
          <p:nvSpPr>
            <p:cNvPr id="26913" name="Freeform 1504"/>
            <p:cNvSpPr/>
            <p:nvPr/>
          </p:nvSpPr>
          <p:spPr bwMode="auto">
            <a:xfrm>
              <a:off x="4106" y="1416"/>
              <a:ext cx="364" cy="46"/>
            </a:xfrm>
            <a:custGeom>
              <a:avLst/>
              <a:gdLst>
                <a:gd name="T0" fmla="*/ 0 w 2463"/>
                <a:gd name="T1" fmla="*/ 1 h 308"/>
                <a:gd name="T2" fmla="*/ 8 w 2463"/>
                <a:gd name="T3" fmla="*/ 0 h 308"/>
                <a:gd name="T4" fmla="*/ 8 w 2463"/>
                <a:gd name="T5" fmla="*/ 0 h 308"/>
                <a:gd name="T6" fmla="*/ 0 60000 65536"/>
                <a:gd name="T7" fmla="*/ 0 60000 65536"/>
                <a:gd name="T8" fmla="*/ 0 60000 65536"/>
                <a:gd name="T9" fmla="*/ 0 w 2463"/>
                <a:gd name="T10" fmla="*/ 0 h 308"/>
                <a:gd name="T11" fmla="*/ 2463 w 2463"/>
                <a:gd name="T12" fmla="*/ 308 h 308"/>
              </a:gdLst>
              <a:ahLst/>
              <a:cxnLst>
                <a:cxn ang="T6">
                  <a:pos x="T0" y="T1"/>
                </a:cxn>
                <a:cxn ang="T7">
                  <a:pos x="T2" y="T3"/>
                </a:cxn>
                <a:cxn ang="T8">
                  <a:pos x="T4" y="T5"/>
                </a:cxn>
              </a:cxnLst>
              <a:rect l="T9" t="T10" r="T11" b="T12"/>
              <a:pathLst>
                <a:path w="2463" h="308">
                  <a:moveTo>
                    <a:pt x="0" y="308"/>
                  </a:moveTo>
                  <a:lnTo>
                    <a:pt x="2462" y="0"/>
                  </a:lnTo>
                  <a:lnTo>
                    <a:pt x="2463" y="0"/>
                  </a:lnTo>
                </a:path>
              </a:pathLst>
            </a:custGeom>
            <a:noFill/>
            <a:ln w="0">
              <a:solidFill>
                <a:srgbClr val="000000"/>
              </a:solidFill>
              <a:prstDash val="solid"/>
              <a:round/>
            </a:ln>
          </p:spPr>
          <p:txBody>
            <a:bodyPr/>
            <a:lstStyle/>
            <a:p>
              <a:endParaRPr lang="en-US"/>
            </a:p>
          </p:txBody>
        </p:sp>
        <p:sp>
          <p:nvSpPr>
            <p:cNvPr id="26914" name="Freeform 1505"/>
            <p:cNvSpPr/>
            <p:nvPr/>
          </p:nvSpPr>
          <p:spPr bwMode="auto">
            <a:xfrm>
              <a:off x="4470" y="1416"/>
              <a:ext cx="82" cy="1"/>
            </a:xfrm>
            <a:custGeom>
              <a:avLst/>
              <a:gdLst>
                <a:gd name="T0" fmla="*/ 0 w 556"/>
                <a:gd name="T1" fmla="*/ 0 h 1"/>
                <a:gd name="T2" fmla="*/ 2 w 556"/>
                <a:gd name="T3" fmla="*/ 0 h 1"/>
                <a:gd name="T4" fmla="*/ 2 w 556"/>
                <a:gd name="T5" fmla="*/ 0 h 1"/>
                <a:gd name="T6" fmla="*/ 0 60000 65536"/>
                <a:gd name="T7" fmla="*/ 0 60000 65536"/>
                <a:gd name="T8" fmla="*/ 0 60000 65536"/>
                <a:gd name="T9" fmla="*/ 0 w 556"/>
                <a:gd name="T10" fmla="*/ 0 h 1"/>
                <a:gd name="T11" fmla="*/ 556 w 556"/>
                <a:gd name="T12" fmla="*/ 1 h 1"/>
              </a:gdLst>
              <a:ahLst/>
              <a:cxnLst>
                <a:cxn ang="T6">
                  <a:pos x="T0" y="T1"/>
                </a:cxn>
                <a:cxn ang="T7">
                  <a:pos x="T2" y="T3"/>
                </a:cxn>
                <a:cxn ang="T8">
                  <a:pos x="T4" y="T5"/>
                </a:cxn>
              </a:cxnLst>
              <a:rect l="T9" t="T10" r="T11" b="T12"/>
              <a:pathLst>
                <a:path w="556" h="1">
                  <a:moveTo>
                    <a:pt x="0" y="0"/>
                  </a:moveTo>
                  <a:lnTo>
                    <a:pt x="555" y="0"/>
                  </a:lnTo>
                  <a:lnTo>
                    <a:pt x="556" y="0"/>
                  </a:lnTo>
                </a:path>
              </a:pathLst>
            </a:custGeom>
            <a:noFill/>
            <a:ln w="0">
              <a:solidFill>
                <a:srgbClr val="000000"/>
              </a:solidFill>
              <a:prstDash val="solid"/>
              <a:round/>
            </a:ln>
          </p:spPr>
          <p:txBody>
            <a:bodyPr/>
            <a:lstStyle/>
            <a:p>
              <a:endParaRPr lang="en-US"/>
            </a:p>
          </p:txBody>
        </p:sp>
        <p:sp>
          <p:nvSpPr>
            <p:cNvPr id="26915" name="Freeform 1506"/>
            <p:cNvSpPr/>
            <p:nvPr/>
          </p:nvSpPr>
          <p:spPr bwMode="auto">
            <a:xfrm>
              <a:off x="4612" y="1362"/>
              <a:ext cx="1" cy="82"/>
            </a:xfrm>
            <a:custGeom>
              <a:avLst/>
              <a:gdLst>
                <a:gd name="T0" fmla="*/ 0 w 1"/>
                <a:gd name="T1" fmla="*/ 0 h 555"/>
                <a:gd name="T2" fmla="*/ 0 w 1"/>
                <a:gd name="T3" fmla="*/ 2 h 555"/>
                <a:gd name="T4" fmla="*/ 1 w 1"/>
                <a:gd name="T5" fmla="*/ 2 h 555"/>
                <a:gd name="T6" fmla="*/ 0 60000 65536"/>
                <a:gd name="T7" fmla="*/ 0 60000 65536"/>
                <a:gd name="T8" fmla="*/ 0 60000 65536"/>
                <a:gd name="T9" fmla="*/ 0 w 1"/>
                <a:gd name="T10" fmla="*/ 0 h 555"/>
                <a:gd name="T11" fmla="*/ 1 w 1"/>
                <a:gd name="T12" fmla="*/ 555 h 555"/>
              </a:gdLst>
              <a:ahLst/>
              <a:cxnLst>
                <a:cxn ang="T6">
                  <a:pos x="T0" y="T1"/>
                </a:cxn>
                <a:cxn ang="T7">
                  <a:pos x="T2" y="T3"/>
                </a:cxn>
                <a:cxn ang="T8">
                  <a:pos x="T4" y="T5"/>
                </a:cxn>
              </a:cxnLst>
              <a:rect l="T9" t="T10" r="T11" b="T12"/>
              <a:pathLst>
                <a:path w="1" h="555">
                  <a:moveTo>
                    <a:pt x="0" y="0"/>
                  </a:moveTo>
                  <a:lnTo>
                    <a:pt x="0" y="555"/>
                  </a:lnTo>
                  <a:lnTo>
                    <a:pt x="1" y="555"/>
                  </a:lnTo>
                </a:path>
              </a:pathLst>
            </a:custGeom>
            <a:noFill/>
            <a:ln w="0">
              <a:solidFill>
                <a:srgbClr val="000000"/>
              </a:solidFill>
              <a:prstDash val="solid"/>
              <a:round/>
            </a:ln>
          </p:spPr>
          <p:txBody>
            <a:bodyPr/>
            <a:lstStyle/>
            <a:p>
              <a:endParaRPr lang="en-US"/>
            </a:p>
          </p:txBody>
        </p:sp>
        <p:sp>
          <p:nvSpPr>
            <p:cNvPr id="26916" name="Freeform 1507"/>
            <p:cNvSpPr/>
            <p:nvPr/>
          </p:nvSpPr>
          <p:spPr bwMode="auto">
            <a:xfrm>
              <a:off x="4616" y="1367"/>
              <a:ext cx="1" cy="73"/>
            </a:xfrm>
            <a:custGeom>
              <a:avLst/>
              <a:gdLst>
                <a:gd name="T0" fmla="*/ 0 w 1"/>
                <a:gd name="T1" fmla="*/ 0 h 502"/>
                <a:gd name="T2" fmla="*/ 0 w 1"/>
                <a:gd name="T3" fmla="*/ 2 h 502"/>
                <a:gd name="T4" fmla="*/ 1 w 1"/>
                <a:gd name="T5" fmla="*/ 2 h 502"/>
                <a:gd name="T6" fmla="*/ 0 60000 65536"/>
                <a:gd name="T7" fmla="*/ 0 60000 65536"/>
                <a:gd name="T8" fmla="*/ 0 60000 65536"/>
                <a:gd name="T9" fmla="*/ 0 w 1"/>
                <a:gd name="T10" fmla="*/ 0 h 502"/>
                <a:gd name="T11" fmla="*/ 1 w 1"/>
                <a:gd name="T12" fmla="*/ 502 h 502"/>
              </a:gdLst>
              <a:ahLst/>
              <a:cxnLst>
                <a:cxn ang="T6">
                  <a:pos x="T0" y="T1"/>
                </a:cxn>
                <a:cxn ang="T7">
                  <a:pos x="T2" y="T3"/>
                </a:cxn>
                <a:cxn ang="T8">
                  <a:pos x="T4" y="T5"/>
                </a:cxn>
              </a:cxnLst>
              <a:rect l="T9" t="T10" r="T11" b="T12"/>
              <a:pathLst>
                <a:path w="1" h="502">
                  <a:moveTo>
                    <a:pt x="0" y="0"/>
                  </a:moveTo>
                  <a:lnTo>
                    <a:pt x="0" y="502"/>
                  </a:lnTo>
                  <a:lnTo>
                    <a:pt x="1" y="502"/>
                  </a:lnTo>
                </a:path>
              </a:pathLst>
            </a:custGeom>
            <a:noFill/>
            <a:ln w="0">
              <a:solidFill>
                <a:srgbClr val="000000"/>
              </a:solidFill>
              <a:prstDash val="solid"/>
              <a:round/>
            </a:ln>
          </p:spPr>
          <p:txBody>
            <a:bodyPr/>
            <a:lstStyle/>
            <a:p>
              <a:endParaRPr lang="en-US"/>
            </a:p>
          </p:txBody>
        </p:sp>
        <p:sp>
          <p:nvSpPr>
            <p:cNvPr id="26917" name="Freeform 1508"/>
            <p:cNvSpPr/>
            <p:nvPr/>
          </p:nvSpPr>
          <p:spPr bwMode="auto">
            <a:xfrm>
              <a:off x="4620" y="1362"/>
              <a:ext cx="0" cy="82"/>
            </a:xfrm>
            <a:custGeom>
              <a:avLst/>
              <a:gdLst>
                <a:gd name="T0" fmla="*/ 0 w 1"/>
                <a:gd name="T1" fmla="*/ 0 h 555"/>
                <a:gd name="T2" fmla="*/ 0 w 1"/>
                <a:gd name="T3" fmla="*/ 2 h 555"/>
                <a:gd name="T4" fmla="*/ 0 w 1"/>
                <a:gd name="T5" fmla="*/ 2 h 555"/>
                <a:gd name="T6" fmla="*/ 0 60000 65536"/>
                <a:gd name="T7" fmla="*/ 0 60000 65536"/>
                <a:gd name="T8" fmla="*/ 0 60000 65536"/>
                <a:gd name="T9" fmla="*/ 0 w 1"/>
                <a:gd name="T10" fmla="*/ 0 h 555"/>
                <a:gd name="T11" fmla="*/ 0 w 1"/>
                <a:gd name="T12" fmla="*/ 555 h 555"/>
              </a:gdLst>
              <a:ahLst/>
              <a:cxnLst>
                <a:cxn ang="T6">
                  <a:pos x="T0" y="T1"/>
                </a:cxn>
                <a:cxn ang="T7">
                  <a:pos x="T2" y="T3"/>
                </a:cxn>
                <a:cxn ang="T8">
                  <a:pos x="T4" y="T5"/>
                </a:cxn>
              </a:cxnLst>
              <a:rect l="T9" t="T10" r="T11" b="T12"/>
              <a:pathLst>
                <a:path w="1" h="555">
                  <a:moveTo>
                    <a:pt x="0" y="0"/>
                  </a:moveTo>
                  <a:lnTo>
                    <a:pt x="0" y="555"/>
                  </a:lnTo>
                  <a:lnTo>
                    <a:pt x="1" y="555"/>
                  </a:lnTo>
                </a:path>
              </a:pathLst>
            </a:custGeom>
            <a:noFill/>
            <a:ln w="0">
              <a:solidFill>
                <a:srgbClr val="000000"/>
              </a:solidFill>
              <a:prstDash val="solid"/>
              <a:round/>
            </a:ln>
          </p:spPr>
          <p:txBody>
            <a:bodyPr/>
            <a:lstStyle/>
            <a:p>
              <a:endParaRPr lang="en-US"/>
            </a:p>
          </p:txBody>
        </p:sp>
        <p:sp>
          <p:nvSpPr>
            <p:cNvPr id="26918" name="Freeform 1509"/>
            <p:cNvSpPr/>
            <p:nvPr/>
          </p:nvSpPr>
          <p:spPr bwMode="auto">
            <a:xfrm>
              <a:off x="4600" y="1362"/>
              <a:ext cx="66" cy="39"/>
            </a:xfrm>
            <a:custGeom>
              <a:avLst/>
              <a:gdLst>
                <a:gd name="T0" fmla="*/ 0 w 448"/>
                <a:gd name="T1" fmla="*/ 0 h 264"/>
                <a:gd name="T2" fmla="*/ 1 w 448"/>
                <a:gd name="T3" fmla="*/ 0 h 264"/>
                <a:gd name="T4" fmla="*/ 1 w 448"/>
                <a:gd name="T5" fmla="*/ 0 h 264"/>
                <a:gd name="T6" fmla="*/ 1 w 448"/>
                <a:gd name="T7" fmla="*/ 0 h 264"/>
                <a:gd name="T8" fmla="*/ 1 w 448"/>
                <a:gd name="T9" fmla="*/ 0 h 264"/>
                <a:gd name="T10" fmla="*/ 1 w 448"/>
                <a:gd name="T11" fmla="*/ 0 h 264"/>
                <a:gd name="T12" fmla="*/ 1 w 448"/>
                <a:gd name="T13" fmla="*/ 1 h 264"/>
                <a:gd name="T14" fmla="*/ 1 w 448"/>
                <a:gd name="T15" fmla="*/ 1 h 264"/>
                <a:gd name="T16" fmla="*/ 1 w 448"/>
                <a:gd name="T17" fmla="*/ 1 h 264"/>
                <a:gd name="T18" fmla="*/ 0 w 448"/>
                <a:gd name="T19" fmla="*/ 1 h 264"/>
                <a:gd name="T20" fmla="*/ 0 w 448"/>
                <a:gd name="T21" fmla="*/ 1 h 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8"/>
                <a:gd name="T34" fmla="*/ 0 h 264"/>
                <a:gd name="T35" fmla="*/ 448 w 448"/>
                <a:gd name="T36" fmla="*/ 264 h 2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8" h="264">
                  <a:moveTo>
                    <a:pt x="0" y="0"/>
                  </a:moveTo>
                  <a:lnTo>
                    <a:pt x="316" y="0"/>
                  </a:lnTo>
                  <a:lnTo>
                    <a:pt x="395" y="26"/>
                  </a:lnTo>
                  <a:lnTo>
                    <a:pt x="422" y="53"/>
                  </a:lnTo>
                  <a:lnTo>
                    <a:pt x="448" y="106"/>
                  </a:lnTo>
                  <a:lnTo>
                    <a:pt x="448" y="159"/>
                  </a:lnTo>
                  <a:lnTo>
                    <a:pt x="422" y="212"/>
                  </a:lnTo>
                  <a:lnTo>
                    <a:pt x="395" y="239"/>
                  </a:lnTo>
                  <a:lnTo>
                    <a:pt x="316" y="264"/>
                  </a:lnTo>
                  <a:lnTo>
                    <a:pt x="131" y="264"/>
                  </a:lnTo>
                  <a:lnTo>
                    <a:pt x="132" y="264"/>
                  </a:lnTo>
                </a:path>
              </a:pathLst>
            </a:custGeom>
            <a:noFill/>
            <a:ln w="0">
              <a:solidFill>
                <a:srgbClr val="000000"/>
              </a:solidFill>
              <a:prstDash val="solid"/>
              <a:round/>
            </a:ln>
          </p:spPr>
          <p:txBody>
            <a:bodyPr/>
            <a:lstStyle/>
            <a:p>
              <a:endParaRPr lang="en-US"/>
            </a:p>
          </p:txBody>
        </p:sp>
        <p:sp>
          <p:nvSpPr>
            <p:cNvPr id="26919" name="Freeform 1510"/>
            <p:cNvSpPr/>
            <p:nvPr/>
          </p:nvSpPr>
          <p:spPr bwMode="auto">
            <a:xfrm>
              <a:off x="4659" y="1370"/>
              <a:ext cx="4" cy="24"/>
            </a:xfrm>
            <a:custGeom>
              <a:avLst/>
              <a:gdLst>
                <a:gd name="T0" fmla="*/ 0 w 27"/>
                <a:gd name="T1" fmla="*/ 0 h 159"/>
                <a:gd name="T2" fmla="*/ 0 w 27"/>
                <a:gd name="T3" fmla="*/ 0 h 159"/>
                <a:gd name="T4" fmla="*/ 0 w 27"/>
                <a:gd name="T5" fmla="*/ 0 h 159"/>
                <a:gd name="T6" fmla="*/ 0 w 27"/>
                <a:gd name="T7" fmla="*/ 1 h 159"/>
                <a:gd name="T8" fmla="*/ 0 w 27"/>
                <a:gd name="T9" fmla="*/ 1 h 159"/>
                <a:gd name="T10" fmla="*/ 0 60000 65536"/>
                <a:gd name="T11" fmla="*/ 0 60000 65536"/>
                <a:gd name="T12" fmla="*/ 0 60000 65536"/>
                <a:gd name="T13" fmla="*/ 0 60000 65536"/>
                <a:gd name="T14" fmla="*/ 0 60000 65536"/>
                <a:gd name="T15" fmla="*/ 0 w 27"/>
                <a:gd name="T16" fmla="*/ 0 h 159"/>
                <a:gd name="T17" fmla="*/ 27 w 27"/>
                <a:gd name="T18" fmla="*/ 159 h 159"/>
              </a:gdLst>
              <a:ahLst/>
              <a:cxnLst>
                <a:cxn ang="T10">
                  <a:pos x="T0" y="T1"/>
                </a:cxn>
                <a:cxn ang="T11">
                  <a:pos x="T2" y="T3"/>
                </a:cxn>
                <a:cxn ang="T12">
                  <a:pos x="T4" y="T5"/>
                </a:cxn>
                <a:cxn ang="T13">
                  <a:pos x="T6" y="T7"/>
                </a:cxn>
                <a:cxn ang="T14">
                  <a:pos x="T8" y="T9"/>
                </a:cxn>
              </a:cxnLst>
              <a:rect l="T15" t="T16" r="T17" b="T18"/>
              <a:pathLst>
                <a:path w="27" h="159">
                  <a:moveTo>
                    <a:pt x="0" y="0"/>
                  </a:moveTo>
                  <a:lnTo>
                    <a:pt x="27" y="53"/>
                  </a:lnTo>
                  <a:lnTo>
                    <a:pt x="27" y="106"/>
                  </a:lnTo>
                  <a:lnTo>
                    <a:pt x="0" y="159"/>
                  </a:lnTo>
                  <a:lnTo>
                    <a:pt x="1" y="159"/>
                  </a:lnTo>
                </a:path>
              </a:pathLst>
            </a:custGeom>
            <a:noFill/>
            <a:ln w="0">
              <a:solidFill>
                <a:srgbClr val="000000"/>
              </a:solidFill>
              <a:prstDash val="solid"/>
              <a:round/>
            </a:ln>
          </p:spPr>
          <p:txBody>
            <a:bodyPr/>
            <a:lstStyle/>
            <a:p>
              <a:endParaRPr lang="en-US"/>
            </a:p>
          </p:txBody>
        </p:sp>
        <p:sp>
          <p:nvSpPr>
            <p:cNvPr id="26920" name="Freeform 1511"/>
            <p:cNvSpPr/>
            <p:nvPr/>
          </p:nvSpPr>
          <p:spPr bwMode="auto">
            <a:xfrm>
              <a:off x="4648" y="1362"/>
              <a:ext cx="11" cy="39"/>
            </a:xfrm>
            <a:custGeom>
              <a:avLst/>
              <a:gdLst>
                <a:gd name="T0" fmla="*/ 0 w 79"/>
                <a:gd name="T1" fmla="*/ 0 h 264"/>
                <a:gd name="T2" fmla="*/ 0 w 79"/>
                <a:gd name="T3" fmla="*/ 0 h 264"/>
                <a:gd name="T4" fmla="*/ 0 w 79"/>
                <a:gd name="T5" fmla="*/ 0 h 264"/>
                <a:gd name="T6" fmla="*/ 0 w 79"/>
                <a:gd name="T7" fmla="*/ 1 h 264"/>
                <a:gd name="T8" fmla="*/ 0 w 79"/>
                <a:gd name="T9" fmla="*/ 1 h 264"/>
                <a:gd name="T10" fmla="*/ 0 w 79"/>
                <a:gd name="T11" fmla="*/ 1 h 264"/>
                <a:gd name="T12" fmla="*/ 0 w 79"/>
                <a:gd name="T13" fmla="*/ 1 h 264"/>
                <a:gd name="T14" fmla="*/ 0 60000 65536"/>
                <a:gd name="T15" fmla="*/ 0 60000 65536"/>
                <a:gd name="T16" fmla="*/ 0 60000 65536"/>
                <a:gd name="T17" fmla="*/ 0 60000 65536"/>
                <a:gd name="T18" fmla="*/ 0 60000 65536"/>
                <a:gd name="T19" fmla="*/ 0 60000 65536"/>
                <a:gd name="T20" fmla="*/ 0 60000 65536"/>
                <a:gd name="T21" fmla="*/ 0 w 79"/>
                <a:gd name="T22" fmla="*/ 0 h 264"/>
                <a:gd name="T23" fmla="*/ 79 w 79"/>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264">
                  <a:moveTo>
                    <a:pt x="0" y="0"/>
                  </a:moveTo>
                  <a:lnTo>
                    <a:pt x="53" y="26"/>
                  </a:lnTo>
                  <a:lnTo>
                    <a:pt x="79" y="79"/>
                  </a:lnTo>
                  <a:lnTo>
                    <a:pt x="79" y="185"/>
                  </a:lnTo>
                  <a:lnTo>
                    <a:pt x="53" y="239"/>
                  </a:lnTo>
                  <a:lnTo>
                    <a:pt x="0" y="264"/>
                  </a:lnTo>
                  <a:lnTo>
                    <a:pt x="1" y="264"/>
                  </a:lnTo>
                </a:path>
              </a:pathLst>
            </a:custGeom>
            <a:noFill/>
            <a:ln w="0">
              <a:solidFill>
                <a:srgbClr val="000000"/>
              </a:solidFill>
              <a:prstDash val="solid"/>
              <a:round/>
            </a:ln>
          </p:spPr>
          <p:txBody>
            <a:bodyPr/>
            <a:lstStyle/>
            <a:p>
              <a:endParaRPr lang="en-US"/>
            </a:p>
          </p:txBody>
        </p:sp>
        <p:sp>
          <p:nvSpPr>
            <p:cNvPr id="26921" name="Freeform 1512"/>
            <p:cNvSpPr/>
            <p:nvPr/>
          </p:nvSpPr>
          <p:spPr bwMode="auto">
            <a:xfrm>
              <a:off x="4636" y="1401"/>
              <a:ext cx="35" cy="43"/>
            </a:xfrm>
            <a:custGeom>
              <a:avLst/>
              <a:gdLst>
                <a:gd name="T0" fmla="*/ 0 w 239"/>
                <a:gd name="T1" fmla="*/ 0 h 291"/>
                <a:gd name="T2" fmla="*/ 0 w 239"/>
                <a:gd name="T3" fmla="*/ 0 h 291"/>
                <a:gd name="T4" fmla="*/ 0 w 239"/>
                <a:gd name="T5" fmla="*/ 0 h 291"/>
                <a:gd name="T6" fmla="*/ 0 w 239"/>
                <a:gd name="T7" fmla="*/ 1 h 291"/>
                <a:gd name="T8" fmla="*/ 0 w 239"/>
                <a:gd name="T9" fmla="*/ 1 h 291"/>
                <a:gd name="T10" fmla="*/ 1 w 239"/>
                <a:gd name="T11" fmla="*/ 1 h 291"/>
                <a:gd name="T12" fmla="*/ 1 w 239"/>
                <a:gd name="T13" fmla="*/ 1 h 291"/>
                <a:gd name="T14" fmla="*/ 1 w 239"/>
                <a:gd name="T15" fmla="*/ 1 h 291"/>
                <a:gd name="T16" fmla="*/ 1 w 239"/>
                <a:gd name="T17" fmla="*/ 1 h 2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
                <a:gd name="T28" fmla="*/ 0 h 291"/>
                <a:gd name="T29" fmla="*/ 239 w 239"/>
                <a:gd name="T30" fmla="*/ 291 h 2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 h="291">
                  <a:moveTo>
                    <a:pt x="0" y="0"/>
                  </a:moveTo>
                  <a:lnTo>
                    <a:pt x="52" y="27"/>
                  </a:lnTo>
                  <a:lnTo>
                    <a:pt x="79" y="80"/>
                  </a:lnTo>
                  <a:lnTo>
                    <a:pt x="132" y="238"/>
                  </a:lnTo>
                  <a:lnTo>
                    <a:pt x="158" y="291"/>
                  </a:lnTo>
                  <a:lnTo>
                    <a:pt x="211" y="291"/>
                  </a:lnTo>
                  <a:lnTo>
                    <a:pt x="238" y="238"/>
                  </a:lnTo>
                  <a:lnTo>
                    <a:pt x="238" y="186"/>
                  </a:lnTo>
                  <a:lnTo>
                    <a:pt x="239" y="186"/>
                  </a:lnTo>
                </a:path>
              </a:pathLst>
            </a:custGeom>
            <a:noFill/>
            <a:ln w="0">
              <a:solidFill>
                <a:srgbClr val="000000"/>
              </a:solidFill>
              <a:prstDash val="solid"/>
              <a:round/>
            </a:ln>
          </p:spPr>
          <p:txBody>
            <a:bodyPr/>
            <a:lstStyle/>
            <a:p>
              <a:endParaRPr lang="en-US"/>
            </a:p>
          </p:txBody>
        </p:sp>
        <p:sp>
          <p:nvSpPr>
            <p:cNvPr id="26922" name="Freeform 1513"/>
            <p:cNvSpPr/>
            <p:nvPr/>
          </p:nvSpPr>
          <p:spPr bwMode="auto">
            <a:xfrm>
              <a:off x="4655" y="1428"/>
              <a:ext cx="12" cy="12"/>
            </a:xfrm>
            <a:custGeom>
              <a:avLst/>
              <a:gdLst>
                <a:gd name="T0" fmla="*/ 0 w 80"/>
                <a:gd name="T1" fmla="*/ 0 h 78"/>
                <a:gd name="T2" fmla="*/ 0 w 80"/>
                <a:gd name="T3" fmla="*/ 0 h 78"/>
                <a:gd name="T4" fmla="*/ 0 w 80"/>
                <a:gd name="T5" fmla="*/ 0 h 78"/>
                <a:gd name="T6" fmla="*/ 0 w 80"/>
                <a:gd name="T7" fmla="*/ 0 h 78"/>
                <a:gd name="T8" fmla="*/ 0 w 80"/>
                <a:gd name="T9" fmla="*/ 0 h 78"/>
                <a:gd name="T10" fmla="*/ 0 60000 65536"/>
                <a:gd name="T11" fmla="*/ 0 60000 65536"/>
                <a:gd name="T12" fmla="*/ 0 60000 65536"/>
                <a:gd name="T13" fmla="*/ 0 60000 65536"/>
                <a:gd name="T14" fmla="*/ 0 60000 65536"/>
                <a:gd name="T15" fmla="*/ 0 w 80"/>
                <a:gd name="T16" fmla="*/ 0 h 78"/>
                <a:gd name="T17" fmla="*/ 80 w 80"/>
                <a:gd name="T18" fmla="*/ 78 h 78"/>
              </a:gdLst>
              <a:ahLst/>
              <a:cxnLst>
                <a:cxn ang="T10">
                  <a:pos x="T0" y="T1"/>
                </a:cxn>
                <a:cxn ang="T11">
                  <a:pos x="T2" y="T3"/>
                </a:cxn>
                <a:cxn ang="T12">
                  <a:pos x="T4" y="T5"/>
                </a:cxn>
                <a:cxn ang="T13">
                  <a:pos x="T6" y="T7"/>
                </a:cxn>
                <a:cxn ang="T14">
                  <a:pos x="T8" y="T9"/>
                </a:cxn>
              </a:cxnLst>
              <a:rect l="T15" t="T16" r="T17" b="T18"/>
              <a:pathLst>
                <a:path w="80" h="78">
                  <a:moveTo>
                    <a:pt x="0" y="0"/>
                  </a:moveTo>
                  <a:lnTo>
                    <a:pt x="26" y="52"/>
                  </a:lnTo>
                  <a:lnTo>
                    <a:pt x="53" y="78"/>
                  </a:lnTo>
                  <a:lnTo>
                    <a:pt x="79" y="78"/>
                  </a:lnTo>
                  <a:lnTo>
                    <a:pt x="80" y="78"/>
                  </a:lnTo>
                </a:path>
              </a:pathLst>
            </a:custGeom>
            <a:noFill/>
            <a:ln w="0">
              <a:solidFill>
                <a:srgbClr val="000000"/>
              </a:solidFill>
              <a:prstDash val="solid"/>
              <a:round/>
            </a:ln>
          </p:spPr>
          <p:txBody>
            <a:bodyPr/>
            <a:lstStyle/>
            <a:p>
              <a:endParaRPr lang="en-US"/>
            </a:p>
          </p:txBody>
        </p:sp>
        <p:sp>
          <p:nvSpPr>
            <p:cNvPr id="26923" name="Freeform 1514"/>
            <p:cNvSpPr/>
            <p:nvPr/>
          </p:nvSpPr>
          <p:spPr bwMode="auto">
            <a:xfrm>
              <a:off x="4643" y="1405"/>
              <a:ext cx="28" cy="31"/>
            </a:xfrm>
            <a:custGeom>
              <a:avLst/>
              <a:gdLst>
                <a:gd name="T0" fmla="*/ 0 w 187"/>
                <a:gd name="T1" fmla="*/ 0 h 211"/>
                <a:gd name="T2" fmla="*/ 0 w 187"/>
                <a:gd name="T3" fmla="*/ 0 h 211"/>
                <a:gd name="T4" fmla="*/ 0 w 187"/>
                <a:gd name="T5" fmla="*/ 1 h 211"/>
                <a:gd name="T6" fmla="*/ 0 w 187"/>
                <a:gd name="T7" fmla="*/ 1 h 211"/>
                <a:gd name="T8" fmla="*/ 1 w 187"/>
                <a:gd name="T9" fmla="*/ 1 h 211"/>
                <a:gd name="T10" fmla="*/ 1 w 187"/>
                <a:gd name="T11" fmla="*/ 1 h 211"/>
                <a:gd name="T12" fmla="*/ 1 w 187"/>
                <a:gd name="T13" fmla="*/ 1 h 211"/>
                <a:gd name="T14" fmla="*/ 0 60000 65536"/>
                <a:gd name="T15" fmla="*/ 0 60000 65536"/>
                <a:gd name="T16" fmla="*/ 0 60000 65536"/>
                <a:gd name="T17" fmla="*/ 0 60000 65536"/>
                <a:gd name="T18" fmla="*/ 0 60000 65536"/>
                <a:gd name="T19" fmla="*/ 0 60000 65536"/>
                <a:gd name="T20" fmla="*/ 0 60000 65536"/>
                <a:gd name="T21" fmla="*/ 0 w 187"/>
                <a:gd name="T22" fmla="*/ 0 h 211"/>
                <a:gd name="T23" fmla="*/ 187 w 187"/>
                <a:gd name="T24" fmla="*/ 211 h 2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 h="211">
                  <a:moveTo>
                    <a:pt x="0" y="0"/>
                  </a:moveTo>
                  <a:lnTo>
                    <a:pt x="27" y="26"/>
                  </a:lnTo>
                  <a:lnTo>
                    <a:pt x="106" y="184"/>
                  </a:lnTo>
                  <a:lnTo>
                    <a:pt x="133" y="211"/>
                  </a:lnTo>
                  <a:lnTo>
                    <a:pt x="159" y="211"/>
                  </a:lnTo>
                  <a:lnTo>
                    <a:pt x="186" y="184"/>
                  </a:lnTo>
                  <a:lnTo>
                    <a:pt x="187" y="184"/>
                  </a:lnTo>
                </a:path>
              </a:pathLst>
            </a:custGeom>
            <a:noFill/>
            <a:ln w="0">
              <a:solidFill>
                <a:srgbClr val="000000"/>
              </a:solidFill>
              <a:prstDash val="solid"/>
              <a:round/>
            </a:ln>
          </p:spPr>
          <p:txBody>
            <a:bodyPr/>
            <a:lstStyle/>
            <a:p>
              <a:endParaRPr lang="en-US"/>
            </a:p>
          </p:txBody>
        </p:sp>
        <p:sp>
          <p:nvSpPr>
            <p:cNvPr id="26924" name="Freeform 1515"/>
            <p:cNvSpPr/>
            <p:nvPr/>
          </p:nvSpPr>
          <p:spPr bwMode="auto">
            <a:xfrm>
              <a:off x="4600" y="1444"/>
              <a:ext cx="32" cy="1"/>
            </a:xfrm>
            <a:custGeom>
              <a:avLst/>
              <a:gdLst>
                <a:gd name="T0" fmla="*/ 0 w 212"/>
                <a:gd name="T1" fmla="*/ 0 h 1"/>
                <a:gd name="T2" fmla="*/ 1 w 212"/>
                <a:gd name="T3" fmla="*/ 0 h 1"/>
                <a:gd name="T4" fmla="*/ 1 w 212"/>
                <a:gd name="T5" fmla="*/ 0 h 1"/>
                <a:gd name="T6" fmla="*/ 0 60000 65536"/>
                <a:gd name="T7" fmla="*/ 0 60000 65536"/>
                <a:gd name="T8" fmla="*/ 0 60000 65536"/>
                <a:gd name="T9" fmla="*/ 0 w 212"/>
                <a:gd name="T10" fmla="*/ 0 h 1"/>
                <a:gd name="T11" fmla="*/ 212 w 212"/>
                <a:gd name="T12" fmla="*/ 1 h 1"/>
              </a:gdLst>
              <a:ahLst/>
              <a:cxnLst>
                <a:cxn ang="T6">
                  <a:pos x="T0" y="T1"/>
                </a:cxn>
                <a:cxn ang="T7">
                  <a:pos x="T2" y="T3"/>
                </a:cxn>
                <a:cxn ang="T8">
                  <a:pos x="T4" y="T5"/>
                </a:cxn>
              </a:cxnLst>
              <a:rect l="T9" t="T10" r="T11" b="T12"/>
              <a:pathLst>
                <a:path w="212" h="1">
                  <a:moveTo>
                    <a:pt x="0" y="0"/>
                  </a:moveTo>
                  <a:lnTo>
                    <a:pt x="211" y="0"/>
                  </a:lnTo>
                  <a:lnTo>
                    <a:pt x="212" y="0"/>
                  </a:lnTo>
                </a:path>
              </a:pathLst>
            </a:custGeom>
            <a:noFill/>
            <a:ln w="0">
              <a:solidFill>
                <a:srgbClr val="000000"/>
              </a:solidFill>
              <a:prstDash val="solid"/>
              <a:round/>
            </a:ln>
          </p:spPr>
          <p:txBody>
            <a:bodyPr/>
            <a:lstStyle/>
            <a:p>
              <a:endParaRPr lang="en-US"/>
            </a:p>
          </p:txBody>
        </p:sp>
        <p:sp>
          <p:nvSpPr>
            <p:cNvPr id="26925" name="Freeform 1516"/>
            <p:cNvSpPr/>
            <p:nvPr/>
          </p:nvSpPr>
          <p:spPr bwMode="auto">
            <a:xfrm>
              <a:off x="4604" y="1362"/>
              <a:ext cx="8" cy="5"/>
            </a:xfrm>
            <a:custGeom>
              <a:avLst/>
              <a:gdLst>
                <a:gd name="T0" fmla="*/ 0 w 53"/>
                <a:gd name="T1" fmla="*/ 0 h 26"/>
                <a:gd name="T2" fmla="*/ 0 w 53"/>
                <a:gd name="T3" fmla="*/ 0 h 26"/>
                <a:gd name="T4" fmla="*/ 0 w 53"/>
                <a:gd name="T5" fmla="*/ 0 h 26"/>
                <a:gd name="T6" fmla="*/ 0 60000 65536"/>
                <a:gd name="T7" fmla="*/ 0 60000 65536"/>
                <a:gd name="T8" fmla="*/ 0 60000 65536"/>
                <a:gd name="T9" fmla="*/ 0 w 53"/>
                <a:gd name="T10" fmla="*/ 0 h 26"/>
                <a:gd name="T11" fmla="*/ 53 w 53"/>
                <a:gd name="T12" fmla="*/ 26 h 26"/>
              </a:gdLst>
              <a:ahLst/>
              <a:cxnLst>
                <a:cxn ang="T6">
                  <a:pos x="T0" y="T1"/>
                </a:cxn>
                <a:cxn ang="T7">
                  <a:pos x="T2" y="T3"/>
                </a:cxn>
                <a:cxn ang="T8">
                  <a:pos x="T4" y="T5"/>
                </a:cxn>
              </a:cxnLst>
              <a:rect l="T9" t="T10" r="T11" b="T12"/>
              <a:pathLst>
                <a:path w="53" h="26">
                  <a:moveTo>
                    <a:pt x="0" y="0"/>
                  </a:moveTo>
                  <a:lnTo>
                    <a:pt x="52" y="26"/>
                  </a:lnTo>
                  <a:lnTo>
                    <a:pt x="53" y="26"/>
                  </a:lnTo>
                </a:path>
              </a:pathLst>
            </a:custGeom>
            <a:noFill/>
            <a:ln w="0">
              <a:solidFill>
                <a:srgbClr val="000000"/>
              </a:solidFill>
              <a:prstDash val="solid"/>
              <a:round/>
            </a:ln>
          </p:spPr>
          <p:txBody>
            <a:bodyPr/>
            <a:lstStyle/>
            <a:p>
              <a:endParaRPr lang="en-US"/>
            </a:p>
          </p:txBody>
        </p:sp>
        <p:sp>
          <p:nvSpPr>
            <p:cNvPr id="26926" name="Freeform 1517"/>
            <p:cNvSpPr/>
            <p:nvPr/>
          </p:nvSpPr>
          <p:spPr bwMode="auto">
            <a:xfrm>
              <a:off x="4609" y="1362"/>
              <a:ext cx="3" cy="8"/>
            </a:xfrm>
            <a:custGeom>
              <a:avLst/>
              <a:gdLst>
                <a:gd name="T0" fmla="*/ 0 w 27"/>
                <a:gd name="T1" fmla="*/ 0 h 53"/>
                <a:gd name="T2" fmla="*/ 0 w 27"/>
                <a:gd name="T3" fmla="*/ 0 h 53"/>
                <a:gd name="T4" fmla="*/ 0 w 27"/>
                <a:gd name="T5" fmla="*/ 0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0" y="0"/>
                  </a:moveTo>
                  <a:lnTo>
                    <a:pt x="26" y="53"/>
                  </a:lnTo>
                  <a:lnTo>
                    <a:pt x="27" y="53"/>
                  </a:lnTo>
                </a:path>
              </a:pathLst>
            </a:custGeom>
            <a:noFill/>
            <a:ln w="0">
              <a:solidFill>
                <a:srgbClr val="000000"/>
              </a:solidFill>
              <a:prstDash val="solid"/>
              <a:round/>
            </a:ln>
          </p:spPr>
          <p:txBody>
            <a:bodyPr/>
            <a:lstStyle/>
            <a:p>
              <a:endParaRPr lang="en-US"/>
            </a:p>
          </p:txBody>
        </p:sp>
        <p:sp>
          <p:nvSpPr>
            <p:cNvPr id="26927" name="Freeform 1518"/>
            <p:cNvSpPr/>
            <p:nvPr/>
          </p:nvSpPr>
          <p:spPr bwMode="auto">
            <a:xfrm>
              <a:off x="4620" y="1362"/>
              <a:ext cx="4" cy="8"/>
            </a:xfrm>
            <a:custGeom>
              <a:avLst/>
              <a:gdLst>
                <a:gd name="T0" fmla="*/ 0 w 27"/>
                <a:gd name="T1" fmla="*/ 0 h 53"/>
                <a:gd name="T2" fmla="*/ 0 w 27"/>
                <a:gd name="T3" fmla="*/ 0 h 53"/>
                <a:gd name="T4" fmla="*/ 0 w 27"/>
                <a:gd name="T5" fmla="*/ 0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27" y="0"/>
                  </a:moveTo>
                  <a:lnTo>
                    <a:pt x="0" y="53"/>
                  </a:lnTo>
                  <a:lnTo>
                    <a:pt x="1" y="53"/>
                  </a:lnTo>
                </a:path>
              </a:pathLst>
            </a:custGeom>
            <a:noFill/>
            <a:ln w="0">
              <a:solidFill>
                <a:srgbClr val="000000"/>
              </a:solidFill>
              <a:prstDash val="solid"/>
              <a:round/>
            </a:ln>
          </p:spPr>
          <p:txBody>
            <a:bodyPr/>
            <a:lstStyle/>
            <a:p>
              <a:endParaRPr lang="en-US"/>
            </a:p>
          </p:txBody>
        </p:sp>
        <p:sp>
          <p:nvSpPr>
            <p:cNvPr id="26928" name="Freeform 1519"/>
            <p:cNvSpPr/>
            <p:nvPr/>
          </p:nvSpPr>
          <p:spPr bwMode="auto">
            <a:xfrm>
              <a:off x="4620" y="1362"/>
              <a:ext cx="7" cy="5"/>
            </a:xfrm>
            <a:custGeom>
              <a:avLst/>
              <a:gdLst>
                <a:gd name="T0" fmla="*/ 0 w 53"/>
                <a:gd name="T1" fmla="*/ 0 h 26"/>
                <a:gd name="T2" fmla="*/ 0 w 53"/>
                <a:gd name="T3" fmla="*/ 0 h 26"/>
                <a:gd name="T4" fmla="*/ 0 w 53"/>
                <a:gd name="T5" fmla="*/ 0 h 26"/>
                <a:gd name="T6" fmla="*/ 0 60000 65536"/>
                <a:gd name="T7" fmla="*/ 0 60000 65536"/>
                <a:gd name="T8" fmla="*/ 0 60000 65536"/>
                <a:gd name="T9" fmla="*/ 0 w 53"/>
                <a:gd name="T10" fmla="*/ 0 h 26"/>
                <a:gd name="T11" fmla="*/ 53 w 53"/>
                <a:gd name="T12" fmla="*/ 26 h 26"/>
              </a:gdLst>
              <a:ahLst/>
              <a:cxnLst>
                <a:cxn ang="T6">
                  <a:pos x="T0" y="T1"/>
                </a:cxn>
                <a:cxn ang="T7">
                  <a:pos x="T2" y="T3"/>
                </a:cxn>
                <a:cxn ang="T8">
                  <a:pos x="T4" y="T5"/>
                </a:cxn>
              </a:cxnLst>
              <a:rect l="T9" t="T10" r="T11" b="T12"/>
              <a:pathLst>
                <a:path w="53" h="26">
                  <a:moveTo>
                    <a:pt x="53" y="0"/>
                  </a:moveTo>
                  <a:lnTo>
                    <a:pt x="0" y="26"/>
                  </a:lnTo>
                  <a:lnTo>
                    <a:pt x="1" y="26"/>
                  </a:lnTo>
                </a:path>
              </a:pathLst>
            </a:custGeom>
            <a:noFill/>
            <a:ln w="0">
              <a:solidFill>
                <a:srgbClr val="000000"/>
              </a:solidFill>
              <a:prstDash val="solid"/>
              <a:round/>
            </a:ln>
          </p:spPr>
          <p:txBody>
            <a:bodyPr/>
            <a:lstStyle/>
            <a:p>
              <a:endParaRPr lang="en-US"/>
            </a:p>
          </p:txBody>
        </p:sp>
        <p:sp>
          <p:nvSpPr>
            <p:cNvPr id="26929" name="Freeform 1520"/>
            <p:cNvSpPr/>
            <p:nvPr/>
          </p:nvSpPr>
          <p:spPr bwMode="auto">
            <a:xfrm>
              <a:off x="4604" y="1440"/>
              <a:ext cx="8" cy="4"/>
            </a:xfrm>
            <a:custGeom>
              <a:avLst/>
              <a:gdLst>
                <a:gd name="T0" fmla="*/ 0 w 52"/>
                <a:gd name="T1" fmla="*/ 0 h 27"/>
                <a:gd name="T2" fmla="*/ 0 w 52"/>
                <a:gd name="T3" fmla="*/ 0 h 27"/>
                <a:gd name="T4" fmla="*/ 0 w 52"/>
                <a:gd name="T5" fmla="*/ 0 h 27"/>
                <a:gd name="T6" fmla="*/ 0 60000 65536"/>
                <a:gd name="T7" fmla="*/ 0 60000 65536"/>
                <a:gd name="T8" fmla="*/ 0 60000 65536"/>
                <a:gd name="T9" fmla="*/ 0 w 52"/>
                <a:gd name="T10" fmla="*/ 0 h 27"/>
                <a:gd name="T11" fmla="*/ 52 w 52"/>
                <a:gd name="T12" fmla="*/ 27 h 27"/>
              </a:gdLst>
              <a:ahLst/>
              <a:cxnLst>
                <a:cxn ang="T6">
                  <a:pos x="T0" y="T1"/>
                </a:cxn>
                <a:cxn ang="T7">
                  <a:pos x="T2" y="T3"/>
                </a:cxn>
                <a:cxn ang="T8">
                  <a:pos x="T4" y="T5"/>
                </a:cxn>
              </a:cxnLst>
              <a:rect l="T9" t="T10" r="T11" b="T12"/>
              <a:pathLst>
                <a:path w="52" h="27">
                  <a:moveTo>
                    <a:pt x="52" y="0"/>
                  </a:moveTo>
                  <a:lnTo>
                    <a:pt x="0" y="27"/>
                  </a:lnTo>
                  <a:lnTo>
                    <a:pt x="1" y="27"/>
                  </a:lnTo>
                </a:path>
              </a:pathLst>
            </a:custGeom>
            <a:noFill/>
            <a:ln w="0">
              <a:solidFill>
                <a:srgbClr val="000000"/>
              </a:solidFill>
              <a:prstDash val="solid"/>
              <a:round/>
            </a:ln>
          </p:spPr>
          <p:txBody>
            <a:bodyPr/>
            <a:lstStyle/>
            <a:p>
              <a:endParaRPr lang="en-US"/>
            </a:p>
          </p:txBody>
        </p:sp>
        <p:sp>
          <p:nvSpPr>
            <p:cNvPr id="26930" name="Freeform 1521"/>
            <p:cNvSpPr/>
            <p:nvPr/>
          </p:nvSpPr>
          <p:spPr bwMode="auto">
            <a:xfrm>
              <a:off x="4609" y="1436"/>
              <a:ext cx="3" cy="8"/>
            </a:xfrm>
            <a:custGeom>
              <a:avLst/>
              <a:gdLst>
                <a:gd name="T0" fmla="*/ 0 w 26"/>
                <a:gd name="T1" fmla="*/ 0 h 53"/>
                <a:gd name="T2" fmla="*/ 0 w 26"/>
                <a:gd name="T3" fmla="*/ 0 h 53"/>
                <a:gd name="T4" fmla="*/ 0 w 26"/>
                <a:gd name="T5" fmla="*/ 0 h 53"/>
                <a:gd name="T6" fmla="*/ 0 60000 65536"/>
                <a:gd name="T7" fmla="*/ 0 60000 65536"/>
                <a:gd name="T8" fmla="*/ 0 60000 65536"/>
                <a:gd name="T9" fmla="*/ 0 w 26"/>
                <a:gd name="T10" fmla="*/ 0 h 53"/>
                <a:gd name="T11" fmla="*/ 26 w 26"/>
                <a:gd name="T12" fmla="*/ 53 h 53"/>
              </a:gdLst>
              <a:ahLst/>
              <a:cxnLst>
                <a:cxn ang="T6">
                  <a:pos x="T0" y="T1"/>
                </a:cxn>
                <a:cxn ang="T7">
                  <a:pos x="T2" y="T3"/>
                </a:cxn>
                <a:cxn ang="T8">
                  <a:pos x="T4" y="T5"/>
                </a:cxn>
              </a:cxnLst>
              <a:rect l="T9" t="T10" r="T11" b="T12"/>
              <a:pathLst>
                <a:path w="26" h="53">
                  <a:moveTo>
                    <a:pt x="26" y="0"/>
                  </a:moveTo>
                  <a:lnTo>
                    <a:pt x="0" y="53"/>
                  </a:lnTo>
                  <a:lnTo>
                    <a:pt x="2" y="53"/>
                  </a:lnTo>
                </a:path>
              </a:pathLst>
            </a:custGeom>
            <a:noFill/>
            <a:ln w="0">
              <a:solidFill>
                <a:srgbClr val="000000"/>
              </a:solidFill>
              <a:prstDash val="solid"/>
              <a:round/>
            </a:ln>
          </p:spPr>
          <p:txBody>
            <a:bodyPr/>
            <a:lstStyle/>
            <a:p>
              <a:endParaRPr lang="en-US"/>
            </a:p>
          </p:txBody>
        </p:sp>
        <p:sp>
          <p:nvSpPr>
            <p:cNvPr id="26931" name="Freeform 1522"/>
            <p:cNvSpPr/>
            <p:nvPr/>
          </p:nvSpPr>
          <p:spPr bwMode="auto">
            <a:xfrm>
              <a:off x="4620" y="1436"/>
              <a:ext cx="4" cy="8"/>
            </a:xfrm>
            <a:custGeom>
              <a:avLst/>
              <a:gdLst>
                <a:gd name="T0" fmla="*/ 0 w 28"/>
                <a:gd name="T1" fmla="*/ 0 h 53"/>
                <a:gd name="T2" fmla="*/ 0 w 28"/>
                <a:gd name="T3" fmla="*/ 0 h 53"/>
                <a:gd name="T4" fmla="*/ 0 w 28"/>
                <a:gd name="T5" fmla="*/ 0 h 53"/>
                <a:gd name="T6" fmla="*/ 0 60000 65536"/>
                <a:gd name="T7" fmla="*/ 0 60000 65536"/>
                <a:gd name="T8" fmla="*/ 0 60000 65536"/>
                <a:gd name="T9" fmla="*/ 0 w 28"/>
                <a:gd name="T10" fmla="*/ 0 h 53"/>
                <a:gd name="T11" fmla="*/ 28 w 28"/>
                <a:gd name="T12" fmla="*/ 53 h 53"/>
              </a:gdLst>
              <a:ahLst/>
              <a:cxnLst>
                <a:cxn ang="T6">
                  <a:pos x="T0" y="T1"/>
                </a:cxn>
                <a:cxn ang="T7">
                  <a:pos x="T2" y="T3"/>
                </a:cxn>
                <a:cxn ang="T8">
                  <a:pos x="T4" y="T5"/>
                </a:cxn>
              </a:cxnLst>
              <a:rect l="T9" t="T10" r="T11" b="T12"/>
              <a:pathLst>
                <a:path w="28" h="53">
                  <a:moveTo>
                    <a:pt x="0" y="0"/>
                  </a:moveTo>
                  <a:lnTo>
                    <a:pt x="27" y="53"/>
                  </a:lnTo>
                  <a:lnTo>
                    <a:pt x="28" y="53"/>
                  </a:lnTo>
                </a:path>
              </a:pathLst>
            </a:custGeom>
            <a:noFill/>
            <a:ln w="0">
              <a:solidFill>
                <a:srgbClr val="000000"/>
              </a:solidFill>
              <a:prstDash val="solid"/>
              <a:round/>
            </a:ln>
          </p:spPr>
          <p:txBody>
            <a:bodyPr/>
            <a:lstStyle/>
            <a:p>
              <a:endParaRPr lang="en-US"/>
            </a:p>
          </p:txBody>
        </p:sp>
        <p:sp>
          <p:nvSpPr>
            <p:cNvPr id="26932" name="Freeform 1523"/>
            <p:cNvSpPr/>
            <p:nvPr/>
          </p:nvSpPr>
          <p:spPr bwMode="auto">
            <a:xfrm>
              <a:off x="4620" y="1440"/>
              <a:ext cx="8" cy="4"/>
            </a:xfrm>
            <a:custGeom>
              <a:avLst/>
              <a:gdLst>
                <a:gd name="T0" fmla="*/ 0 w 54"/>
                <a:gd name="T1" fmla="*/ 0 h 27"/>
                <a:gd name="T2" fmla="*/ 0 w 54"/>
                <a:gd name="T3" fmla="*/ 0 h 27"/>
                <a:gd name="T4" fmla="*/ 0 w 54"/>
                <a:gd name="T5" fmla="*/ 0 h 27"/>
                <a:gd name="T6" fmla="*/ 0 60000 65536"/>
                <a:gd name="T7" fmla="*/ 0 60000 65536"/>
                <a:gd name="T8" fmla="*/ 0 60000 65536"/>
                <a:gd name="T9" fmla="*/ 0 w 54"/>
                <a:gd name="T10" fmla="*/ 0 h 27"/>
                <a:gd name="T11" fmla="*/ 54 w 54"/>
                <a:gd name="T12" fmla="*/ 27 h 27"/>
              </a:gdLst>
              <a:ahLst/>
              <a:cxnLst>
                <a:cxn ang="T6">
                  <a:pos x="T0" y="T1"/>
                </a:cxn>
                <a:cxn ang="T7">
                  <a:pos x="T2" y="T3"/>
                </a:cxn>
                <a:cxn ang="T8">
                  <a:pos x="T4" y="T5"/>
                </a:cxn>
              </a:cxnLst>
              <a:rect l="T9" t="T10" r="T11" b="T12"/>
              <a:pathLst>
                <a:path w="54" h="27">
                  <a:moveTo>
                    <a:pt x="0" y="0"/>
                  </a:moveTo>
                  <a:lnTo>
                    <a:pt x="53" y="27"/>
                  </a:lnTo>
                  <a:lnTo>
                    <a:pt x="54" y="27"/>
                  </a:lnTo>
                </a:path>
              </a:pathLst>
            </a:custGeom>
            <a:noFill/>
            <a:ln w="0">
              <a:solidFill>
                <a:srgbClr val="000000"/>
              </a:solidFill>
              <a:prstDash val="solid"/>
              <a:round/>
            </a:ln>
          </p:spPr>
          <p:txBody>
            <a:bodyPr/>
            <a:lstStyle/>
            <a:p>
              <a:endParaRPr lang="en-US"/>
            </a:p>
          </p:txBody>
        </p:sp>
        <p:sp>
          <p:nvSpPr>
            <p:cNvPr id="26933" name="Freeform 1524"/>
            <p:cNvSpPr/>
            <p:nvPr/>
          </p:nvSpPr>
          <p:spPr bwMode="auto">
            <a:xfrm>
              <a:off x="4690" y="1389"/>
              <a:ext cx="55" cy="55"/>
            </a:xfrm>
            <a:custGeom>
              <a:avLst/>
              <a:gdLst>
                <a:gd name="T0" fmla="*/ 1 w 371"/>
                <a:gd name="T1" fmla="*/ 0 h 370"/>
                <a:gd name="T2" fmla="*/ 0 w 371"/>
                <a:gd name="T3" fmla="*/ 0 h 370"/>
                <a:gd name="T4" fmla="*/ 0 w 371"/>
                <a:gd name="T5" fmla="*/ 0 h 370"/>
                <a:gd name="T6" fmla="*/ 0 w 371"/>
                <a:gd name="T7" fmla="*/ 1 h 370"/>
                <a:gd name="T8" fmla="*/ 0 w 371"/>
                <a:gd name="T9" fmla="*/ 1 h 370"/>
                <a:gd name="T10" fmla="*/ 0 w 371"/>
                <a:gd name="T11" fmla="*/ 1 h 370"/>
                <a:gd name="T12" fmla="*/ 0 w 371"/>
                <a:gd name="T13" fmla="*/ 1 h 370"/>
                <a:gd name="T14" fmla="*/ 1 w 371"/>
                <a:gd name="T15" fmla="*/ 1 h 370"/>
                <a:gd name="T16" fmla="*/ 1 w 371"/>
                <a:gd name="T17" fmla="*/ 1 h 370"/>
                <a:gd name="T18" fmla="*/ 1 w 371"/>
                <a:gd name="T19" fmla="*/ 1 h 370"/>
                <a:gd name="T20" fmla="*/ 1 w 371"/>
                <a:gd name="T21" fmla="*/ 1 h 370"/>
                <a:gd name="T22" fmla="*/ 1 w 371"/>
                <a:gd name="T23" fmla="*/ 1 h 370"/>
                <a:gd name="T24" fmla="*/ 1 w 371"/>
                <a:gd name="T25" fmla="*/ 1 h 370"/>
                <a:gd name="T26" fmla="*/ 1 w 371"/>
                <a:gd name="T27" fmla="*/ 0 h 370"/>
                <a:gd name="T28" fmla="*/ 1 w 371"/>
                <a:gd name="T29" fmla="*/ 0 h 370"/>
                <a:gd name="T30" fmla="*/ 1 w 371"/>
                <a:gd name="T31" fmla="*/ 0 h 370"/>
                <a:gd name="T32" fmla="*/ 1 w 371"/>
                <a:gd name="T33" fmla="*/ 0 h 370"/>
                <a:gd name="T34" fmla="*/ 1 w 371"/>
                <a:gd name="T35" fmla="*/ 0 h 3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1"/>
                <a:gd name="T55" fmla="*/ 0 h 370"/>
                <a:gd name="T56" fmla="*/ 371 w 371"/>
                <a:gd name="T57" fmla="*/ 370 h 3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1" h="370">
                  <a:moveTo>
                    <a:pt x="160" y="0"/>
                  </a:moveTo>
                  <a:lnTo>
                    <a:pt x="80" y="27"/>
                  </a:lnTo>
                  <a:lnTo>
                    <a:pt x="27" y="79"/>
                  </a:lnTo>
                  <a:lnTo>
                    <a:pt x="0" y="159"/>
                  </a:lnTo>
                  <a:lnTo>
                    <a:pt x="0" y="212"/>
                  </a:lnTo>
                  <a:lnTo>
                    <a:pt x="27" y="290"/>
                  </a:lnTo>
                  <a:lnTo>
                    <a:pt x="80" y="343"/>
                  </a:lnTo>
                  <a:lnTo>
                    <a:pt x="160" y="370"/>
                  </a:lnTo>
                  <a:lnTo>
                    <a:pt x="212" y="370"/>
                  </a:lnTo>
                  <a:lnTo>
                    <a:pt x="291" y="343"/>
                  </a:lnTo>
                  <a:lnTo>
                    <a:pt x="344" y="290"/>
                  </a:lnTo>
                  <a:lnTo>
                    <a:pt x="371" y="212"/>
                  </a:lnTo>
                  <a:lnTo>
                    <a:pt x="371" y="159"/>
                  </a:lnTo>
                  <a:lnTo>
                    <a:pt x="344" y="79"/>
                  </a:lnTo>
                  <a:lnTo>
                    <a:pt x="291" y="27"/>
                  </a:lnTo>
                  <a:lnTo>
                    <a:pt x="212" y="0"/>
                  </a:lnTo>
                  <a:lnTo>
                    <a:pt x="160" y="0"/>
                  </a:lnTo>
                  <a:lnTo>
                    <a:pt x="161" y="0"/>
                  </a:lnTo>
                </a:path>
              </a:pathLst>
            </a:custGeom>
            <a:noFill/>
            <a:ln w="0">
              <a:solidFill>
                <a:srgbClr val="000000"/>
              </a:solidFill>
              <a:prstDash val="solid"/>
              <a:round/>
            </a:ln>
          </p:spPr>
          <p:txBody>
            <a:bodyPr/>
            <a:lstStyle/>
            <a:p>
              <a:endParaRPr lang="en-US"/>
            </a:p>
          </p:txBody>
        </p:sp>
        <p:sp>
          <p:nvSpPr>
            <p:cNvPr id="26934" name="Freeform 1525"/>
            <p:cNvSpPr/>
            <p:nvPr/>
          </p:nvSpPr>
          <p:spPr bwMode="auto">
            <a:xfrm>
              <a:off x="4694" y="1401"/>
              <a:ext cx="4" cy="31"/>
            </a:xfrm>
            <a:custGeom>
              <a:avLst/>
              <a:gdLst>
                <a:gd name="T0" fmla="*/ 0 w 28"/>
                <a:gd name="T1" fmla="*/ 0 h 211"/>
                <a:gd name="T2" fmla="*/ 0 w 28"/>
                <a:gd name="T3" fmla="*/ 0 h 211"/>
                <a:gd name="T4" fmla="*/ 0 w 28"/>
                <a:gd name="T5" fmla="*/ 0 h 211"/>
                <a:gd name="T6" fmla="*/ 0 w 28"/>
                <a:gd name="T7" fmla="*/ 1 h 211"/>
                <a:gd name="T8" fmla="*/ 0 w 28"/>
                <a:gd name="T9" fmla="*/ 1 h 211"/>
                <a:gd name="T10" fmla="*/ 0 60000 65536"/>
                <a:gd name="T11" fmla="*/ 0 60000 65536"/>
                <a:gd name="T12" fmla="*/ 0 60000 65536"/>
                <a:gd name="T13" fmla="*/ 0 60000 65536"/>
                <a:gd name="T14" fmla="*/ 0 60000 65536"/>
                <a:gd name="T15" fmla="*/ 0 w 28"/>
                <a:gd name="T16" fmla="*/ 0 h 211"/>
                <a:gd name="T17" fmla="*/ 28 w 28"/>
                <a:gd name="T18" fmla="*/ 211 h 211"/>
              </a:gdLst>
              <a:ahLst/>
              <a:cxnLst>
                <a:cxn ang="T10">
                  <a:pos x="T0" y="T1"/>
                </a:cxn>
                <a:cxn ang="T11">
                  <a:pos x="T2" y="T3"/>
                </a:cxn>
                <a:cxn ang="T12">
                  <a:pos x="T4" y="T5"/>
                </a:cxn>
                <a:cxn ang="T13">
                  <a:pos x="T6" y="T7"/>
                </a:cxn>
                <a:cxn ang="T14">
                  <a:pos x="T8" y="T9"/>
                </a:cxn>
              </a:cxnLst>
              <a:rect l="T15" t="T16" r="T17" b="T18"/>
              <a:pathLst>
                <a:path w="28" h="211">
                  <a:moveTo>
                    <a:pt x="27" y="0"/>
                  </a:moveTo>
                  <a:lnTo>
                    <a:pt x="0" y="53"/>
                  </a:lnTo>
                  <a:lnTo>
                    <a:pt x="0" y="159"/>
                  </a:lnTo>
                  <a:lnTo>
                    <a:pt x="27" y="211"/>
                  </a:lnTo>
                  <a:lnTo>
                    <a:pt x="28" y="211"/>
                  </a:lnTo>
                </a:path>
              </a:pathLst>
            </a:custGeom>
            <a:noFill/>
            <a:ln w="0">
              <a:solidFill>
                <a:srgbClr val="000000"/>
              </a:solidFill>
              <a:prstDash val="solid"/>
              <a:round/>
            </a:ln>
          </p:spPr>
          <p:txBody>
            <a:bodyPr/>
            <a:lstStyle/>
            <a:p>
              <a:endParaRPr lang="en-US"/>
            </a:p>
          </p:txBody>
        </p:sp>
        <p:sp>
          <p:nvSpPr>
            <p:cNvPr id="26935" name="Freeform 1526"/>
            <p:cNvSpPr/>
            <p:nvPr/>
          </p:nvSpPr>
          <p:spPr bwMode="auto">
            <a:xfrm>
              <a:off x="4737" y="1401"/>
              <a:ext cx="4" cy="31"/>
            </a:xfrm>
            <a:custGeom>
              <a:avLst/>
              <a:gdLst>
                <a:gd name="T0" fmla="*/ 0 w 26"/>
                <a:gd name="T1" fmla="*/ 1 h 211"/>
                <a:gd name="T2" fmla="*/ 0 w 26"/>
                <a:gd name="T3" fmla="*/ 0 h 211"/>
                <a:gd name="T4" fmla="*/ 0 w 26"/>
                <a:gd name="T5" fmla="*/ 0 h 211"/>
                <a:gd name="T6" fmla="*/ 0 w 26"/>
                <a:gd name="T7" fmla="*/ 0 h 211"/>
                <a:gd name="T8" fmla="*/ 0 w 26"/>
                <a:gd name="T9" fmla="*/ 0 h 211"/>
                <a:gd name="T10" fmla="*/ 0 60000 65536"/>
                <a:gd name="T11" fmla="*/ 0 60000 65536"/>
                <a:gd name="T12" fmla="*/ 0 60000 65536"/>
                <a:gd name="T13" fmla="*/ 0 60000 65536"/>
                <a:gd name="T14" fmla="*/ 0 60000 65536"/>
                <a:gd name="T15" fmla="*/ 0 w 26"/>
                <a:gd name="T16" fmla="*/ 0 h 211"/>
                <a:gd name="T17" fmla="*/ 26 w 26"/>
                <a:gd name="T18" fmla="*/ 211 h 211"/>
              </a:gdLst>
              <a:ahLst/>
              <a:cxnLst>
                <a:cxn ang="T10">
                  <a:pos x="T0" y="T1"/>
                </a:cxn>
                <a:cxn ang="T11">
                  <a:pos x="T2" y="T3"/>
                </a:cxn>
                <a:cxn ang="T12">
                  <a:pos x="T4" y="T5"/>
                </a:cxn>
                <a:cxn ang="T13">
                  <a:pos x="T6" y="T7"/>
                </a:cxn>
                <a:cxn ang="T14">
                  <a:pos x="T8" y="T9"/>
                </a:cxn>
              </a:cxnLst>
              <a:rect l="T15" t="T16" r="T17" b="T18"/>
              <a:pathLst>
                <a:path w="26" h="211">
                  <a:moveTo>
                    <a:pt x="0" y="211"/>
                  </a:moveTo>
                  <a:lnTo>
                    <a:pt x="26" y="159"/>
                  </a:lnTo>
                  <a:lnTo>
                    <a:pt x="26" y="53"/>
                  </a:lnTo>
                  <a:lnTo>
                    <a:pt x="0" y="0"/>
                  </a:lnTo>
                  <a:lnTo>
                    <a:pt x="1" y="0"/>
                  </a:lnTo>
                </a:path>
              </a:pathLst>
            </a:custGeom>
            <a:noFill/>
            <a:ln w="0">
              <a:solidFill>
                <a:srgbClr val="000000"/>
              </a:solidFill>
              <a:prstDash val="solid"/>
              <a:round/>
            </a:ln>
          </p:spPr>
          <p:txBody>
            <a:bodyPr/>
            <a:lstStyle/>
            <a:p>
              <a:endParaRPr lang="en-US"/>
            </a:p>
          </p:txBody>
        </p:sp>
        <p:sp>
          <p:nvSpPr>
            <p:cNvPr id="26936" name="Freeform 1527"/>
            <p:cNvSpPr/>
            <p:nvPr/>
          </p:nvSpPr>
          <p:spPr bwMode="auto">
            <a:xfrm>
              <a:off x="4698" y="1389"/>
              <a:ext cx="16" cy="55"/>
            </a:xfrm>
            <a:custGeom>
              <a:avLst/>
              <a:gdLst>
                <a:gd name="T0" fmla="*/ 0 w 107"/>
                <a:gd name="T1" fmla="*/ 0 h 370"/>
                <a:gd name="T2" fmla="*/ 0 w 107"/>
                <a:gd name="T3" fmla="*/ 0 h 370"/>
                <a:gd name="T4" fmla="*/ 0 w 107"/>
                <a:gd name="T5" fmla="*/ 0 h 370"/>
                <a:gd name="T6" fmla="*/ 0 w 107"/>
                <a:gd name="T7" fmla="*/ 0 h 370"/>
                <a:gd name="T8" fmla="*/ 0 w 107"/>
                <a:gd name="T9" fmla="*/ 1 h 370"/>
                <a:gd name="T10" fmla="*/ 0 w 107"/>
                <a:gd name="T11" fmla="*/ 1 h 370"/>
                <a:gd name="T12" fmla="*/ 0 w 107"/>
                <a:gd name="T13" fmla="*/ 1 h 370"/>
                <a:gd name="T14" fmla="*/ 0 w 107"/>
                <a:gd name="T15" fmla="*/ 1 h 370"/>
                <a:gd name="T16" fmla="*/ 0 w 107"/>
                <a:gd name="T17" fmla="*/ 1 h 3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370"/>
                <a:gd name="T29" fmla="*/ 107 w 107"/>
                <a:gd name="T30" fmla="*/ 370 h 3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370">
                  <a:moveTo>
                    <a:pt x="106" y="0"/>
                  </a:moveTo>
                  <a:lnTo>
                    <a:pt x="53" y="27"/>
                  </a:lnTo>
                  <a:lnTo>
                    <a:pt x="26" y="54"/>
                  </a:lnTo>
                  <a:lnTo>
                    <a:pt x="0" y="132"/>
                  </a:lnTo>
                  <a:lnTo>
                    <a:pt x="0" y="238"/>
                  </a:lnTo>
                  <a:lnTo>
                    <a:pt x="26" y="317"/>
                  </a:lnTo>
                  <a:lnTo>
                    <a:pt x="53" y="343"/>
                  </a:lnTo>
                  <a:lnTo>
                    <a:pt x="106" y="370"/>
                  </a:lnTo>
                  <a:lnTo>
                    <a:pt x="107" y="370"/>
                  </a:lnTo>
                </a:path>
              </a:pathLst>
            </a:custGeom>
            <a:noFill/>
            <a:ln w="0">
              <a:solidFill>
                <a:srgbClr val="000000"/>
              </a:solidFill>
              <a:prstDash val="solid"/>
              <a:round/>
            </a:ln>
          </p:spPr>
          <p:txBody>
            <a:bodyPr/>
            <a:lstStyle/>
            <a:p>
              <a:endParaRPr lang="en-US"/>
            </a:p>
          </p:txBody>
        </p:sp>
        <p:sp>
          <p:nvSpPr>
            <p:cNvPr id="26937" name="Freeform 1528"/>
            <p:cNvSpPr/>
            <p:nvPr/>
          </p:nvSpPr>
          <p:spPr bwMode="auto">
            <a:xfrm>
              <a:off x="4721" y="1389"/>
              <a:ext cx="16" cy="55"/>
            </a:xfrm>
            <a:custGeom>
              <a:avLst/>
              <a:gdLst>
                <a:gd name="T0" fmla="*/ 0 w 106"/>
                <a:gd name="T1" fmla="*/ 1 h 370"/>
                <a:gd name="T2" fmla="*/ 0 w 106"/>
                <a:gd name="T3" fmla="*/ 1 h 370"/>
                <a:gd name="T4" fmla="*/ 0 w 106"/>
                <a:gd name="T5" fmla="*/ 1 h 370"/>
                <a:gd name="T6" fmla="*/ 0 w 106"/>
                <a:gd name="T7" fmla="*/ 1 h 370"/>
                <a:gd name="T8" fmla="*/ 0 w 106"/>
                <a:gd name="T9" fmla="*/ 0 h 370"/>
                <a:gd name="T10" fmla="*/ 0 w 106"/>
                <a:gd name="T11" fmla="*/ 0 h 370"/>
                <a:gd name="T12" fmla="*/ 0 w 106"/>
                <a:gd name="T13" fmla="*/ 0 h 370"/>
                <a:gd name="T14" fmla="*/ 0 w 106"/>
                <a:gd name="T15" fmla="*/ 0 h 370"/>
                <a:gd name="T16" fmla="*/ 0 w 106"/>
                <a:gd name="T17" fmla="*/ 0 h 3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370"/>
                <a:gd name="T29" fmla="*/ 106 w 106"/>
                <a:gd name="T30" fmla="*/ 370 h 3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370">
                  <a:moveTo>
                    <a:pt x="0" y="370"/>
                  </a:moveTo>
                  <a:lnTo>
                    <a:pt x="53" y="343"/>
                  </a:lnTo>
                  <a:lnTo>
                    <a:pt x="79" y="317"/>
                  </a:lnTo>
                  <a:lnTo>
                    <a:pt x="106" y="238"/>
                  </a:lnTo>
                  <a:lnTo>
                    <a:pt x="106" y="132"/>
                  </a:lnTo>
                  <a:lnTo>
                    <a:pt x="79" y="54"/>
                  </a:lnTo>
                  <a:lnTo>
                    <a:pt x="53" y="27"/>
                  </a:lnTo>
                  <a:lnTo>
                    <a:pt x="0" y="0"/>
                  </a:lnTo>
                  <a:lnTo>
                    <a:pt x="1" y="0"/>
                  </a:lnTo>
                </a:path>
              </a:pathLst>
            </a:custGeom>
            <a:noFill/>
            <a:ln w="0">
              <a:solidFill>
                <a:srgbClr val="000000"/>
              </a:solidFill>
              <a:prstDash val="solid"/>
              <a:round/>
            </a:ln>
          </p:spPr>
          <p:txBody>
            <a:bodyPr/>
            <a:lstStyle/>
            <a:p>
              <a:endParaRPr lang="en-US"/>
            </a:p>
          </p:txBody>
        </p:sp>
        <p:sp>
          <p:nvSpPr>
            <p:cNvPr id="26938" name="Freeform 1529"/>
            <p:cNvSpPr/>
            <p:nvPr/>
          </p:nvSpPr>
          <p:spPr bwMode="auto">
            <a:xfrm>
              <a:off x="4776" y="1370"/>
              <a:ext cx="35" cy="74"/>
            </a:xfrm>
            <a:custGeom>
              <a:avLst/>
              <a:gdLst>
                <a:gd name="T0" fmla="*/ 0 w 239"/>
                <a:gd name="T1" fmla="*/ 0 h 502"/>
                <a:gd name="T2" fmla="*/ 0 w 239"/>
                <a:gd name="T3" fmla="*/ 1 h 502"/>
                <a:gd name="T4" fmla="*/ 0 w 239"/>
                <a:gd name="T5" fmla="*/ 1 h 502"/>
                <a:gd name="T6" fmla="*/ 0 w 239"/>
                <a:gd name="T7" fmla="*/ 1 h 502"/>
                <a:gd name="T8" fmla="*/ 0 w 239"/>
                <a:gd name="T9" fmla="*/ 2 h 502"/>
                <a:gd name="T10" fmla="*/ 0 w 239"/>
                <a:gd name="T11" fmla="*/ 2 h 502"/>
                <a:gd name="T12" fmla="*/ 1 w 239"/>
                <a:gd name="T13" fmla="*/ 1 h 502"/>
                <a:gd name="T14" fmla="*/ 1 w 239"/>
                <a:gd name="T15" fmla="*/ 1 h 502"/>
                <a:gd name="T16" fmla="*/ 1 w 239"/>
                <a:gd name="T17" fmla="*/ 1 h 5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
                <a:gd name="T28" fmla="*/ 0 h 502"/>
                <a:gd name="T29" fmla="*/ 239 w 239"/>
                <a:gd name="T30" fmla="*/ 502 h 5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 h="502">
                  <a:moveTo>
                    <a:pt x="0" y="0"/>
                  </a:moveTo>
                  <a:lnTo>
                    <a:pt x="0" y="370"/>
                  </a:lnTo>
                  <a:lnTo>
                    <a:pt x="26" y="449"/>
                  </a:lnTo>
                  <a:lnTo>
                    <a:pt x="53" y="475"/>
                  </a:lnTo>
                  <a:lnTo>
                    <a:pt x="105" y="502"/>
                  </a:lnTo>
                  <a:lnTo>
                    <a:pt x="158" y="502"/>
                  </a:lnTo>
                  <a:lnTo>
                    <a:pt x="211" y="475"/>
                  </a:lnTo>
                  <a:lnTo>
                    <a:pt x="238" y="422"/>
                  </a:lnTo>
                  <a:lnTo>
                    <a:pt x="239" y="422"/>
                  </a:lnTo>
                </a:path>
              </a:pathLst>
            </a:custGeom>
            <a:noFill/>
            <a:ln w="0">
              <a:solidFill>
                <a:srgbClr val="000000"/>
              </a:solidFill>
              <a:prstDash val="solid"/>
              <a:round/>
            </a:ln>
          </p:spPr>
          <p:txBody>
            <a:bodyPr/>
            <a:lstStyle/>
            <a:p>
              <a:endParaRPr lang="en-US"/>
            </a:p>
          </p:txBody>
        </p:sp>
        <p:sp>
          <p:nvSpPr>
            <p:cNvPr id="26939" name="Freeform 1530"/>
            <p:cNvSpPr/>
            <p:nvPr/>
          </p:nvSpPr>
          <p:spPr bwMode="auto">
            <a:xfrm>
              <a:off x="4780" y="1370"/>
              <a:ext cx="4" cy="66"/>
            </a:xfrm>
            <a:custGeom>
              <a:avLst/>
              <a:gdLst>
                <a:gd name="T0" fmla="*/ 0 w 28"/>
                <a:gd name="T1" fmla="*/ 0 h 449"/>
                <a:gd name="T2" fmla="*/ 0 w 28"/>
                <a:gd name="T3" fmla="*/ 1 h 449"/>
                <a:gd name="T4" fmla="*/ 0 w 28"/>
                <a:gd name="T5" fmla="*/ 1 h 449"/>
                <a:gd name="T6" fmla="*/ 0 w 28"/>
                <a:gd name="T7" fmla="*/ 1 h 449"/>
                <a:gd name="T8" fmla="*/ 0 60000 65536"/>
                <a:gd name="T9" fmla="*/ 0 60000 65536"/>
                <a:gd name="T10" fmla="*/ 0 60000 65536"/>
                <a:gd name="T11" fmla="*/ 0 60000 65536"/>
                <a:gd name="T12" fmla="*/ 0 w 28"/>
                <a:gd name="T13" fmla="*/ 0 h 449"/>
                <a:gd name="T14" fmla="*/ 28 w 28"/>
                <a:gd name="T15" fmla="*/ 449 h 449"/>
              </a:gdLst>
              <a:ahLst/>
              <a:cxnLst>
                <a:cxn ang="T8">
                  <a:pos x="T0" y="T1"/>
                </a:cxn>
                <a:cxn ang="T9">
                  <a:pos x="T2" y="T3"/>
                </a:cxn>
                <a:cxn ang="T10">
                  <a:pos x="T4" y="T5"/>
                </a:cxn>
                <a:cxn ang="T11">
                  <a:pos x="T6" y="T7"/>
                </a:cxn>
              </a:cxnLst>
              <a:rect l="T12" t="T13" r="T14" b="T15"/>
              <a:pathLst>
                <a:path w="28" h="449">
                  <a:moveTo>
                    <a:pt x="0" y="0"/>
                  </a:moveTo>
                  <a:lnTo>
                    <a:pt x="0" y="397"/>
                  </a:lnTo>
                  <a:lnTo>
                    <a:pt x="27" y="449"/>
                  </a:lnTo>
                  <a:lnTo>
                    <a:pt x="28" y="449"/>
                  </a:lnTo>
                </a:path>
              </a:pathLst>
            </a:custGeom>
            <a:noFill/>
            <a:ln w="0">
              <a:solidFill>
                <a:srgbClr val="000000"/>
              </a:solidFill>
              <a:prstDash val="solid"/>
              <a:round/>
            </a:ln>
          </p:spPr>
          <p:txBody>
            <a:bodyPr/>
            <a:lstStyle/>
            <a:p>
              <a:endParaRPr lang="en-US"/>
            </a:p>
          </p:txBody>
        </p:sp>
        <p:sp>
          <p:nvSpPr>
            <p:cNvPr id="26940" name="Freeform 1531"/>
            <p:cNvSpPr/>
            <p:nvPr/>
          </p:nvSpPr>
          <p:spPr bwMode="auto">
            <a:xfrm>
              <a:off x="4776" y="1362"/>
              <a:ext cx="16" cy="82"/>
            </a:xfrm>
            <a:custGeom>
              <a:avLst/>
              <a:gdLst>
                <a:gd name="T0" fmla="*/ 0 w 107"/>
                <a:gd name="T1" fmla="*/ 0 h 555"/>
                <a:gd name="T2" fmla="*/ 0 w 107"/>
                <a:gd name="T3" fmla="*/ 0 h 555"/>
                <a:gd name="T4" fmla="*/ 0 w 107"/>
                <a:gd name="T5" fmla="*/ 1 h 555"/>
                <a:gd name="T6" fmla="*/ 0 w 107"/>
                <a:gd name="T7" fmla="*/ 2 h 555"/>
                <a:gd name="T8" fmla="*/ 0 w 107"/>
                <a:gd name="T9" fmla="*/ 2 h 555"/>
                <a:gd name="T10" fmla="*/ 0 w 107"/>
                <a:gd name="T11" fmla="*/ 2 h 555"/>
                <a:gd name="T12" fmla="*/ 0 60000 65536"/>
                <a:gd name="T13" fmla="*/ 0 60000 65536"/>
                <a:gd name="T14" fmla="*/ 0 60000 65536"/>
                <a:gd name="T15" fmla="*/ 0 60000 65536"/>
                <a:gd name="T16" fmla="*/ 0 60000 65536"/>
                <a:gd name="T17" fmla="*/ 0 60000 65536"/>
                <a:gd name="T18" fmla="*/ 0 w 107"/>
                <a:gd name="T19" fmla="*/ 0 h 555"/>
                <a:gd name="T20" fmla="*/ 107 w 107"/>
                <a:gd name="T21" fmla="*/ 555 h 555"/>
              </a:gdLst>
              <a:ahLst/>
              <a:cxnLst>
                <a:cxn ang="T12">
                  <a:pos x="T0" y="T1"/>
                </a:cxn>
                <a:cxn ang="T13">
                  <a:pos x="T2" y="T3"/>
                </a:cxn>
                <a:cxn ang="T14">
                  <a:pos x="T4" y="T5"/>
                </a:cxn>
                <a:cxn ang="T15">
                  <a:pos x="T6" y="T7"/>
                </a:cxn>
                <a:cxn ang="T16">
                  <a:pos x="T8" y="T9"/>
                </a:cxn>
                <a:cxn ang="T17">
                  <a:pos x="T10" y="T11"/>
                </a:cxn>
              </a:cxnLst>
              <a:rect l="T18" t="T19" r="T20" b="T21"/>
              <a:pathLst>
                <a:path w="107" h="555">
                  <a:moveTo>
                    <a:pt x="0" y="53"/>
                  </a:moveTo>
                  <a:lnTo>
                    <a:pt x="53" y="0"/>
                  </a:lnTo>
                  <a:lnTo>
                    <a:pt x="53" y="450"/>
                  </a:lnTo>
                  <a:lnTo>
                    <a:pt x="79" y="528"/>
                  </a:lnTo>
                  <a:lnTo>
                    <a:pt x="105" y="555"/>
                  </a:lnTo>
                  <a:lnTo>
                    <a:pt x="107" y="555"/>
                  </a:lnTo>
                </a:path>
              </a:pathLst>
            </a:custGeom>
            <a:noFill/>
            <a:ln w="0">
              <a:solidFill>
                <a:srgbClr val="000000"/>
              </a:solidFill>
              <a:prstDash val="solid"/>
              <a:round/>
            </a:ln>
          </p:spPr>
          <p:txBody>
            <a:bodyPr/>
            <a:lstStyle/>
            <a:p>
              <a:endParaRPr lang="en-US"/>
            </a:p>
          </p:txBody>
        </p:sp>
        <p:sp>
          <p:nvSpPr>
            <p:cNvPr id="26941" name="Freeform 1532"/>
            <p:cNvSpPr/>
            <p:nvPr/>
          </p:nvSpPr>
          <p:spPr bwMode="auto">
            <a:xfrm>
              <a:off x="4765" y="1389"/>
              <a:ext cx="34" cy="1"/>
            </a:xfrm>
            <a:custGeom>
              <a:avLst/>
              <a:gdLst>
                <a:gd name="T0" fmla="*/ 0 w 239"/>
                <a:gd name="T1" fmla="*/ 0 h 1"/>
                <a:gd name="T2" fmla="*/ 1 w 239"/>
                <a:gd name="T3" fmla="*/ 0 h 1"/>
                <a:gd name="T4" fmla="*/ 1 w 239"/>
                <a:gd name="T5" fmla="*/ 0 h 1"/>
                <a:gd name="T6" fmla="*/ 0 60000 65536"/>
                <a:gd name="T7" fmla="*/ 0 60000 65536"/>
                <a:gd name="T8" fmla="*/ 0 60000 65536"/>
                <a:gd name="T9" fmla="*/ 0 w 239"/>
                <a:gd name="T10" fmla="*/ 0 h 1"/>
                <a:gd name="T11" fmla="*/ 239 w 239"/>
                <a:gd name="T12" fmla="*/ 1 h 1"/>
              </a:gdLst>
              <a:ahLst/>
              <a:cxnLst>
                <a:cxn ang="T6">
                  <a:pos x="T0" y="T1"/>
                </a:cxn>
                <a:cxn ang="T7">
                  <a:pos x="T2" y="T3"/>
                </a:cxn>
                <a:cxn ang="T8">
                  <a:pos x="T4" y="T5"/>
                </a:cxn>
              </a:cxnLst>
              <a:rect l="T9" t="T10" r="T11" b="T12"/>
              <a:pathLst>
                <a:path w="239" h="1">
                  <a:moveTo>
                    <a:pt x="0" y="0"/>
                  </a:moveTo>
                  <a:lnTo>
                    <a:pt x="238" y="0"/>
                  </a:lnTo>
                  <a:lnTo>
                    <a:pt x="239" y="0"/>
                  </a:lnTo>
                </a:path>
              </a:pathLst>
            </a:custGeom>
            <a:noFill/>
            <a:ln w="0">
              <a:solidFill>
                <a:srgbClr val="000000"/>
              </a:solidFill>
              <a:prstDash val="solid"/>
              <a:round/>
            </a:ln>
          </p:spPr>
          <p:txBody>
            <a:bodyPr/>
            <a:lstStyle/>
            <a:p>
              <a:endParaRPr lang="en-US"/>
            </a:p>
          </p:txBody>
        </p:sp>
        <p:sp>
          <p:nvSpPr>
            <p:cNvPr id="26942" name="Freeform 1533"/>
            <p:cNvSpPr/>
            <p:nvPr/>
          </p:nvSpPr>
          <p:spPr bwMode="auto">
            <a:xfrm>
              <a:off x="4827" y="1389"/>
              <a:ext cx="55" cy="55"/>
            </a:xfrm>
            <a:custGeom>
              <a:avLst/>
              <a:gdLst>
                <a:gd name="T0" fmla="*/ 1 w 369"/>
                <a:gd name="T1" fmla="*/ 0 h 370"/>
                <a:gd name="T2" fmla="*/ 0 w 369"/>
                <a:gd name="T3" fmla="*/ 0 h 370"/>
                <a:gd name="T4" fmla="*/ 0 w 369"/>
                <a:gd name="T5" fmla="*/ 0 h 370"/>
                <a:gd name="T6" fmla="*/ 0 w 369"/>
                <a:gd name="T7" fmla="*/ 1 h 370"/>
                <a:gd name="T8" fmla="*/ 0 w 369"/>
                <a:gd name="T9" fmla="*/ 1 h 370"/>
                <a:gd name="T10" fmla="*/ 0 w 369"/>
                <a:gd name="T11" fmla="*/ 1 h 370"/>
                <a:gd name="T12" fmla="*/ 0 w 369"/>
                <a:gd name="T13" fmla="*/ 1 h 370"/>
                <a:gd name="T14" fmla="*/ 1 w 369"/>
                <a:gd name="T15" fmla="*/ 1 h 370"/>
                <a:gd name="T16" fmla="*/ 1 w 369"/>
                <a:gd name="T17" fmla="*/ 1 h 370"/>
                <a:gd name="T18" fmla="*/ 1 w 369"/>
                <a:gd name="T19" fmla="*/ 1 h 370"/>
                <a:gd name="T20" fmla="*/ 1 w 369"/>
                <a:gd name="T21" fmla="*/ 1 h 370"/>
                <a:gd name="T22" fmla="*/ 1 w 369"/>
                <a:gd name="T23" fmla="*/ 1 h 370"/>
                <a:gd name="T24" fmla="*/ 1 w 369"/>
                <a:gd name="T25" fmla="*/ 1 h 370"/>
                <a:gd name="T26" fmla="*/ 1 w 369"/>
                <a:gd name="T27" fmla="*/ 0 h 370"/>
                <a:gd name="T28" fmla="*/ 1 w 369"/>
                <a:gd name="T29" fmla="*/ 0 h 370"/>
                <a:gd name="T30" fmla="*/ 1 w 369"/>
                <a:gd name="T31" fmla="*/ 0 h 370"/>
                <a:gd name="T32" fmla="*/ 1 w 369"/>
                <a:gd name="T33" fmla="*/ 0 h 370"/>
                <a:gd name="T34" fmla="*/ 1 w 369"/>
                <a:gd name="T35" fmla="*/ 0 h 3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9"/>
                <a:gd name="T55" fmla="*/ 0 h 370"/>
                <a:gd name="T56" fmla="*/ 369 w 369"/>
                <a:gd name="T57" fmla="*/ 370 h 3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9" h="370">
                  <a:moveTo>
                    <a:pt x="158" y="0"/>
                  </a:moveTo>
                  <a:lnTo>
                    <a:pt x="78" y="27"/>
                  </a:lnTo>
                  <a:lnTo>
                    <a:pt x="25" y="79"/>
                  </a:lnTo>
                  <a:lnTo>
                    <a:pt x="0" y="159"/>
                  </a:lnTo>
                  <a:lnTo>
                    <a:pt x="0" y="212"/>
                  </a:lnTo>
                  <a:lnTo>
                    <a:pt x="25" y="290"/>
                  </a:lnTo>
                  <a:lnTo>
                    <a:pt x="78" y="343"/>
                  </a:lnTo>
                  <a:lnTo>
                    <a:pt x="158" y="370"/>
                  </a:lnTo>
                  <a:lnTo>
                    <a:pt x="211" y="370"/>
                  </a:lnTo>
                  <a:lnTo>
                    <a:pt x="289" y="343"/>
                  </a:lnTo>
                  <a:lnTo>
                    <a:pt x="342" y="290"/>
                  </a:lnTo>
                  <a:lnTo>
                    <a:pt x="369" y="212"/>
                  </a:lnTo>
                  <a:lnTo>
                    <a:pt x="369" y="159"/>
                  </a:lnTo>
                  <a:lnTo>
                    <a:pt x="342" y="79"/>
                  </a:lnTo>
                  <a:lnTo>
                    <a:pt x="289" y="27"/>
                  </a:lnTo>
                  <a:lnTo>
                    <a:pt x="211" y="0"/>
                  </a:lnTo>
                  <a:lnTo>
                    <a:pt x="158" y="0"/>
                  </a:lnTo>
                  <a:lnTo>
                    <a:pt x="159" y="0"/>
                  </a:lnTo>
                </a:path>
              </a:pathLst>
            </a:custGeom>
            <a:noFill/>
            <a:ln w="0">
              <a:solidFill>
                <a:srgbClr val="000000"/>
              </a:solidFill>
              <a:prstDash val="solid"/>
              <a:round/>
            </a:ln>
          </p:spPr>
          <p:txBody>
            <a:bodyPr/>
            <a:lstStyle/>
            <a:p>
              <a:endParaRPr lang="en-US"/>
            </a:p>
          </p:txBody>
        </p:sp>
        <p:sp>
          <p:nvSpPr>
            <p:cNvPr id="26943" name="Freeform 1534"/>
            <p:cNvSpPr/>
            <p:nvPr/>
          </p:nvSpPr>
          <p:spPr bwMode="auto">
            <a:xfrm>
              <a:off x="4831" y="1401"/>
              <a:ext cx="4" cy="31"/>
            </a:xfrm>
            <a:custGeom>
              <a:avLst/>
              <a:gdLst>
                <a:gd name="T0" fmla="*/ 0 w 28"/>
                <a:gd name="T1" fmla="*/ 0 h 211"/>
                <a:gd name="T2" fmla="*/ 0 w 28"/>
                <a:gd name="T3" fmla="*/ 0 h 211"/>
                <a:gd name="T4" fmla="*/ 0 w 28"/>
                <a:gd name="T5" fmla="*/ 0 h 211"/>
                <a:gd name="T6" fmla="*/ 0 w 28"/>
                <a:gd name="T7" fmla="*/ 1 h 211"/>
                <a:gd name="T8" fmla="*/ 0 w 28"/>
                <a:gd name="T9" fmla="*/ 1 h 211"/>
                <a:gd name="T10" fmla="*/ 0 60000 65536"/>
                <a:gd name="T11" fmla="*/ 0 60000 65536"/>
                <a:gd name="T12" fmla="*/ 0 60000 65536"/>
                <a:gd name="T13" fmla="*/ 0 60000 65536"/>
                <a:gd name="T14" fmla="*/ 0 60000 65536"/>
                <a:gd name="T15" fmla="*/ 0 w 28"/>
                <a:gd name="T16" fmla="*/ 0 h 211"/>
                <a:gd name="T17" fmla="*/ 28 w 28"/>
                <a:gd name="T18" fmla="*/ 211 h 211"/>
              </a:gdLst>
              <a:ahLst/>
              <a:cxnLst>
                <a:cxn ang="T10">
                  <a:pos x="T0" y="T1"/>
                </a:cxn>
                <a:cxn ang="T11">
                  <a:pos x="T2" y="T3"/>
                </a:cxn>
                <a:cxn ang="T12">
                  <a:pos x="T4" y="T5"/>
                </a:cxn>
                <a:cxn ang="T13">
                  <a:pos x="T6" y="T7"/>
                </a:cxn>
                <a:cxn ang="T14">
                  <a:pos x="T8" y="T9"/>
                </a:cxn>
              </a:cxnLst>
              <a:rect l="T15" t="T16" r="T17" b="T18"/>
              <a:pathLst>
                <a:path w="28" h="211">
                  <a:moveTo>
                    <a:pt x="27" y="0"/>
                  </a:moveTo>
                  <a:lnTo>
                    <a:pt x="0" y="53"/>
                  </a:lnTo>
                  <a:lnTo>
                    <a:pt x="0" y="159"/>
                  </a:lnTo>
                  <a:lnTo>
                    <a:pt x="27" y="211"/>
                  </a:lnTo>
                  <a:lnTo>
                    <a:pt x="28" y="211"/>
                  </a:lnTo>
                </a:path>
              </a:pathLst>
            </a:custGeom>
            <a:noFill/>
            <a:ln w="0">
              <a:solidFill>
                <a:srgbClr val="000000"/>
              </a:solidFill>
              <a:prstDash val="solid"/>
              <a:round/>
            </a:ln>
          </p:spPr>
          <p:txBody>
            <a:bodyPr/>
            <a:lstStyle/>
            <a:p>
              <a:endParaRPr lang="en-US"/>
            </a:p>
          </p:txBody>
        </p:sp>
        <p:sp>
          <p:nvSpPr>
            <p:cNvPr id="26944" name="Freeform 1535"/>
            <p:cNvSpPr/>
            <p:nvPr/>
          </p:nvSpPr>
          <p:spPr bwMode="auto">
            <a:xfrm>
              <a:off x="4874" y="1401"/>
              <a:ext cx="3" cy="31"/>
            </a:xfrm>
            <a:custGeom>
              <a:avLst/>
              <a:gdLst>
                <a:gd name="T0" fmla="*/ 0 w 26"/>
                <a:gd name="T1" fmla="*/ 1 h 211"/>
                <a:gd name="T2" fmla="*/ 0 w 26"/>
                <a:gd name="T3" fmla="*/ 0 h 211"/>
                <a:gd name="T4" fmla="*/ 0 w 26"/>
                <a:gd name="T5" fmla="*/ 0 h 211"/>
                <a:gd name="T6" fmla="*/ 0 w 26"/>
                <a:gd name="T7" fmla="*/ 0 h 211"/>
                <a:gd name="T8" fmla="*/ 0 w 26"/>
                <a:gd name="T9" fmla="*/ 0 h 211"/>
                <a:gd name="T10" fmla="*/ 0 60000 65536"/>
                <a:gd name="T11" fmla="*/ 0 60000 65536"/>
                <a:gd name="T12" fmla="*/ 0 60000 65536"/>
                <a:gd name="T13" fmla="*/ 0 60000 65536"/>
                <a:gd name="T14" fmla="*/ 0 60000 65536"/>
                <a:gd name="T15" fmla="*/ 0 w 26"/>
                <a:gd name="T16" fmla="*/ 0 h 211"/>
                <a:gd name="T17" fmla="*/ 26 w 26"/>
                <a:gd name="T18" fmla="*/ 211 h 211"/>
              </a:gdLst>
              <a:ahLst/>
              <a:cxnLst>
                <a:cxn ang="T10">
                  <a:pos x="T0" y="T1"/>
                </a:cxn>
                <a:cxn ang="T11">
                  <a:pos x="T2" y="T3"/>
                </a:cxn>
                <a:cxn ang="T12">
                  <a:pos x="T4" y="T5"/>
                </a:cxn>
                <a:cxn ang="T13">
                  <a:pos x="T6" y="T7"/>
                </a:cxn>
                <a:cxn ang="T14">
                  <a:pos x="T8" y="T9"/>
                </a:cxn>
              </a:cxnLst>
              <a:rect l="T15" t="T16" r="T17" b="T18"/>
              <a:pathLst>
                <a:path w="26" h="211">
                  <a:moveTo>
                    <a:pt x="0" y="211"/>
                  </a:moveTo>
                  <a:lnTo>
                    <a:pt x="26" y="159"/>
                  </a:lnTo>
                  <a:lnTo>
                    <a:pt x="26" y="53"/>
                  </a:lnTo>
                  <a:lnTo>
                    <a:pt x="0" y="0"/>
                  </a:lnTo>
                  <a:lnTo>
                    <a:pt x="1" y="0"/>
                  </a:lnTo>
                </a:path>
              </a:pathLst>
            </a:custGeom>
            <a:noFill/>
            <a:ln w="0">
              <a:solidFill>
                <a:srgbClr val="000000"/>
              </a:solidFill>
              <a:prstDash val="solid"/>
              <a:round/>
            </a:ln>
          </p:spPr>
          <p:txBody>
            <a:bodyPr/>
            <a:lstStyle/>
            <a:p>
              <a:endParaRPr lang="en-US"/>
            </a:p>
          </p:txBody>
        </p:sp>
        <p:sp>
          <p:nvSpPr>
            <p:cNvPr id="26945" name="Freeform 1536"/>
            <p:cNvSpPr/>
            <p:nvPr/>
          </p:nvSpPr>
          <p:spPr bwMode="auto">
            <a:xfrm>
              <a:off x="4835" y="1389"/>
              <a:ext cx="15" cy="55"/>
            </a:xfrm>
            <a:custGeom>
              <a:avLst/>
              <a:gdLst>
                <a:gd name="T0" fmla="*/ 0 w 107"/>
                <a:gd name="T1" fmla="*/ 0 h 370"/>
                <a:gd name="T2" fmla="*/ 0 w 107"/>
                <a:gd name="T3" fmla="*/ 0 h 370"/>
                <a:gd name="T4" fmla="*/ 0 w 107"/>
                <a:gd name="T5" fmla="*/ 0 h 370"/>
                <a:gd name="T6" fmla="*/ 0 w 107"/>
                <a:gd name="T7" fmla="*/ 0 h 370"/>
                <a:gd name="T8" fmla="*/ 0 w 107"/>
                <a:gd name="T9" fmla="*/ 1 h 370"/>
                <a:gd name="T10" fmla="*/ 0 w 107"/>
                <a:gd name="T11" fmla="*/ 1 h 370"/>
                <a:gd name="T12" fmla="*/ 0 w 107"/>
                <a:gd name="T13" fmla="*/ 1 h 370"/>
                <a:gd name="T14" fmla="*/ 0 w 107"/>
                <a:gd name="T15" fmla="*/ 1 h 370"/>
                <a:gd name="T16" fmla="*/ 0 w 107"/>
                <a:gd name="T17" fmla="*/ 1 h 3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370"/>
                <a:gd name="T29" fmla="*/ 107 w 107"/>
                <a:gd name="T30" fmla="*/ 370 h 3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370">
                  <a:moveTo>
                    <a:pt x="106" y="0"/>
                  </a:moveTo>
                  <a:lnTo>
                    <a:pt x="53" y="27"/>
                  </a:lnTo>
                  <a:lnTo>
                    <a:pt x="26" y="54"/>
                  </a:lnTo>
                  <a:lnTo>
                    <a:pt x="0" y="132"/>
                  </a:lnTo>
                  <a:lnTo>
                    <a:pt x="0" y="238"/>
                  </a:lnTo>
                  <a:lnTo>
                    <a:pt x="26" y="317"/>
                  </a:lnTo>
                  <a:lnTo>
                    <a:pt x="53" y="343"/>
                  </a:lnTo>
                  <a:lnTo>
                    <a:pt x="106" y="370"/>
                  </a:lnTo>
                  <a:lnTo>
                    <a:pt x="107" y="370"/>
                  </a:lnTo>
                </a:path>
              </a:pathLst>
            </a:custGeom>
            <a:noFill/>
            <a:ln w="0">
              <a:solidFill>
                <a:srgbClr val="000000"/>
              </a:solidFill>
              <a:prstDash val="solid"/>
              <a:round/>
            </a:ln>
          </p:spPr>
          <p:txBody>
            <a:bodyPr/>
            <a:lstStyle/>
            <a:p>
              <a:endParaRPr lang="en-US"/>
            </a:p>
          </p:txBody>
        </p:sp>
        <p:sp>
          <p:nvSpPr>
            <p:cNvPr id="26946" name="Freeform 1537"/>
            <p:cNvSpPr/>
            <p:nvPr/>
          </p:nvSpPr>
          <p:spPr bwMode="auto">
            <a:xfrm>
              <a:off x="4858" y="1389"/>
              <a:ext cx="16" cy="55"/>
            </a:xfrm>
            <a:custGeom>
              <a:avLst/>
              <a:gdLst>
                <a:gd name="T0" fmla="*/ 0 w 105"/>
                <a:gd name="T1" fmla="*/ 1 h 370"/>
                <a:gd name="T2" fmla="*/ 0 w 105"/>
                <a:gd name="T3" fmla="*/ 1 h 370"/>
                <a:gd name="T4" fmla="*/ 0 w 105"/>
                <a:gd name="T5" fmla="*/ 1 h 370"/>
                <a:gd name="T6" fmla="*/ 0 w 105"/>
                <a:gd name="T7" fmla="*/ 1 h 370"/>
                <a:gd name="T8" fmla="*/ 0 w 105"/>
                <a:gd name="T9" fmla="*/ 0 h 370"/>
                <a:gd name="T10" fmla="*/ 0 w 105"/>
                <a:gd name="T11" fmla="*/ 0 h 370"/>
                <a:gd name="T12" fmla="*/ 0 w 105"/>
                <a:gd name="T13" fmla="*/ 0 h 370"/>
                <a:gd name="T14" fmla="*/ 0 w 105"/>
                <a:gd name="T15" fmla="*/ 0 h 370"/>
                <a:gd name="T16" fmla="*/ 0 w 105"/>
                <a:gd name="T17" fmla="*/ 0 h 3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370"/>
                <a:gd name="T29" fmla="*/ 105 w 105"/>
                <a:gd name="T30" fmla="*/ 370 h 3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370">
                  <a:moveTo>
                    <a:pt x="0" y="370"/>
                  </a:moveTo>
                  <a:lnTo>
                    <a:pt x="52" y="343"/>
                  </a:lnTo>
                  <a:lnTo>
                    <a:pt x="78" y="317"/>
                  </a:lnTo>
                  <a:lnTo>
                    <a:pt x="105" y="238"/>
                  </a:lnTo>
                  <a:lnTo>
                    <a:pt x="105" y="132"/>
                  </a:lnTo>
                  <a:lnTo>
                    <a:pt x="78" y="54"/>
                  </a:lnTo>
                  <a:lnTo>
                    <a:pt x="52" y="27"/>
                  </a:lnTo>
                  <a:lnTo>
                    <a:pt x="0" y="0"/>
                  </a:lnTo>
                  <a:lnTo>
                    <a:pt x="1" y="0"/>
                  </a:lnTo>
                </a:path>
              </a:pathLst>
            </a:custGeom>
            <a:noFill/>
            <a:ln w="0">
              <a:solidFill>
                <a:srgbClr val="000000"/>
              </a:solidFill>
              <a:prstDash val="solid"/>
              <a:round/>
            </a:ln>
          </p:spPr>
          <p:txBody>
            <a:bodyPr/>
            <a:lstStyle/>
            <a:p>
              <a:endParaRPr lang="en-US"/>
            </a:p>
          </p:txBody>
        </p:sp>
        <p:sp>
          <p:nvSpPr>
            <p:cNvPr id="26947" name="Freeform 1538"/>
            <p:cNvSpPr/>
            <p:nvPr/>
          </p:nvSpPr>
          <p:spPr bwMode="auto">
            <a:xfrm>
              <a:off x="4913" y="1389"/>
              <a:ext cx="0" cy="55"/>
            </a:xfrm>
            <a:custGeom>
              <a:avLst/>
              <a:gdLst>
                <a:gd name="T0" fmla="*/ 0 w 1"/>
                <a:gd name="T1" fmla="*/ 0 h 370"/>
                <a:gd name="T2" fmla="*/ 0 w 1"/>
                <a:gd name="T3" fmla="*/ 1 h 370"/>
                <a:gd name="T4" fmla="*/ 0 w 1"/>
                <a:gd name="T5" fmla="*/ 1 h 370"/>
                <a:gd name="T6" fmla="*/ 0 60000 65536"/>
                <a:gd name="T7" fmla="*/ 0 60000 65536"/>
                <a:gd name="T8" fmla="*/ 0 60000 65536"/>
                <a:gd name="T9" fmla="*/ 0 w 1"/>
                <a:gd name="T10" fmla="*/ 0 h 370"/>
                <a:gd name="T11" fmla="*/ 0 w 1"/>
                <a:gd name="T12" fmla="*/ 370 h 370"/>
              </a:gdLst>
              <a:ahLst/>
              <a:cxnLst>
                <a:cxn ang="T6">
                  <a:pos x="T0" y="T1"/>
                </a:cxn>
                <a:cxn ang="T7">
                  <a:pos x="T2" y="T3"/>
                </a:cxn>
                <a:cxn ang="T8">
                  <a:pos x="T4" y="T5"/>
                </a:cxn>
              </a:cxnLst>
              <a:rect l="T9" t="T10" r="T11" b="T12"/>
              <a:pathLst>
                <a:path w="1" h="370">
                  <a:moveTo>
                    <a:pt x="0" y="0"/>
                  </a:moveTo>
                  <a:lnTo>
                    <a:pt x="0" y="370"/>
                  </a:lnTo>
                  <a:lnTo>
                    <a:pt x="1" y="370"/>
                  </a:lnTo>
                </a:path>
              </a:pathLst>
            </a:custGeom>
            <a:noFill/>
            <a:ln w="0">
              <a:solidFill>
                <a:srgbClr val="000000"/>
              </a:solidFill>
              <a:prstDash val="solid"/>
              <a:round/>
            </a:ln>
          </p:spPr>
          <p:txBody>
            <a:bodyPr/>
            <a:lstStyle/>
            <a:p>
              <a:endParaRPr lang="en-US"/>
            </a:p>
          </p:txBody>
        </p:sp>
        <p:sp>
          <p:nvSpPr>
            <p:cNvPr id="26948" name="Freeform 1539"/>
            <p:cNvSpPr/>
            <p:nvPr/>
          </p:nvSpPr>
          <p:spPr bwMode="auto">
            <a:xfrm>
              <a:off x="4916" y="1394"/>
              <a:ext cx="1" cy="46"/>
            </a:xfrm>
            <a:custGeom>
              <a:avLst/>
              <a:gdLst>
                <a:gd name="T0" fmla="*/ 0 w 1"/>
                <a:gd name="T1" fmla="*/ 0 h 316"/>
                <a:gd name="T2" fmla="*/ 0 w 1"/>
                <a:gd name="T3" fmla="*/ 1 h 316"/>
                <a:gd name="T4" fmla="*/ 1 w 1"/>
                <a:gd name="T5" fmla="*/ 1 h 316"/>
                <a:gd name="T6" fmla="*/ 0 60000 65536"/>
                <a:gd name="T7" fmla="*/ 0 60000 65536"/>
                <a:gd name="T8" fmla="*/ 0 60000 65536"/>
                <a:gd name="T9" fmla="*/ 0 w 1"/>
                <a:gd name="T10" fmla="*/ 0 h 316"/>
                <a:gd name="T11" fmla="*/ 1 w 1"/>
                <a:gd name="T12" fmla="*/ 316 h 316"/>
              </a:gdLst>
              <a:ahLst/>
              <a:cxnLst>
                <a:cxn ang="T6">
                  <a:pos x="T0" y="T1"/>
                </a:cxn>
                <a:cxn ang="T7">
                  <a:pos x="T2" y="T3"/>
                </a:cxn>
                <a:cxn ang="T8">
                  <a:pos x="T4" y="T5"/>
                </a:cxn>
              </a:cxnLst>
              <a:rect l="T9" t="T10" r="T11" b="T12"/>
              <a:pathLst>
                <a:path w="1" h="316">
                  <a:moveTo>
                    <a:pt x="0" y="0"/>
                  </a:moveTo>
                  <a:lnTo>
                    <a:pt x="0" y="316"/>
                  </a:lnTo>
                  <a:lnTo>
                    <a:pt x="1" y="316"/>
                  </a:lnTo>
                </a:path>
              </a:pathLst>
            </a:custGeom>
            <a:noFill/>
            <a:ln w="0">
              <a:solidFill>
                <a:srgbClr val="000000"/>
              </a:solidFill>
              <a:prstDash val="solid"/>
              <a:round/>
            </a:ln>
          </p:spPr>
          <p:txBody>
            <a:bodyPr/>
            <a:lstStyle/>
            <a:p>
              <a:endParaRPr lang="en-US"/>
            </a:p>
          </p:txBody>
        </p:sp>
        <p:sp>
          <p:nvSpPr>
            <p:cNvPr id="26949" name="Freeform 1540"/>
            <p:cNvSpPr/>
            <p:nvPr/>
          </p:nvSpPr>
          <p:spPr bwMode="auto">
            <a:xfrm>
              <a:off x="4901" y="1389"/>
              <a:ext cx="20" cy="55"/>
            </a:xfrm>
            <a:custGeom>
              <a:avLst/>
              <a:gdLst>
                <a:gd name="T0" fmla="*/ 0 w 132"/>
                <a:gd name="T1" fmla="*/ 0 h 370"/>
                <a:gd name="T2" fmla="*/ 0 w 132"/>
                <a:gd name="T3" fmla="*/ 0 h 370"/>
                <a:gd name="T4" fmla="*/ 0 w 132"/>
                <a:gd name="T5" fmla="*/ 1 h 370"/>
                <a:gd name="T6" fmla="*/ 0 w 132"/>
                <a:gd name="T7" fmla="*/ 1 h 370"/>
                <a:gd name="T8" fmla="*/ 0 60000 65536"/>
                <a:gd name="T9" fmla="*/ 0 60000 65536"/>
                <a:gd name="T10" fmla="*/ 0 60000 65536"/>
                <a:gd name="T11" fmla="*/ 0 60000 65536"/>
                <a:gd name="T12" fmla="*/ 0 w 132"/>
                <a:gd name="T13" fmla="*/ 0 h 370"/>
                <a:gd name="T14" fmla="*/ 132 w 132"/>
                <a:gd name="T15" fmla="*/ 370 h 370"/>
              </a:gdLst>
              <a:ahLst/>
              <a:cxnLst>
                <a:cxn ang="T8">
                  <a:pos x="T0" y="T1"/>
                </a:cxn>
                <a:cxn ang="T9">
                  <a:pos x="T2" y="T3"/>
                </a:cxn>
                <a:cxn ang="T10">
                  <a:pos x="T4" y="T5"/>
                </a:cxn>
                <a:cxn ang="T11">
                  <a:pos x="T6" y="T7"/>
                </a:cxn>
              </a:cxnLst>
              <a:rect l="T12" t="T13" r="T14" b="T15"/>
              <a:pathLst>
                <a:path w="132" h="370">
                  <a:moveTo>
                    <a:pt x="0" y="0"/>
                  </a:moveTo>
                  <a:lnTo>
                    <a:pt x="131" y="0"/>
                  </a:lnTo>
                  <a:lnTo>
                    <a:pt x="131" y="370"/>
                  </a:lnTo>
                  <a:lnTo>
                    <a:pt x="132" y="370"/>
                  </a:lnTo>
                </a:path>
              </a:pathLst>
            </a:custGeom>
            <a:noFill/>
            <a:ln w="0">
              <a:solidFill>
                <a:srgbClr val="000000"/>
              </a:solidFill>
              <a:prstDash val="solid"/>
              <a:round/>
            </a:ln>
          </p:spPr>
          <p:txBody>
            <a:bodyPr/>
            <a:lstStyle/>
            <a:p>
              <a:endParaRPr lang="en-US"/>
            </a:p>
          </p:txBody>
        </p:sp>
        <p:sp>
          <p:nvSpPr>
            <p:cNvPr id="26950" name="Freeform 1541"/>
            <p:cNvSpPr/>
            <p:nvPr/>
          </p:nvSpPr>
          <p:spPr bwMode="auto">
            <a:xfrm>
              <a:off x="4921" y="1389"/>
              <a:ext cx="31" cy="24"/>
            </a:xfrm>
            <a:custGeom>
              <a:avLst/>
              <a:gdLst>
                <a:gd name="T0" fmla="*/ 1 w 211"/>
                <a:gd name="T1" fmla="*/ 0 h 159"/>
                <a:gd name="T2" fmla="*/ 1 w 211"/>
                <a:gd name="T3" fmla="*/ 0 h 159"/>
                <a:gd name="T4" fmla="*/ 0 w 211"/>
                <a:gd name="T5" fmla="*/ 0 h 159"/>
                <a:gd name="T6" fmla="*/ 0 w 211"/>
                <a:gd name="T7" fmla="*/ 0 h 159"/>
                <a:gd name="T8" fmla="*/ 1 w 211"/>
                <a:gd name="T9" fmla="*/ 0 h 159"/>
                <a:gd name="T10" fmla="*/ 1 w 211"/>
                <a:gd name="T11" fmla="*/ 0 h 159"/>
                <a:gd name="T12" fmla="*/ 1 w 211"/>
                <a:gd name="T13" fmla="*/ 0 h 159"/>
                <a:gd name="T14" fmla="*/ 0 w 211"/>
                <a:gd name="T15" fmla="*/ 0 h 159"/>
                <a:gd name="T16" fmla="*/ 0 w 211"/>
                <a:gd name="T17" fmla="*/ 0 h 159"/>
                <a:gd name="T18" fmla="*/ 0 w 211"/>
                <a:gd name="T19" fmla="*/ 0 h 159"/>
                <a:gd name="T20" fmla="*/ 0 w 211"/>
                <a:gd name="T21" fmla="*/ 1 h 159"/>
                <a:gd name="T22" fmla="*/ 0 w 211"/>
                <a:gd name="T23" fmla="*/ 1 h 1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1"/>
                <a:gd name="T37" fmla="*/ 0 h 159"/>
                <a:gd name="T38" fmla="*/ 211 w 211"/>
                <a:gd name="T39" fmla="*/ 159 h 1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1" h="159">
                  <a:moveTo>
                    <a:pt x="185" y="54"/>
                  </a:moveTo>
                  <a:lnTo>
                    <a:pt x="185" y="27"/>
                  </a:lnTo>
                  <a:lnTo>
                    <a:pt x="158" y="27"/>
                  </a:lnTo>
                  <a:lnTo>
                    <a:pt x="158" y="79"/>
                  </a:lnTo>
                  <a:lnTo>
                    <a:pt x="211" y="79"/>
                  </a:lnTo>
                  <a:lnTo>
                    <a:pt x="211" y="27"/>
                  </a:lnTo>
                  <a:lnTo>
                    <a:pt x="185" y="0"/>
                  </a:lnTo>
                  <a:lnTo>
                    <a:pt x="132" y="0"/>
                  </a:lnTo>
                  <a:lnTo>
                    <a:pt x="80" y="27"/>
                  </a:lnTo>
                  <a:lnTo>
                    <a:pt x="27" y="79"/>
                  </a:lnTo>
                  <a:lnTo>
                    <a:pt x="0" y="159"/>
                  </a:lnTo>
                  <a:lnTo>
                    <a:pt x="1" y="159"/>
                  </a:lnTo>
                </a:path>
              </a:pathLst>
            </a:custGeom>
            <a:noFill/>
            <a:ln w="0">
              <a:solidFill>
                <a:srgbClr val="000000"/>
              </a:solidFill>
              <a:prstDash val="solid"/>
              <a:round/>
            </a:ln>
          </p:spPr>
          <p:txBody>
            <a:bodyPr/>
            <a:lstStyle/>
            <a:p>
              <a:endParaRPr lang="en-US"/>
            </a:p>
          </p:txBody>
        </p:sp>
        <p:sp>
          <p:nvSpPr>
            <p:cNvPr id="26951" name="Freeform 1542"/>
            <p:cNvSpPr/>
            <p:nvPr/>
          </p:nvSpPr>
          <p:spPr bwMode="auto">
            <a:xfrm>
              <a:off x="4901" y="1444"/>
              <a:ext cx="31" cy="1"/>
            </a:xfrm>
            <a:custGeom>
              <a:avLst/>
              <a:gdLst>
                <a:gd name="T0" fmla="*/ 0 w 212"/>
                <a:gd name="T1" fmla="*/ 0 h 1"/>
                <a:gd name="T2" fmla="*/ 1 w 212"/>
                <a:gd name="T3" fmla="*/ 0 h 1"/>
                <a:gd name="T4" fmla="*/ 1 w 212"/>
                <a:gd name="T5" fmla="*/ 0 h 1"/>
                <a:gd name="T6" fmla="*/ 0 60000 65536"/>
                <a:gd name="T7" fmla="*/ 0 60000 65536"/>
                <a:gd name="T8" fmla="*/ 0 60000 65536"/>
                <a:gd name="T9" fmla="*/ 0 w 212"/>
                <a:gd name="T10" fmla="*/ 0 h 1"/>
                <a:gd name="T11" fmla="*/ 212 w 212"/>
                <a:gd name="T12" fmla="*/ 1 h 1"/>
              </a:gdLst>
              <a:ahLst/>
              <a:cxnLst>
                <a:cxn ang="T6">
                  <a:pos x="T0" y="T1"/>
                </a:cxn>
                <a:cxn ang="T7">
                  <a:pos x="T2" y="T3"/>
                </a:cxn>
                <a:cxn ang="T8">
                  <a:pos x="T4" y="T5"/>
                </a:cxn>
              </a:cxnLst>
              <a:rect l="T9" t="T10" r="T11" b="T12"/>
              <a:pathLst>
                <a:path w="212" h="1">
                  <a:moveTo>
                    <a:pt x="0" y="0"/>
                  </a:moveTo>
                  <a:lnTo>
                    <a:pt x="211" y="0"/>
                  </a:lnTo>
                  <a:lnTo>
                    <a:pt x="212" y="0"/>
                  </a:lnTo>
                </a:path>
              </a:pathLst>
            </a:custGeom>
            <a:noFill/>
            <a:ln w="0">
              <a:solidFill>
                <a:srgbClr val="000000"/>
              </a:solidFill>
              <a:prstDash val="solid"/>
              <a:round/>
            </a:ln>
          </p:spPr>
          <p:txBody>
            <a:bodyPr/>
            <a:lstStyle/>
            <a:p>
              <a:endParaRPr lang="en-US"/>
            </a:p>
          </p:txBody>
        </p:sp>
        <p:sp>
          <p:nvSpPr>
            <p:cNvPr id="26952" name="Freeform 1543"/>
            <p:cNvSpPr/>
            <p:nvPr/>
          </p:nvSpPr>
          <p:spPr bwMode="auto">
            <a:xfrm>
              <a:off x="4905" y="1389"/>
              <a:ext cx="8" cy="5"/>
            </a:xfrm>
            <a:custGeom>
              <a:avLst/>
              <a:gdLst>
                <a:gd name="T0" fmla="*/ 0 w 54"/>
                <a:gd name="T1" fmla="*/ 0 h 27"/>
                <a:gd name="T2" fmla="*/ 0 w 54"/>
                <a:gd name="T3" fmla="*/ 0 h 27"/>
                <a:gd name="T4" fmla="*/ 0 w 54"/>
                <a:gd name="T5" fmla="*/ 0 h 27"/>
                <a:gd name="T6" fmla="*/ 0 60000 65536"/>
                <a:gd name="T7" fmla="*/ 0 60000 65536"/>
                <a:gd name="T8" fmla="*/ 0 60000 65536"/>
                <a:gd name="T9" fmla="*/ 0 w 54"/>
                <a:gd name="T10" fmla="*/ 0 h 27"/>
                <a:gd name="T11" fmla="*/ 54 w 54"/>
                <a:gd name="T12" fmla="*/ 27 h 27"/>
              </a:gdLst>
              <a:ahLst/>
              <a:cxnLst>
                <a:cxn ang="T6">
                  <a:pos x="T0" y="T1"/>
                </a:cxn>
                <a:cxn ang="T7">
                  <a:pos x="T2" y="T3"/>
                </a:cxn>
                <a:cxn ang="T8">
                  <a:pos x="T4" y="T5"/>
                </a:cxn>
              </a:cxnLst>
              <a:rect l="T9" t="T10" r="T11" b="T12"/>
              <a:pathLst>
                <a:path w="54" h="27">
                  <a:moveTo>
                    <a:pt x="0" y="0"/>
                  </a:moveTo>
                  <a:lnTo>
                    <a:pt x="53" y="27"/>
                  </a:lnTo>
                  <a:lnTo>
                    <a:pt x="54" y="27"/>
                  </a:lnTo>
                </a:path>
              </a:pathLst>
            </a:custGeom>
            <a:noFill/>
            <a:ln w="0">
              <a:solidFill>
                <a:srgbClr val="000000"/>
              </a:solidFill>
              <a:prstDash val="solid"/>
              <a:round/>
            </a:ln>
          </p:spPr>
          <p:txBody>
            <a:bodyPr/>
            <a:lstStyle/>
            <a:p>
              <a:endParaRPr lang="en-US"/>
            </a:p>
          </p:txBody>
        </p:sp>
        <p:sp>
          <p:nvSpPr>
            <p:cNvPr id="26953" name="Freeform 1544"/>
            <p:cNvSpPr/>
            <p:nvPr/>
          </p:nvSpPr>
          <p:spPr bwMode="auto">
            <a:xfrm>
              <a:off x="4909" y="1389"/>
              <a:ext cx="4" cy="9"/>
            </a:xfrm>
            <a:custGeom>
              <a:avLst/>
              <a:gdLst>
                <a:gd name="T0" fmla="*/ 0 w 27"/>
                <a:gd name="T1" fmla="*/ 0 h 54"/>
                <a:gd name="T2" fmla="*/ 0 w 27"/>
                <a:gd name="T3" fmla="*/ 0 h 54"/>
                <a:gd name="T4" fmla="*/ 0 w 27"/>
                <a:gd name="T5" fmla="*/ 0 h 54"/>
                <a:gd name="T6" fmla="*/ 0 60000 65536"/>
                <a:gd name="T7" fmla="*/ 0 60000 65536"/>
                <a:gd name="T8" fmla="*/ 0 60000 65536"/>
                <a:gd name="T9" fmla="*/ 0 w 27"/>
                <a:gd name="T10" fmla="*/ 0 h 54"/>
                <a:gd name="T11" fmla="*/ 27 w 27"/>
                <a:gd name="T12" fmla="*/ 54 h 54"/>
              </a:gdLst>
              <a:ahLst/>
              <a:cxnLst>
                <a:cxn ang="T6">
                  <a:pos x="T0" y="T1"/>
                </a:cxn>
                <a:cxn ang="T7">
                  <a:pos x="T2" y="T3"/>
                </a:cxn>
                <a:cxn ang="T8">
                  <a:pos x="T4" y="T5"/>
                </a:cxn>
              </a:cxnLst>
              <a:rect l="T9" t="T10" r="T11" b="T12"/>
              <a:pathLst>
                <a:path w="27" h="54">
                  <a:moveTo>
                    <a:pt x="0" y="0"/>
                  </a:moveTo>
                  <a:lnTo>
                    <a:pt x="26" y="54"/>
                  </a:lnTo>
                  <a:lnTo>
                    <a:pt x="27" y="54"/>
                  </a:lnTo>
                </a:path>
              </a:pathLst>
            </a:custGeom>
            <a:noFill/>
            <a:ln w="0">
              <a:solidFill>
                <a:srgbClr val="000000"/>
              </a:solidFill>
              <a:prstDash val="solid"/>
              <a:round/>
            </a:ln>
          </p:spPr>
          <p:txBody>
            <a:bodyPr/>
            <a:lstStyle/>
            <a:p>
              <a:endParaRPr lang="en-US"/>
            </a:p>
          </p:txBody>
        </p:sp>
        <p:sp>
          <p:nvSpPr>
            <p:cNvPr id="26954" name="Freeform 1545"/>
            <p:cNvSpPr/>
            <p:nvPr/>
          </p:nvSpPr>
          <p:spPr bwMode="auto">
            <a:xfrm>
              <a:off x="4905" y="1440"/>
              <a:ext cx="8" cy="4"/>
            </a:xfrm>
            <a:custGeom>
              <a:avLst/>
              <a:gdLst>
                <a:gd name="T0" fmla="*/ 0 w 53"/>
                <a:gd name="T1" fmla="*/ 0 h 27"/>
                <a:gd name="T2" fmla="*/ 0 w 53"/>
                <a:gd name="T3" fmla="*/ 0 h 27"/>
                <a:gd name="T4" fmla="*/ 0 w 53"/>
                <a:gd name="T5" fmla="*/ 0 h 27"/>
                <a:gd name="T6" fmla="*/ 0 60000 65536"/>
                <a:gd name="T7" fmla="*/ 0 60000 65536"/>
                <a:gd name="T8" fmla="*/ 0 60000 65536"/>
                <a:gd name="T9" fmla="*/ 0 w 53"/>
                <a:gd name="T10" fmla="*/ 0 h 27"/>
                <a:gd name="T11" fmla="*/ 53 w 53"/>
                <a:gd name="T12" fmla="*/ 27 h 27"/>
              </a:gdLst>
              <a:ahLst/>
              <a:cxnLst>
                <a:cxn ang="T6">
                  <a:pos x="T0" y="T1"/>
                </a:cxn>
                <a:cxn ang="T7">
                  <a:pos x="T2" y="T3"/>
                </a:cxn>
                <a:cxn ang="T8">
                  <a:pos x="T4" y="T5"/>
                </a:cxn>
              </a:cxnLst>
              <a:rect l="T9" t="T10" r="T11" b="T12"/>
              <a:pathLst>
                <a:path w="53" h="27">
                  <a:moveTo>
                    <a:pt x="53" y="0"/>
                  </a:moveTo>
                  <a:lnTo>
                    <a:pt x="0" y="27"/>
                  </a:lnTo>
                  <a:lnTo>
                    <a:pt x="1" y="27"/>
                  </a:lnTo>
                </a:path>
              </a:pathLst>
            </a:custGeom>
            <a:noFill/>
            <a:ln w="0">
              <a:solidFill>
                <a:srgbClr val="000000"/>
              </a:solidFill>
              <a:prstDash val="solid"/>
              <a:round/>
            </a:ln>
          </p:spPr>
          <p:txBody>
            <a:bodyPr/>
            <a:lstStyle/>
            <a:p>
              <a:endParaRPr lang="en-US"/>
            </a:p>
          </p:txBody>
        </p:sp>
        <p:sp>
          <p:nvSpPr>
            <p:cNvPr id="26955" name="Freeform 1546"/>
            <p:cNvSpPr/>
            <p:nvPr/>
          </p:nvSpPr>
          <p:spPr bwMode="auto">
            <a:xfrm>
              <a:off x="4909" y="1436"/>
              <a:ext cx="4" cy="8"/>
            </a:xfrm>
            <a:custGeom>
              <a:avLst/>
              <a:gdLst>
                <a:gd name="T0" fmla="*/ 0 w 26"/>
                <a:gd name="T1" fmla="*/ 0 h 53"/>
                <a:gd name="T2" fmla="*/ 0 w 26"/>
                <a:gd name="T3" fmla="*/ 0 h 53"/>
                <a:gd name="T4" fmla="*/ 0 w 26"/>
                <a:gd name="T5" fmla="*/ 0 h 53"/>
                <a:gd name="T6" fmla="*/ 0 60000 65536"/>
                <a:gd name="T7" fmla="*/ 0 60000 65536"/>
                <a:gd name="T8" fmla="*/ 0 60000 65536"/>
                <a:gd name="T9" fmla="*/ 0 w 26"/>
                <a:gd name="T10" fmla="*/ 0 h 53"/>
                <a:gd name="T11" fmla="*/ 26 w 26"/>
                <a:gd name="T12" fmla="*/ 53 h 53"/>
              </a:gdLst>
              <a:ahLst/>
              <a:cxnLst>
                <a:cxn ang="T6">
                  <a:pos x="T0" y="T1"/>
                </a:cxn>
                <a:cxn ang="T7">
                  <a:pos x="T2" y="T3"/>
                </a:cxn>
                <a:cxn ang="T8">
                  <a:pos x="T4" y="T5"/>
                </a:cxn>
              </a:cxnLst>
              <a:rect l="T9" t="T10" r="T11" b="T12"/>
              <a:pathLst>
                <a:path w="26" h="53">
                  <a:moveTo>
                    <a:pt x="26" y="0"/>
                  </a:moveTo>
                  <a:lnTo>
                    <a:pt x="0" y="53"/>
                  </a:lnTo>
                  <a:lnTo>
                    <a:pt x="1" y="53"/>
                  </a:lnTo>
                </a:path>
              </a:pathLst>
            </a:custGeom>
            <a:noFill/>
            <a:ln w="0">
              <a:solidFill>
                <a:srgbClr val="000000"/>
              </a:solidFill>
              <a:prstDash val="solid"/>
              <a:round/>
            </a:ln>
          </p:spPr>
          <p:txBody>
            <a:bodyPr/>
            <a:lstStyle/>
            <a:p>
              <a:endParaRPr lang="en-US"/>
            </a:p>
          </p:txBody>
        </p:sp>
        <p:sp>
          <p:nvSpPr>
            <p:cNvPr id="26956" name="Freeform 1547"/>
            <p:cNvSpPr/>
            <p:nvPr/>
          </p:nvSpPr>
          <p:spPr bwMode="auto">
            <a:xfrm>
              <a:off x="4921" y="1436"/>
              <a:ext cx="4" cy="8"/>
            </a:xfrm>
            <a:custGeom>
              <a:avLst/>
              <a:gdLst>
                <a:gd name="T0" fmla="*/ 0 w 28"/>
                <a:gd name="T1" fmla="*/ 0 h 53"/>
                <a:gd name="T2" fmla="*/ 0 w 28"/>
                <a:gd name="T3" fmla="*/ 0 h 53"/>
                <a:gd name="T4" fmla="*/ 0 w 28"/>
                <a:gd name="T5" fmla="*/ 0 h 53"/>
                <a:gd name="T6" fmla="*/ 0 60000 65536"/>
                <a:gd name="T7" fmla="*/ 0 60000 65536"/>
                <a:gd name="T8" fmla="*/ 0 60000 65536"/>
                <a:gd name="T9" fmla="*/ 0 w 28"/>
                <a:gd name="T10" fmla="*/ 0 h 53"/>
                <a:gd name="T11" fmla="*/ 28 w 28"/>
                <a:gd name="T12" fmla="*/ 53 h 53"/>
              </a:gdLst>
              <a:ahLst/>
              <a:cxnLst>
                <a:cxn ang="T6">
                  <a:pos x="T0" y="T1"/>
                </a:cxn>
                <a:cxn ang="T7">
                  <a:pos x="T2" y="T3"/>
                </a:cxn>
                <a:cxn ang="T8">
                  <a:pos x="T4" y="T5"/>
                </a:cxn>
              </a:cxnLst>
              <a:rect l="T9" t="T10" r="T11" b="T12"/>
              <a:pathLst>
                <a:path w="28" h="53">
                  <a:moveTo>
                    <a:pt x="0" y="0"/>
                  </a:moveTo>
                  <a:lnTo>
                    <a:pt x="27" y="53"/>
                  </a:lnTo>
                  <a:lnTo>
                    <a:pt x="28" y="53"/>
                  </a:lnTo>
                </a:path>
              </a:pathLst>
            </a:custGeom>
            <a:noFill/>
            <a:ln w="0">
              <a:solidFill>
                <a:srgbClr val="000000"/>
              </a:solidFill>
              <a:prstDash val="solid"/>
              <a:round/>
            </a:ln>
          </p:spPr>
          <p:txBody>
            <a:bodyPr/>
            <a:lstStyle/>
            <a:p>
              <a:endParaRPr lang="en-US"/>
            </a:p>
          </p:txBody>
        </p:sp>
        <p:sp>
          <p:nvSpPr>
            <p:cNvPr id="26957" name="Freeform 1548"/>
            <p:cNvSpPr/>
            <p:nvPr/>
          </p:nvSpPr>
          <p:spPr bwMode="auto">
            <a:xfrm>
              <a:off x="4921" y="1440"/>
              <a:ext cx="7" cy="4"/>
            </a:xfrm>
            <a:custGeom>
              <a:avLst/>
              <a:gdLst>
                <a:gd name="T0" fmla="*/ 0 w 54"/>
                <a:gd name="T1" fmla="*/ 0 h 27"/>
                <a:gd name="T2" fmla="*/ 0 w 54"/>
                <a:gd name="T3" fmla="*/ 0 h 27"/>
                <a:gd name="T4" fmla="*/ 0 w 54"/>
                <a:gd name="T5" fmla="*/ 0 h 27"/>
                <a:gd name="T6" fmla="*/ 0 60000 65536"/>
                <a:gd name="T7" fmla="*/ 0 60000 65536"/>
                <a:gd name="T8" fmla="*/ 0 60000 65536"/>
                <a:gd name="T9" fmla="*/ 0 w 54"/>
                <a:gd name="T10" fmla="*/ 0 h 27"/>
                <a:gd name="T11" fmla="*/ 54 w 54"/>
                <a:gd name="T12" fmla="*/ 27 h 27"/>
              </a:gdLst>
              <a:ahLst/>
              <a:cxnLst>
                <a:cxn ang="T6">
                  <a:pos x="T0" y="T1"/>
                </a:cxn>
                <a:cxn ang="T7">
                  <a:pos x="T2" y="T3"/>
                </a:cxn>
                <a:cxn ang="T8">
                  <a:pos x="T4" y="T5"/>
                </a:cxn>
              </a:cxnLst>
              <a:rect l="T9" t="T10" r="T11" b="T12"/>
              <a:pathLst>
                <a:path w="54" h="27">
                  <a:moveTo>
                    <a:pt x="0" y="0"/>
                  </a:moveTo>
                  <a:lnTo>
                    <a:pt x="53" y="27"/>
                  </a:lnTo>
                  <a:lnTo>
                    <a:pt x="54" y="27"/>
                  </a:lnTo>
                </a:path>
              </a:pathLst>
            </a:custGeom>
            <a:noFill/>
            <a:ln w="0">
              <a:solidFill>
                <a:srgbClr val="000000"/>
              </a:solidFill>
              <a:prstDash val="solid"/>
              <a:round/>
            </a:ln>
          </p:spPr>
          <p:txBody>
            <a:bodyPr/>
            <a:lstStyle/>
            <a:p>
              <a:endParaRPr lang="en-US"/>
            </a:p>
          </p:txBody>
        </p:sp>
        <p:sp>
          <p:nvSpPr>
            <p:cNvPr id="26958" name="Freeform 1549"/>
            <p:cNvSpPr/>
            <p:nvPr/>
          </p:nvSpPr>
          <p:spPr bwMode="auto">
            <a:xfrm>
              <a:off x="3765" y="2690"/>
              <a:ext cx="0" cy="82"/>
            </a:xfrm>
            <a:custGeom>
              <a:avLst/>
              <a:gdLst>
                <a:gd name="T0" fmla="*/ 0 w 1"/>
                <a:gd name="T1" fmla="*/ 0 h 555"/>
                <a:gd name="T2" fmla="*/ 0 w 1"/>
                <a:gd name="T3" fmla="*/ 2 h 555"/>
                <a:gd name="T4" fmla="*/ 0 w 1"/>
                <a:gd name="T5" fmla="*/ 2 h 555"/>
                <a:gd name="T6" fmla="*/ 0 60000 65536"/>
                <a:gd name="T7" fmla="*/ 0 60000 65536"/>
                <a:gd name="T8" fmla="*/ 0 60000 65536"/>
                <a:gd name="T9" fmla="*/ 0 w 1"/>
                <a:gd name="T10" fmla="*/ 0 h 555"/>
                <a:gd name="T11" fmla="*/ 0 w 1"/>
                <a:gd name="T12" fmla="*/ 555 h 555"/>
              </a:gdLst>
              <a:ahLst/>
              <a:cxnLst>
                <a:cxn ang="T6">
                  <a:pos x="T0" y="T1"/>
                </a:cxn>
                <a:cxn ang="T7">
                  <a:pos x="T2" y="T3"/>
                </a:cxn>
                <a:cxn ang="T8">
                  <a:pos x="T4" y="T5"/>
                </a:cxn>
              </a:cxnLst>
              <a:rect l="T9" t="T10" r="T11" b="T12"/>
              <a:pathLst>
                <a:path w="1" h="555">
                  <a:moveTo>
                    <a:pt x="0" y="0"/>
                  </a:moveTo>
                  <a:lnTo>
                    <a:pt x="0" y="555"/>
                  </a:lnTo>
                  <a:lnTo>
                    <a:pt x="1" y="555"/>
                  </a:lnTo>
                </a:path>
              </a:pathLst>
            </a:custGeom>
            <a:noFill/>
            <a:ln w="0">
              <a:solidFill>
                <a:srgbClr val="000000"/>
              </a:solidFill>
              <a:prstDash val="solid"/>
              <a:round/>
            </a:ln>
          </p:spPr>
          <p:txBody>
            <a:bodyPr/>
            <a:lstStyle/>
            <a:p>
              <a:endParaRPr lang="en-US"/>
            </a:p>
          </p:txBody>
        </p:sp>
        <p:sp>
          <p:nvSpPr>
            <p:cNvPr id="26959" name="Freeform 1550"/>
            <p:cNvSpPr/>
            <p:nvPr/>
          </p:nvSpPr>
          <p:spPr bwMode="auto">
            <a:xfrm>
              <a:off x="3769" y="2694"/>
              <a:ext cx="1" cy="73"/>
            </a:xfrm>
            <a:custGeom>
              <a:avLst/>
              <a:gdLst>
                <a:gd name="T0" fmla="*/ 0 w 1"/>
                <a:gd name="T1" fmla="*/ 0 h 502"/>
                <a:gd name="T2" fmla="*/ 0 w 1"/>
                <a:gd name="T3" fmla="*/ 2 h 502"/>
                <a:gd name="T4" fmla="*/ 1 w 1"/>
                <a:gd name="T5" fmla="*/ 2 h 502"/>
                <a:gd name="T6" fmla="*/ 0 60000 65536"/>
                <a:gd name="T7" fmla="*/ 0 60000 65536"/>
                <a:gd name="T8" fmla="*/ 0 60000 65536"/>
                <a:gd name="T9" fmla="*/ 0 w 1"/>
                <a:gd name="T10" fmla="*/ 0 h 502"/>
                <a:gd name="T11" fmla="*/ 1 w 1"/>
                <a:gd name="T12" fmla="*/ 502 h 502"/>
              </a:gdLst>
              <a:ahLst/>
              <a:cxnLst>
                <a:cxn ang="T6">
                  <a:pos x="T0" y="T1"/>
                </a:cxn>
                <a:cxn ang="T7">
                  <a:pos x="T2" y="T3"/>
                </a:cxn>
                <a:cxn ang="T8">
                  <a:pos x="T4" y="T5"/>
                </a:cxn>
              </a:cxnLst>
              <a:rect l="T9" t="T10" r="T11" b="T12"/>
              <a:pathLst>
                <a:path w="1" h="502">
                  <a:moveTo>
                    <a:pt x="0" y="0"/>
                  </a:moveTo>
                  <a:lnTo>
                    <a:pt x="0" y="502"/>
                  </a:lnTo>
                  <a:lnTo>
                    <a:pt x="1" y="502"/>
                  </a:lnTo>
                </a:path>
              </a:pathLst>
            </a:custGeom>
            <a:noFill/>
            <a:ln w="0">
              <a:solidFill>
                <a:srgbClr val="000000"/>
              </a:solidFill>
              <a:prstDash val="solid"/>
              <a:round/>
            </a:ln>
          </p:spPr>
          <p:txBody>
            <a:bodyPr/>
            <a:lstStyle/>
            <a:p>
              <a:endParaRPr lang="en-US"/>
            </a:p>
          </p:txBody>
        </p:sp>
        <p:sp>
          <p:nvSpPr>
            <p:cNvPr id="26960" name="Freeform 1551"/>
            <p:cNvSpPr/>
            <p:nvPr/>
          </p:nvSpPr>
          <p:spPr bwMode="auto">
            <a:xfrm>
              <a:off x="3773" y="2690"/>
              <a:ext cx="0" cy="82"/>
            </a:xfrm>
            <a:custGeom>
              <a:avLst/>
              <a:gdLst>
                <a:gd name="T0" fmla="*/ 0 w 1"/>
                <a:gd name="T1" fmla="*/ 0 h 555"/>
                <a:gd name="T2" fmla="*/ 0 w 1"/>
                <a:gd name="T3" fmla="*/ 2 h 555"/>
                <a:gd name="T4" fmla="*/ 0 w 1"/>
                <a:gd name="T5" fmla="*/ 2 h 555"/>
                <a:gd name="T6" fmla="*/ 0 60000 65536"/>
                <a:gd name="T7" fmla="*/ 0 60000 65536"/>
                <a:gd name="T8" fmla="*/ 0 60000 65536"/>
                <a:gd name="T9" fmla="*/ 0 w 1"/>
                <a:gd name="T10" fmla="*/ 0 h 555"/>
                <a:gd name="T11" fmla="*/ 0 w 1"/>
                <a:gd name="T12" fmla="*/ 555 h 555"/>
              </a:gdLst>
              <a:ahLst/>
              <a:cxnLst>
                <a:cxn ang="T6">
                  <a:pos x="T0" y="T1"/>
                </a:cxn>
                <a:cxn ang="T7">
                  <a:pos x="T2" y="T3"/>
                </a:cxn>
                <a:cxn ang="T8">
                  <a:pos x="T4" y="T5"/>
                </a:cxn>
              </a:cxnLst>
              <a:rect l="T9" t="T10" r="T11" b="T12"/>
              <a:pathLst>
                <a:path w="1" h="555">
                  <a:moveTo>
                    <a:pt x="0" y="0"/>
                  </a:moveTo>
                  <a:lnTo>
                    <a:pt x="0" y="555"/>
                  </a:lnTo>
                  <a:lnTo>
                    <a:pt x="1" y="555"/>
                  </a:lnTo>
                </a:path>
              </a:pathLst>
            </a:custGeom>
            <a:noFill/>
            <a:ln w="0">
              <a:solidFill>
                <a:srgbClr val="000000"/>
              </a:solidFill>
              <a:prstDash val="solid"/>
              <a:round/>
            </a:ln>
          </p:spPr>
          <p:txBody>
            <a:bodyPr/>
            <a:lstStyle/>
            <a:p>
              <a:endParaRPr lang="en-US"/>
            </a:p>
          </p:txBody>
        </p:sp>
        <p:sp>
          <p:nvSpPr>
            <p:cNvPr id="26961" name="Freeform 1552"/>
            <p:cNvSpPr/>
            <p:nvPr/>
          </p:nvSpPr>
          <p:spPr bwMode="auto">
            <a:xfrm>
              <a:off x="3753" y="2690"/>
              <a:ext cx="67" cy="82"/>
            </a:xfrm>
            <a:custGeom>
              <a:avLst/>
              <a:gdLst>
                <a:gd name="T0" fmla="*/ 0 w 449"/>
                <a:gd name="T1" fmla="*/ 0 h 555"/>
                <a:gd name="T2" fmla="*/ 1 w 449"/>
                <a:gd name="T3" fmla="*/ 0 h 555"/>
                <a:gd name="T4" fmla="*/ 1 w 449"/>
                <a:gd name="T5" fmla="*/ 0 h 555"/>
                <a:gd name="T6" fmla="*/ 1 w 449"/>
                <a:gd name="T7" fmla="*/ 0 h 555"/>
                <a:gd name="T8" fmla="*/ 1 w 449"/>
                <a:gd name="T9" fmla="*/ 0 h 555"/>
                <a:gd name="T10" fmla="*/ 1 w 449"/>
                <a:gd name="T11" fmla="*/ 1 h 555"/>
                <a:gd name="T12" fmla="*/ 1 w 449"/>
                <a:gd name="T13" fmla="*/ 1 h 555"/>
                <a:gd name="T14" fmla="*/ 1 w 449"/>
                <a:gd name="T15" fmla="*/ 1 h 555"/>
                <a:gd name="T16" fmla="*/ 1 w 449"/>
                <a:gd name="T17" fmla="*/ 1 h 555"/>
                <a:gd name="T18" fmla="*/ 1 w 449"/>
                <a:gd name="T19" fmla="*/ 2 h 555"/>
                <a:gd name="T20" fmla="*/ 1 w 449"/>
                <a:gd name="T21" fmla="*/ 2 h 555"/>
                <a:gd name="T22" fmla="*/ 0 w 449"/>
                <a:gd name="T23" fmla="*/ 2 h 555"/>
                <a:gd name="T24" fmla="*/ 0 w 449"/>
                <a:gd name="T25" fmla="*/ 2 h 5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9"/>
                <a:gd name="T40" fmla="*/ 0 h 555"/>
                <a:gd name="T41" fmla="*/ 449 w 449"/>
                <a:gd name="T42" fmla="*/ 555 h 5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9" h="555">
                  <a:moveTo>
                    <a:pt x="0" y="0"/>
                  </a:moveTo>
                  <a:lnTo>
                    <a:pt x="264" y="0"/>
                  </a:lnTo>
                  <a:lnTo>
                    <a:pt x="342" y="27"/>
                  </a:lnTo>
                  <a:lnTo>
                    <a:pt x="396" y="80"/>
                  </a:lnTo>
                  <a:lnTo>
                    <a:pt x="422" y="132"/>
                  </a:lnTo>
                  <a:lnTo>
                    <a:pt x="449" y="211"/>
                  </a:lnTo>
                  <a:lnTo>
                    <a:pt x="449" y="344"/>
                  </a:lnTo>
                  <a:lnTo>
                    <a:pt x="422" y="423"/>
                  </a:lnTo>
                  <a:lnTo>
                    <a:pt x="396" y="476"/>
                  </a:lnTo>
                  <a:lnTo>
                    <a:pt x="342" y="529"/>
                  </a:lnTo>
                  <a:lnTo>
                    <a:pt x="264" y="555"/>
                  </a:lnTo>
                  <a:lnTo>
                    <a:pt x="0" y="555"/>
                  </a:lnTo>
                  <a:lnTo>
                    <a:pt x="1" y="555"/>
                  </a:lnTo>
                </a:path>
              </a:pathLst>
            </a:custGeom>
            <a:noFill/>
            <a:ln w="0">
              <a:solidFill>
                <a:srgbClr val="000000"/>
              </a:solidFill>
              <a:prstDash val="solid"/>
              <a:round/>
            </a:ln>
          </p:spPr>
          <p:txBody>
            <a:bodyPr/>
            <a:lstStyle/>
            <a:p>
              <a:endParaRPr lang="en-US"/>
            </a:p>
          </p:txBody>
        </p:sp>
        <p:sp>
          <p:nvSpPr>
            <p:cNvPr id="26962" name="Freeform 1553"/>
            <p:cNvSpPr/>
            <p:nvPr/>
          </p:nvSpPr>
          <p:spPr bwMode="auto">
            <a:xfrm>
              <a:off x="3808" y="2702"/>
              <a:ext cx="8" cy="58"/>
            </a:xfrm>
            <a:custGeom>
              <a:avLst/>
              <a:gdLst>
                <a:gd name="T0" fmla="*/ 0 w 53"/>
                <a:gd name="T1" fmla="*/ 0 h 396"/>
                <a:gd name="T2" fmla="*/ 0 w 53"/>
                <a:gd name="T3" fmla="*/ 0 h 396"/>
                <a:gd name="T4" fmla="*/ 0 w 53"/>
                <a:gd name="T5" fmla="*/ 0 h 396"/>
                <a:gd name="T6" fmla="*/ 0 w 53"/>
                <a:gd name="T7" fmla="*/ 1 h 396"/>
                <a:gd name="T8" fmla="*/ 0 w 53"/>
                <a:gd name="T9" fmla="*/ 1 h 396"/>
                <a:gd name="T10" fmla="*/ 0 w 53"/>
                <a:gd name="T11" fmla="*/ 1 h 396"/>
                <a:gd name="T12" fmla="*/ 0 w 53"/>
                <a:gd name="T13" fmla="*/ 1 h 396"/>
                <a:gd name="T14" fmla="*/ 0 60000 65536"/>
                <a:gd name="T15" fmla="*/ 0 60000 65536"/>
                <a:gd name="T16" fmla="*/ 0 60000 65536"/>
                <a:gd name="T17" fmla="*/ 0 60000 65536"/>
                <a:gd name="T18" fmla="*/ 0 60000 65536"/>
                <a:gd name="T19" fmla="*/ 0 60000 65536"/>
                <a:gd name="T20" fmla="*/ 0 60000 65536"/>
                <a:gd name="T21" fmla="*/ 0 w 53"/>
                <a:gd name="T22" fmla="*/ 0 h 396"/>
                <a:gd name="T23" fmla="*/ 53 w 53"/>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396">
                  <a:moveTo>
                    <a:pt x="0" y="0"/>
                  </a:moveTo>
                  <a:lnTo>
                    <a:pt x="27" y="52"/>
                  </a:lnTo>
                  <a:lnTo>
                    <a:pt x="53" y="131"/>
                  </a:lnTo>
                  <a:lnTo>
                    <a:pt x="53" y="264"/>
                  </a:lnTo>
                  <a:lnTo>
                    <a:pt x="27" y="343"/>
                  </a:lnTo>
                  <a:lnTo>
                    <a:pt x="0" y="396"/>
                  </a:lnTo>
                  <a:lnTo>
                    <a:pt x="1" y="396"/>
                  </a:lnTo>
                </a:path>
              </a:pathLst>
            </a:custGeom>
            <a:noFill/>
            <a:ln w="0">
              <a:solidFill>
                <a:srgbClr val="000000"/>
              </a:solidFill>
              <a:prstDash val="solid"/>
              <a:round/>
            </a:ln>
          </p:spPr>
          <p:txBody>
            <a:bodyPr/>
            <a:lstStyle/>
            <a:p>
              <a:endParaRPr lang="en-US"/>
            </a:p>
          </p:txBody>
        </p:sp>
        <p:sp>
          <p:nvSpPr>
            <p:cNvPr id="26963" name="Freeform 1554"/>
            <p:cNvSpPr/>
            <p:nvPr/>
          </p:nvSpPr>
          <p:spPr bwMode="auto">
            <a:xfrm>
              <a:off x="3792" y="2690"/>
              <a:ext cx="20" cy="82"/>
            </a:xfrm>
            <a:custGeom>
              <a:avLst/>
              <a:gdLst>
                <a:gd name="T0" fmla="*/ 0 w 132"/>
                <a:gd name="T1" fmla="*/ 0 h 555"/>
                <a:gd name="T2" fmla="*/ 0 w 132"/>
                <a:gd name="T3" fmla="*/ 0 h 555"/>
                <a:gd name="T4" fmla="*/ 0 w 132"/>
                <a:gd name="T5" fmla="*/ 0 h 555"/>
                <a:gd name="T6" fmla="*/ 0 w 132"/>
                <a:gd name="T7" fmla="*/ 1 h 555"/>
                <a:gd name="T8" fmla="*/ 0 w 132"/>
                <a:gd name="T9" fmla="*/ 1 h 555"/>
                <a:gd name="T10" fmla="*/ 0 w 132"/>
                <a:gd name="T11" fmla="*/ 1 h 555"/>
                <a:gd name="T12" fmla="*/ 0 w 132"/>
                <a:gd name="T13" fmla="*/ 2 h 555"/>
                <a:gd name="T14" fmla="*/ 0 w 132"/>
                <a:gd name="T15" fmla="*/ 2 h 555"/>
                <a:gd name="T16" fmla="*/ 0 w 132"/>
                <a:gd name="T17" fmla="*/ 2 h 5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
                <a:gd name="T28" fmla="*/ 0 h 555"/>
                <a:gd name="T29" fmla="*/ 132 w 132"/>
                <a:gd name="T30" fmla="*/ 555 h 5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 h="555">
                  <a:moveTo>
                    <a:pt x="0" y="0"/>
                  </a:moveTo>
                  <a:lnTo>
                    <a:pt x="52" y="27"/>
                  </a:lnTo>
                  <a:lnTo>
                    <a:pt x="105" y="106"/>
                  </a:lnTo>
                  <a:lnTo>
                    <a:pt x="132" y="211"/>
                  </a:lnTo>
                  <a:lnTo>
                    <a:pt x="132" y="344"/>
                  </a:lnTo>
                  <a:lnTo>
                    <a:pt x="105" y="449"/>
                  </a:lnTo>
                  <a:lnTo>
                    <a:pt x="52" y="529"/>
                  </a:lnTo>
                  <a:lnTo>
                    <a:pt x="0" y="555"/>
                  </a:lnTo>
                  <a:lnTo>
                    <a:pt x="1" y="555"/>
                  </a:lnTo>
                </a:path>
              </a:pathLst>
            </a:custGeom>
            <a:noFill/>
            <a:ln w="0">
              <a:solidFill>
                <a:srgbClr val="000000"/>
              </a:solidFill>
              <a:prstDash val="solid"/>
              <a:round/>
            </a:ln>
          </p:spPr>
          <p:txBody>
            <a:bodyPr/>
            <a:lstStyle/>
            <a:p>
              <a:endParaRPr lang="en-US"/>
            </a:p>
          </p:txBody>
        </p:sp>
        <p:sp>
          <p:nvSpPr>
            <p:cNvPr id="26964" name="Freeform 1555"/>
            <p:cNvSpPr/>
            <p:nvPr/>
          </p:nvSpPr>
          <p:spPr bwMode="auto">
            <a:xfrm>
              <a:off x="3757" y="2690"/>
              <a:ext cx="8" cy="4"/>
            </a:xfrm>
            <a:custGeom>
              <a:avLst/>
              <a:gdLst>
                <a:gd name="T0" fmla="*/ 0 w 53"/>
                <a:gd name="T1" fmla="*/ 0 h 27"/>
                <a:gd name="T2" fmla="*/ 0 w 53"/>
                <a:gd name="T3" fmla="*/ 0 h 27"/>
                <a:gd name="T4" fmla="*/ 0 w 53"/>
                <a:gd name="T5" fmla="*/ 0 h 27"/>
                <a:gd name="T6" fmla="*/ 0 60000 65536"/>
                <a:gd name="T7" fmla="*/ 0 60000 65536"/>
                <a:gd name="T8" fmla="*/ 0 60000 65536"/>
                <a:gd name="T9" fmla="*/ 0 w 53"/>
                <a:gd name="T10" fmla="*/ 0 h 27"/>
                <a:gd name="T11" fmla="*/ 53 w 53"/>
                <a:gd name="T12" fmla="*/ 27 h 27"/>
              </a:gdLst>
              <a:ahLst/>
              <a:cxnLst>
                <a:cxn ang="T6">
                  <a:pos x="T0" y="T1"/>
                </a:cxn>
                <a:cxn ang="T7">
                  <a:pos x="T2" y="T3"/>
                </a:cxn>
                <a:cxn ang="T8">
                  <a:pos x="T4" y="T5"/>
                </a:cxn>
              </a:cxnLst>
              <a:rect l="T9" t="T10" r="T11" b="T12"/>
              <a:pathLst>
                <a:path w="53" h="27">
                  <a:moveTo>
                    <a:pt x="0" y="0"/>
                  </a:moveTo>
                  <a:lnTo>
                    <a:pt x="52" y="27"/>
                  </a:lnTo>
                  <a:lnTo>
                    <a:pt x="53" y="27"/>
                  </a:lnTo>
                </a:path>
              </a:pathLst>
            </a:custGeom>
            <a:noFill/>
            <a:ln w="0">
              <a:solidFill>
                <a:srgbClr val="000000"/>
              </a:solidFill>
              <a:prstDash val="solid"/>
              <a:round/>
            </a:ln>
          </p:spPr>
          <p:txBody>
            <a:bodyPr/>
            <a:lstStyle/>
            <a:p>
              <a:endParaRPr lang="en-US"/>
            </a:p>
          </p:txBody>
        </p:sp>
        <p:sp>
          <p:nvSpPr>
            <p:cNvPr id="26965" name="Freeform 1556"/>
            <p:cNvSpPr/>
            <p:nvPr/>
          </p:nvSpPr>
          <p:spPr bwMode="auto">
            <a:xfrm>
              <a:off x="3761" y="2690"/>
              <a:ext cx="4" cy="8"/>
            </a:xfrm>
            <a:custGeom>
              <a:avLst/>
              <a:gdLst>
                <a:gd name="T0" fmla="*/ 0 w 27"/>
                <a:gd name="T1" fmla="*/ 0 h 53"/>
                <a:gd name="T2" fmla="*/ 0 w 27"/>
                <a:gd name="T3" fmla="*/ 0 h 53"/>
                <a:gd name="T4" fmla="*/ 0 w 27"/>
                <a:gd name="T5" fmla="*/ 0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0" y="0"/>
                  </a:moveTo>
                  <a:lnTo>
                    <a:pt x="26" y="53"/>
                  </a:lnTo>
                  <a:lnTo>
                    <a:pt x="27" y="53"/>
                  </a:lnTo>
                </a:path>
              </a:pathLst>
            </a:custGeom>
            <a:noFill/>
            <a:ln w="0">
              <a:solidFill>
                <a:srgbClr val="000000"/>
              </a:solidFill>
              <a:prstDash val="solid"/>
              <a:round/>
            </a:ln>
          </p:spPr>
          <p:txBody>
            <a:bodyPr/>
            <a:lstStyle/>
            <a:p>
              <a:endParaRPr lang="en-US"/>
            </a:p>
          </p:txBody>
        </p:sp>
        <p:sp>
          <p:nvSpPr>
            <p:cNvPr id="26966" name="Freeform 1557"/>
            <p:cNvSpPr/>
            <p:nvPr/>
          </p:nvSpPr>
          <p:spPr bwMode="auto">
            <a:xfrm>
              <a:off x="3773" y="2690"/>
              <a:ext cx="4" cy="8"/>
            </a:xfrm>
            <a:custGeom>
              <a:avLst/>
              <a:gdLst>
                <a:gd name="T0" fmla="*/ 0 w 27"/>
                <a:gd name="T1" fmla="*/ 0 h 53"/>
                <a:gd name="T2" fmla="*/ 0 w 27"/>
                <a:gd name="T3" fmla="*/ 0 h 53"/>
                <a:gd name="T4" fmla="*/ 0 w 27"/>
                <a:gd name="T5" fmla="*/ 0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27" y="0"/>
                  </a:moveTo>
                  <a:lnTo>
                    <a:pt x="0" y="53"/>
                  </a:lnTo>
                  <a:lnTo>
                    <a:pt x="1" y="53"/>
                  </a:lnTo>
                </a:path>
              </a:pathLst>
            </a:custGeom>
            <a:noFill/>
            <a:ln w="0">
              <a:solidFill>
                <a:srgbClr val="000000"/>
              </a:solidFill>
              <a:prstDash val="solid"/>
              <a:round/>
            </a:ln>
          </p:spPr>
          <p:txBody>
            <a:bodyPr/>
            <a:lstStyle/>
            <a:p>
              <a:endParaRPr lang="en-US"/>
            </a:p>
          </p:txBody>
        </p:sp>
        <p:sp>
          <p:nvSpPr>
            <p:cNvPr id="26967" name="Freeform 1558"/>
            <p:cNvSpPr/>
            <p:nvPr/>
          </p:nvSpPr>
          <p:spPr bwMode="auto">
            <a:xfrm>
              <a:off x="3773" y="2690"/>
              <a:ext cx="7" cy="4"/>
            </a:xfrm>
            <a:custGeom>
              <a:avLst/>
              <a:gdLst>
                <a:gd name="T0" fmla="*/ 0 w 53"/>
                <a:gd name="T1" fmla="*/ 0 h 27"/>
                <a:gd name="T2" fmla="*/ 0 w 53"/>
                <a:gd name="T3" fmla="*/ 0 h 27"/>
                <a:gd name="T4" fmla="*/ 0 w 53"/>
                <a:gd name="T5" fmla="*/ 0 h 27"/>
                <a:gd name="T6" fmla="*/ 0 60000 65536"/>
                <a:gd name="T7" fmla="*/ 0 60000 65536"/>
                <a:gd name="T8" fmla="*/ 0 60000 65536"/>
                <a:gd name="T9" fmla="*/ 0 w 53"/>
                <a:gd name="T10" fmla="*/ 0 h 27"/>
                <a:gd name="T11" fmla="*/ 53 w 53"/>
                <a:gd name="T12" fmla="*/ 27 h 27"/>
              </a:gdLst>
              <a:ahLst/>
              <a:cxnLst>
                <a:cxn ang="T6">
                  <a:pos x="T0" y="T1"/>
                </a:cxn>
                <a:cxn ang="T7">
                  <a:pos x="T2" y="T3"/>
                </a:cxn>
                <a:cxn ang="T8">
                  <a:pos x="T4" y="T5"/>
                </a:cxn>
              </a:cxnLst>
              <a:rect l="T9" t="T10" r="T11" b="T12"/>
              <a:pathLst>
                <a:path w="53" h="27">
                  <a:moveTo>
                    <a:pt x="53" y="0"/>
                  </a:moveTo>
                  <a:lnTo>
                    <a:pt x="0" y="27"/>
                  </a:lnTo>
                  <a:lnTo>
                    <a:pt x="1" y="27"/>
                  </a:lnTo>
                </a:path>
              </a:pathLst>
            </a:custGeom>
            <a:noFill/>
            <a:ln w="0">
              <a:solidFill>
                <a:srgbClr val="000000"/>
              </a:solidFill>
              <a:prstDash val="solid"/>
              <a:round/>
            </a:ln>
          </p:spPr>
          <p:txBody>
            <a:bodyPr/>
            <a:lstStyle/>
            <a:p>
              <a:endParaRPr lang="en-US"/>
            </a:p>
          </p:txBody>
        </p:sp>
        <p:sp>
          <p:nvSpPr>
            <p:cNvPr id="26968" name="Freeform 1559"/>
            <p:cNvSpPr/>
            <p:nvPr/>
          </p:nvSpPr>
          <p:spPr bwMode="auto">
            <a:xfrm>
              <a:off x="3757" y="2767"/>
              <a:ext cx="8" cy="5"/>
            </a:xfrm>
            <a:custGeom>
              <a:avLst/>
              <a:gdLst>
                <a:gd name="T0" fmla="*/ 0 w 52"/>
                <a:gd name="T1" fmla="*/ 0 h 26"/>
                <a:gd name="T2" fmla="*/ 0 w 52"/>
                <a:gd name="T3" fmla="*/ 0 h 26"/>
                <a:gd name="T4" fmla="*/ 0 w 52"/>
                <a:gd name="T5" fmla="*/ 0 h 26"/>
                <a:gd name="T6" fmla="*/ 0 60000 65536"/>
                <a:gd name="T7" fmla="*/ 0 60000 65536"/>
                <a:gd name="T8" fmla="*/ 0 60000 65536"/>
                <a:gd name="T9" fmla="*/ 0 w 52"/>
                <a:gd name="T10" fmla="*/ 0 h 26"/>
                <a:gd name="T11" fmla="*/ 52 w 52"/>
                <a:gd name="T12" fmla="*/ 26 h 26"/>
              </a:gdLst>
              <a:ahLst/>
              <a:cxnLst>
                <a:cxn ang="T6">
                  <a:pos x="T0" y="T1"/>
                </a:cxn>
                <a:cxn ang="T7">
                  <a:pos x="T2" y="T3"/>
                </a:cxn>
                <a:cxn ang="T8">
                  <a:pos x="T4" y="T5"/>
                </a:cxn>
              </a:cxnLst>
              <a:rect l="T9" t="T10" r="T11" b="T12"/>
              <a:pathLst>
                <a:path w="52" h="26">
                  <a:moveTo>
                    <a:pt x="52" y="0"/>
                  </a:moveTo>
                  <a:lnTo>
                    <a:pt x="0" y="26"/>
                  </a:lnTo>
                  <a:lnTo>
                    <a:pt x="1" y="26"/>
                  </a:lnTo>
                </a:path>
              </a:pathLst>
            </a:custGeom>
            <a:noFill/>
            <a:ln w="0">
              <a:solidFill>
                <a:srgbClr val="000000"/>
              </a:solidFill>
              <a:prstDash val="solid"/>
              <a:round/>
            </a:ln>
          </p:spPr>
          <p:txBody>
            <a:bodyPr/>
            <a:lstStyle/>
            <a:p>
              <a:endParaRPr lang="en-US"/>
            </a:p>
          </p:txBody>
        </p:sp>
        <p:sp>
          <p:nvSpPr>
            <p:cNvPr id="26969" name="Freeform 1560"/>
            <p:cNvSpPr/>
            <p:nvPr/>
          </p:nvSpPr>
          <p:spPr bwMode="auto">
            <a:xfrm>
              <a:off x="3761" y="2763"/>
              <a:ext cx="4" cy="9"/>
            </a:xfrm>
            <a:custGeom>
              <a:avLst/>
              <a:gdLst>
                <a:gd name="T0" fmla="*/ 0 w 26"/>
                <a:gd name="T1" fmla="*/ 0 h 53"/>
                <a:gd name="T2" fmla="*/ 0 w 26"/>
                <a:gd name="T3" fmla="*/ 0 h 53"/>
                <a:gd name="T4" fmla="*/ 0 w 26"/>
                <a:gd name="T5" fmla="*/ 0 h 53"/>
                <a:gd name="T6" fmla="*/ 0 60000 65536"/>
                <a:gd name="T7" fmla="*/ 0 60000 65536"/>
                <a:gd name="T8" fmla="*/ 0 60000 65536"/>
                <a:gd name="T9" fmla="*/ 0 w 26"/>
                <a:gd name="T10" fmla="*/ 0 h 53"/>
                <a:gd name="T11" fmla="*/ 26 w 26"/>
                <a:gd name="T12" fmla="*/ 53 h 53"/>
              </a:gdLst>
              <a:ahLst/>
              <a:cxnLst>
                <a:cxn ang="T6">
                  <a:pos x="T0" y="T1"/>
                </a:cxn>
                <a:cxn ang="T7">
                  <a:pos x="T2" y="T3"/>
                </a:cxn>
                <a:cxn ang="T8">
                  <a:pos x="T4" y="T5"/>
                </a:cxn>
              </a:cxnLst>
              <a:rect l="T9" t="T10" r="T11" b="T12"/>
              <a:pathLst>
                <a:path w="26" h="53">
                  <a:moveTo>
                    <a:pt x="26" y="0"/>
                  </a:moveTo>
                  <a:lnTo>
                    <a:pt x="0" y="53"/>
                  </a:lnTo>
                  <a:lnTo>
                    <a:pt x="2" y="53"/>
                  </a:lnTo>
                </a:path>
              </a:pathLst>
            </a:custGeom>
            <a:noFill/>
            <a:ln w="0">
              <a:solidFill>
                <a:srgbClr val="000000"/>
              </a:solidFill>
              <a:prstDash val="solid"/>
              <a:round/>
            </a:ln>
          </p:spPr>
          <p:txBody>
            <a:bodyPr/>
            <a:lstStyle/>
            <a:p>
              <a:endParaRPr lang="en-US"/>
            </a:p>
          </p:txBody>
        </p:sp>
        <p:sp>
          <p:nvSpPr>
            <p:cNvPr id="26970" name="Freeform 1561"/>
            <p:cNvSpPr/>
            <p:nvPr/>
          </p:nvSpPr>
          <p:spPr bwMode="auto">
            <a:xfrm>
              <a:off x="3773" y="2763"/>
              <a:ext cx="4" cy="9"/>
            </a:xfrm>
            <a:custGeom>
              <a:avLst/>
              <a:gdLst>
                <a:gd name="T0" fmla="*/ 0 w 28"/>
                <a:gd name="T1" fmla="*/ 0 h 53"/>
                <a:gd name="T2" fmla="*/ 0 w 28"/>
                <a:gd name="T3" fmla="*/ 0 h 53"/>
                <a:gd name="T4" fmla="*/ 0 w 28"/>
                <a:gd name="T5" fmla="*/ 0 h 53"/>
                <a:gd name="T6" fmla="*/ 0 60000 65536"/>
                <a:gd name="T7" fmla="*/ 0 60000 65536"/>
                <a:gd name="T8" fmla="*/ 0 60000 65536"/>
                <a:gd name="T9" fmla="*/ 0 w 28"/>
                <a:gd name="T10" fmla="*/ 0 h 53"/>
                <a:gd name="T11" fmla="*/ 28 w 28"/>
                <a:gd name="T12" fmla="*/ 53 h 53"/>
              </a:gdLst>
              <a:ahLst/>
              <a:cxnLst>
                <a:cxn ang="T6">
                  <a:pos x="T0" y="T1"/>
                </a:cxn>
                <a:cxn ang="T7">
                  <a:pos x="T2" y="T3"/>
                </a:cxn>
                <a:cxn ang="T8">
                  <a:pos x="T4" y="T5"/>
                </a:cxn>
              </a:cxnLst>
              <a:rect l="T9" t="T10" r="T11" b="T12"/>
              <a:pathLst>
                <a:path w="28" h="53">
                  <a:moveTo>
                    <a:pt x="0" y="0"/>
                  </a:moveTo>
                  <a:lnTo>
                    <a:pt x="27" y="53"/>
                  </a:lnTo>
                  <a:lnTo>
                    <a:pt x="28" y="53"/>
                  </a:lnTo>
                </a:path>
              </a:pathLst>
            </a:custGeom>
            <a:noFill/>
            <a:ln w="0">
              <a:solidFill>
                <a:srgbClr val="000000"/>
              </a:solidFill>
              <a:prstDash val="solid"/>
              <a:round/>
            </a:ln>
          </p:spPr>
          <p:txBody>
            <a:bodyPr/>
            <a:lstStyle/>
            <a:p>
              <a:endParaRPr lang="en-US"/>
            </a:p>
          </p:txBody>
        </p:sp>
        <p:sp>
          <p:nvSpPr>
            <p:cNvPr id="26971" name="Freeform 1562"/>
            <p:cNvSpPr/>
            <p:nvPr/>
          </p:nvSpPr>
          <p:spPr bwMode="auto">
            <a:xfrm>
              <a:off x="3773" y="2767"/>
              <a:ext cx="8" cy="5"/>
            </a:xfrm>
            <a:custGeom>
              <a:avLst/>
              <a:gdLst>
                <a:gd name="T0" fmla="*/ 0 w 54"/>
                <a:gd name="T1" fmla="*/ 0 h 26"/>
                <a:gd name="T2" fmla="*/ 0 w 54"/>
                <a:gd name="T3" fmla="*/ 0 h 26"/>
                <a:gd name="T4" fmla="*/ 0 w 54"/>
                <a:gd name="T5" fmla="*/ 0 h 26"/>
                <a:gd name="T6" fmla="*/ 0 60000 65536"/>
                <a:gd name="T7" fmla="*/ 0 60000 65536"/>
                <a:gd name="T8" fmla="*/ 0 60000 65536"/>
                <a:gd name="T9" fmla="*/ 0 w 54"/>
                <a:gd name="T10" fmla="*/ 0 h 26"/>
                <a:gd name="T11" fmla="*/ 54 w 54"/>
                <a:gd name="T12" fmla="*/ 26 h 26"/>
              </a:gdLst>
              <a:ahLst/>
              <a:cxnLst>
                <a:cxn ang="T6">
                  <a:pos x="T0" y="T1"/>
                </a:cxn>
                <a:cxn ang="T7">
                  <a:pos x="T2" y="T3"/>
                </a:cxn>
                <a:cxn ang="T8">
                  <a:pos x="T4" y="T5"/>
                </a:cxn>
              </a:cxnLst>
              <a:rect l="T9" t="T10" r="T11" b="T12"/>
              <a:pathLst>
                <a:path w="54" h="26">
                  <a:moveTo>
                    <a:pt x="0" y="0"/>
                  </a:moveTo>
                  <a:lnTo>
                    <a:pt x="53" y="26"/>
                  </a:lnTo>
                  <a:lnTo>
                    <a:pt x="54" y="26"/>
                  </a:lnTo>
                </a:path>
              </a:pathLst>
            </a:custGeom>
            <a:noFill/>
            <a:ln w="0">
              <a:solidFill>
                <a:srgbClr val="000000"/>
              </a:solidFill>
              <a:prstDash val="solid"/>
              <a:round/>
            </a:ln>
          </p:spPr>
          <p:txBody>
            <a:bodyPr/>
            <a:lstStyle/>
            <a:p>
              <a:endParaRPr lang="en-US"/>
            </a:p>
          </p:txBody>
        </p:sp>
        <p:sp>
          <p:nvSpPr>
            <p:cNvPr id="26972" name="Freeform 1563"/>
            <p:cNvSpPr/>
            <p:nvPr/>
          </p:nvSpPr>
          <p:spPr bwMode="auto">
            <a:xfrm>
              <a:off x="3851" y="2690"/>
              <a:ext cx="8" cy="8"/>
            </a:xfrm>
            <a:custGeom>
              <a:avLst/>
              <a:gdLst>
                <a:gd name="T0" fmla="*/ 0 w 53"/>
                <a:gd name="T1" fmla="*/ 0 h 53"/>
                <a:gd name="T2" fmla="*/ 0 w 53"/>
                <a:gd name="T3" fmla="*/ 0 h 53"/>
                <a:gd name="T4" fmla="*/ 0 w 53"/>
                <a:gd name="T5" fmla="*/ 0 h 53"/>
                <a:gd name="T6" fmla="*/ 0 w 53"/>
                <a:gd name="T7" fmla="*/ 0 h 53"/>
                <a:gd name="T8" fmla="*/ 0 w 53"/>
                <a:gd name="T9" fmla="*/ 0 h 53"/>
                <a:gd name="T10" fmla="*/ 0 w 53"/>
                <a:gd name="T11" fmla="*/ 0 h 53"/>
                <a:gd name="T12" fmla="*/ 0 60000 65536"/>
                <a:gd name="T13" fmla="*/ 0 60000 65536"/>
                <a:gd name="T14" fmla="*/ 0 60000 65536"/>
                <a:gd name="T15" fmla="*/ 0 60000 65536"/>
                <a:gd name="T16" fmla="*/ 0 60000 65536"/>
                <a:gd name="T17" fmla="*/ 0 60000 65536"/>
                <a:gd name="T18" fmla="*/ 0 w 53"/>
                <a:gd name="T19" fmla="*/ 0 h 53"/>
                <a:gd name="T20" fmla="*/ 53 w 53"/>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53" h="53">
                  <a:moveTo>
                    <a:pt x="0" y="0"/>
                  </a:moveTo>
                  <a:lnTo>
                    <a:pt x="0" y="53"/>
                  </a:lnTo>
                  <a:lnTo>
                    <a:pt x="53" y="53"/>
                  </a:lnTo>
                  <a:lnTo>
                    <a:pt x="53" y="0"/>
                  </a:lnTo>
                  <a:lnTo>
                    <a:pt x="0" y="0"/>
                  </a:lnTo>
                  <a:lnTo>
                    <a:pt x="1" y="0"/>
                  </a:lnTo>
                </a:path>
              </a:pathLst>
            </a:custGeom>
            <a:noFill/>
            <a:ln w="0">
              <a:solidFill>
                <a:srgbClr val="000000"/>
              </a:solidFill>
              <a:prstDash val="solid"/>
              <a:round/>
            </a:ln>
          </p:spPr>
          <p:txBody>
            <a:bodyPr/>
            <a:lstStyle/>
            <a:p>
              <a:endParaRPr lang="en-US"/>
            </a:p>
          </p:txBody>
        </p:sp>
        <p:sp>
          <p:nvSpPr>
            <p:cNvPr id="26973" name="Freeform 1564"/>
            <p:cNvSpPr/>
            <p:nvPr/>
          </p:nvSpPr>
          <p:spPr bwMode="auto">
            <a:xfrm>
              <a:off x="3855" y="2690"/>
              <a:ext cx="0" cy="8"/>
            </a:xfrm>
            <a:custGeom>
              <a:avLst/>
              <a:gdLst>
                <a:gd name="T0" fmla="*/ 0 w 1"/>
                <a:gd name="T1" fmla="*/ 0 h 53"/>
                <a:gd name="T2" fmla="*/ 0 w 1"/>
                <a:gd name="T3" fmla="*/ 0 h 53"/>
                <a:gd name="T4" fmla="*/ 0 w 1"/>
                <a:gd name="T5" fmla="*/ 0 h 53"/>
                <a:gd name="T6" fmla="*/ 0 60000 65536"/>
                <a:gd name="T7" fmla="*/ 0 60000 65536"/>
                <a:gd name="T8" fmla="*/ 0 60000 65536"/>
                <a:gd name="T9" fmla="*/ 0 w 1"/>
                <a:gd name="T10" fmla="*/ 0 h 53"/>
                <a:gd name="T11" fmla="*/ 0 w 1"/>
                <a:gd name="T12" fmla="*/ 53 h 53"/>
              </a:gdLst>
              <a:ahLst/>
              <a:cxnLst>
                <a:cxn ang="T6">
                  <a:pos x="T0" y="T1"/>
                </a:cxn>
                <a:cxn ang="T7">
                  <a:pos x="T2" y="T3"/>
                </a:cxn>
                <a:cxn ang="T8">
                  <a:pos x="T4" y="T5"/>
                </a:cxn>
              </a:cxnLst>
              <a:rect l="T9" t="T10" r="T11" b="T12"/>
              <a:pathLst>
                <a:path w="1" h="53">
                  <a:moveTo>
                    <a:pt x="0" y="0"/>
                  </a:moveTo>
                  <a:lnTo>
                    <a:pt x="0" y="53"/>
                  </a:lnTo>
                  <a:lnTo>
                    <a:pt x="1" y="53"/>
                  </a:lnTo>
                </a:path>
              </a:pathLst>
            </a:custGeom>
            <a:noFill/>
            <a:ln w="0">
              <a:solidFill>
                <a:srgbClr val="000000"/>
              </a:solidFill>
              <a:prstDash val="solid"/>
              <a:round/>
            </a:ln>
          </p:spPr>
          <p:txBody>
            <a:bodyPr/>
            <a:lstStyle/>
            <a:p>
              <a:endParaRPr lang="en-US"/>
            </a:p>
          </p:txBody>
        </p:sp>
        <p:sp>
          <p:nvSpPr>
            <p:cNvPr id="26974" name="Freeform 1565"/>
            <p:cNvSpPr/>
            <p:nvPr/>
          </p:nvSpPr>
          <p:spPr bwMode="auto">
            <a:xfrm>
              <a:off x="3851" y="2694"/>
              <a:ext cx="8" cy="1"/>
            </a:xfrm>
            <a:custGeom>
              <a:avLst/>
              <a:gdLst>
                <a:gd name="T0" fmla="*/ 0 w 54"/>
                <a:gd name="T1" fmla="*/ 0 h 1"/>
                <a:gd name="T2" fmla="*/ 0 w 54"/>
                <a:gd name="T3" fmla="*/ 0 h 1"/>
                <a:gd name="T4" fmla="*/ 0 w 54"/>
                <a:gd name="T5" fmla="*/ 0 h 1"/>
                <a:gd name="T6" fmla="*/ 0 60000 65536"/>
                <a:gd name="T7" fmla="*/ 0 60000 65536"/>
                <a:gd name="T8" fmla="*/ 0 60000 65536"/>
                <a:gd name="T9" fmla="*/ 0 w 54"/>
                <a:gd name="T10" fmla="*/ 0 h 1"/>
                <a:gd name="T11" fmla="*/ 54 w 54"/>
                <a:gd name="T12" fmla="*/ 1 h 1"/>
              </a:gdLst>
              <a:ahLst/>
              <a:cxnLst>
                <a:cxn ang="T6">
                  <a:pos x="T0" y="T1"/>
                </a:cxn>
                <a:cxn ang="T7">
                  <a:pos x="T2" y="T3"/>
                </a:cxn>
                <a:cxn ang="T8">
                  <a:pos x="T4" y="T5"/>
                </a:cxn>
              </a:cxnLst>
              <a:rect l="T9" t="T10" r="T11" b="T12"/>
              <a:pathLst>
                <a:path w="54" h="1">
                  <a:moveTo>
                    <a:pt x="0" y="0"/>
                  </a:moveTo>
                  <a:lnTo>
                    <a:pt x="53" y="0"/>
                  </a:lnTo>
                  <a:lnTo>
                    <a:pt x="54" y="0"/>
                  </a:lnTo>
                </a:path>
              </a:pathLst>
            </a:custGeom>
            <a:noFill/>
            <a:ln w="0">
              <a:solidFill>
                <a:srgbClr val="000000"/>
              </a:solidFill>
              <a:prstDash val="solid"/>
              <a:round/>
            </a:ln>
          </p:spPr>
          <p:txBody>
            <a:bodyPr/>
            <a:lstStyle/>
            <a:p>
              <a:endParaRPr lang="en-US"/>
            </a:p>
          </p:txBody>
        </p:sp>
        <p:sp>
          <p:nvSpPr>
            <p:cNvPr id="26975" name="Freeform 1566"/>
            <p:cNvSpPr/>
            <p:nvPr/>
          </p:nvSpPr>
          <p:spPr bwMode="auto">
            <a:xfrm>
              <a:off x="3851" y="2717"/>
              <a:ext cx="1" cy="55"/>
            </a:xfrm>
            <a:custGeom>
              <a:avLst/>
              <a:gdLst>
                <a:gd name="T0" fmla="*/ 0 w 1"/>
                <a:gd name="T1" fmla="*/ 0 h 370"/>
                <a:gd name="T2" fmla="*/ 0 w 1"/>
                <a:gd name="T3" fmla="*/ 1 h 370"/>
                <a:gd name="T4" fmla="*/ 1 w 1"/>
                <a:gd name="T5" fmla="*/ 1 h 370"/>
                <a:gd name="T6" fmla="*/ 0 60000 65536"/>
                <a:gd name="T7" fmla="*/ 0 60000 65536"/>
                <a:gd name="T8" fmla="*/ 0 60000 65536"/>
                <a:gd name="T9" fmla="*/ 0 w 1"/>
                <a:gd name="T10" fmla="*/ 0 h 370"/>
                <a:gd name="T11" fmla="*/ 1 w 1"/>
                <a:gd name="T12" fmla="*/ 370 h 370"/>
              </a:gdLst>
              <a:ahLst/>
              <a:cxnLst>
                <a:cxn ang="T6">
                  <a:pos x="T0" y="T1"/>
                </a:cxn>
                <a:cxn ang="T7">
                  <a:pos x="T2" y="T3"/>
                </a:cxn>
                <a:cxn ang="T8">
                  <a:pos x="T4" y="T5"/>
                </a:cxn>
              </a:cxnLst>
              <a:rect l="T9" t="T10" r="T11" b="T12"/>
              <a:pathLst>
                <a:path w="1" h="370">
                  <a:moveTo>
                    <a:pt x="0" y="0"/>
                  </a:moveTo>
                  <a:lnTo>
                    <a:pt x="0" y="370"/>
                  </a:lnTo>
                  <a:lnTo>
                    <a:pt x="1" y="370"/>
                  </a:lnTo>
                </a:path>
              </a:pathLst>
            </a:custGeom>
            <a:noFill/>
            <a:ln w="0">
              <a:solidFill>
                <a:srgbClr val="000000"/>
              </a:solidFill>
              <a:prstDash val="solid"/>
              <a:round/>
            </a:ln>
          </p:spPr>
          <p:txBody>
            <a:bodyPr/>
            <a:lstStyle/>
            <a:p>
              <a:endParaRPr lang="en-US"/>
            </a:p>
          </p:txBody>
        </p:sp>
        <p:sp>
          <p:nvSpPr>
            <p:cNvPr id="26976" name="Freeform 1567"/>
            <p:cNvSpPr/>
            <p:nvPr/>
          </p:nvSpPr>
          <p:spPr bwMode="auto">
            <a:xfrm>
              <a:off x="3855" y="2721"/>
              <a:ext cx="0" cy="46"/>
            </a:xfrm>
            <a:custGeom>
              <a:avLst/>
              <a:gdLst>
                <a:gd name="T0" fmla="*/ 0 w 1"/>
                <a:gd name="T1" fmla="*/ 0 h 318"/>
                <a:gd name="T2" fmla="*/ 0 w 1"/>
                <a:gd name="T3" fmla="*/ 1 h 318"/>
                <a:gd name="T4" fmla="*/ 0 w 1"/>
                <a:gd name="T5" fmla="*/ 1 h 318"/>
                <a:gd name="T6" fmla="*/ 0 60000 65536"/>
                <a:gd name="T7" fmla="*/ 0 60000 65536"/>
                <a:gd name="T8" fmla="*/ 0 60000 65536"/>
                <a:gd name="T9" fmla="*/ 0 w 1"/>
                <a:gd name="T10" fmla="*/ 0 h 318"/>
                <a:gd name="T11" fmla="*/ 0 w 1"/>
                <a:gd name="T12" fmla="*/ 318 h 318"/>
              </a:gdLst>
              <a:ahLst/>
              <a:cxnLst>
                <a:cxn ang="T6">
                  <a:pos x="T0" y="T1"/>
                </a:cxn>
                <a:cxn ang="T7">
                  <a:pos x="T2" y="T3"/>
                </a:cxn>
                <a:cxn ang="T8">
                  <a:pos x="T4" y="T5"/>
                </a:cxn>
              </a:cxnLst>
              <a:rect l="T9" t="T10" r="T11" b="T12"/>
              <a:pathLst>
                <a:path w="1" h="318">
                  <a:moveTo>
                    <a:pt x="0" y="0"/>
                  </a:moveTo>
                  <a:lnTo>
                    <a:pt x="0" y="318"/>
                  </a:lnTo>
                  <a:lnTo>
                    <a:pt x="1" y="318"/>
                  </a:lnTo>
                </a:path>
              </a:pathLst>
            </a:custGeom>
            <a:noFill/>
            <a:ln w="0">
              <a:solidFill>
                <a:srgbClr val="000000"/>
              </a:solidFill>
              <a:prstDash val="solid"/>
              <a:round/>
            </a:ln>
          </p:spPr>
          <p:txBody>
            <a:bodyPr/>
            <a:lstStyle/>
            <a:p>
              <a:endParaRPr lang="en-US"/>
            </a:p>
          </p:txBody>
        </p:sp>
        <p:sp>
          <p:nvSpPr>
            <p:cNvPr id="26977" name="Freeform 1568"/>
            <p:cNvSpPr/>
            <p:nvPr/>
          </p:nvSpPr>
          <p:spPr bwMode="auto">
            <a:xfrm>
              <a:off x="3839" y="2717"/>
              <a:ext cx="20" cy="55"/>
            </a:xfrm>
            <a:custGeom>
              <a:avLst/>
              <a:gdLst>
                <a:gd name="T0" fmla="*/ 0 w 134"/>
                <a:gd name="T1" fmla="*/ 0 h 370"/>
                <a:gd name="T2" fmla="*/ 0 w 134"/>
                <a:gd name="T3" fmla="*/ 0 h 370"/>
                <a:gd name="T4" fmla="*/ 0 w 134"/>
                <a:gd name="T5" fmla="*/ 1 h 370"/>
                <a:gd name="T6" fmla="*/ 0 w 134"/>
                <a:gd name="T7" fmla="*/ 1 h 370"/>
                <a:gd name="T8" fmla="*/ 0 60000 65536"/>
                <a:gd name="T9" fmla="*/ 0 60000 65536"/>
                <a:gd name="T10" fmla="*/ 0 60000 65536"/>
                <a:gd name="T11" fmla="*/ 0 60000 65536"/>
                <a:gd name="T12" fmla="*/ 0 w 134"/>
                <a:gd name="T13" fmla="*/ 0 h 370"/>
                <a:gd name="T14" fmla="*/ 134 w 134"/>
                <a:gd name="T15" fmla="*/ 370 h 370"/>
              </a:gdLst>
              <a:ahLst/>
              <a:cxnLst>
                <a:cxn ang="T8">
                  <a:pos x="T0" y="T1"/>
                </a:cxn>
                <a:cxn ang="T9">
                  <a:pos x="T2" y="T3"/>
                </a:cxn>
                <a:cxn ang="T10">
                  <a:pos x="T4" y="T5"/>
                </a:cxn>
                <a:cxn ang="T11">
                  <a:pos x="T6" y="T7"/>
                </a:cxn>
              </a:cxnLst>
              <a:rect l="T12" t="T13" r="T14" b="T15"/>
              <a:pathLst>
                <a:path w="134" h="370">
                  <a:moveTo>
                    <a:pt x="0" y="0"/>
                  </a:moveTo>
                  <a:lnTo>
                    <a:pt x="133" y="0"/>
                  </a:lnTo>
                  <a:lnTo>
                    <a:pt x="133" y="370"/>
                  </a:lnTo>
                  <a:lnTo>
                    <a:pt x="134" y="370"/>
                  </a:lnTo>
                </a:path>
              </a:pathLst>
            </a:custGeom>
            <a:noFill/>
            <a:ln w="0">
              <a:solidFill>
                <a:srgbClr val="000000"/>
              </a:solidFill>
              <a:prstDash val="solid"/>
              <a:round/>
            </a:ln>
          </p:spPr>
          <p:txBody>
            <a:bodyPr/>
            <a:lstStyle/>
            <a:p>
              <a:endParaRPr lang="en-US"/>
            </a:p>
          </p:txBody>
        </p:sp>
        <p:sp>
          <p:nvSpPr>
            <p:cNvPr id="26978" name="Freeform 1569"/>
            <p:cNvSpPr/>
            <p:nvPr/>
          </p:nvSpPr>
          <p:spPr bwMode="auto">
            <a:xfrm>
              <a:off x="3839" y="2772"/>
              <a:ext cx="32" cy="0"/>
            </a:xfrm>
            <a:custGeom>
              <a:avLst/>
              <a:gdLst>
                <a:gd name="T0" fmla="*/ 0 w 213"/>
                <a:gd name="T1" fmla="*/ 1 w 213"/>
                <a:gd name="T2" fmla="*/ 1 w 213"/>
                <a:gd name="T3" fmla="*/ 0 60000 65536"/>
                <a:gd name="T4" fmla="*/ 0 60000 65536"/>
                <a:gd name="T5" fmla="*/ 0 60000 65536"/>
                <a:gd name="T6" fmla="*/ 0 w 213"/>
                <a:gd name="T7" fmla="*/ 213 w 213"/>
              </a:gdLst>
              <a:ahLst/>
              <a:cxnLst>
                <a:cxn ang="T3">
                  <a:pos x="T0" y="0"/>
                </a:cxn>
                <a:cxn ang="T4">
                  <a:pos x="T1" y="0"/>
                </a:cxn>
                <a:cxn ang="T5">
                  <a:pos x="T2" y="0"/>
                </a:cxn>
              </a:cxnLst>
              <a:rect l="T6" t="0" r="T7" b="0"/>
              <a:pathLst>
                <a:path w="213">
                  <a:moveTo>
                    <a:pt x="0" y="0"/>
                  </a:moveTo>
                  <a:lnTo>
                    <a:pt x="211" y="0"/>
                  </a:lnTo>
                  <a:lnTo>
                    <a:pt x="213" y="0"/>
                  </a:lnTo>
                </a:path>
              </a:pathLst>
            </a:custGeom>
            <a:noFill/>
            <a:ln w="0">
              <a:solidFill>
                <a:srgbClr val="000000"/>
              </a:solidFill>
              <a:prstDash val="solid"/>
              <a:round/>
            </a:ln>
          </p:spPr>
          <p:txBody>
            <a:bodyPr/>
            <a:lstStyle/>
            <a:p>
              <a:endParaRPr lang="en-US"/>
            </a:p>
          </p:txBody>
        </p:sp>
        <p:sp>
          <p:nvSpPr>
            <p:cNvPr id="26979" name="Freeform 1570"/>
            <p:cNvSpPr/>
            <p:nvPr/>
          </p:nvSpPr>
          <p:spPr bwMode="auto">
            <a:xfrm>
              <a:off x="3843" y="2717"/>
              <a:ext cx="8" cy="4"/>
            </a:xfrm>
            <a:custGeom>
              <a:avLst/>
              <a:gdLst>
                <a:gd name="T0" fmla="*/ 0 w 54"/>
                <a:gd name="T1" fmla="*/ 0 h 26"/>
                <a:gd name="T2" fmla="*/ 0 w 54"/>
                <a:gd name="T3" fmla="*/ 0 h 26"/>
                <a:gd name="T4" fmla="*/ 0 w 54"/>
                <a:gd name="T5" fmla="*/ 0 h 26"/>
                <a:gd name="T6" fmla="*/ 0 60000 65536"/>
                <a:gd name="T7" fmla="*/ 0 60000 65536"/>
                <a:gd name="T8" fmla="*/ 0 60000 65536"/>
                <a:gd name="T9" fmla="*/ 0 w 54"/>
                <a:gd name="T10" fmla="*/ 0 h 26"/>
                <a:gd name="T11" fmla="*/ 54 w 54"/>
                <a:gd name="T12" fmla="*/ 26 h 26"/>
              </a:gdLst>
              <a:ahLst/>
              <a:cxnLst>
                <a:cxn ang="T6">
                  <a:pos x="T0" y="T1"/>
                </a:cxn>
                <a:cxn ang="T7">
                  <a:pos x="T2" y="T3"/>
                </a:cxn>
                <a:cxn ang="T8">
                  <a:pos x="T4" y="T5"/>
                </a:cxn>
              </a:cxnLst>
              <a:rect l="T9" t="T10" r="T11" b="T12"/>
              <a:pathLst>
                <a:path w="54" h="26">
                  <a:moveTo>
                    <a:pt x="0" y="0"/>
                  </a:moveTo>
                  <a:lnTo>
                    <a:pt x="53" y="26"/>
                  </a:lnTo>
                  <a:lnTo>
                    <a:pt x="54" y="26"/>
                  </a:lnTo>
                </a:path>
              </a:pathLst>
            </a:custGeom>
            <a:noFill/>
            <a:ln w="0">
              <a:solidFill>
                <a:srgbClr val="000000"/>
              </a:solidFill>
              <a:prstDash val="solid"/>
              <a:round/>
            </a:ln>
          </p:spPr>
          <p:txBody>
            <a:bodyPr/>
            <a:lstStyle/>
            <a:p>
              <a:endParaRPr lang="en-US"/>
            </a:p>
          </p:txBody>
        </p:sp>
        <p:sp>
          <p:nvSpPr>
            <p:cNvPr id="26980" name="Freeform 1571"/>
            <p:cNvSpPr/>
            <p:nvPr/>
          </p:nvSpPr>
          <p:spPr bwMode="auto">
            <a:xfrm>
              <a:off x="3847" y="2717"/>
              <a:ext cx="4" cy="8"/>
            </a:xfrm>
            <a:custGeom>
              <a:avLst/>
              <a:gdLst>
                <a:gd name="T0" fmla="*/ 0 w 28"/>
                <a:gd name="T1" fmla="*/ 0 h 53"/>
                <a:gd name="T2" fmla="*/ 0 w 28"/>
                <a:gd name="T3" fmla="*/ 0 h 53"/>
                <a:gd name="T4" fmla="*/ 0 w 28"/>
                <a:gd name="T5" fmla="*/ 0 h 53"/>
                <a:gd name="T6" fmla="*/ 0 60000 65536"/>
                <a:gd name="T7" fmla="*/ 0 60000 65536"/>
                <a:gd name="T8" fmla="*/ 0 60000 65536"/>
                <a:gd name="T9" fmla="*/ 0 w 28"/>
                <a:gd name="T10" fmla="*/ 0 h 53"/>
                <a:gd name="T11" fmla="*/ 28 w 28"/>
                <a:gd name="T12" fmla="*/ 53 h 53"/>
              </a:gdLst>
              <a:ahLst/>
              <a:cxnLst>
                <a:cxn ang="T6">
                  <a:pos x="T0" y="T1"/>
                </a:cxn>
                <a:cxn ang="T7">
                  <a:pos x="T2" y="T3"/>
                </a:cxn>
                <a:cxn ang="T8">
                  <a:pos x="T4" y="T5"/>
                </a:cxn>
              </a:cxnLst>
              <a:rect l="T9" t="T10" r="T11" b="T12"/>
              <a:pathLst>
                <a:path w="28" h="53">
                  <a:moveTo>
                    <a:pt x="0" y="0"/>
                  </a:moveTo>
                  <a:lnTo>
                    <a:pt x="27" y="53"/>
                  </a:lnTo>
                  <a:lnTo>
                    <a:pt x="28" y="53"/>
                  </a:lnTo>
                </a:path>
              </a:pathLst>
            </a:custGeom>
            <a:noFill/>
            <a:ln w="0">
              <a:solidFill>
                <a:srgbClr val="000000"/>
              </a:solidFill>
              <a:prstDash val="solid"/>
              <a:round/>
            </a:ln>
          </p:spPr>
          <p:txBody>
            <a:bodyPr/>
            <a:lstStyle/>
            <a:p>
              <a:endParaRPr lang="en-US"/>
            </a:p>
          </p:txBody>
        </p:sp>
        <p:sp>
          <p:nvSpPr>
            <p:cNvPr id="26981" name="Freeform 1572"/>
            <p:cNvSpPr/>
            <p:nvPr/>
          </p:nvSpPr>
          <p:spPr bwMode="auto">
            <a:xfrm>
              <a:off x="3843" y="2767"/>
              <a:ext cx="8" cy="5"/>
            </a:xfrm>
            <a:custGeom>
              <a:avLst/>
              <a:gdLst>
                <a:gd name="T0" fmla="*/ 0 w 53"/>
                <a:gd name="T1" fmla="*/ 0 h 26"/>
                <a:gd name="T2" fmla="*/ 0 w 53"/>
                <a:gd name="T3" fmla="*/ 0 h 26"/>
                <a:gd name="T4" fmla="*/ 0 w 53"/>
                <a:gd name="T5" fmla="*/ 0 h 26"/>
                <a:gd name="T6" fmla="*/ 0 60000 65536"/>
                <a:gd name="T7" fmla="*/ 0 60000 65536"/>
                <a:gd name="T8" fmla="*/ 0 60000 65536"/>
                <a:gd name="T9" fmla="*/ 0 w 53"/>
                <a:gd name="T10" fmla="*/ 0 h 26"/>
                <a:gd name="T11" fmla="*/ 53 w 53"/>
                <a:gd name="T12" fmla="*/ 26 h 26"/>
              </a:gdLst>
              <a:ahLst/>
              <a:cxnLst>
                <a:cxn ang="T6">
                  <a:pos x="T0" y="T1"/>
                </a:cxn>
                <a:cxn ang="T7">
                  <a:pos x="T2" y="T3"/>
                </a:cxn>
                <a:cxn ang="T8">
                  <a:pos x="T4" y="T5"/>
                </a:cxn>
              </a:cxnLst>
              <a:rect l="T9" t="T10" r="T11" b="T12"/>
              <a:pathLst>
                <a:path w="53" h="26">
                  <a:moveTo>
                    <a:pt x="53" y="0"/>
                  </a:moveTo>
                  <a:lnTo>
                    <a:pt x="0" y="26"/>
                  </a:lnTo>
                  <a:lnTo>
                    <a:pt x="1" y="26"/>
                  </a:lnTo>
                </a:path>
              </a:pathLst>
            </a:custGeom>
            <a:noFill/>
            <a:ln w="0">
              <a:solidFill>
                <a:srgbClr val="000000"/>
              </a:solidFill>
              <a:prstDash val="solid"/>
              <a:round/>
            </a:ln>
          </p:spPr>
          <p:txBody>
            <a:bodyPr/>
            <a:lstStyle/>
            <a:p>
              <a:endParaRPr lang="en-US"/>
            </a:p>
          </p:txBody>
        </p:sp>
        <p:sp>
          <p:nvSpPr>
            <p:cNvPr id="26982" name="Freeform 1573"/>
            <p:cNvSpPr/>
            <p:nvPr/>
          </p:nvSpPr>
          <p:spPr bwMode="auto">
            <a:xfrm>
              <a:off x="3847" y="2763"/>
              <a:ext cx="4" cy="9"/>
            </a:xfrm>
            <a:custGeom>
              <a:avLst/>
              <a:gdLst>
                <a:gd name="T0" fmla="*/ 0 w 27"/>
                <a:gd name="T1" fmla="*/ 0 h 53"/>
                <a:gd name="T2" fmla="*/ 0 w 27"/>
                <a:gd name="T3" fmla="*/ 0 h 53"/>
                <a:gd name="T4" fmla="*/ 0 w 27"/>
                <a:gd name="T5" fmla="*/ 0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27" y="0"/>
                  </a:moveTo>
                  <a:lnTo>
                    <a:pt x="0" y="53"/>
                  </a:lnTo>
                  <a:lnTo>
                    <a:pt x="1" y="53"/>
                  </a:lnTo>
                </a:path>
              </a:pathLst>
            </a:custGeom>
            <a:noFill/>
            <a:ln w="0">
              <a:solidFill>
                <a:srgbClr val="000000"/>
              </a:solidFill>
              <a:prstDash val="solid"/>
              <a:round/>
            </a:ln>
          </p:spPr>
          <p:txBody>
            <a:bodyPr/>
            <a:lstStyle/>
            <a:p>
              <a:endParaRPr lang="en-US"/>
            </a:p>
          </p:txBody>
        </p:sp>
        <p:sp>
          <p:nvSpPr>
            <p:cNvPr id="26983" name="Freeform 1574"/>
            <p:cNvSpPr/>
            <p:nvPr/>
          </p:nvSpPr>
          <p:spPr bwMode="auto">
            <a:xfrm>
              <a:off x="3859" y="2763"/>
              <a:ext cx="3" cy="9"/>
            </a:xfrm>
            <a:custGeom>
              <a:avLst/>
              <a:gdLst>
                <a:gd name="T0" fmla="*/ 0 w 27"/>
                <a:gd name="T1" fmla="*/ 0 h 53"/>
                <a:gd name="T2" fmla="*/ 0 w 27"/>
                <a:gd name="T3" fmla="*/ 0 h 53"/>
                <a:gd name="T4" fmla="*/ 0 w 27"/>
                <a:gd name="T5" fmla="*/ 0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0" y="0"/>
                  </a:moveTo>
                  <a:lnTo>
                    <a:pt x="26" y="53"/>
                  </a:lnTo>
                  <a:lnTo>
                    <a:pt x="27" y="53"/>
                  </a:lnTo>
                </a:path>
              </a:pathLst>
            </a:custGeom>
            <a:noFill/>
            <a:ln w="0">
              <a:solidFill>
                <a:srgbClr val="000000"/>
              </a:solidFill>
              <a:prstDash val="solid"/>
              <a:round/>
            </a:ln>
          </p:spPr>
          <p:txBody>
            <a:bodyPr/>
            <a:lstStyle/>
            <a:p>
              <a:endParaRPr lang="en-US"/>
            </a:p>
          </p:txBody>
        </p:sp>
        <p:sp>
          <p:nvSpPr>
            <p:cNvPr id="26984" name="Freeform 1575"/>
            <p:cNvSpPr/>
            <p:nvPr/>
          </p:nvSpPr>
          <p:spPr bwMode="auto">
            <a:xfrm>
              <a:off x="3859" y="2767"/>
              <a:ext cx="7" cy="5"/>
            </a:xfrm>
            <a:custGeom>
              <a:avLst/>
              <a:gdLst>
                <a:gd name="T0" fmla="*/ 0 w 54"/>
                <a:gd name="T1" fmla="*/ 0 h 26"/>
                <a:gd name="T2" fmla="*/ 0 w 54"/>
                <a:gd name="T3" fmla="*/ 0 h 26"/>
                <a:gd name="T4" fmla="*/ 0 w 54"/>
                <a:gd name="T5" fmla="*/ 0 h 26"/>
                <a:gd name="T6" fmla="*/ 0 60000 65536"/>
                <a:gd name="T7" fmla="*/ 0 60000 65536"/>
                <a:gd name="T8" fmla="*/ 0 60000 65536"/>
                <a:gd name="T9" fmla="*/ 0 w 54"/>
                <a:gd name="T10" fmla="*/ 0 h 26"/>
                <a:gd name="T11" fmla="*/ 54 w 54"/>
                <a:gd name="T12" fmla="*/ 26 h 26"/>
              </a:gdLst>
              <a:ahLst/>
              <a:cxnLst>
                <a:cxn ang="T6">
                  <a:pos x="T0" y="T1"/>
                </a:cxn>
                <a:cxn ang="T7">
                  <a:pos x="T2" y="T3"/>
                </a:cxn>
                <a:cxn ang="T8">
                  <a:pos x="T4" y="T5"/>
                </a:cxn>
              </a:cxnLst>
              <a:rect l="T9" t="T10" r="T11" b="T12"/>
              <a:pathLst>
                <a:path w="54" h="26">
                  <a:moveTo>
                    <a:pt x="0" y="0"/>
                  </a:moveTo>
                  <a:lnTo>
                    <a:pt x="53" y="26"/>
                  </a:lnTo>
                  <a:lnTo>
                    <a:pt x="54" y="26"/>
                  </a:lnTo>
                </a:path>
              </a:pathLst>
            </a:custGeom>
            <a:noFill/>
            <a:ln w="0">
              <a:solidFill>
                <a:srgbClr val="000000"/>
              </a:solidFill>
              <a:prstDash val="solid"/>
              <a:round/>
            </a:ln>
          </p:spPr>
          <p:txBody>
            <a:bodyPr/>
            <a:lstStyle/>
            <a:p>
              <a:endParaRPr lang="en-US"/>
            </a:p>
          </p:txBody>
        </p:sp>
        <p:sp>
          <p:nvSpPr>
            <p:cNvPr id="26985" name="Freeform 1576"/>
            <p:cNvSpPr/>
            <p:nvPr/>
          </p:nvSpPr>
          <p:spPr bwMode="auto">
            <a:xfrm>
              <a:off x="3898" y="2717"/>
              <a:ext cx="0" cy="55"/>
            </a:xfrm>
            <a:custGeom>
              <a:avLst/>
              <a:gdLst>
                <a:gd name="T0" fmla="*/ 0 w 1"/>
                <a:gd name="T1" fmla="*/ 0 h 370"/>
                <a:gd name="T2" fmla="*/ 0 w 1"/>
                <a:gd name="T3" fmla="*/ 1 h 370"/>
                <a:gd name="T4" fmla="*/ 0 w 1"/>
                <a:gd name="T5" fmla="*/ 1 h 370"/>
                <a:gd name="T6" fmla="*/ 0 60000 65536"/>
                <a:gd name="T7" fmla="*/ 0 60000 65536"/>
                <a:gd name="T8" fmla="*/ 0 60000 65536"/>
                <a:gd name="T9" fmla="*/ 0 w 1"/>
                <a:gd name="T10" fmla="*/ 0 h 370"/>
                <a:gd name="T11" fmla="*/ 0 w 1"/>
                <a:gd name="T12" fmla="*/ 370 h 370"/>
              </a:gdLst>
              <a:ahLst/>
              <a:cxnLst>
                <a:cxn ang="T6">
                  <a:pos x="T0" y="T1"/>
                </a:cxn>
                <a:cxn ang="T7">
                  <a:pos x="T2" y="T3"/>
                </a:cxn>
                <a:cxn ang="T8">
                  <a:pos x="T4" y="T5"/>
                </a:cxn>
              </a:cxnLst>
              <a:rect l="T9" t="T10" r="T11" b="T12"/>
              <a:pathLst>
                <a:path w="1" h="370">
                  <a:moveTo>
                    <a:pt x="0" y="0"/>
                  </a:moveTo>
                  <a:lnTo>
                    <a:pt x="0" y="370"/>
                  </a:lnTo>
                  <a:lnTo>
                    <a:pt x="1" y="370"/>
                  </a:lnTo>
                </a:path>
              </a:pathLst>
            </a:custGeom>
            <a:noFill/>
            <a:ln w="0">
              <a:solidFill>
                <a:srgbClr val="000000"/>
              </a:solidFill>
              <a:prstDash val="solid"/>
              <a:round/>
            </a:ln>
          </p:spPr>
          <p:txBody>
            <a:bodyPr/>
            <a:lstStyle/>
            <a:p>
              <a:endParaRPr lang="en-US"/>
            </a:p>
          </p:txBody>
        </p:sp>
        <p:sp>
          <p:nvSpPr>
            <p:cNvPr id="26986" name="Freeform 1577"/>
            <p:cNvSpPr/>
            <p:nvPr/>
          </p:nvSpPr>
          <p:spPr bwMode="auto">
            <a:xfrm>
              <a:off x="3901" y="2721"/>
              <a:ext cx="1" cy="46"/>
            </a:xfrm>
            <a:custGeom>
              <a:avLst/>
              <a:gdLst>
                <a:gd name="T0" fmla="*/ 0 w 1"/>
                <a:gd name="T1" fmla="*/ 0 h 318"/>
                <a:gd name="T2" fmla="*/ 0 w 1"/>
                <a:gd name="T3" fmla="*/ 1 h 318"/>
                <a:gd name="T4" fmla="*/ 1 w 1"/>
                <a:gd name="T5" fmla="*/ 1 h 318"/>
                <a:gd name="T6" fmla="*/ 0 60000 65536"/>
                <a:gd name="T7" fmla="*/ 0 60000 65536"/>
                <a:gd name="T8" fmla="*/ 0 60000 65536"/>
                <a:gd name="T9" fmla="*/ 0 w 1"/>
                <a:gd name="T10" fmla="*/ 0 h 318"/>
                <a:gd name="T11" fmla="*/ 1 w 1"/>
                <a:gd name="T12" fmla="*/ 318 h 318"/>
              </a:gdLst>
              <a:ahLst/>
              <a:cxnLst>
                <a:cxn ang="T6">
                  <a:pos x="T0" y="T1"/>
                </a:cxn>
                <a:cxn ang="T7">
                  <a:pos x="T2" y="T3"/>
                </a:cxn>
                <a:cxn ang="T8">
                  <a:pos x="T4" y="T5"/>
                </a:cxn>
              </a:cxnLst>
              <a:rect l="T9" t="T10" r="T11" b="T12"/>
              <a:pathLst>
                <a:path w="1" h="318">
                  <a:moveTo>
                    <a:pt x="0" y="0"/>
                  </a:moveTo>
                  <a:lnTo>
                    <a:pt x="0" y="318"/>
                  </a:lnTo>
                  <a:lnTo>
                    <a:pt x="1" y="318"/>
                  </a:lnTo>
                </a:path>
              </a:pathLst>
            </a:custGeom>
            <a:noFill/>
            <a:ln w="0">
              <a:solidFill>
                <a:srgbClr val="000000"/>
              </a:solidFill>
              <a:prstDash val="solid"/>
              <a:round/>
            </a:ln>
          </p:spPr>
          <p:txBody>
            <a:bodyPr/>
            <a:lstStyle/>
            <a:p>
              <a:endParaRPr lang="en-US"/>
            </a:p>
          </p:txBody>
        </p:sp>
        <p:sp>
          <p:nvSpPr>
            <p:cNvPr id="26987" name="Freeform 1578"/>
            <p:cNvSpPr/>
            <p:nvPr/>
          </p:nvSpPr>
          <p:spPr bwMode="auto">
            <a:xfrm>
              <a:off x="3886" y="2717"/>
              <a:ext cx="19" cy="55"/>
            </a:xfrm>
            <a:custGeom>
              <a:avLst/>
              <a:gdLst>
                <a:gd name="T0" fmla="*/ 0 w 134"/>
                <a:gd name="T1" fmla="*/ 0 h 370"/>
                <a:gd name="T2" fmla="*/ 0 w 134"/>
                <a:gd name="T3" fmla="*/ 0 h 370"/>
                <a:gd name="T4" fmla="*/ 0 w 134"/>
                <a:gd name="T5" fmla="*/ 1 h 370"/>
                <a:gd name="T6" fmla="*/ 0 w 134"/>
                <a:gd name="T7" fmla="*/ 1 h 370"/>
                <a:gd name="T8" fmla="*/ 0 60000 65536"/>
                <a:gd name="T9" fmla="*/ 0 60000 65536"/>
                <a:gd name="T10" fmla="*/ 0 60000 65536"/>
                <a:gd name="T11" fmla="*/ 0 60000 65536"/>
                <a:gd name="T12" fmla="*/ 0 w 134"/>
                <a:gd name="T13" fmla="*/ 0 h 370"/>
                <a:gd name="T14" fmla="*/ 134 w 134"/>
                <a:gd name="T15" fmla="*/ 370 h 370"/>
              </a:gdLst>
              <a:ahLst/>
              <a:cxnLst>
                <a:cxn ang="T8">
                  <a:pos x="T0" y="T1"/>
                </a:cxn>
                <a:cxn ang="T9">
                  <a:pos x="T2" y="T3"/>
                </a:cxn>
                <a:cxn ang="T10">
                  <a:pos x="T4" y="T5"/>
                </a:cxn>
                <a:cxn ang="T11">
                  <a:pos x="T6" y="T7"/>
                </a:cxn>
              </a:cxnLst>
              <a:rect l="T12" t="T13" r="T14" b="T15"/>
              <a:pathLst>
                <a:path w="134" h="370">
                  <a:moveTo>
                    <a:pt x="0" y="0"/>
                  </a:moveTo>
                  <a:lnTo>
                    <a:pt x="133" y="0"/>
                  </a:lnTo>
                  <a:lnTo>
                    <a:pt x="133" y="370"/>
                  </a:lnTo>
                  <a:lnTo>
                    <a:pt x="134" y="370"/>
                  </a:lnTo>
                </a:path>
              </a:pathLst>
            </a:custGeom>
            <a:noFill/>
            <a:ln w="0">
              <a:solidFill>
                <a:srgbClr val="000000"/>
              </a:solidFill>
              <a:prstDash val="solid"/>
              <a:round/>
            </a:ln>
          </p:spPr>
          <p:txBody>
            <a:bodyPr/>
            <a:lstStyle/>
            <a:p>
              <a:endParaRPr lang="en-US"/>
            </a:p>
          </p:txBody>
        </p:sp>
        <p:sp>
          <p:nvSpPr>
            <p:cNvPr id="26988" name="Freeform 1579"/>
            <p:cNvSpPr/>
            <p:nvPr/>
          </p:nvSpPr>
          <p:spPr bwMode="auto">
            <a:xfrm>
              <a:off x="3905" y="2717"/>
              <a:ext cx="44" cy="55"/>
            </a:xfrm>
            <a:custGeom>
              <a:avLst/>
              <a:gdLst>
                <a:gd name="T0" fmla="*/ 0 w 291"/>
                <a:gd name="T1" fmla="*/ 0 h 370"/>
                <a:gd name="T2" fmla="*/ 0 w 291"/>
                <a:gd name="T3" fmla="*/ 0 h 370"/>
                <a:gd name="T4" fmla="*/ 0 w 291"/>
                <a:gd name="T5" fmla="*/ 0 h 370"/>
                <a:gd name="T6" fmla="*/ 0 w 291"/>
                <a:gd name="T7" fmla="*/ 0 h 370"/>
                <a:gd name="T8" fmla="*/ 1 w 291"/>
                <a:gd name="T9" fmla="*/ 0 h 370"/>
                <a:gd name="T10" fmla="*/ 1 w 291"/>
                <a:gd name="T11" fmla="*/ 0 h 370"/>
                <a:gd name="T12" fmla="*/ 1 w 291"/>
                <a:gd name="T13" fmla="*/ 0 h 370"/>
                <a:gd name="T14" fmla="*/ 1 w 291"/>
                <a:gd name="T15" fmla="*/ 0 h 370"/>
                <a:gd name="T16" fmla="*/ 1 w 291"/>
                <a:gd name="T17" fmla="*/ 1 h 370"/>
                <a:gd name="T18" fmla="*/ 1 w 291"/>
                <a:gd name="T19" fmla="*/ 1 h 3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370"/>
                <a:gd name="T32" fmla="*/ 291 w 291"/>
                <a:gd name="T33" fmla="*/ 370 h 3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370">
                  <a:moveTo>
                    <a:pt x="0" y="106"/>
                  </a:moveTo>
                  <a:lnTo>
                    <a:pt x="26" y="53"/>
                  </a:lnTo>
                  <a:lnTo>
                    <a:pt x="52" y="26"/>
                  </a:lnTo>
                  <a:lnTo>
                    <a:pt x="105" y="0"/>
                  </a:lnTo>
                  <a:lnTo>
                    <a:pt x="185" y="0"/>
                  </a:lnTo>
                  <a:lnTo>
                    <a:pt x="238" y="26"/>
                  </a:lnTo>
                  <a:lnTo>
                    <a:pt x="263" y="53"/>
                  </a:lnTo>
                  <a:lnTo>
                    <a:pt x="290" y="132"/>
                  </a:lnTo>
                  <a:lnTo>
                    <a:pt x="290" y="370"/>
                  </a:lnTo>
                  <a:lnTo>
                    <a:pt x="291" y="370"/>
                  </a:lnTo>
                </a:path>
              </a:pathLst>
            </a:custGeom>
            <a:noFill/>
            <a:ln w="0">
              <a:solidFill>
                <a:srgbClr val="000000"/>
              </a:solidFill>
              <a:prstDash val="solid"/>
              <a:round/>
            </a:ln>
          </p:spPr>
          <p:txBody>
            <a:bodyPr/>
            <a:lstStyle/>
            <a:p>
              <a:endParaRPr lang="en-US"/>
            </a:p>
          </p:txBody>
        </p:sp>
        <p:sp>
          <p:nvSpPr>
            <p:cNvPr id="26989" name="Freeform 1580"/>
            <p:cNvSpPr/>
            <p:nvPr/>
          </p:nvSpPr>
          <p:spPr bwMode="auto">
            <a:xfrm>
              <a:off x="3940" y="2725"/>
              <a:ext cx="4" cy="42"/>
            </a:xfrm>
            <a:custGeom>
              <a:avLst/>
              <a:gdLst>
                <a:gd name="T0" fmla="*/ 0 w 27"/>
                <a:gd name="T1" fmla="*/ 0 h 291"/>
                <a:gd name="T2" fmla="*/ 0 w 27"/>
                <a:gd name="T3" fmla="*/ 0 h 291"/>
                <a:gd name="T4" fmla="*/ 0 w 27"/>
                <a:gd name="T5" fmla="*/ 1 h 291"/>
                <a:gd name="T6" fmla="*/ 0 w 27"/>
                <a:gd name="T7" fmla="*/ 1 h 291"/>
                <a:gd name="T8" fmla="*/ 0 60000 65536"/>
                <a:gd name="T9" fmla="*/ 0 60000 65536"/>
                <a:gd name="T10" fmla="*/ 0 60000 65536"/>
                <a:gd name="T11" fmla="*/ 0 60000 65536"/>
                <a:gd name="T12" fmla="*/ 0 w 27"/>
                <a:gd name="T13" fmla="*/ 0 h 291"/>
                <a:gd name="T14" fmla="*/ 27 w 27"/>
                <a:gd name="T15" fmla="*/ 291 h 291"/>
              </a:gdLst>
              <a:ahLst/>
              <a:cxnLst>
                <a:cxn ang="T8">
                  <a:pos x="T0" y="T1"/>
                </a:cxn>
                <a:cxn ang="T9">
                  <a:pos x="T2" y="T3"/>
                </a:cxn>
                <a:cxn ang="T10">
                  <a:pos x="T4" y="T5"/>
                </a:cxn>
                <a:cxn ang="T11">
                  <a:pos x="T6" y="T7"/>
                </a:cxn>
              </a:cxnLst>
              <a:rect l="T12" t="T13" r="T14" b="T15"/>
              <a:pathLst>
                <a:path w="27" h="291">
                  <a:moveTo>
                    <a:pt x="0" y="0"/>
                  </a:moveTo>
                  <a:lnTo>
                    <a:pt x="25" y="79"/>
                  </a:lnTo>
                  <a:lnTo>
                    <a:pt x="25" y="291"/>
                  </a:lnTo>
                  <a:lnTo>
                    <a:pt x="27" y="291"/>
                  </a:lnTo>
                </a:path>
              </a:pathLst>
            </a:custGeom>
            <a:noFill/>
            <a:ln w="0">
              <a:solidFill>
                <a:srgbClr val="000000"/>
              </a:solidFill>
              <a:prstDash val="solid"/>
              <a:round/>
            </a:ln>
          </p:spPr>
          <p:txBody>
            <a:bodyPr/>
            <a:lstStyle/>
            <a:p>
              <a:endParaRPr lang="en-US"/>
            </a:p>
          </p:txBody>
        </p:sp>
        <p:sp>
          <p:nvSpPr>
            <p:cNvPr id="26990" name="Freeform 1581"/>
            <p:cNvSpPr/>
            <p:nvPr/>
          </p:nvSpPr>
          <p:spPr bwMode="auto">
            <a:xfrm>
              <a:off x="3933" y="2717"/>
              <a:ext cx="8" cy="55"/>
            </a:xfrm>
            <a:custGeom>
              <a:avLst/>
              <a:gdLst>
                <a:gd name="T0" fmla="*/ 0 w 54"/>
                <a:gd name="T1" fmla="*/ 0 h 370"/>
                <a:gd name="T2" fmla="*/ 0 w 54"/>
                <a:gd name="T3" fmla="*/ 0 h 370"/>
                <a:gd name="T4" fmla="*/ 0 w 54"/>
                <a:gd name="T5" fmla="*/ 0 h 370"/>
                <a:gd name="T6" fmla="*/ 0 w 54"/>
                <a:gd name="T7" fmla="*/ 1 h 370"/>
                <a:gd name="T8" fmla="*/ 0 w 54"/>
                <a:gd name="T9" fmla="*/ 1 h 370"/>
                <a:gd name="T10" fmla="*/ 0 60000 65536"/>
                <a:gd name="T11" fmla="*/ 0 60000 65536"/>
                <a:gd name="T12" fmla="*/ 0 60000 65536"/>
                <a:gd name="T13" fmla="*/ 0 60000 65536"/>
                <a:gd name="T14" fmla="*/ 0 60000 65536"/>
                <a:gd name="T15" fmla="*/ 0 w 54"/>
                <a:gd name="T16" fmla="*/ 0 h 370"/>
                <a:gd name="T17" fmla="*/ 54 w 54"/>
                <a:gd name="T18" fmla="*/ 370 h 370"/>
              </a:gdLst>
              <a:ahLst/>
              <a:cxnLst>
                <a:cxn ang="T10">
                  <a:pos x="T0" y="T1"/>
                </a:cxn>
                <a:cxn ang="T11">
                  <a:pos x="T2" y="T3"/>
                </a:cxn>
                <a:cxn ang="T12">
                  <a:pos x="T4" y="T5"/>
                </a:cxn>
                <a:cxn ang="T13">
                  <a:pos x="T6" y="T7"/>
                </a:cxn>
                <a:cxn ang="T14">
                  <a:pos x="T8" y="T9"/>
                </a:cxn>
              </a:cxnLst>
              <a:rect l="T15" t="T16" r="T17" b="T18"/>
              <a:pathLst>
                <a:path w="54" h="370">
                  <a:moveTo>
                    <a:pt x="0" y="0"/>
                  </a:moveTo>
                  <a:lnTo>
                    <a:pt x="26" y="26"/>
                  </a:lnTo>
                  <a:lnTo>
                    <a:pt x="53" y="106"/>
                  </a:lnTo>
                  <a:lnTo>
                    <a:pt x="53" y="370"/>
                  </a:lnTo>
                  <a:lnTo>
                    <a:pt x="54" y="370"/>
                  </a:lnTo>
                </a:path>
              </a:pathLst>
            </a:custGeom>
            <a:noFill/>
            <a:ln w="0">
              <a:solidFill>
                <a:srgbClr val="000000"/>
              </a:solidFill>
              <a:prstDash val="solid"/>
              <a:round/>
            </a:ln>
          </p:spPr>
          <p:txBody>
            <a:bodyPr/>
            <a:lstStyle/>
            <a:p>
              <a:endParaRPr lang="en-US"/>
            </a:p>
          </p:txBody>
        </p:sp>
        <p:sp>
          <p:nvSpPr>
            <p:cNvPr id="26991" name="Freeform 1582"/>
            <p:cNvSpPr/>
            <p:nvPr/>
          </p:nvSpPr>
          <p:spPr bwMode="auto">
            <a:xfrm>
              <a:off x="3949" y="2717"/>
              <a:ext cx="42" cy="55"/>
            </a:xfrm>
            <a:custGeom>
              <a:avLst/>
              <a:gdLst>
                <a:gd name="T0" fmla="*/ 0 w 291"/>
                <a:gd name="T1" fmla="*/ 0 h 370"/>
                <a:gd name="T2" fmla="*/ 0 w 291"/>
                <a:gd name="T3" fmla="*/ 0 h 370"/>
                <a:gd name="T4" fmla="*/ 0 w 291"/>
                <a:gd name="T5" fmla="*/ 0 h 370"/>
                <a:gd name="T6" fmla="*/ 0 w 291"/>
                <a:gd name="T7" fmla="*/ 0 h 370"/>
                <a:gd name="T8" fmla="*/ 1 w 291"/>
                <a:gd name="T9" fmla="*/ 0 h 370"/>
                <a:gd name="T10" fmla="*/ 1 w 291"/>
                <a:gd name="T11" fmla="*/ 0 h 370"/>
                <a:gd name="T12" fmla="*/ 1 w 291"/>
                <a:gd name="T13" fmla="*/ 0 h 370"/>
                <a:gd name="T14" fmla="*/ 1 w 291"/>
                <a:gd name="T15" fmla="*/ 0 h 370"/>
                <a:gd name="T16" fmla="*/ 1 w 291"/>
                <a:gd name="T17" fmla="*/ 1 h 370"/>
                <a:gd name="T18" fmla="*/ 1 w 291"/>
                <a:gd name="T19" fmla="*/ 1 h 3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370"/>
                <a:gd name="T32" fmla="*/ 291 w 291"/>
                <a:gd name="T33" fmla="*/ 370 h 3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370">
                  <a:moveTo>
                    <a:pt x="0" y="106"/>
                  </a:moveTo>
                  <a:lnTo>
                    <a:pt x="26" y="53"/>
                  </a:lnTo>
                  <a:lnTo>
                    <a:pt x="53" y="26"/>
                  </a:lnTo>
                  <a:lnTo>
                    <a:pt x="106" y="0"/>
                  </a:lnTo>
                  <a:lnTo>
                    <a:pt x="185" y="0"/>
                  </a:lnTo>
                  <a:lnTo>
                    <a:pt x="237" y="26"/>
                  </a:lnTo>
                  <a:lnTo>
                    <a:pt x="264" y="53"/>
                  </a:lnTo>
                  <a:lnTo>
                    <a:pt x="290" y="132"/>
                  </a:lnTo>
                  <a:lnTo>
                    <a:pt x="290" y="370"/>
                  </a:lnTo>
                  <a:lnTo>
                    <a:pt x="291" y="370"/>
                  </a:lnTo>
                </a:path>
              </a:pathLst>
            </a:custGeom>
            <a:noFill/>
            <a:ln w="0">
              <a:solidFill>
                <a:srgbClr val="000000"/>
              </a:solidFill>
              <a:prstDash val="solid"/>
              <a:round/>
            </a:ln>
          </p:spPr>
          <p:txBody>
            <a:bodyPr/>
            <a:lstStyle/>
            <a:p>
              <a:endParaRPr lang="en-US"/>
            </a:p>
          </p:txBody>
        </p:sp>
        <p:sp>
          <p:nvSpPr>
            <p:cNvPr id="26992" name="Freeform 1583"/>
            <p:cNvSpPr/>
            <p:nvPr/>
          </p:nvSpPr>
          <p:spPr bwMode="auto">
            <a:xfrm>
              <a:off x="3983" y="2725"/>
              <a:ext cx="5" cy="42"/>
            </a:xfrm>
            <a:custGeom>
              <a:avLst/>
              <a:gdLst>
                <a:gd name="T0" fmla="*/ 0 w 28"/>
                <a:gd name="T1" fmla="*/ 0 h 291"/>
                <a:gd name="T2" fmla="*/ 0 w 28"/>
                <a:gd name="T3" fmla="*/ 0 h 291"/>
                <a:gd name="T4" fmla="*/ 0 w 28"/>
                <a:gd name="T5" fmla="*/ 1 h 291"/>
                <a:gd name="T6" fmla="*/ 0 w 28"/>
                <a:gd name="T7" fmla="*/ 1 h 291"/>
                <a:gd name="T8" fmla="*/ 0 60000 65536"/>
                <a:gd name="T9" fmla="*/ 0 60000 65536"/>
                <a:gd name="T10" fmla="*/ 0 60000 65536"/>
                <a:gd name="T11" fmla="*/ 0 60000 65536"/>
                <a:gd name="T12" fmla="*/ 0 w 28"/>
                <a:gd name="T13" fmla="*/ 0 h 291"/>
                <a:gd name="T14" fmla="*/ 28 w 28"/>
                <a:gd name="T15" fmla="*/ 291 h 291"/>
              </a:gdLst>
              <a:ahLst/>
              <a:cxnLst>
                <a:cxn ang="T8">
                  <a:pos x="T0" y="T1"/>
                </a:cxn>
                <a:cxn ang="T9">
                  <a:pos x="T2" y="T3"/>
                </a:cxn>
                <a:cxn ang="T10">
                  <a:pos x="T4" y="T5"/>
                </a:cxn>
                <a:cxn ang="T11">
                  <a:pos x="T6" y="T7"/>
                </a:cxn>
              </a:cxnLst>
              <a:rect l="T12" t="T13" r="T14" b="T15"/>
              <a:pathLst>
                <a:path w="28" h="291">
                  <a:moveTo>
                    <a:pt x="0" y="0"/>
                  </a:moveTo>
                  <a:lnTo>
                    <a:pt x="27" y="79"/>
                  </a:lnTo>
                  <a:lnTo>
                    <a:pt x="27" y="291"/>
                  </a:lnTo>
                  <a:lnTo>
                    <a:pt x="28" y="291"/>
                  </a:lnTo>
                </a:path>
              </a:pathLst>
            </a:custGeom>
            <a:noFill/>
            <a:ln w="0">
              <a:solidFill>
                <a:srgbClr val="000000"/>
              </a:solidFill>
              <a:prstDash val="solid"/>
              <a:round/>
            </a:ln>
          </p:spPr>
          <p:txBody>
            <a:bodyPr/>
            <a:lstStyle/>
            <a:p>
              <a:endParaRPr lang="en-US"/>
            </a:p>
          </p:txBody>
        </p:sp>
        <p:sp>
          <p:nvSpPr>
            <p:cNvPr id="26993" name="Freeform 1584"/>
            <p:cNvSpPr/>
            <p:nvPr/>
          </p:nvSpPr>
          <p:spPr bwMode="auto">
            <a:xfrm>
              <a:off x="3976" y="2717"/>
              <a:ext cx="7" cy="55"/>
            </a:xfrm>
            <a:custGeom>
              <a:avLst/>
              <a:gdLst>
                <a:gd name="T0" fmla="*/ 0 w 53"/>
                <a:gd name="T1" fmla="*/ 0 h 370"/>
                <a:gd name="T2" fmla="*/ 0 w 53"/>
                <a:gd name="T3" fmla="*/ 0 h 370"/>
                <a:gd name="T4" fmla="*/ 0 w 53"/>
                <a:gd name="T5" fmla="*/ 0 h 370"/>
                <a:gd name="T6" fmla="*/ 0 w 53"/>
                <a:gd name="T7" fmla="*/ 1 h 370"/>
                <a:gd name="T8" fmla="*/ 0 w 53"/>
                <a:gd name="T9" fmla="*/ 1 h 370"/>
                <a:gd name="T10" fmla="*/ 0 60000 65536"/>
                <a:gd name="T11" fmla="*/ 0 60000 65536"/>
                <a:gd name="T12" fmla="*/ 0 60000 65536"/>
                <a:gd name="T13" fmla="*/ 0 60000 65536"/>
                <a:gd name="T14" fmla="*/ 0 60000 65536"/>
                <a:gd name="T15" fmla="*/ 0 w 53"/>
                <a:gd name="T16" fmla="*/ 0 h 370"/>
                <a:gd name="T17" fmla="*/ 53 w 53"/>
                <a:gd name="T18" fmla="*/ 370 h 370"/>
              </a:gdLst>
              <a:ahLst/>
              <a:cxnLst>
                <a:cxn ang="T10">
                  <a:pos x="T0" y="T1"/>
                </a:cxn>
                <a:cxn ang="T11">
                  <a:pos x="T2" y="T3"/>
                </a:cxn>
                <a:cxn ang="T12">
                  <a:pos x="T4" y="T5"/>
                </a:cxn>
                <a:cxn ang="T13">
                  <a:pos x="T6" y="T7"/>
                </a:cxn>
                <a:cxn ang="T14">
                  <a:pos x="T8" y="T9"/>
                </a:cxn>
              </a:cxnLst>
              <a:rect l="T15" t="T16" r="T17" b="T18"/>
              <a:pathLst>
                <a:path w="53" h="370">
                  <a:moveTo>
                    <a:pt x="0" y="0"/>
                  </a:moveTo>
                  <a:lnTo>
                    <a:pt x="27" y="26"/>
                  </a:lnTo>
                  <a:lnTo>
                    <a:pt x="52" y="106"/>
                  </a:lnTo>
                  <a:lnTo>
                    <a:pt x="52" y="370"/>
                  </a:lnTo>
                  <a:lnTo>
                    <a:pt x="53" y="370"/>
                  </a:lnTo>
                </a:path>
              </a:pathLst>
            </a:custGeom>
            <a:noFill/>
            <a:ln w="0">
              <a:solidFill>
                <a:srgbClr val="000000"/>
              </a:solidFill>
              <a:prstDash val="solid"/>
              <a:round/>
            </a:ln>
          </p:spPr>
          <p:txBody>
            <a:bodyPr/>
            <a:lstStyle/>
            <a:p>
              <a:endParaRPr lang="en-US"/>
            </a:p>
          </p:txBody>
        </p:sp>
        <p:sp>
          <p:nvSpPr>
            <p:cNvPr id="26994" name="Freeform 1585"/>
            <p:cNvSpPr/>
            <p:nvPr/>
          </p:nvSpPr>
          <p:spPr bwMode="auto">
            <a:xfrm>
              <a:off x="3886" y="2772"/>
              <a:ext cx="31" cy="0"/>
            </a:xfrm>
            <a:custGeom>
              <a:avLst/>
              <a:gdLst>
                <a:gd name="T0" fmla="*/ 0 w 213"/>
                <a:gd name="T1" fmla="*/ 1 w 213"/>
                <a:gd name="T2" fmla="*/ 1 w 213"/>
                <a:gd name="T3" fmla="*/ 0 60000 65536"/>
                <a:gd name="T4" fmla="*/ 0 60000 65536"/>
                <a:gd name="T5" fmla="*/ 0 60000 65536"/>
                <a:gd name="T6" fmla="*/ 0 w 213"/>
                <a:gd name="T7" fmla="*/ 213 w 213"/>
              </a:gdLst>
              <a:ahLst/>
              <a:cxnLst>
                <a:cxn ang="T3">
                  <a:pos x="T0" y="0"/>
                </a:cxn>
                <a:cxn ang="T4">
                  <a:pos x="T1" y="0"/>
                </a:cxn>
                <a:cxn ang="T5">
                  <a:pos x="T2" y="0"/>
                </a:cxn>
              </a:cxnLst>
              <a:rect l="T6" t="0" r="T7" b="0"/>
              <a:pathLst>
                <a:path w="213">
                  <a:moveTo>
                    <a:pt x="0" y="0"/>
                  </a:moveTo>
                  <a:lnTo>
                    <a:pt x="212" y="0"/>
                  </a:lnTo>
                  <a:lnTo>
                    <a:pt x="213" y="0"/>
                  </a:lnTo>
                </a:path>
              </a:pathLst>
            </a:custGeom>
            <a:noFill/>
            <a:ln w="0">
              <a:solidFill>
                <a:srgbClr val="000000"/>
              </a:solidFill>
              <a:prstDash val="solid"/>
              <a:round/>
            </a:ln>
          </p:spPr>
          <p:txBody>
            <a:bodyPr/>
            <a:lstStyle/>
            <a:p>
              <a:endParaRPr lang="en-US"/>
            </a:p>
          </p:txBody>
        </p:sp>
        <p:sp>
          <p:nvSpPr>
            <p:cNvPr id="26995" name="Freeform 1586"/>
            <p:cNvSpPr/>
            <p:nvPr/>
          </p:nvSpPr>
          <p:spPr bwMode="auto">
            <a:xfrm>
              <a:off x="3929" y="2772"/>
              <a:ext cx="31" cy="0"/>
            </a:xfrm>
            <a:custGeom>
              <a:avLst/>
              <a:gdLst>
                <a:gd name="T0" fmla="*/ 0 w 212"/>
                <a:gd name="T1" fmla="*/ 1 w 212"/>
                <a:gd name="T2" fmla="*/ 1 w 212"/>
                <a:gd name="T3" fmla="*/ 0 60000 65536"/>
                <a:gd name="T4" fmla="*/ 0 60000 65536"/>
                <a:gd name="T5" fmla="*/ 0 60000 65536"/>
                <a:gd name="T6" fmla="*/ 0 w 212"/>
                <a:gd name="T7" fmla="*/ 212 w 212"/>
              </a:gdLst>
              <a:ahLst/>
              <a:cxnLst>
                <a:cxn ang="T3">
                  <a:pos x="T0" y="0"/>
                </a:cxn>
                <a:cxn ang="T4">
                  <a:pos x="T1" y="0"/>
                </a:cxn>
                <a:cxn ang="T5">
                  <a:pos x="T2" y="0"/>
                </a:cxn>
              </a:cxnLst>
              <a:rect l="T6" t="0" r="T7" b="0"/>
              <a:pathLst>
                <a:path w="212">
                  <a:moveTo>
                    <a:pt x="0" y="0"/>
                  </a:moveTo>
                  <a:lnTo>
                    <a:pt x="211" y="0"/>
                  </a:lnTo>
                  <a:lnTo>
                    <a:pt x="212" y="0"/>
                  </a:lnTo>
                </a:path>
              </a:pathLst>
            </a:custGeom>
            <a:noFill/>
            <a:ln w="0">
              <a:solidFill>
                <a:srgbClr val="000000"/>
              </a:solidFill>
              <a:prstDash val="solid"/>
              <a:round/>
            </a:ln>
          </p:spPr>
          <p:txBody>
            <a:bodyPr/>
            <a:lstStyle/>
            <a:p>
              <a:endParaRPr lang="en-US"/>
            </a:p>
          </p:txBody>
        </p:sp>
        <p:sp>
          <p:nvSpPr>
            <p:cNvPr id="26996" name="Freeform 1587"/>
            <p:cNvSpPr/>
            <p:nvPr/>
          </p:nvSpPr>
          <p:spPr bwMode="auto">
            <a:xfrm>
              <a:off x="3972" y="2772"/>
              <a:ext cx="31" cy="0"/>
            </a:xfrm>
            <a:custGeom>
              <a:avLst/>
              <a:gdLst>
                <a:gd name="T0" fmla="*/ 0 w 212"/>
                <a:gd name="T1" fmla="*/ 1 w 212"/>
                <a:gd name="T2" fmla="*/ 1 w 212"/>
                <a:gd name="T3" fmla="*/ 0 60000 65536"/>
                <a:gd name="T4" fmla="*/ 0 60000 65536"/>
                <a:gd name="T5" fmla="*/ 0 60000 65536"/>
                <a:gd name="T6" fmla="*/ 0 w 212"/>
                <a:gd name="T7" fmla="*/ 212 w 212"/>
              </a:gdLst>
              <a:ahLst/>
              <a:cxnLst>
                <a:cxn ang="T3">
                  <a:pos x="T0" y="0"/>
                </a:cxn>
                <a:cxn ang="T4">
                  <a:pos x="T1" y="0"/>
                </a:cxn>
                <a:cxn ang="T5">
                  <a:pos x="T2" y="0"/>
                </a:cxn>
              </a:cxnLst>
              <a:rect l="T6" t="0" r="T7" b="0"/>
              <a:pathLst>
                <a:path w="212">
                  <a:moveTo>
                    <a:pt x="0" y="0"/>
                  </a:moveTo>
                  <a:lnTo>
                    <a:pt x="211" y="0"/>
                  </a:lnTo>
                  <a:lnTo>
                    <a:pt x="212" y="0"/>
                  </a:lnTo>
                </a:path>
              </a:pathLst>
            </a:custGeom>
            <a:noFill/>
            <a:ln w="0">
              <a:solidFill>
                <a:srgbClr val="000000"/>
              </a:solidFill>
              <a:prstDash val="solid"/>
              <a:round/>
            </a:ln>
          </p:spPr>
          <p:txBody>
            <a:bodyPr/>
            <a:lstStyle/>
            <a:p>
              <a:endParaRPr lang="en-US"/>
            </a:p>
          </p:txBody>
        </p:sp>
        <p:sp>
          <p:nvSpPr>
            <p:cNvPr id="26997" name="Freeform 1588"/>
            <p:cNvSpPr/>
            <p:nvPr/>
          </p:nvSpPr>
          <p:spPr bwMode="auto">
            <a:xfrm>
              <a:off x="3890" y="2717"/>
              <a:ext cx="8" cy="4"/>
            </a:xfrm>
            <a:custGeom>
              <a:avLst/>
              <a:gdLst>
                <a:gd name="T0" fmla="*/ 0 w 54"/>
                <a:gd name="T1" fmla="*/ 0 h 26"/>
                <a:gd name="T2" fmla="*/ 0 w 54"/>
                <a:gd name="T3" fmla="*/ 0 h 26"/>
                <a:gd name="T4" fmla="*/ 0 w 54"/>
                <a:gd name="T5" fmla="*/ 0 h 26"/>
                <a:gd name="T6" fmla="*/ 0 60000 65536"/>
                <a:gd name="T7" fmla="*/ 0 60000 65536"/>
                <a:gd name="T8" fmla="*/ 0 60000 65536"/>
                <a:gd name="T9" fmla="*/ 0 w 54"/>
                <a:gd name="T10" fmla="*/ 0 h 26"/>
                <a:gd name="T11" fmla="*/ 54 w 54"/>
                <a:gd name="T12" fmla="*/ 26 h 26"/>
              </a:gdLst>
              <a:ahLst/>
              <a:cxnLst>
                <a:cxn ang="T6">
                  <a:pos x="T0" y="T1"/>
                </a:cxn>
                <a:cxn ang="T7">
                  <a:pos x="T2" y="T3"/>
                </a:cxn>
                <a:cxn ang="T8">
                  <a:pos x="T4" y="T5"/>
                </a:cxn>
              </a:cxnLst>
              <a:rect l="T9" t="T10" r="T11" b="T12"/>
              <a:pathLst>
                <a:path w="54" h="26">
                  <a:moveTo>
                    <a:pt x="0" y="0"/>
                  </a:moveTo>
                  <a:lnTo>
                    <a:pt x="53" y="26"/>
                  </a:lnTo>
                  <a:lnTo>
                    <a:pt x="54" y="26"/>
                  </a:lnTo>
                </a:path>
              </a:pathLst>
            </a:custGeom>
            <a:noFill/>
            <a:ln w="0">
              <a:solidFill>
                <a:srgbClr val="000000"/>
              </a:solidFill>
              <a:prstDash val="solid"/>
              <a:round/>
            </a:ln>
          </p:spPr>
          <p:txBody>
            <a:bodyPr/>
            <a:lstStyle/>
            <a:p>
              <a:endParaRPr lang="en-US"/>
            </a:p>
          </p:txBody>
        </p:sp>
        <p:sp>
          <p:nvSpPr>
            <p:cNvPr id="26998" name="Freeform 1589"/>
            <p:cNvSpPr/>
            <p:nvPr/>
          </p:nvSpPr>
          <p:spPr bwMode="auto">
            <a:xfrm>
              <a:off x="3894" y="2717"/>
              <a:ext cx="4" cy="8"/>
            </a:xfrm>
            <a:custGeom>
              <a:avLst/>
              <a:gdLst>
                <a:gd name="T0" fmla="*/ 0 w 28"/>
                <a:gd name="T1" fmla="*/ 0 h 53"/>
                <a:gd name="T2" fmla="*/ 0 w 28"/>
                <a:gd name="T3" fmla="*/ 0 h 53"/>
                <a:gd name="T4" fmla="*/ 0 w 28"/>
                <a:gd name="T5" fmla="*/ 0 h 53"/>
                <a:gd name="T6" fmla="*/ 0 60000 65536"/>
                <a:gd name="T7" fmla="*/ 0 60000 65536"/>
                <a:gd name="T8" fmla="*/ 0 60000 65536"/>
                <a:gd name="T9" fmla="*/ 0 w 28"/>
                <a:gd name="T10" fmla="*/ 0 h 53"/>
                <a:gd name="T11" fmla="*/ 28 w 28"/>
                <a:gd name="T12" fmla="*/ 53 h 53"/>
              </a:gdLst>
              <a:ahLst/>
              <a:cxnLst>
                <a:cxn ang="T6">
                  <a:pos x="T0" y="T1"/>
                </a:cxn>
                <a:cxn ang="T7">
                  <a:pos x="T2" y="T3"/>
                </a:cxn>
                <a:cxn ang="T8">
                  <a:pos x="T4" y="T5"/>
                </a:cxn>
              </a:cxnLst>
              <a:rect l="T9" t="T10" r="T11" b="T12"/>
              <a:pathLst>
                <a:path w="28" h="53">
                  <a:moveTo>
                    <a:pt x="0" y="0"/>
                  </a:moveTo>
                  <a:lnTo>
                    <a:pt x="27" y="53"/>
                  </a:lnTo>
                  <a:lnTo>
                    <a:pt x="28" y="53"/>
                  </a:lnTo>
                </a:path>
              </a:pathLst>
            </a:custGeom>
            <a:noFill/>
            <a:ln w="0">
              <a:solidFill>
                <a:srgbClr val="000000"/>
              </a:solidFill>
              <a:prstDash val="solid"/>
              <a:round/>
            </a:ln>
          </p:spPr>
          <p:txBody>
            <a:bodyPr/>
            <a:lstStyle/>
            <a:p>
              <a:endParaRPr lang="en-US"/>
            </a:p>
          </p:txBody>
        </p:sp>
        <p:sp>
          <p:nvSpPr>
            <p:cNvPr id="26999" name="Freeform 1590"/>
            <p:cNvSpPr/>
            <p:nvPr/>
          </p:nvSpPr>
          <p:spPr bwMode="auto">
            <a:xfrm>
              <a:off x="3890" y="2767"/>
              <a:ext cx="8" cy="5"/>
            </a:xfrm>
            <a:custGeom>
              <a:avLst/>
              <a:gdLst>
                <a:gd name="T0" fmla="*/ 0 w 53"/>
                <a:gd name="T1" fmla="*/ 0 h 26"/>
                <a:gd name="T2" fmla="*/ 0 w 53"/>
                <a:gd name="T3" fmla="*/ 0 h 26"/>
                <a:gd name="T4" fmla="*/ 0 w 53"/>
                <a:gd name="T5" fmla="*/ 0 h 26"/>
                <a:gd name="T6" fmla="*/ 0 60000 65536"/>
                <a:gd name="T7" fmla="*/ 0 60000 65536"/>
                <a:gd name="T8" fmla="*/ 0 60000 65536"/>
                <a:gd name="T9" fmla="*/ 0 w 53"/>
                <a:gd name="T10" fmla="*/ 0 h 26"/>
                <a:gd name="T11" fmla="*/ 53 w 53"/>
                <a:gd name="T12" fmla="*/ 26 h 26"/>
              </a:gdLst>
              <a:ahLst/>
              <a:cxnLst>
                <a:cxn ang="T6">
                  <a:pos x="T0" y="T1"/>
                </a:cxn>
                <a:cxn ang="T7">
                  <a:pos x="T2" y="T3"/>
                </a:cxn>
                <a:cxn ang="T8">
                  <a:pos x="T4" y="T5"/>
                </a:cxn>
              </a:cxnLst>
              <a:rect l="T9" t="T10" r="T11" b="T12"/>
              <a:pathLst>
                <a:path w="53" h="26">
                  <a:moveTo>
                    <a:pt x="53" y="0"/>
                  </a:moveTo>
                  <a:lnTo>
                    <a:pt x="0" y="26"/>
                  </a:lnTo>
                  <a:lnTo>
                    <a:pt x="1" y="26"/>
                  </a:lnTo>
                </a:path>
              </a:pathLst>
            </a:custGeom>
            <a:noFill/>
            <a:ln w="0">
              <a:solidFill>
                <a:srgbClr val="000000"/>
              </a:solidFill>
              <a:prstDash val="solid"/>
              <a:round/>
            </a:ln>
          </p:spPr>
          <p:txBody>
            <a:bodyPr/>
            <a:lstStyle/>
            <a:p>
              <a:endParaRPr lang="en-US"/>
            </a:p>
          </p:txBody>
        </p:sp>
        <p:sp>
          <p:nvSpPr>
            <p:cNvPr id="27000" name="Freeform 1591"/>
            <p:cNvSpPr/>
            <p:nvPr/>
          </p:nvSpPr>
          <p:spPr bwMode="auto">
            <a:xfrm>
              <a:off x="3894" y="2763"/>
              <a:ext cx="4" cy="9"/>
            </a:xfrm>
            <a:custGeom>
              <a:avLst/>
              <a:gdLst>
                <a:gd name="T0" fmla="*/ 0 w 27"/>
                <a:gd name="T1" fmla="*/ 0 h 53"/>
                <a:gd name="T2" fmla="*/ 0 w 27"/>
                <a:gd name="T3" fmla="*/ 0 h 53"/>
                <a:gd name="T4" fmla="*/ 0 w 27"/>
                <a:gd name="T5" fmla="*/ 0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27" y="0"/>
                  </a:moveTo>
                  <a:lnTo>
                    <a:pt x="0" y="53"/>
                  </a:lnTo>
                  <a:lnTo>
                    <a:pt x="1" y="53"/>
                  </a:lnTo>
                </a:path>
              </a:pathLst>
            </a:custGeom>
            <a:noFill/>
            <a:ln w="0">
              <a:solidFill>
                <a:srgbClr val="000000"/>
              </a:solidFill>
              <a:prstDash val="solid"/>
              <a:round/>
            </a:ln>
          </p:spPr>
          <p:txBody>
            <a:bodyPr/>
            <a:lstStyle/>
            <a:p>
              <a:endParaRPr lang="en-US"/>
            </a:p>
          </p:txBody>
        </p:sp>
        <p:sp>
          <p:nvSpPr>
            <p:cNvPr id="27001" name="Freeform 1592"/>
            <p:cNvSpPr/>
            <p:nvPr/>
          </p:nvSpPr>
          <p:spPr bwMode="auto">
            <a:xfrm>
              <a:off x="3905" y="2763"/>
              <a:ext cx="5" cy="9"/>
            </a:xfrm>
            <a:custGeom>
              <a:avLst/>
              <a:gdLst>
                <a:gd name="T0" fmla="*/ 0 w 28"/>
                <a:gd name="T1" fmla="*/ 0 h 53"/>
                <a:gd name="T2" fmla="*/ 0 w 28"/>
                <a:gd name="T3" fmla="*/ 0 h 53"/>
                <a:gd name="T4" fmla="*/ 0 w 28"/>
                <a:gd name="T5" fmla="*/ 0 h 53"/>
                <a:gd name="T6" fmla="*/ 0 60000 65536"/>
                <a:gd name="T7" fmla="*/ 0 60000 65536"/>
                <a:gd name="T8" fmla="*/ 0 60000 65536"/>
                <a:gd name="T9" fmla="*/ 0 w 28"/>
                <a:gd name="T10" fmla="*/ 0 h 53"/>
                <a:gd name="T11" fmla="*/ 28 w 28"/>
                <a:gd name="T12" fmla="*/ 53 h 53"/>
              </a:gdLst>
              <a:ahLst/>
              <a:cxnLst>
                <a:cxn ang="T6">
                  <a:pos x="T0" y="T1"/>
                </a:cxn>
                <a:cxn ang="T7">
                  <a:pos x="T2" y="T3"/>
                </a:cxn>
                <a:cxn ang="T8">
                  <a:pos x="T4" y="T5"/>
                </a:cxn>
              </a:cxnLst>
              <a:rect l="T9" t="T10" r="T11" b="T12"/>
              <a:pathLst>
                <a:path w="28" h="53">
                  <a:moveTo>
                    <a:pt x="0" y="0"/>
                  </a:moveTo>
                  <a:lnTo>
                    <a:pt x="26" y="53"/>
                  </a:lnTo>
                  <a:lnTo>
                    <a:pt x="28" y="53"/>
                  </a:lnTo>
                </a:path>
              </a:pathLst>
            </a:custGeom>
            <a:noFill/>
            <a:ln w="0">
              <a:solidFill>
                <a:srgbClr val="000000"/>
              </a:solidFill>
              <a:prstDash val="solid"/>
              <a:round/>
            </a:ln>
          </p:spPr>
          <p:txBody>
            <a:bodyPr/>
            <a:lstStyle/>
            <a:p>
              <a:endParaRPr lang="en-US"/>
            </a:p>
          </p:txBody>
        </p:sp>
        <p:sp>
          <p:nvSpPr>
            <p:cNvPr id="27002" name="Freeform 1593"/>
            <p:cNvSpPr/>
            <p:nvPr/>
          </p:nvSpPr>
          <p:spPr bwMode="auto">
            <a:xfrm>
              <a:off x="3905" y="2767"/>
              <a:ext cx="8" cy="5"/>
            </a:xfrm>
            <a:custGeom>
              <a:avLst/>
              <a:gdLst>
                <a:gd name="T0" fmla="*/ 0 w 53"/>
                <a:gd name="T1" fmla="*/ 0 h 26"/>
                <a:gd name="T2" fmla="*/ 0 w 53"/>
                <a:gd name="T3" fmla="*/ 0 h 26"/>
                <a:gd name="T4" fmla="*/ 0 w 53"/>
                <a:gd name="T5" fmla="*/ 0 h 26"/>
                <a:gd name="T6" fmla="*/ 0 60000 65536"/>
                <a:gd name="T7" fmla="*/ 0 60000 65536"/>
                <a:gd name="T8" fmla="*/ 0 60000 65536"/>
                <a:gd name="T9" fmla="*/ 0 w 53"/>
                <a:gd name="T10" fmla="*/ 0 h 26"/>
                <a:gd name="T11" fmla="*/ 53 w 53"/>
                <a:gd name="T12" fmla="*/ 26 h 26"/>
              </a:gdLst>
              <a:ahLst/>
              <a:cxnLst>
                <a:cxn ang="T6">
                  <a:pos x="T0" y="T1"/>
                </a:cxn>
                <a:cxn ang="T7">
                  <a:pos x="T2" y="T3"/>
                </a:cxn>
                <a:cxn ang="T8">
                  <a:pos x="T4" y="T5"/>
                </a:cxn>
              </a:cxnLst>
              <a:rect l="T9" t="T10" r="T11" b="T12"/>
              <a:pathLst>
                <a:path w="53" h="26">
                  <a:moveTo>
                    <a:pt x="0" y="0"/>
                  </a:moveTo>
                  <a:lnTo>
                    <a:pt x="52" y="26"/>
                  </a:lnTo>
                  <a:lnTo>
                    <a:pt x="53" y="26"/>
                  </a:lnTo>
                </a:path>
              </a:pathLst>
            </a:custGeom>
            <a:noFill/>
            <a:ln w="0">
              <a:solidFill>
                <a:srgbClr val="000000"/>
              </a:solidFill>
              <a:prstDash val="solid"/>
              <a:round/>
            </a:ln>
          </p:spPr>
          <p:txBody>
            <a:bodyPr/>
            <a:lstStyle/>
            <a:p>
              <a:endParaRPr lang="en-US"/>
            </a:p>
          </p:txBody>
        </p:sp>
        <p:sp>
          <p:nvSpPr>
            <p:cNvPr id="27003" name="Freeform 1594"/>
            <p:cNvSpPr/>
            <p:nvPr/>
          </p:nvSpPr>
          <p:spPr bwMode="auto">
            <a:xfrm>
              <a:off x="3933" y="2767"/>
              <a:ext cx="7" cy="5"/>
            </a:xfrm>
            <a:custGeom>
              <a:avLst/>
              <a:gdLst>
                <a:gd name="T0" fmla="*/ 0 w 53"/>
                <a:gd name="T1" fmla="*/ 0 h 26"/>
                <a:gd name="T2" fmla="*/ 0 w 53"/>
                <a:gd name="T3" fmla="*/ 0 h 26"/>
                <a:gd name="T4" fmla="*/ 0 w 53"/>
                <a:gd name="T5" fmla="*/ 0 h 26"/>
                <a:gd name="T6" fmla="*/ 0 60000 65536"/>
                <a:gd name="T7" fmla="*/ 0 60000 65536"/>
                <a:gd name="T8" fmla="*/ 0 60000 65536"/>
                <a:gd name="T9" fmla="*/ 0 w 53"/>
                <a:gd name="T10" fmla="*/ 0 h 26"/>
                <a:gd name="T11" fmla="*/ 53 w 53"/>
                <a:gd name="T12" fmla="*/ 26 h 26"/>
              </a:gdLst>
              <a:ahLst/>
              <a:cxnLst>
                <a:cxn ang="T6">
                  <a:pos x="T0" y="T1"/>
                </a:cxn>
                <a:cxn ang="T7">
                  <a:pos x="T2" y="T3"/>
                </a:cxn>
                <a:cxn ang="T8">
                  <a:pos x="T4" y="T5"/>
                </a:cxn>
              </a:cxnLst>
              <a:rect l="T9" t="T10" r="T11" b="T12"/>
              <a:pathLst>
                <a:path w="53" h="26">
                  <a:moveTo>
                    <a:pt x="53" y="0"/>
                  </a:moveTo>
                  <a:lnTo>
                    <a:pt x="0" y="26"/>
                  </a:lnTo>
                  <a:lnTo>
                    <a:pt x="1" y="26"/>
                  </a:lnTo>
                </a:path>
              </a:pathLst>
            </a:custGeom>
            <a:noFill/>
            <a:ln w="0">
              <a:solidFill>
                <a:srgbClr val="000000"/>
              </a:solidFill>
              <a:prstDash val="solid"/>
              <a:round/>
            </a:ln>
          </p:spPr>
          <p:txBody>
            <a:bodyPr/>
            <a:lstStyle/>
            <a:p>
              <a:endParaRPr lang="en-US"/>
            </a:p>
          </p:txBody>
        </p:sp>
        <p:sp>
          <p:nvSpPr>
            <p:cNvPr id="27004" name="Freeform 1595"/>
            <p:cNvSpPr/>
            <p:nvPr/>
          </p:nvSpPr>
          <p:spPr bwMode="auto">
            <a:xfrm>
              <a:off x="3937" y="2763"/>
              <a:ext cx="3" cy="9"/>
            </a:xfrm>
            <a:custGeom>
              <a:avLst/>
              <a:gdLst>
                <a:gd name="T0" fmla="*/ 0 w 27"/>
                <a:gd name="T1" fmla="*/ 0 h 53"/>
                <a:gd name="T2" fmla="*/ 0 w 27"/>
                <a:gd name="T3" fmla="*/ 0 h 53"/>
                <a:gd name="T4" fmla="*/ 0 w 27"/>
                <a:gd name="T5" fmla="*/ 0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27" y="0"/>
                  </a:moveTo>
                  <a:lnTo>
                    <a:pt x="0" y="53"/>
                  </a:lnTo>
                  <a:lnTo>
                    <a:pt x="1" y="53"/>
                  </a:lnTo>
                </a:path>
              </a:pathLst>
            </a:custGeom>
            <a:noFill/>
            <a:ln w="0">
              <a:solidFill>
                <a:srgbClr val="000000"/>
              </a:solidFill>
              <a:prstDash val="solid"/>
              <a:round/>
            </a:ln>
          </p:spPr>
          <p:txBody>
            <a:bodyPr/>
            <a:lstStyle/>
            <a:p>
              <a:endParaRPr lang="en-US"/>
            </a:p>
          </p:txBody>
        </p:sp>
        <p:sp>
          <p:nvSpPr>
            <p:cNvPr id="27005" name="Freeform 1596"/>
            <p:cNvSpPr/>
            <p:nvPr/>
          </p:nvSpPr>
          <p:spPr bwMode="auto">
            <a:xfrm>
              <a:off x="3949" y="2763"/>
              <a:ext cx="3" cy="9"/>
            </a:xfrm>
            <a:custGeom>
              <a:avLst/>
              <a:gdLst>
                <a:gd name="T0" fmla="*/ 0 w 27"/>
                <a:gd name="T1" fmla="*/ 0 h 53"/>
                <a:gd name="T2" fmla="*/ 0 w 27"/>
                <a:gd name="T3" fmla="*/ 0 h 53"/>
                <a:gd name="T4" fmla="*/ 0 w 27"/>
                <a:gd name="T5" fmla="*/ 0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0" y="0"/>
                  </a:moveTo>
                  <a:lnTo>
                    <a:pt x="26" y="53"/>
                  </a:lnTo>
                  <a:lnTo>
                    <a:pt x="27" y="53"/>
                  </a:lnTo>
                </a:path>
              </a:pathLst>
            </a:custGeom>
            <a:noFill/>
            <a:ln w="0">
              <a:solidFill>
                <a:srgbClr val="000000"/>
              </a:solidFill>
              <a:prstDash val="solid"/>
              <a:round/>
            </a:ln>
          </p:spPr>
          <p:txBody>
            <a:bodyPr/>
            <a:lstStyle/>
            <a:p>
              <a:endParaRPr lang="en-US"/>
            </a:p>
          </p:txBody>
        </p:sp>
        <p:sp>
          <p:nvSpPr>
            <p:cNvPr id="27006" name="Freeform 1597"/>
            <p:cNvSpPr/>
            <p:nvPr/>
          </p:nvSpPr>
          <p:spPr bwMode="auto">
            <a:xfrm>
              <a:off x="3949" y="2767"/>
              <a:ext cx="7" cy="5"/>
            </a:xfrm>
            <a:custGeom>
              <a:avLst/>
              <a:gdLst>
                <a:gd name="T0" fmla="*/ 0 w 54"/>
                <a:gd name="T1" fmla="*/ 0 h 26"/>
                <a:gd name="T2" fmla="*/ 0 w 54"/>
                <a:gd name="T3" fmla="*/ 0 h 26"/>
                <a:gd name="T4" fmla="*/ 0 w 54"/>
                <a:gd name="T5" fmla="*/ 0 h 26"/>
                <a:gd name="T6" fmla="*/ 0 60000 65536"/>
                <a:gd name="T7" fmla="*/ 0 60000 65536"/>
                <a:gd name="T8" fmla="*/ 0 60000 65536"/>
                <a:gd name="T9" fmla="*/ 0 w 54"/>
                <a:gd name="T10" fmla="*/ 0 h 26"/>
                <a:gd name="T11" fmla="*/ 54 w 54"/>
                <a:gd name="T12" fmla="*/ 26 h 26"/>
              </a:gdLst>
              <a:ahLst/>
              <a:cxnLst>
                <a:cxn ang="T6">
                  <a:pos x="T0" y="T1"/>
                </a:cxn>
                <a:cxn ang="T7">
                  <a:pos x="T2" y="T3"/>
                </a:cxn>
                <a:cxn ang="T8">
                  <a:pos x="T4" y="T5"/>
                </a:cxn>
              </a:cxnLst>
              <a:rect l="T9" t="T10" r="T11" b="T12"/>
              <a:pathLst>
                <a:path w="54" h="26">
                  <a:moveTo>
                    <a:pt x="0" y="0"/>
                  </a:moveTo>
                  <a:lnTo>
                    <a:pt x="53" y="26"/>
                  </a:lnTo>
                  <a:lnTo>
                    <a:pt x="54" y="26"/>
                  </a:lnTo>
                </a:path>
              </a:pathLst>
            </a:custGeom>
            <a:noFill/>
            <a:ln w="0">
              <a:solidFill>
                <a:srgbClr val="000000"/>
              </a:solidFill>
              <a:prstDash val="solid"/>
              <a:round/>
            </a:ln>
          </p:spPr>
          <p:txBody>
            <a:bodyPr/>
            <a:lstStyle/>
            <a:p>
              <a:endParaRPr lang="en-US"/>
            </a:p>
          </p:txBody>
        </p:sp>
        <p:sp>
          <p:nvSpPr>
            <p:cNvPr id="27007" name="Freeform 1598"/>
            <p:cNvSpPr/>
            <p:nvPr/>
          </p:nvSpPr>
          <p:spPr bwMode="auto">
            <a:xfrm>
              <a:off x="3976" y="2767"/>
              <a:ext cx="7" cy="5"/>
            </a:xfrm>
            <a:custGeom>
              <a:avLst/>
              <a:gdLst>
                <a:gd name="T0" fmla="*/ 0 w 52"/>
                <a:gd name="T1" fmla="*/ 0 h 26"/>
                <a:gd name="T2" fmla="*/ 0 w 52"/>
                <a:gd name="T3" fmla="*/ 0 h 26"/>
                <a:gd name="T4" fmla="*/ 0 w 52"/>
                <a:gd name="T5" fmla="*/ 0 h 26"/>
                <a:gd name="T6" fmla="*/ 0 60000 65536"/>
                <a:gd name="T7" fmla="*/ 0 60000 65536"/>
                <a:gd name="T8" fmla="*/ 0 60000 65536"/>
                <a:gd name="T9" fmla="*/ 0 w 52"/>
                <a:gd name="T10" fmla="*/ 0 h 26"/>
                <a:gd name="T11" fmla="*/ 52 w 52"/>
                <a:gd name="T12" fmla="*/ 26 h 26"/>
              </a:gdLst>
              <a:ahLst/>
              <a:cxnLst>
                <a:cxn ang="T6">
                  <a:pos x="T0" y="T1"/>
                </a:cxn>
                <a:cxn ang="T7">
                  <a:pos x="T2" y="T3"/>
                </a:cxn>
                <a:cxn ang="T8">
                  <a:pos x="T4" y="T5"/>
                </a:cxn>
              </a:cxnLst>
              <a:rect l="T9" t="T10" r="T11" b="T12"/>
              <a:pathLst>
                <a:path w="52" h="26">
                  <a:moveTo>
                    <a:pt x="52" y="0"/>
                  </a:moveTo>
                  <a:lnTo>
                    <a:pt x="0" y="26"/>
                  </a:lnTo>
                  <a:lnTo>
                    <a:pt x="1" y="26"/>
                  </a:lnTo>
                </a:path>
              </a:pathLst>
            </a:custGeom>
            <a:noFill/>
            <a:ln w="0">
              <a:solidFill>
                <a:srgbClr val="000000"/>
              </a:solidFill>
              <a:prstDash val="solid"/>
              <a:round/>
            </a:ln>
          </p:spPr>
          <p:txBody>
            <a:bodyPr/>
            <a:lstStyle/>
            <a:p>
              <a:endParaRPr lang="en-US"/>
            </a:p>
          </p:txBody>
        </p:sp>
        <p:sp>
          <p:nvSpPr>
            <p:cNvPr id="27008" name="Freeform 1599"/>
            <p:cNvSpPr/>
            <p:nvPr/>
          </p:nvSpPr>
          <p:spPr bwMode="auto">
            <a:xfrm>
              <a:off x="3979" y="2763"/>
              <a:ext cx="4" cy="9"/>
            </a:xfrm>
            <a:custGeom>
              <a:avLst/>
              <a:gdLst>
                <a:gd name="T0" fmla="*/ 0 w 25"/>
                <a:gd name="T1" fmla="*/ 0 h 53"/>
                <a:gd name="T2" fmla="*/ 0 w 25"/>
                <a:gd name="T3" fmla="*/ 0 h 53"/>
                <a:gd name="T4" fmla="*/ 0 w 25"/>
                <a:gd name="T5" fmla="*/ 0 h 53"/>
                <a:gd name="T6" fmla="*/ 0 60000 65536"/>
                <a:gd name="T7" fmla="*/ 0 60000 65536"/>
                <a:gd name="T8" fmla="*/ 0 60000 65536"/>
                <a:gd name="T9" fmla="*/ 0 w 25"/>
                <a:gd name="T10" fmla="*/ 0 h 53"/>
                <a:gd name="T11" fmla="*/ 25 w 25"/>
                <a:gd name="T12" fmla="*/ 53 h 53"/>
              </a:gdLst>
              <a:ahLst/>
              <a:cxnLst>
                <a:cxn ang="T6">
                  <a:pos x="T0" y="T1"/>
                </a:cxn>
                <a:cxn ang="T7">
                  <a:pos x="T2" y="T3"/>
                </a:cxn>
                <a:cxn ang="T8">
                  <a:pos x="T4" y="T5"/>
                </a:cxn>
              </a:cxnLst>
              <a:rect l="T9" t="T10" r="T11" b="T12"/>
              <a:pathLst>
                <a:path w="25" h="53">
                  <a:moveTo>
                    <a:pt x="25" y="0"/>
                  </a:moveTo>
                  <a:lnTo>
                    <a:pt x="0" y="53"/>
                  </a:lnTo>
                  <a:lnTo>
                    <a:pt x="1" y="53"/>
                  </a:lnTo>
                </a:path>
              </a:pathLst>
            </a:custGeom>
            <a:noFill/>
            <a:ln w="0">
              <a:solidFill>
                <a:srgbClr val="000000"/>
              </a:solidFill>
              <a:prstDash val="solid"/>
              <a:round/>
            </a:ln>
          </p:spPr>
          <p:txBody>
            <a:bodyPr/>
            <a:lstStyle/>
            <a:p>
              <a:endParaRPr lang="en-US"/>
            </a:p>
          </p:txBody>
        </p:sp>
        <p:sp>
          <p:nvSpPr>
            <p:cNvPr id="27009" name="Freeform 1600"/>
            <p:cNvSpPr/>
            <p:nvPr/>
          </p:nvSpPr>
          <p:spPr bwMode="auto">
            <a:xfrm>
              <a:off x="3991" y="2763"/>
              <a:ext cx="4" cy="9"/>
            </a:xfrm>
            <a:custGeom>
              <a:avLst/>
              <a:gdLst>
                <a:gd name="T0" fmla="*/ 0 w 28"/>
                <a:gd name="T1" fmla="*/ 0 h 53"/>
                <a:gd name="T2" fmla="*/ 0 w 28"/>
                <a:gd name="T3" fmla="*/ 0 h 53"/>
                <a:gd name="T4" fmla="*/ 0 w 28"/>
                <a:gd name="T5" fmla="*/ 0 h 53"/>
                <a:gd name="T6" fmla="*/ 0 60000 65536"/>
                <a:gd name="T7" fmla="*/ 0 60000 65536"/>
                <a:gd name="T8" fmla="*/ 0 60000 65536"/>
                <a:gd name="T9" fmla="*/ 0 w 28"/>
                <a:gd name="T10" fmla="*/ 0 h 53"/>
                <a:gd name="T11" fmla="*/ 28 w 28"/>
                <a:gd name="T12" fmla="*/ 53 h 53"/>
              </a:gdLst>
              <a:ahLst/>
              <a:cxnLst>
                <a:cxn ang="T6">
                  <a:pos x="T0" y="T1"/>
                </a:cxn>
                <a:cxn ang="T7">
                  <a:pos x="T2" y="T3"/>
                </a:cxn>
                <a:cxn ang="T8">
                  <a:pos x="T4" y="T5"/>
                </a:cxn>
              </a:cxnLst>
              <a:rect l="T9" t="T10" r="T11" b="T12"/>
              <a:pathLst>
                <a:path w="28" h="53">
                  <a:moveTo>
                    <a:pt x="0" y="0"/>
                  </a:moveTo>
                  <a:lnTo>
                    <a:pt x="27" y="53"/>
                  </a:lnTo>
                  <a:lnTo>
                    <a:pt x="28" y="53"/>
                  </a:lnTo>
                </a:path>
              </a:pathLst>
            </a:custGeom>
            <a:noFill/>
            <a:ln w="0">
              <a:solidFill>
                <a:srgbClr val="000000"/>
              </a:solidFill>
              <a:prstDash val="solid"/>
              <a:round/>
            </a:ln>
          </p:spPr>
          <p:txBody>
            <a:bodyPr/>
            <a:lstStyle/>
            <a:p>
              <a:endParaRPr lang="en-US"/>
            </a:p>
          </p:txBody>
        </p:sp>
        <p:sp>
          <p:nvSpPr>
            <p:cNvPr id="27010" name="Freeform 1601"/>
            <p:cNvSpPr/>
            <p:nvPr/>
          </p:nvSpPr>
          <p:spPr bwMode="auto">
            <a:xfrm>
              <a:off x="3991" y="2767"/>
              <a:ext cx="8" cy="5"/>
            </a:xfrm>
            <a:custGeom>
              <a:avLst/>
              <a:gdLst>
                <a:gd name="T0" fmla="*/ 0 w 54"/>
                <a:gd name="T1" fmla="*/ 0 h 26"/>
                <a:gd name="T2" fmla="*/ 0 w 54"/>
                <a:gd name="T3" fmla="*/ 0 h 26"/>
                <a:gd name="T4" fmla="*/ 0 w 54"/>
                <a:gd name="T5" fmla="*/ 0 h 26"/>
                <a:gd name="T6" fmla="*/ 0 60000 65536"/>
                <a:gd name="T7" fmla="*/ 0 60000 65536"/>
                <a:gd name="T8" fmla="*/ 0 60000 65536"/>
                <a:gd name="T9" fmla="*/ 0 w 54"/>
                <a:gd name="T10" fmla="*/ 0 h 26"/>
                <a:gd name="T11" fmla="*/ 54 w 54"/>
                <a:gd name="T12" fmla="*/ 26 h 26"/>
              </a:gdLst>
              <a:ahLst/>
              <a:cxnLst>
                <a:cxn ang="T6">
                  <a:pos x="T0" y="T1"/>
                </a:cxn>
                <a:cxn ang="T7">
                  <a:pos x="T2" y="T3"/>
                </a:cxn>
                <a:cxn ang="T8">
                  <a:pos x="T4" y="T5"/>
                </a:cxn>
              </a:cxnLst>
              <a:rect l="T9" t="T10" r="T11" b="T12"/>
              <a:pathLst>
                <a:path w="54" h="26">
                  <a:moveTo>
                    <a:pt x="0" y="0"/>
                  </a:moveTo>
                  <a:lnTo>
                    <a:pt x="53" y="26"/>
                  </a:lnTo>
                  <a:lnTo>
                    <a:pt x="54" y="26"/>
                  </a:lnTo>
                </a:path>
              </a:pathLst>
            </a:custGeom>
            <a:noFill/>
            <a:ln w="0">
              <a:solidFill>
                <a:srgbClr val="000000"/>
              </a:solidFill>
              <a:prstDash val="solid"/>
              <a:round/>
            </a:ln>
          </p:spPr>
          <p:txBody>
            <a:bodyPr/>
            <a:lstStyle/>
            <a:p>
              <a:endParaRPr lang="en-US"/>
            </a:p>
          </p:txBody>
        </p:sp>
        <p:sp>
          <p:nvSpPr>
            <p:cNvPr id="27011" name="Freeform 1602"/>
            <p:cNvSpPr/>
            <p:nvPr/>
          </p:nvSpPr>
          <p:spPr bwMode="auto">
            <a:xfrm>
              <a:off x="4022" y="2717"/>
              <a:ext cx="51" cy="55"/>
            </a:xfrm>
            <a:custGeom>
              <a:avLst/>
              <a:gdLst>
                <a:gd name="T0" fmla="*/ 0 w 344"/>
                <a:gd name="T1" fmla="*/ 1 h 370"/>
                <a:gd name="T2" fmla="*/ 1 w 344"/>
                <a:gd name="T3" fmla="*/ 1 h 370"/>
                <a:gd name="T4" fmla="*/ 1 w 344"/>
                <a:gd name="T5" fmla="*/ 0 h 370"/>
                <a:gd name="T6" fmla="*/ 1 w 344"/>
                <a:gd name="T7" fmla="*/ 0 h 370"/>
                <a:gd name="T8" fmla="*/ 1 w 344"/>
                <a:gd name="T9" fmla="*/ 0 h 370"/>
                <a:gd name="T10" fmla="*/ 1 w 344"/>
                <a:gd name="T11" fmla="*/ 0 h 370"/>
                <a:gd name="T12" fmla="*/ 1 w 344"/>
                <a:gd name="T13" fmla="*/ 0 h 370"/>
                <a:gd name="T14" fmla="*/ 0 w 344"/>
                <a:gd name="T15" fmla="*/ 0 h 370"/>
                <a:gd name="T16" fmla="*/ 0 w 344"/>
                <a:gd name="T17" fmla="*/ 0 h 370"/>
                <a:gd name="T18" fmla="*/ 0 w 344"/>
                <a:gd name="T19" fmla="*/ 1 h 370"/>
                <a:gd name="T20" fmla="*/ 0 w 344"/>
                <a:gd name="T21" fmla="*/ 1 h 370"/>
                <a:gd name="T22" fmla="*/ 0 w 344"/>
                <a:gd name="T23" fmla="*/ 1 h 370"/>
                <a:gd name="T24" fmla="*/ 0 w 344"/>
                <a:gd name="T25" fmla="*/ 1 h 370"/>
                <a:gd name="T26" fmla="*/ 1 w 344"/>
                <a:gd name="T27" fmla="*/ 1 h 370"/>
                <a:gd name="T28" fmla="*/ 1 w 344"/>
                <a:gd name="T29" fmla="*/ 1 h 370"/>
                <a:gd name="T30" fmla="*/ 1 w 344"/>
                <a:gd name="T31" fmla="*/ 1 h 370"/>
                <a:gd name="T32" fmla="*/ 1 w 344"/>
                <a:gd name="T33" fmla="*/ 1 h 370"/>
                <a:gd name="T34" fmla="*/ 1 w 344"/>
                <a:gd name="T35" fmla="*/ 1 h 3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4"/>
                <a:gd name="T55" fmla="*/ 0 h 370"/>
                <a:gd name="T56" fmla="*/ 344 w 344"/>
                <a:gd name="T57" fmla="*/ 370 h 3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4" h="370">
                  <a:moveTo>
                    <a:pt x="53" y="159"/>
                  </a:moveTo>
                  <a:lnTo>
                    <a:pt x="343" y="159"/>
                  </a:lnTo>
                  <a:lnTo>
                    <a:pt x="343" y="106"/>
                  </a:lnTo>
                  <a:lnTo>
                    <a:pt x="317" y="53"/>
                  </a:lnTo>
                  <a:lnTo>
                    <a:pt x="290" y="26"/>
                  </a:lnTo>
                  <a:lnTo>
                    <a:pt x="212" y="0"/>
                  </a:lnTo>
                  <a:lnTo>
                    <a:pt x="159" y="0"/>
                  </a:lnTo>
                  <a:lnTo>
                    <a:pt x="79" y="26"/>
                  </a:lnTo>
                  <a:lnTo>
                    <a:pt x="26" y="79"/>
                  </a:lnTo>
                  <a:lnTo>
                    <a:pt x="0" y="159"/>
                  </a:lnTo>
                  <a:lnTo>
                    <a:pt x="0" y="211"/>
                  </a:lnTo>
                  <a:lnTo>
                    <a:pt x="26" y="291"/>
                  </a:lnTo>
                  <a:lnTo>
                    <a:pt x="79" y="344"/>
                  </a:lnTo>
                  <a:lnTo>
                    <a:pt x="159" y="370"/>
                  </a:lnTo>
                  <a:lnTo>
                    <a:pt x="212" y="370"/>
                  </a:lnTo>
                  <a:lnTo>
                    <a:pt x="290" y="344"/>
                  </a:lnTo>
                  <a:lnTo>
                    <a:pt x="343" y="291"/>
                  </a:lnTo>
                  <a:lnTo>
                    <a:pt x="344" y="291"/>
                  </a:lnTo>
                </a:path>
              </a:pathLst>
            </a:custGeom>
            <a:noFill/>
            <a:ln w="0">
              <a:solidFill>
                <a:srgbClr val="000000"/>
              </a:solidFill>
              <a:prstDash val="solid"/>
              <a:round/>
            </a:ln>
          </p:spPr>
          <p:txBody>
            <a:bodyPr/>
            <a:lstStyle/>
            <a:p>
              <a:endParaRPr lang="en-US"/>
            </a:p>
          </p:txBody>
        </p:sp>
        <p:sp>
          <p:nvSpPr>
            <p:cNvPr id="27012" name="Freeform 1603"/>
            <p:cNvSpPr/>
            <p:nvPr/>
          </p:nvSpPr>
          <p:spPr bwMode="auto">
            <a:xfrm>
              <a:off x="4066" y="2725"/>
              <a:ext cx="3" cy="11"/>
            </a:xfrm>
            <a:custGeom>
              <a:avLst/>
              <a:gdLst>
                <a:gd name="T0" fmla="*/ 0 w 27"/>
                <a:gd name="T1" fmla="*/ 0 h 79"/>
                <a:gd name="T2" fmla="*/ 0 w 27"/>
                <a:gd name="T3" fmla="*/ 0 h 79"/>
                <a:gd name="T4" fmla="*/ 0 w 27"/>
                <a:gd name="T5" fmla="*/ 0 h 79"/>
                <a:gd name="T6" fmla="*/ 0 w 27"/>
                <a:gd name="T7" fmla="*/ 0 h 79"/>
                <a:gd name="T8" fmla="*/ 0 60000 65536"/>
                <a:gd name="T9" fmla="*/ 0 60000 65536"/>
                <a:gd name="T10" fmla="*/ 0 60000 65536"/>
                <a:gd name="T11" fmla="*/ 0 60000 65536"/>
                <a:gd name="T12" fmla="*/ 0 w 27"/>
                <a:gd name="T13" fmla="*/ 0 h 79"/>
                <a:gd name="T14" fmla="*/ 27 w 27"/>
                <a:gd name="T15" fmla="*/ 79 h 79"/>
              </a:gdLst>
              <a:ahLst/>
              <a:cxnLst>
                <a:cxn ang="T8">
                  <a:pos x="T0" y="T1"/>
                </a:cxn>
                <a:cxn ang="T9">
                  <a:pos x="T2" y="T3"/>
                </a:cxn>
                <a:cxn ang="T10">
                  <a:pos x="T4" y="T5"/>
                </a:cxn>
                <a:cxn ang="T11">
                  <a:pos x="T6" y="T7"/>
                </a:cxn>
              </a:cxnLst>
              <a:rect l="T12" t="T13" r="T14" b="T15"/>
              <a:pathLst>
                <a:path w="27" h="79">
                  <a:moveTo>
                    <a:pt x="27" y="79"/>
                  </a:moveTo>
                  <a:lnTo>
                    <a:pt x="27" y="53"/>
                  </a:lnTo>
                  <a:lnTo>
                    <a:pt x="0" y="0"/>
                  </a:lnTo>
                  <a:lnTo>
                    <a:pt x="1" y="0"/>
                  </a:lnTo>
                </a:path>
              </a:pathLst>
            </a:custGeom>
            <a:noFill/>
            <a:ln w="0">
              <a:solidFill>
                <a:srgbClr val="000000"/>
              </a:solidFill>
              <a:prstDash val="solid"/>
              <a:round/>
            </a:ln>
          </p:spPr>
          <p:txBody>
            <a:bodyPr/>
            <a:lstStyle/>
            <a:p>
              <a:endParaRPr lang="en-US"/>
            </a:p>
          </p:txBody>
        </p:sp>
        <p:sp>
          <p:nvSpPr>
            <p:cNvPr id="27013" name="Freeform 1604"/>
            <p:cNvSpPr/>
            <p:nvPr/>
          </p:nvSpPr>
          <p:spPr bwMode="auto">
            <a:xfrm>
              <a:off x="4027" y="2729"/>
              <a:ext cx="4" cy="31"/>
            </a:xfrm>
            <a:custGeom>
              <a:avLst/>
              <a:gdLst>
                <a:gd name="T0" fmla="*/ 0 w 28"/>
                <a:gd name="T1" fmla="*/ 0 h 212"/>
                <a:gd name="T2" fmla="*/ 0 w 28"/>
                <a:gd name="T3" fmla="*/ 0 h 212"/>
                <a:gd name="T4" fmla="*/ 0 w 28"/>
                <a:gd name="T5" fmla="*/ 0 h 212"/>
                <a:gd name="T6" fmla="*/ 0 w 28"/>
                <a:gd name="T7" fmla="*/ 1 h 212"/>
                <a:gd name="T8" fmla="*/ 0 w 28"/>
                <a:gd name="T9" fmla="*/ 1 h 212"/>
                <a:gd name="T10" fmla="*/ 0 60000 65536"/>
                <a:gd name="T11" fmla="*/ 0 60000 65536"/>
                <a:gd name="T12" fmla="*/ 0 60000 65536"/>
                <a:gd name="T13" fmla="*/ 0 60000 65536"/>
                <a:gd name="T14" fmla="*/ 0 60000 65536"/>
                <a:gd name="T15" fmla="*/ 0 w 28"/>
                <a:gd name="T16" fmla="*/ 0 h 212"/>
                <a:gd name="T17" fmla="*/ 28 w 28"/>
                <a:gd name="T18" fmla="*/ 212 h 212"/>
              </a:gdLst>
              <a:ahLst/>
              <a:cxnLst>
                <a:cxn ang="T10">
                  <a:pos x="T0" y="T1"/>
                </a:cxn>
                <a:cxn ang="T11">
                  <a:pos x="T2" y="T3"/>
                </a:cxn>
                <a:cxn ang="T12">
                  <a:pos x="T4" y="T5"/>
                </a:cxn>
                <a:cxn ang="T13">
                  <a:pos x="T6" y="T7"/>
                </a:cxn>
                <a:cxn ang="T14">
                  <a:pos x="T8" y="T9"/>
                </a:cxn>
              </a:cxnLst>
              <a:rect l="T15" t="T16" r="T17" b="T18"/>
              <a:pathLst>
                <a:path w="28" h="212">
                  <a:moveTo>
                    <a:pt x="27" y="0"/>
                  </a:moveTo>
                  <a:lnTo>
                    <a:pt x="0" y="53"/>
                  </a:lnTo>
                  <a:lnTo>
                    <a:pt x="0" y="159"/>
                  </a:lnTo>
                  <a:lnTo>
                    <a:pt x="27" y="212"/>
                  </a:lnTo>
                  <a:lnTo>
                    <a:pt x="28" y="212"/>
                  </a:lnTo>
                </a:path>
              </a:pathLst>
            </a:custGeom>
            <a:noFill/>
            <a:ln w="0">
              <a:solidFill>
                <a:srgbClr val="000000"/>
              </a:solidFill>
              <a:prstDash val="solid"/>
              <a:round/>
            </a:ln>
          </p:spPr>
          <p:txBody>
            <a:bodyPr/>
            <a:lstStyle/>
            <a:p>
              <a:endParaRPr lang="en-US"/>
            </a:p>
          </p:txBody>
        </p:sp>
        <p:sp>
          <p:nvSpPr>
            <p:cNvPr id="27014" name="Freeform 1605"/>
            <p:cNvSpPr/>
            <p:nvPr/>
          </p:nvSpPr>
          <p:spPr bwMode="auto">
            <a:xfrm>
              <a:off x="4054" y="2717"/>
              <a:ext cx="12" cy="23"/>
            </a:xfrm>
            <a:custGeom>
              <a:avLst/>
              <a:gdLst>
                <a:gd name="T0" fmla="*/ 0 w 78"/>
                <a:gd name="T1" fmla="*/ 0 h 159"/>
                <a:gd name="T2" fmla="*/ 0 w 78"/>
                <a:gd name="T3" fmla="*/ 0 h 159"/>
                <a:gd name="T4" fmla="*/ 0 w 78"/>
                <a:gd name="T5" fmla="*/ 0 h 159"/>
                <a:gd name="T6" fmla="*/ 0 w 78"/>
                <a:gd name="T7" fmla="*/ 0 h 159"/>
                <a:gd name="T8" fmla="*/ 0 w 78"/>
                <a:gd name="T9" fmla="*/ 0 h 159"/>
                <a:gd name="T10" fmla="*/ 0 60000 65536"/>
                <a:gd name="T11" fmla="*/ 0 60000 65536"/>
                <a:gd name="T12" fmla="*/ 0 60000 65536"/>
                <a:gd name="T13" fmla="*/ 0 60000 65536"/>
                <a:gd name="T14" fmla="*/ 0 60000 65536"/>
                <a:gd name="T15" fmla="*/ 0 w 78"/>
                <a:gd name="T16" fmla="*/ 0 h 159"/>
                <a:gd name="T17" fmla="*/ 78 w 78"/>
                <a:gd name="T18" fmla="*/ 159 h 159"/>
              </a:gdLst>
              <a:ahLst/>
              <a:cxnLst>
                <a:cxn ang="T10">
                  <a:pos x="T0" y="T1"/>
                </a:cxn>
                <a:cxn ang="T11">
                  <a:pos x="T2" y="T3"/>
                </a:cxn>
                <a:cxn ang="T12">
                  <a:pos x="T4" y="T5"/>
                </a:cxn>
                <a:cxn ang="T13">
                  <a:pos x="T6" y="T7"/>
                </a:cxn>
                <a:cxn ang="T14">
                  <a:pos x="T8" y="T9"/>
                </a:cxn>
              </a:cxnLst>
              <a:rect l="T15" t="T16" r="T17" b="T18"/>
              <a:pathLst>
                <a:path w="78" h="159">
                  <a:moveTo>
                    <a:pt x="78" y="159"/>
                  </a:moveTo>
                  <a:lnTo>
                    <a:pt x="78" y="79"/>
                  </a:lnTo>
                  <a:lnTo>
                    <a:pt x="52" y="26"/>
                  </a:lnTo>
                  <a:lnTo>
                    <a:pt x="0" y="0"/>
                  </a:lnTo>
                  <a:lnTo>
                    <a:pt x="1" y="0"/>
                  </a:lnTo>
                </a:path>
              </a:pathLst>
            </a:custGeom>
            <a:noFill/>
            <a:ln w="0">
              <a:solidFill>
                <a:srgbClr val="000000"/>
              </a:solidFill>
              <a:prstDash val="solid"/>
              <a:round/>
            </a:ln>
          </p:spPr>
          <p:txBody>
            <a:bodyPr/>
            <a:lstStyle/>
            <a:p>
              <a:endParaRPr lang="en-US"/>
            </a:p>
          </p:txBody>
        </p:sp>
        <p:sp>
          <p:nvSpPr>
            <p:cNvPr id="27015" name="Freeform 1606"/>
            <p:cNvSpPr/>
            <p:nvPr/>
          </p:nvSpPr>
          <p:spPr bwMode="auto">
            <a:xfrm>
              <a:off x="4030" y="2717"/>
              <a:ext cx="16" cy="55"/>
            </a:xfrm>
            <a:custGeom>
              <a:avLst/>
              <a:gdLst>
                <a:gd name="T0" fmla="*/ 0 w 107"/>
                <a:gd name="T1" fmla="*/ 0 h 370"/>
                <a:gd name="T2" fmla="*/ 0 w 107"/>
                <a:gd name="T3" fmla="*/ 0 h 370"/>
                <a:gd name="T4" fmla="*/ 0 w 107"/>
                <a:gd name="T5" fmla="*/ 0 h 370"/>
                <a:gd name="T6" fmla="*/ 0 w 107"/>
                <a:gd name="T7" fmla="*/ 0 h 370"/>
                <a:gd name="T8" fmla="*/ 0 w 107"/>
                <a:gd name="T9" fmla="*/ 1 h 370"/>
                <a:gd name="T10" fmla="*/ 0 w 107"/>
                <a:gd name="T11" fmla="*/ 1 h 370"/>
                <a:gd name="T12" fmla="*/ 0 w 107"/>
                <a:gd name="T13" fmla="*/ 1 h 370"/>
                <a:gd name="T14" fmla="*/ 0 w 107"/>
                <a:gd name="T15" fmla="*/ 1 h 370"/>
                <a:gd name="T16" fmla="*/ 0 w 107"/>
                <a:gd name="T17" fmla="*/ 1 h 3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370"/>
                <a:gd name="T29" fmla="*/ 107 w 107"/>
                <a:gd name="T30" fmla="*/ 370 h 3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370">
                  <a:moveTo>
                    <a:pt x="106" y="0"/>
                  </a:moveTo>
                  <a:lnTo>
                    <a:pt x="53" y="26"/>
                  </a:lnTo>
                  <a:lnTo>
                    <a:pt x="26" y="53"/>
                  </a:lnTo>
                  <a:lnTo>
                    <a:pt x="0" y="132"/>
                  </a:lnTo>
                  <a:lnTo>
                    <a:pt x="0" y="238"/>
                  </a:lnTo>
                  <a:lnTo>
                    <a:pt x="26" y="317"/>
                  </a:lnTo>
                  <a:lnTo>
                    <a:pt x="53" y="344"/>
                  </a:lnTo>
                  <a:lnTo>
                    <a:pt x="106" y="370"/>
                  </a:lnTo>
                  <a:lnTo>
                    <a:pt x="107" y="370"/>
                  </a:lnTo>
                </a:path>
              </a:pathLst>
            </a:custGeom>
            <a:noFill/>
            <a:ln w="0">
              <a:solidFill>
                <a:srgbClr val="000000"/>
              </a:solidFill>
              <a:prstDash val="solid"/>
              <a:round/>
            </a:ln>
          </p:spPr>
          <p:txBody>
            <a:bodyPr/>
            <a:lstStyle/>
            <a:p>
              <a:endParaRPr lang="en-US"/>
            </a:p>
          </p:txBody>
        </p:sp>
        <p:sp>
          <p:nvSpPr>
            <p:cNvPr id="27016" name="Freeform 1607"/>
            <p:cNvSpPr/>
            <p:nvPr/>
          </p:nvSpPr>
          <p:spPr bwMode="auto">
            <a:xfrm>
              <a:off x="4105" y="2717"/>
              <a:ext cx="0" cy="55"/>
            </a:xfrm>
            <a:custGeom>
              <a:avLst/>
              <a:gdLst>
                <a:gd name="T0" fmla="*/ 0 w 1"/>
                <a:gd name="T1" fmla="*/ 0 h 370"/>
                <a:gd name="T2" fmla="*/ 0 w 1"/>
                <a:gd name="T3" fmla="*/ 1 h 370"/>
                <a:gd name="T4" fmla="*/ 0 w 1"/>
                <a:gd name="T5" fmla="*/ 1 h 370"/>
                <a:gd name="T6" fmla="*/ 0 60000 65536"/>
                <a:gd name="T7" fmla="*/ 0 60000 65536"/>
                <a:gd name="T8" fmla="*/ 0 60000 65536"/>
                <a:gd name="T9" fmla="*/ 0 w 1"/>
                <a:gd name="T10" fmla="*/ 0 h 370"/>
                <a:gd name="T11" fmla="*/ 0 w 1"/>
                <a:gd name="T12" fmla="*/ 370 h 370"/>
              </a:gdLst>
              <a:ahLst/>
              <a:cxnLst>
                <a:cxn ang="T6">
                  <a:pos x="T0" y="T1"/>
                </a:cxn>
                <a:cxn ang="T7">
                  <a:pos x="T2" y="T3"/>
                </a:cxn>
                <a:cxn ang="T8">
                  <a:pos x="T4" y="T5"/>
                </a:cxn>
              </a:cxnLst>
              <a:rect l="T9" t="T10" r="T11" b="T12"/>
              <a:pathLst>
                <a:path w="1" h="370">
                  <a:moveTo>
                    <a:pt x="0" y="0"/>
                  </a:moveTo>
                  <a:lnTo>
                    <a:pt x="0" y="370"/>
                  </a:lnTo>
                  <a:lnTo>
                    <a:pt x="1" y="370"/>
                  </a:lnTo>
                </a:path>
              </a:pathLst>
            </a:custGeom>
            <a:noFill/>
            <a:ln w="0">
              <a:solidFill>
                <a:srgbClr val="000000"/>
              </a:solidFill>
              <a:prstDash val="solid"/>
              <a:round/>
            </a:ln>
          </p:spPr>
          <p:txBody>
            <a:bodyPr/>
            <a:lstStyle/>
            <a:p>
              <a:endParaRPr lang="en-US"/>
            </a:p>
          </p:txBody>
        </p:sp>
        <p:sp>
          <p:nvSpPr>
            <p:cNvPr id="27017" name="Freeform 1608"/>
            <p:cNvSpPr/>
            <p:nvPr/>
          </p:nvSpPr>
          <p:spPr bwMode="auto">
            <a:xfrm>
              <a:off x="4108" y="2721"/>
              <a:ext cx="1" cy="46"/>
            </a:xfrm>
            <a:custGeom>
              <a:avLst/>
              <a:gdLst>
                <a:gd name="T0" fmla="*/ 0 w 1"/>
                <a:gd name="T1" fmla="*/ 0 h 318"/>
                <a:gd name="T2" fmla="*/ 0 w 1"/>
                <a:gd name="T3" fmla="*/ 1 h 318"/>
                <a:gd name="T4" fmla="*/ 1 w 1"/>
                <a:gd name="T5" fmla="*/ 1 h 318"/>
                <a:gd name="T6" fmla="*/ 0 60000 65536"/>
                <a:gd name="T7" fmla="*/ 0 60000 65536"/>
                <a:gd name="T8" fmla="*/ 0 60000 65536"/>
                <a:gd name="T9" fmla="*/ 0 w 1"/>
                <a:gd name="T10" fmla="*/ 0 h 318"/>
                <a:gd name="T11" fmla="*/ 1 w 1"/>
                <a:gd name="T12" fmla="*/ 318 h 318"/>
              </a:gdLst>
              <a:ahLst/>
              <a:cxnLst>
                <a:cxn ang="T6">
                  <a:pos x="T0" y="T1"/>
                </a:cxn>
                <a:cxn ang="T7">
                  <a:pos x="T2" y="T3"/>
                </a:cxn>
                <a:cxn ang="T8">
                  <a:pos x="T4" y="T5"/>
                </a:cxn>
              </a:cxnLst>
              <a:rect l="T9" t="T10" r="T11" b="T12"/>
              <a:pathLst>
                <a:path w="1" h="318">
                  <a:moveTo>
                    <a:pt x="0" y="0"/>
                  </a:moveTo>
                  <a:lnTo>
                    <a:pt x="0" y="318"/>
                  </a:lnTo>
                  <a:lnTo>
                    <a:pt x="1" y="318"/>
                  </a:lnTo>
                </a:path>
              </a:pathLst>
            </a:custGeom>
            <a:noFill/>
            <a:ln w="0">
              <a:solidFill>
                <a:srgbClr val="000000"/>
              </a:solidFill>
              <a:prstDash val="solid"/>
              <a:round/>
            </a:ln>
          </p:spPr>
          <p:txBody>
            <a:bodyPr/>
            <a:lstStyle/>
            <a:p>
              <a:endParaRPr lang="en-US"/>
            </a:p>
          </p:txBody>
        </p:sp>
        <p:sp>
          <p:nvSpPr>
            <p:cNvPr id="27018" name="Freeform 1609"/>
            <p:cNvSpPr/>
            <p:nvPr/>
          </p:nvSpPr>
          <p:spPr bwMode="auto">
            <a:xfrm>
              <a:off x="4093" y="2717"/>
              <a:ext cx="19" cy="55"/>
            </a:xfrm>
            <a:custGeom>
              <a:avLst/>
              <a:gdLst>
                <a:gd name="T0" fmla="*/ 0 w 134"/>
                <a:gd name="T1" fmla="*/ 0 h 370"/>
                <a:gd name="T2" fmla="*/ 0 w 134"/>
                <a:gd name="T3" fmla="*/ 0 h 370"/>
                <a:gd name="T4" fmla="*/ 0 w 134"/>
                <a:gd name="T5" fmla="*/ 1 h 370"/>
                <a:gd name="T6" fmla="*/ 0 w 134"/>
                <a:gd name="T7" fmla="*/ 1 h 370"/>
                <a:gd name="T8" fmla="*/ 0 60000 65536"/>
                <a:gd name="T9" fmla="*/ 0 60000 65536"/>
                <a:gd name="T10" fmla="*/ 0 60000 65536"/>
                <a:gd name="T11" fmla="*/ 0 60000 65536"/>
                <a:gd name="T12" fmla="*/ 0 w 134"/>
                <a:gd name="T13" fmla="*/ 0 h 370"/>
                <a:gd name="T14" fmla="*/ 134 w 134"/>
                <a:gd name="T15" fmla="*/ 370 h 370"/>
              </a:gdLst>
              <a:ahLst/>
              <a:cxnLst>
                <a:cxn ang="T8">
                  <a:pos x="T0" y="T1"/>
                </a:cxn>
                <a:cxn ang="T9">
                  <a:pos x="T2" y="T3"/>
                </a:cxn>
                <a:cxn ang="T10">
                  <a:pos x="T4" y="T5"/>
                </a:cxn>
                <a:cxn ang="T11">
                  <a:pos x="T6" y="T7"/>
                </a:cxn>
              </a:cxnLst>
              <a:rect l="T12" t="T13" r="T14" b="T15"/>
              <a:pathLst>
                <a:path w="134" h="370">
                  <a:moveTo>
                    <a:pt x="0" y="0"/>
                  </a:moveTo>
                  <a:lnTo>
                    <a:pt x="133" y="0"/>
                  </a:lnTo>
                  <a:lnTo>
                    <a:pt x="133" y="370"/>
                  </a:lnTo>
                  <a:lnTo>
                    <a:pt x="134" y="370"/>
                  </a:lnTo>
                </a:path>
              </a:pathLst>
            </a:custGeom>
            <a:noFill/>
            <a:ln w="0">
              <a:solidFill>
                <a:srgbClr val="000000"/>
              </a:solidFill>
              <a:prstDash val="solid"/>
              <a:round/>
            </a:ln>
          </p:spPr>
          <p:txBody>
            <a:bodyPr/>
            <a:lstStyle/>
            <a:p>
              <a:endParaRPr lang="en-US"/>
            </a:p>
          </p:txBody>
        </p:sp>
        <p:sp>
          <p:nvSpPr>
            <p:cNvPr id="27019" name="Freeform 1610"/>
            <p:cNvSpPr/>
            <p:nvPr/>
          </p:nvSpPr>
          <p:spPr bwMode="auto">
            <a:xfrm>
              <a:off x="4112" y="2717"/>
              <a:ext cx="43" cy="55"/>
            </a:xfrm>
            <a:custGeom>
              <a:avLst/>
              <a:gdLst>
                <a:gd name="T0" fmla="*/ 0 w 291"/>
                <a:gd name="T1" fmla="*/ 0 h 370"/>
                <a:gd name="T2" fmla="*/ 0 w 291"/>
                <a:gd name="T3" fmla="*/ 0 h 370"/>
                <a:gd name="T4" fmla="*/ 0 w 291"/>
                <a:gd name="T5" fmla="*/ 0 h 370"/>
                <a:gd name="T6" fmla="*/ 0 w 291"/>
                <a:gd name="T7" fmla="*/ 0 h 370"/>
                <a:gd name="T8" fmla="*/ 1 w 291"/>
                <a:gd name="T9" fmla="*/ 0 h 370"/>
                <a:gd name="T10" fmla="*/ 1 w 291"/>
                <a:gd name="T11" fmla="*/ 0 h 370"/>
                <a:gd name="T12" fmla="*/ 1 w 291"/>
                <a:gd name="T13" fmla="*/ 0 h 370"/>
                <a:gd name="T14" fmla="*/ 1 w 291"/>
                <a:gd name="T15" fmla="*/ 0 h 370"/>
                <a:gd name="T16" fmla="*/ 1 w 291"/>
                <a:gd name="T17" fmla="*/ 1 h 370"/>
                <a:gd name="T18" fmla="*/ 1 w 291"/>
                <a:gd name="T19" fmla="*/ 1 h 3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370"/>
                <a:gd name="T32" fmla="*/ 291 w 291"/>
                <a:gd name="T33" fmla="*/ 370 h 3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370">
                  <a:moveTo>
                    <a:pt x="0" y="106"/>
                  </a:moveTo>
                  <a:lnTo>
                    <a:pt x="26" y="53"/>
                  </a:lnTo>
                  <a:lnTo>
                    <a:pt x="53" y="26"/>
                  </a:lnTo>
                  <a:lnTo>
                    <a:pt x="106" y="0"/>
                  </a:lnTo>
                  <a:lnTo>
                    <a:pt x="184" y="0"/>
                  </a:lnTo>
                  <a:lnTo>
                    <a:pt x="237" y="26"/>
                  </a:lnTo>
                  <a:lnTo>
                    <a:pt x="264" y="53"/>
                  </a:lnTo>
                  <a:lnTo>
                    <a:pt x="290" y="132"/>
                  </a:lnTo>
                  <a:lnTo>
                    <a:pt x="290" y="370"/>
                  </a:lnTo>
                  <a:lnTo>
                    <a:pt x="291" y="370"/>
                  </a:lnTo>
                </a:path>
              </a:pathLst>
            </a:custGeom>
            <a:noFill/>
            <a:ln w="0">
              <a:solidFill>
                <a:srgbClr val="000000"/>
              </a:solidFill>
              <a:prstDash val="solid"/>
              <a:round/>
            </a:ln>
          </p:spPr>
          <p:txBody>
            <a:bodyPr/>
            <a:lstStyle/>
            <a:p>
              <a:endParaRPr lang="en-US"/>
            </a:p>
          </p:txBody>
        </p:sp>
        <p:sp>
          <p:nvSpPr>
            <p:cNvPr id="27020" name="Freeform 1611"/>
            <p:cNvSpPr/>
            <p:nvPr/>
          </p:nvSpPr>
          <p:spPr bwMode="auto">
            <a:xfrm>
              <a:off x="4147" y="2725"/>
              <a:ext cx="4" cy="42"/>
            </a:xfrm>
            <a:custGeom>
              <a:avLst/>
              <a:gdLst>
                <a:gd name="T0" fmla="*/ 0 w 28"/>
                <a:gd name="T1" fmla="*/ 0 h 291"/>
                <a:gd name="T2" fmla="*/ 0 w 28"/>
                <a:gd name="T3" fmla="*/ 0 h 291"/>
                <a:gd name="T4" fmla="*/ 0 w 28"/>
                <a:gd name="T5" fmla="*/ 1 h 291"/>
                <a:gd name="T6" fmla="*/ 0 w 28"/>
                <a:gd name="T7" fmla="*/ 1 h 291"/>
                <a:gd name="T8" fmla="*/ 0 60000 65536"/>
                <a:gd name="T9" fmla="*/ 0 60000 65536"/>
                <a:gd name="T10" fmla="*/ 0 60000 65536"/>
                <a:gd name="T11" fmla="*/ 0 60000 65536"/>
                <a:gd name="T12" fmla="*/ 0 w 28"/>
                <a:gd name="T13" fmla="*/ 0 h 291"/>
                <a:gd name="T14" fmla="*/ 28 w 28"/>
                <a:gd name="T15" fmla="*/ 291 h 291"/>
              </a:gdLst>
              <a:ahLst/>
              <a:cxnLst>
                <a:cxn ang="T8">
                  <a:pos x="T0" y="T1"/>
                </a:cxn>
                <a:cxn ang="T9">
                  <a:pos x="T2" y="T3"/>
                </a:cxn>
                <a:cxn ang="T10">
                  <a:pos x="T4" y="T5"/>
                </a:cxn>
                <a:cxn ang="T11">
                  <a:pos x="T6" y="T7"/>
                </a:cxn>
              </a:cxnLst>
              <a:rect l="T12" t="T13" r="T14" b="T15"/>
              <a:pathLst>
                <a:path w="28" h="291">
                  <a:moveTo>
                    <a:pt x="0" y="0"/>
                  </a:moveTo>
                  <a:lnTo>
                    <a:pt x="27" y="79"/>
                  </a:lnTo>
                  <a:lnTo>
                    <a:pt x="27" y="291"/>
                  </a:lnTo>
                  <a:lnTo>
                    <a:pt x="28" y="291"/>
                  </a:lnTo>
                </a:path>
              </a:pathLst>
            </a:custGeom>
            <a:noFill/>
            <a:ln w="0">
              <a:solidFill>
                <a:srgbClr val="000000"/>
              </a:solidFill>
              <a:prstDash val="solid"/>
              <a:round/>
            </a:ln>
          </p:spPr>
          <p:txBody>
            <a:bodyPr/>
            <a:lstStyle/>
            <a:p>
              <a:endParaRPr lang="en-US"/>
            </a:p>
          </p:txBody>
        </p:sp>
        <p:sp>
          <p:nvSpPr>
            <p:cNvPr id="27021" name="Freeform 1612"/>
            <p:cNvSpPr/>
            <p:nvPr/>
          </p:nvSpPr>
          <p:spPr bwMode="auto">
            <a:xfrm>
              <a:off x="4139" y="2717"/>
              <a:ext cx="9" cy="55"/>
            </a:xfrm>
            <a:custGeom>
              <a:avLst/>
              <a:gdLst>
                <a:gd name="T0" fmla="*/ 0 w 54"/>
                <a:gd name="T1" fmla="*/ 0 h 370"/>
                <a:gd name="T2" fmla="*/ 0 w 54"/>
                <a:gd name="T3" fmla="*/ 0 h 370"/>
                <a:gd name="T4" fmla="*/ 0 w 54"/>
                <a:gd name="T5" fmla="*/ 0 h 370"/>
                <a:gd name="T6" fmla="*/ 0 w 54"/>
                <a:gd name="T7" fmla="*/ 1 h 370"/>
                <a:gd name="T8" fmla="*/ 0 w 54"/>
                <a:gd name="T9" fmla="*/ 1 h 370"/>
                <a:gd name="T10" fmla="*/ 0 60000 65536"/>
                <a:gd name="T11" fmla="*/ 0 60000 65536"/>
                <a:gd name="T12" fmla="*/ 0 60000 65536"/>
                <a:gd name="T13" fmla="*/ 0 60000 65536"/>
                <a:gd name="T14" fmla="*/ 0 60000 65536"/>
                <a:gd name="T15" fmla="*/ 0 w 54"/>
                <a:gd name="T16" fmla="*/ 0 h 370"/>
                <a:gd name="T17" fmla="*/ 54 w 54"/>
                <a:gd name="T18" fmla="*/ 370 h 370"/>
              </a:gdLst>
              <a:ahLst/>
              <a:cxnLst>
                <a:cxn ang="T10">
                  <a:pos x="T0" y="T1"/>
                </a:cxn>
                <a:cxn ang="T11">
                  <a:pos x="T2" y="T3"/>
                </a:cxn>
                <a:cxn ang="T12">
                  <a:pos x="T4" y="T5"/>
                </a:cxn>
                <a:cxn ang="T13">
                  <a:pos x="T6" y="T7"/>
                </a:cxn>
                <a:cxn ang="T14">
                  <a:pos x="T8" y="T9"/>
                </a:cxn>
              </a:cxnLst>
              <a:rect l="T15" t="T16" r="T17" b="T18"/>
              <a:pathLst>
                <a:path w="54" h="370">
                  <a:moveTo>
                    <a:pt x="0" y="0"/>
                  </a:moveTo>
                  <a:lnTo>
                    <a:pt x="27" y="26"/>
                  </a:lnTo>
                  <a:lnTo>
                    <a:pt x="53" y="106"/>
                  </a:lnTo>
                  <a:lnTo>
                    <a:pt x="53" y="370"/>
                  </a:lnTo>
                  <a:lnTo>
                    <a:pt x="54" y="370"/>
                  </a:lnTo>
                </a:path>
              </a:pathLst>
            </a:custGeom>
            <a:noFill/>
            <a:ln w="0">
              <a:solidFill>
                <a:srgbClr val="000000"/>
              </a:solidFill>
              <a:prstDash val="solid"/>
              <a:round/>
            </a:ln>
          </p:spPr>
          <p:txBody>
            <a:bodyPr/>
            <a:lstStyle/>
            <a:p>
              <a:endParaRPr lang="en-US"/>
            </a:p>
          </p:txBody>
        </p:sp>
        <p:sp>
          <p:nvSpPr>
            <p:cNvPr id="27022" name="Freeform 1613"/>
            <p:cNvSpPr/>
            <p:nvPr/>
          </p:nvSpPr>
          <p:spPr bwMode="auto">
            <a:xfrm>
              <a:off x="4093" y="2772"/>
              <a:ext cx="31" cy="0"/>
            </a:xfrm>
            <a:custGeom>
              <a:avLst/>
              <a:gdLst>
                <a:gd name="T0" fmla="*/ 0 w 213"/>
                <a:gd name="T1" fmla="*/ 1 w 213"/>
                <a:gd name="T2" fmla="*/ 1 w 213"/>
                <a:gd name="T3" fmla="*/ 0 60000 65536"/>
                <a:gd name="T4" fmla="*/ 0 60000 65536"/>
                <a:gd name="T5" fmla="*/ 0 60000 65536"/>
                <a:gd name="T6" fmla="*/ 0 w 213"/>
                <a:gd name="T7" fmla="*/ 213 w 213"/>
              </a:gdLst>
              <a:ahLst/>
              <a:cxnLst>
                <a:cxn ang="T3">
                  <a:pos x="T0" y="0"/>
                </a:cxn>
                <a:cxn ang="T4">
                  <a:pos x="T1" y="0"/>
                </a:cxn>
                <a:cxn ang="T5">
                  <a:pos x="T2" y="0"/>
                </a:cxn>
              </a:cxnLst>
              <a:rect l="T6" t="0" r="T7" b="0"/>
              <a:pathLst>
                <a:path w="213">
                  <a:moveTo>
                    <a:pt x="0" y="0"/>
                  </a:moveTo>
                  <a:lnTo>
                    <a:pt x="212" y="0"/>
                  </a:lnTo>
                  <a:lnTo>
                    <a:pt x="213" y="0"/>
                  </a:lnTo>
                </a:path>
              </a:pathLst>
            </a:custGeom>
            <a:noFill/>
            <a:ln w="0">
              <a:solidFill>
                <a:srgbClr val="000000"/>
              </a:solidFill>
              <a:prstDash val="solid"/>
              <a:round/>
            </a:ln>
          </p:spPr>
          <p:txBody>
            <a:bodyPr/>
            <a:lstStyle/>
            <a:p>
              <a:endParaRPr lang="en-US"/>
            </a:p>
          </p:txBody>
        </p:sp>
        <p:sp>
          <p:nvSpPr>
            <p:cNvPr id="27023" name="Freeform 1614"/>
            <p:cNvSpPr/>
            <p:nvPr/>
          </p:nvSpPr>
          <p:spPr bwMode="auto">
            <a:xfrm>
              <a:off x="4136" y="2772"/>
              <a:ext cx="31" cy="0"/>
            </a:xfrm>
            <a:custGeom>
              <a:avLst/>
              <a:gdLst>
                <a:gd name="T0" fmla="*/ 0 w 213"/>
                <a:gd name="T1" fmla="*/ 1 w 213"/>
                <a:gd name="T2" fmla="*/ 1 w 213"/>
                <a:gd name="T3" fmla="*/ 0 60000 65536"/>
                <a:gd name="T4" fmla="*/ 0 60000 65536"/>
                <a:gd name="T5" fmla="*/ 0 60000 65536"/>
                <a:gd name="T6" fmla="*/ 0 w 213"/>
                <a:gd name="T7" fmla="*/ 213 w 213"/>
              </a:gdLst>
              <a:ahLst/>
              <a:cxnLst>
                <a:cxn ang="T3">
                  <a:pos x="T0" y="0"/>
                </a:cxn>
                <a:cxn ang="T4">
                  <a:pos x="T1" y="0"/>
                </a:cxn>
                <a:cxn ang="T5">
                  <a:pos x="T2" y="0"/>
                </a:cxn>
              </a:cxnLst>
              <a:rect l="T6" t="0" r="T7" b="0"/>
              <a:pathLst>
                <a:path w="213">
                  <a:moveTo>
                    <a:pt x="0" y="0"/>
                  </a:moveTo>
                  <a:lnTo>
                    <a:pt x="211" y="0"/>
                  </a:lnTo>
                  <a:lnTo>
                    <a:pt x="213" y="0"/>
                  </a:lnTo>
                </a:path>
              </a:pathLst>
            </a:custGeom>
            <a:noFill/>
            <a:ln w="0">
              <a:solidFill>
                <a:srgbClr val="000000"/>
              </a:solidFill>
              <a:prstDash val="solid"/>
              <a:round/>
            </a:ln>
          </p:spPr>
          <p:txBody>
            <a:bodyPr/>
            <a:lstStyle/>
            <a:p>
              <a:endParaRPr lang="en-US"/>
            </a:p>
          </p:txBody>
        </p:sp>
        <p:sp>
          <p:nvSpPr>
            <p:cNvPr id="27024" name="Freeform 1615"/>
            <p:cNvSpPr/>
            <p:nvPr/>
          </p:nvSpPr>
          <p:spPr bwMode="auto">
            <a:xfrm>
              <a:off x="4096" y="2717"/>
              <a:ext cx="9" cy="4"/>
            </a:xfrm>
            <a:custGeom>
              <a:avLst/>
              <a:gdLst>
                <a:gd name="T0" fmla="*/ 0 w 54"/>
                <a:gd name="T1" fmla="*/ 0 h 26"/>
                <a:gd name="T2" fmla="*/ 0 w 54"/>
                <a:gd name="T3" fmla="*/ 0 h 26"/>
                <a:gd name="T4" fmla="*/ 0 w 54"/>
                <a:gd name="T5" fmla="*/ 0 h 26"/>
                <a:gd name="T6" fmla="*/ 0 60000 65536"/>
                <a:gd name="T7" fmla="*/ 0 60000 65536"/>
                <a:gd name="T8" fmla="*/ 0 60000 65536"/>
                <a:gd name="T9" fmla="*/ 0 w 54"/>
                <a:gd name="T10" fmla="*/ 0 h 26"/>
                <a:gd name="T11" fmla="*/ 54 w 54"/>
                <a:gd name="T12" fmla="*/ 26 h 26"/>
              </a:gdLst>
              <a:ahLst/>
              <a:cxnLst>
                <a:cxn ang="T6">
                  <a:pos x="T0" y="T1"/>
                </a:cxn>
                <a:cxn ang="T7">
                  <a:pos x="T2" y="T3"/>
                </a:cxn>
                <a:cxn ang="T8">
                  <a:pos x="T4" y="T5"/>
                </a:cxn>
              </a:cxnLst>
              <a:rect l="T9" t="T10" r="T11" b="T12"/>
              <a:pathLst>
                <a:path w="54" h="26">
                  <a:moveTo>
                    <a:pt x="0" y="0"/>
                  </a:moveTo>
                  <a:lnTo>
                    <a:pt x="53" y="26"/>
                  </a:lnTo>
                  <a:lnTo>
                    <a:pt x="54" y="26"/>
                  </a:lnTo>
                </a:path>
              </a:pathLst>
            </a:custGeom>
            <a:noFill/>
            <a:ln w="0">
              <a:solidFill>
                <a:srgbClr val="000000"/>
              </a:solidFill>
              <a:prstDash val="solid"/>
              <a:round/>
            </a:ln>
          </p:spPr>
          <p:txBody>
            <a:bodyPr/>
            <a:lstStyle/>
            <a:p>
              <a:endParaRPr lang="en-US"/>
            </a:p>
          </p:txBody>
        </p:sp>
        <p:sp>
          <p:nvSpPr>
            <p:cNvPr id="27025" name="Freeform 1616"/>
            <p:cNvSpPr/>
            <p:nvPr/>
          </p:nvSpPr>
          <p:spPr bwMode="auto">
            <a:xfrm>
              <a:off x="4100" y="2717"/>
              <a:ext cx="5" cy="8"/>
            </a:xfrm>
            <a:custGeom>
              <a:avLst/>
              <a:gdLst>
                <a:gd name="T0" fmla="*/ 0 w 27"/>
                <a:gd name="T1" fmla="*/ 0 h 53"/>
                <a:gd name="T2" fmla="*/ 0 w 27"/>
                <a:gd name="T3" fmla="*/ 0 h 53"/>
                <a:gd name="T4" fmla="*/ 0 w 27"/>
                <a:gd name="T5" fmla="*/ 0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0" y="0"/>
                  </a:moveTo>
                  <a:lnTo>
                    <a:pt x="26" y="53"/>
                  </a:lnTo>
                  <a:lnTo>
                    <a:pt x="27" y="53"/>
                  </a:lnTo>
                </a:path>
              </a:pathLst>
            </a:custGeom>
            <a:noFill/>
            <a:ln w="0">
              <a:solidFill>
                <a:srgbClr val="000000"/>
              </a:solidFill>
              <a:prstDash val="solid"/>
              <a:round/>
            </a:ln>
          </p:spPr>
          <p:txBody>
            <a:bodyPr/>
            <a:lstStyle/>
            <a:p>
              <a:endParaRPr lang="en-US"/>
            </a:p>
          </p:txBody>
        </p:sp>
        <p:sp>
          <p:nvSpPr>
            <p:cNvPr id="27026" name="Freeform 1617"/>
            <p:cNvSpPr/>
            <p:nvPr/>
          </p:nvSpPr>
          <p:spPr bwMode="auto">
            <a:xfrm>
              <a:off x="4096" y="2767"/>
              <a:ext cx="9" cy="5"/>
            </a:xfrm>
            <a:custGeom>
              <a:avLst/>
              <a:gdLst>
                <a:gd name="T0" fmla="*/ 0 w 53"/>
                <a:gd name="T1" fmla="*/ 0 h 26"/>
                <a:gd name="T2" fmla="*/ 0 w 53"/>
                <a:gd name="T3" fmla="*/ 0 h 26"/>
                <a:gd name="T4" fmla="*/ 0 w 53"/>
                <a:gd name="T5" fmla="*/ 0 h 26"/>
                <a:gd name="T6" fmla="*/ 0 60000 65536"/>
                <a:gd name="T7" fmla="*/ 0 60000 65536"/>
                <a:gd name="T8" fmla="*/ 0 60000 65536"/>
                <a:gd name="T9" fmla="*/ 0 w 53"/>
                <a:gd name="T10" fmla="*/ 0 h 26"/>
                <a:gd name="T11" fmla="*/ 53 w 53"/>
                <a:gd name="T12" fmla="*/ 26 h 26"/>
              </a:gdLst>
              <a:ahLst/>
              <a:cxnLst>
                <a:cxn ang="T6">
                  <a:pos x="T0" y="T1"/>
                </a:cxn>
                <a:cxn ang="T7">
                  <a:pos x="T2" y="T3"/>
                </a:cxn>
                <a:cxn ang="T8">
                  <a:pos x="T4" y="T5"/>
                </a:cxn>
              </a:cxnLst>
              <a:rect l="T9" t="T10" r="T11" b="T12"/>
              <a:pathLst>
                <a:path w="53" h="26">
                  <a:moveTo>
                    <a:pt x="53" y="0"/>
                  </a:moveTo>
                  <a:lnTo>
                    <a:pt x="0" y="26"/>
                  </a:lnTo>
                  <a:lnTo>
                    <a:pt x="1" y="26"/>
                  </a:lnTo>
                </a:path>
              </a:pathLst>
            </a:custGeom>
            <a:noFill/>
            <a:ln w="0">
              <a:solidFill>
                <a:srgbClr val="000000"/>
              </a:solidFill>
              <a:prstDash val="solid"/>
              <a:round/>
            </a:ln>
          </p:spPr>
          <p:txBody>
            <a:bodyPr/>
            <a:lstStyle/>
            <a:p>
              <a:endParaRPr lang="en-US"/>
            </a:p>
          </p:txBody>
        </p:sp>
        <p:sp>
          <p:nvSpPr>
            <p:cNvPr id="27027" name="Freeform 1618"/>
            <p:cNvSpPr/>
            <p:nvPr/>
          </p:nvSpPr>
          <p:spPr bwMode="auto">
            <a:xfrm>
              <a:off x="4100" y="2763"/>
              <a:ext cx="5" cy="9"/>
            </a:xfrm>
            <a:custGeom>
              <a:avLst/>
              <a:gdLst>
                <a:gd name="T0" fmla="*/ 0 w 26"/>
                <a:gd name="T1" fmla="*/ 0 h 53"/>
                <a:gd name="T2" fmla="*/ 0 w 26"/>
                <a:gd name="T3" fmla="*/ 0 h 53"/>
                <a:gd name="T4" fmla="*/ 0 w 26"/>
                <a:gd name="T5" fmla="*/ 0 h 53"/>
                <a:gd name="T6" fmla="*/ 0 60000 65536"/>
                <a:gd name="T7" fmla="*/ 0 60000 65536"/>
                <a:gd name="T8" fmla="*/ 0 60000 65536"/>
                <a:gd name="T9" fmla="*/ 0 w 26"/>
                <a:gd name="T10" fmla="*/ 0 h 53"/>
                <a:gd name="T11" fmla="*/ 26 w 26"/>
                <a:gd name="T12" fmla="*/ 53 h 53"/>
              </a:gdLst>
              <a:ahLst/>
              <a:cxnLst>
                <a:cxn ang="T6">
                  <a:pos x="T0" y="T1"/>
                </a:cxn>
                <a:cxn ang="T7">
                  <a:pos x="T2" y="T3"/>
                </a:cxn>
                <a:cxn ang="T8">
                  <a:pos x="T4" y="T5"/>
                </a:cxn>
              </a:cxnLst>
              <a:rect l="T9" t="T10" r="T11" b="T12"/>
              <a:pathLst>
                <a:path w="26" h="53">
                  <a:moveTo>
                    <a:pt x="26" y="0"/>
                  </a:moveTo>
                  <a:lnTo>
                    <a:pt x="0" y="53"/>
                  </a:lnTo>
                  <a:lnTo>
                    <a:pt x="1" y="53"/>
                  </a:lnTo>
                </a:path>
              </a:pathLst>
            </a:custGeom>
            <a:noFill/>
            <a:ln w="0">
              <a:solidFill>
                <a:srgbClr val="000000"/>
              </a:solidFill>
              <a:prstDash val="solid"/>
              <a:round/>
            </a:ln>
          </p:spPr>
          <p:txBody>
            <a:bodyPr/>
            <a:lstStyle/>
            <a:p>
              <a:endParaRPr lang="en-US"/>
            </a:p>
          </p:txBody>
        </p:sp>
        <p:sp>
          <p:nvSpPr>
            <p:cNvPr id="27028" name="Freeform 1619"/>
            <p:cNvSpPr/>
            <p:nvPr/>
          </p:nvSpPr>
          <p:spPr bwMode="auto">
            <a:xfrm>
              <a:off x="4112" y="2763"/>
              <a:ext cx="4" cy="9"/>
            </a:xfrm>
            <a:custGeom>
              <a:avLst/>
              <a:gdLst>
                <a:gd name="T0" fmla="*/ 0 w 27"/>
                <a:gd name="T1" fmla="*/ 0 h 53"/>
                <a:gd name="T2" fmla="*/ 0 w 27"/>
                <a:gd name="T3" fmla="*/ 0 h 53"/>
                <a:gd name="T4" fmla="*/ 0 w 27"/>
                <a:gd name="T5" fmla="*/ 0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0" y="0"/>
                  </a:moveTo>
                  <a:lnTo>
                    <a:pt x="26" y="53"/>
                  </a:lnTo>
                  <a:lnTo>
                    <a:pt x="27" y="53"/>
                  </a:lnTo>
                </a:path>
              </a:pathLst>
            </a:custGeom>
            <a:noFill/>
            <a:ln w="0">
              <a:solidFill>
                <a:srgbClr val="000000"/>
              </a:solidFill>
              <a:prstDash val="solid"/>
              <a:round/>
            </a:ln>
          </p:spPr>
          <p:txBody>
            <a:bodyPr/>
            <a:lstStyle/>
            <a:p>
              <a:endParaRPr lang="en-US"/>
            </a:p>
          </p:txBody>
        </p:sp>
        <p:sp>
          <p:nvSpPr>
            <p:cNvPr id="27029" name="Freeform 1620"/>
            <p:cNvSpPr/>
            <p:nvPr/>
          </p:nvSpPr>
          <p:spPr bwMode="auto">
            <a:xfrm>
              <a:off x="4112" y="2767"/>
              <a:ext cx="8" cy="5"/>
            </a:xfrm>
            <a:custGeom>
              <a:avLst/>
              <a:gdLst>
                <a:gd name="T0" fmla="*/ 0 w 54"/>
                <a:gd name="T1" fmla="*/ 0 h 26"/>
                <a:gd name="T2" fmla="*/ 0 w 54"/>
                <a:gd name="T3" fmla="*/ 0 h 26"/>
                <a:gd name="T4" fmla="*/ 0 w 54"/>
                <a:gd name="T5" fmla="*/ 0 h 26"/>
                <a:gd name="T6" fmla="*/ 0 60000 65536"/>
                <a:gd name="T7" fmla="*/ 0 60000 65536"/>
                <a:gd name="T8" fmla="*/ 0 60000 65536"/>
                <a:gd name="T9" fmla="*/ 0 w 54"/>
                <a:gd name="T10" fmla="*/ 0 h 26"/>
                <a:gd name="T11" fmla="*/ 54 w 54"/>
                <a:gd name="T12" fmla="*/ 26 h 26"/>
              </a:gdLst>
              <a:ahLst/>
              <a:cxnLst>
                <a:cxn ang="T6">
                  <a:pos x="T0" y="T1"/>
                </a:cxn>
                <a:cxn ang="T7">
                  <a:pos x="T2" y="T3"/>
                </a:cxn>
                <a:cxn ang="T8">
                  <a:pos x="T4" y="T5"/>
                </a:cxn>
              </a:cxnLst>
              <a:rect l="T9" t="T10" r="T11" b="T12"/>
              <a:pathLst>
                <a:path w="54" h="26">
                  <a:moveTo>
                    <a:pt x="0" y="0"/>
                  </a:moveTo>
                  <a:lnTo>
                    <a:pt x="53" y="26"/>
                  </a:lnTo>
                  <a:lnTo>
                    <a:pt x="54" y="26"/>
                  </a:lnTo>
                </a:path>
              </a:pathLst>
            </a:custGeom>
            <a:noFill/>
            <a:ln w="0">
              <a:solidFill>
                <a:srgbClr val="000000"/>
              </a:solidFill>
              <a:prstDash val="solid"/>
              <a:round/>
            </a:ln>
          </p:spPr>
          <p:txBody>
            <a:bodyPr/>
            <a:lstStyle/>
            <a:p>
              <a:endParaRPr lang="en-US"/>
            </a:p>
          </p:txBody>
        </p:sp>
        <p:sp>
          <p:nvSpPr>
            <p:cNvPr id="27030" name="Freeform 1621"/>
            <p:cNvSpPr/>
            <p:nvPr/>
          </p:nvSpPr>
          <p:spPr bwMode="auto">
            <a:xfrm>
              <a:off x="4139" y="2767"/>
              <a:ext cx="8" cy="5"/>
            </a:xfrm>
            <a:custGeom>
              <a:avLst/>
              <a:gdLst>
                <a:gd name="T0" fmla="*/ 0 w 53"/>
                <a:gd name="T1" fmla="*/ 0 h 26"/>
                <a:gd name="T2" fmla="*/ 0 w 53"/>
                <a:gd name="T3" fmla="*/ 0 h 26"/>
                <a:gd name="T4" fmla="*/ 0 w 53"/>
                <a:gd name="T5" fmla="*/ 0 h 26"/>
                <a:gd name="T6" fmla="*/ 0 60000 65536"/>
                <a:gd name="T7" fmla="*/ 0 60000 65536"/>
                <a:gd name="T8" fmla="*/ 0 60000 65536"/>
                <a:gd name="T9" fmla="*/ 0 w 53"/>
                <a:gd name="T10" fmla="*/ 0 h 26"/>
                <a:gd name="T11" fmla="*/ 53 w 53"/>
                <a:gd name="T12" fmla="*/ 26 h 26"/>
              </a:gdLst>
              <a:ahLst/>
              <a:cxnLst>
                <a:cxn ang="T6">
                  <a:pos x="T0" y="T1"/>
                </a:cxn>
                <a:cxn ang="T7">
                  <a:pos x="T2" y="T3"/>
                </a:cxn>
                <a:cxn ang="T8">
                  <a:pos x="T4" y="T5"/>
                </a:cxn>
              </a:cxnLst>
              <a:rect l="T9" t="T10" r="T11" b="T12"/>
              <a:pathLst>
                <a:path w="53" h="26">
                  <a:moveTo>
                    <a:pt x="53" y="0"/>
                  </a:moveTo>
                  <a:lnTo>
                    <a:pt x="0" y="26"/>
                  </a:lnTo>
                  <a:lnTo>
                    <a:pt x="1" y="26"/>
                  </a:lnTo>
                </a:path>
              </a:pathLst>
            </a:custGeom>
            <a:noFill/>
            <a:ln w="0">
              <a:solidFill>
                <a:srgbClr val="000000"/>
              </a:solidFill>
              <a:prstDash val="solid"/>
              <a:round/>
            </a:ln>
          </p:spPr>
          <p:txBody>
            <a:bodyPr/>
            <a:lstStyle/>
            <a:p>
              <a:endParaRPr lang="en-US"/>
            </a:p>
          </p:txBody>
        </p:sp>
        <p:sp>
          <p:nvSpPr>
            <p:cNvPr id="27031" name="Freeform 1622"/>
            <p:cNvSpPr/>
            <p:nvPr/>
          </p:nvSpPr>
          <p:spPr bwMode="auto">
            <a:xfrm>
              <a:off x="4144" y="2763"/>
              <a:ext cx="3" cy="9"/>
            </a:xfrm>
            <a:custGeom>
              <a:avLst/>
              <a:gdLst>
                <a:gd name="T0" fmla="*/ 0 w 26"/>
                <a:gd name="T1" fmla="*/ 0 h 53"/>
                <a:gd name="T2" fmla="*/ 0 w 26"/>
                <a:gd name="T3" fmla="*/ 0 h 53"/>
                <a:gd name="T4" fmla="*/ 0 w 26"/>
                <a:gd name="T5" fmla="*/ 0 h 53"/>
                <a:gd name="T6" fmla="*/ 0 60000 65536"/>
                <a:gd name="T7" fmla="*/ 0 60000 65536"/>
                <a:gd name="T8" fmla="*/ 0 60000 65536"/>
                <a:gd name="T9" fmla="*/ 0 w 26"/>
                <a:gd name="T10" fmla="*/ 0 h 53"/>
                <a:gd name="T11" fmla="*/ 26 w 26"/>
                <a:gd name="T12" fmla="*/ 53 h 53"/>
              </a:gdLst>
              <a:ahLst/>
              <a:cxnLst>
                <a:cxn ang="T6">
                  <a:pos x="T0" y="T1"/>
                </a:cxn>
                <a:cxn ang="T7">
                  <a:pos x="T2" y="T3"/>
                </a:cxn>
                <a:cxn ang="T8">
                  <a:pos x="T4" y="T5"/>
                </a:cxn>
              </a:cxnLst>
              <a:rect l="T9" t="T10" r="T11" b="T12"/>
              <a:pathLst>
                <a:path w="26" h="53">
                  <a:moveTo>
                    <a:pt x="26" y="0"/>
                  </a:moveTo>
                  <a:lnTo>
                    <a:pt x="0" y="53"/>
                  </a:lnTo>
                  <a:lnTo>
                    <a:pt x="1" y="53"/>
                  </a:lnTo>
                </a:path>
              </a:pathLst>
            </a:custGeom>
            <a:noFill/>
            <a:ln w="0">
              <a:solidFill>
                <a:srgbClr val="000000"/>
              </a:solidFill>
              <a:prstDash val="solid"/>
              <a:round/>
            </a:ln>
          </p:spPr>
          <p:txBody>
            <a:bodyPr/>
            <a:lstStyle/>
            <a:p>
              <a:endParaRPr lang="en-US"/>
            </a:p>
          </p:txBody>
        </p:sp>
        <p:sp>
          <p:nvSpPr>
            <p:cNvPr id="27032" name="Freeform 1623"/>
            <p:cNvSpPr/>
            <p:nvPr/>
          </p:nvSpPr>
          <p:spPr bwMode="auto">
            <a:xfrm>
              <a:off x="4155" y="2763"/>
              <a:ext cx="4" cy="9"/>
            </a:xfrm>
            <a:custGeom>
              <a:avLst/>
              <a:gdLst>
                <a:gd name="T0" fmla="*/ 0 w 28"/>
                <a:gd name="T1" fmla="*/ 0 h 53"/>
                <a:gd name="T2" fmla="*/ 0 w 28"/>
                <a:gd name="T3" fmla="*/ 0 h 53"/>
                <a:gd name="T4" fmla="*/ 0 w 28"/>
                <a:gd name="T5" fmla="*/ 0 h 53"/>
                <a:gd name="T6" fmla="*/ 0 60000 65536"/>
                <a:gd name="T7" fmla="*/ 0 60000 65536"/>
                <a:gd name="T8" fmla="*/ 0 60000 65536"/>
                <a:gd name="T9" fmla="*/ 0 w 28"/>
                <a:gd name="T10" fmla="*/ 0 h 53"/>
                <a:gd name="T11" fmla="*/ 28 w 28"/>
                <a:gd name="T12" fmla="*/ 53 h 53"/>
              </a:gdLst>
              <a:ahLst/>
              <a:cxnLst>
                <a:cxn ang="T6">
                  <a:pos x="T0" y="T1"/>
                </a:cxn>
                <a:cxn ang="T7">
                  <a:pos x="T2" y="T3"/>
                </a:cxn>
                <a:cxn ang="T8">
                  <a:pos x="T4" y="T5"/>
                </a:cxn>
              </a:cxnLst>
              <a:rect l="T9" t="T10" r="T11" b="T12"/>
              <a:pathLst>
                <a:path w="28" h="53">
                  <a:moveTo>
                    <a:pt x="0" y="0"/>
                  </a:moveTo>
                  <a:lnTo>
                    <a:pt x="27" y="53"/>
                  </a:lnTo>
                  <a:lnTo>
                    <a:pt x="28" y="53"/>
                  </a:lnTo>
                </a:path>
              </a:pathLst>
            </a:custGeom>
            <a:noFill/>
            <a:ln w="0">
              <a:solidFill>
                <a:srgbClr val="000000"/>
              </a:solidFill>
              <a:prstDash val="solid"/>
              <a:round/>
            </a:ln>
          </p:spPr>
          <p:txBody>
            <a:bodyPr/>
            <a:lstStyle/>
            <a:p>
              <a:endParaRPr lang="en-US"/>
            </a:p>
          </p:txBody>
        </p:sp>
        <p:sp>
          <p:nvSpPr>
            <p:cNvPr id="27033" name="Freeform 1624"/>
            <p:cNvSpPr/>
            <p:nvPr/>
          </p:nvSpPr>
          <p:spPr bwMode="auto">
            <a:xfrm>
              <a:off x="4155" y="2767"/>
              <a:ext cx="8" cy="5"/>
            </a:xfrm>
            <a:custGeom>
              <a:avLst/>
              <a:gdLst>
                <a:gd name="T0" fmla="*/ 0 w 54"/>
                <a:gd name="T1" fmla="*/ 0 h 26"/>
                <a:gd name="T2" fmla="*/ 0 w 54"/>
                <a:gd name="T3" fmla="*/ 0 h 26"/>
                <a:gd name="T4" fmla="*/ 0 w 54"/>
                <a:gd name="T5" fmla="*/ 0 h 26"/>
                <a:gd name="T6" fmla="*/ 0 60000 65536"/>
                <a:gd name="T7" fmla="*/ 0 60000 65536"/>
                <a:gd name="T8" fmla="*/ 0 60000 65536"/>
                <a:gd name="T9" fmla="*/ 0 w 54"/>
                <a:gd name="T10" fmla="*/ 0 h 26"/>
                <a:gd name="T11" fmla="*/ 54 w 54"/>
                <a:gd name="T12" fmla="*/ 26 h 26"/>
              </a:gdLst>
              <a:ahLst/>
              <a:cxnLst>
                <a:cxn ang="T6">
                  <a:pos x="T0" y="T1"/>
                </a:cxn>
                <a:cxn ang="T7">
                  <a:pos x="T2" y="T3"/>
                </a:cxn>
                <a:cxn ang="T8">
                  <a:pos x="T4" y="T5"/>
                </a:cxn>
              </a:cxnLst>
              <a:rect l="T9" t="T10" r="T11" b="T12"/>
              <a:pathLst>
                <a:path w="54" h="26">
                  <a:moveTo>
                    <a:pt x="0" y="0"/>
                  </a:moveTo>
                  <a:lnTo>
                    <a:pt x="53" y="26"/>
                  </a:lnTo>
                  <a:lnTo>
                    <a:pt x="54" y="26"/>
                  </a:lnTo>
                </a:path>
              </a:pathLst>
            </a:custGeom>
            <a:noFill/>
            <a:ln w="0">
              <a:solidFill>
                <a:srgbClr val="000000"/>
              </a:solidFill>
              <a:prstDash val="solid"/>
              <a:round/>
            </a:ln>
          </p:spPr>
          <p:txBody>
            <a:bodyPr/>
            <a:lstStyle/>
            <a:p>
              <a:endParaRPr lang="en-US"/>
            </a:p>
          </p:txBody>
        </p:sp>
        <p:sp>
          <p:nvSpPr>
            <p:cNvPr id="27034" name="Freeform 1625"/>
            <p:cNvSpPr/>
            <p:nvPr/>
          </p:nvSpPr>
          <p:spPr bwMode="auto">
            <a:xfrm>
              <a:off x="4186" y="2717"/>
              <a:ext cx="43" cy="46"/>
            </a:xfrm>
            <a:custGeom>
              <a:avLst/>
              <a:gdLst>
                <a:gd name="T0" fmla="*/ 1 w 292"/>
                <a:gd name="T1" fmla="*/ 0 h 317"/>
                <a:gd name="T2" fmla="*/ 1 w 292"/>
                <a:gd name="T3" fmla="*/ 0 h 317"/>
                <a:gd name="T4" fmla="*/ 1 w 292"/>
                <a:gd name="T5" fmla="*/ 0 h 317"/>
                <a:gd name="T6" fmla="*/ 1 w 292"/>
                <a:gd name="T7" fmla="*/ 0 h 317"/>
                <a:gd name="T8" fmla="*/ 1 w 292"/>
                <a:gd name="T9" fmla="*/ 0 h 317"/>
                <a:gd name="T10" fmla="*/ 1 w 292"/>
                <a:gd name="T11" fmla="*/ 0 h 317"/>
                <a:gd name="T12" fmla="*/ 0 w 292"/>
                <a:gd name="T13" fmla="*/ 0 h 317"/>
                <a:gd name="T14" fmla="*/ 0 w 292"/>
                <a:gd name="T15" fmla="*/ 0 h 317"/>
                <a:gd name="T16" fmla="*/ 0 w 292"/>
                <a:gd name="T17" fmla="*/ 0 h 317"/>
                <a:gd name="T18" fmla="*/ 0 w 292"/>
                <a:gd name="T19" fmla="*/ 0 h 317"/>
                <a:gd name="T20" fmla="*/ 0 w 292"/>
                <a:gd name="T21" fmla="*/ 0 h 317"/>
                <a:gd name="T22" fmla="*/ 0 w 292"/>
                <a:gd name="T23" fmla="*/ 1 h 317"/>
                <a:gd name="T24" fmla="*/ 1 w 292"/>
                <a:gd name="T25" fmla="*/ 1 h 317"/>
                <a:gd name="T26" fmla="*/ 1 w 292"/>
                <a:gd name="T27" fmla="*/ 1 h 317"/>
                <a:gd name="T28" fmla="*/ 1 w 292"/>
                <a:gd name="T29" fmla="*/ 1 h 317"/>
                <a:gd name="T30" fmla="*/ 1 w 292"/>
                <a:gd name="T31" fmla="*/ 1 h 3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2"/>
                <a:gd name="T49" fmla="*/ 0 h 317"/>
                <a:gd name="T50" fmla="*/ 292 w 292"/>
                <a:gd name="T51" fmla="*/ 317 h 3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2" h="317">
                  <a:moveTo>
                    <a:pt x="265" y="53"/>
                  </a:moveTo>
                  <a:lnTo>
                    <a:pt x="291" y="0"/>
                  </a:lnTo>
                  <a:lnTo>
                    <a:pt x="291" y="106"/>
                  </a:lnTo>
                  <a:lnTo>
                    <a:pt x="265" y="53"/>
                  </a:lnTo>
                  <a:lnTo>
                    <a:pt x="238" y="26"/>
                  </a:lnTo>
                  <a:lnTo>
                    <a:pt x="185" y="0"/>
                  </a:lnTo>
                  <a:lnTo>
                    <a:pt x="80" y="0"/>
                  </a:lnTo>
                  <a:lnTo>
                    <a:pt x="27" y="26"/>
                  </a:lnTo>
                  <a:lnTo>
                    <a:pt x="0" y="53"/>
                  </a:lnTo>
                  <a:lnTo>
                    <a:pt x="0" y="106"/>
                  </a:lnTo>
                  <a:lnTo>
                    <a:pt x="27" y="159"/>
                  </a:lnTo>
                  <a:lnTo>
                    <a:pt x="80" y="185"/>
                  </a:lnTo>
                  <a:lnTo>
                    <a:pt x="212" y="211"/>
                  </a:lnTo>
                  <a:lnTo>
                    <a:pt x="265" y="238"/>
                  </a:lnTo>
                  <a:lnTo>
                    <a:pt x="291" y="317"/>
                  </a:lnTo>
                  <a:lnTo>
                    <a:pt x="292" y="317"/>
                  </a:lnTo>
                </a:path>
              </a:pathLst>
            </a:custGeom>
            <a:noFill/>
            <a:ln w="0">
              <a:solidFill>
                <a:srgbClr val="000000"/>
              </a:solidFill>
              <a:prstDash val="solid"/>
              <a:round/>
            </a:ln>
          </p:spPr>
          <p:txBody>
            <a:bodyPr/>
            <a:lstStyle/>
            <a:p>
              <a:endParaRPr lang="en-US"/>
            </a:p>
          </p:txBody>
        </p:sp>
        <p:sp>
          <p:nvSpPr>
            <p:cNvPr id="27035" name="Freeform 1626"/>
            <p:cNvSpPr/>
            <p:nvPr/>
          </p:nvSpPr>
          <p:spPr bwMode="auto">
            <a:xfrm>
              <a:off x="4186" y="2721"/>
              <a:ext cx="4" cy="12"/>
            </a:xfrm>
            <a:custGeom>
              <a:avLst/>
              <a:gdLst>
                <a:gd name="T0" fmla="*/ 0 w 27"/>
                <a:gd name="T1" fmla="*/ 0 h 80"/>
                <a:gd name="T2" fmla="*/ 0 w 27"/>
                <a:gd name="T3" fmla="*/ 0 h 80"/>
                <a:gd name="T4" fmla="*/ 0 w 27"/>
                <a:gd name="T5" fmla="*/ 0 h 80"/>
                <a:gd name="T6" fmla="*/ 0 60000 65536"/>
                <a:gd name="T7" fmla="*/ 0 60000 65536"/>
                <a:gd name="T8" fmla="*/ 0 60000 65536"/>
                <a:gd name="T9" fmla="*/ 0 w 27"/>
                <a:gd name="T10" fmla="*/ 0 h 80"/>
                <a:gd name="T11" fmla="*/ 27 w 27"/>
                <a:gd name="T12" fmla="*/ 80 h 80"/>
              </a:gdLst>
              <a:ahLst/>
              <a:cxnLst>
                <a:cxn ang="T6">
                  <a:pos x="T0" y="T1"/>
                </a:cxn>
                <a:cxn ang="T7">
                  <a:pos x="T2" y="T3"/>
                </a:cxn>
                <a:cxn ang="T8">
                  <a:pos x="T4" y="T5"/>
                </a:cxn>
              </a:cxnLst>
              <a:rect l="T9" t="T10" r="T11" b="T12"/>
              <a:pathLst>
                <a:path w="27" h="80">
                  <a:moveTo>
                    <a:pt x="27" y="0"/>
                  </a:moveTo>
                  <a:lnTo>
                    <a:pt x="0" y="80"/>
                  </a:lnTo>
                  <a:lnTo>
                    <a:pt x="1" y="80"/>
                  </a:lnTo>
                </a:path>
              </a:pathLst>
            </a:custGeom>
            <a:noFill/>
            <a:ln w="0">
              <a:solidFill>
                <a:srgbClr val="000000"/>
              </a:solidFill>
              <a:prstDash val="solid"/>
              <a:round/>
            </a:ln>
          </p:spPr>
          <p:txBody>
            <a:bodyPr/>
            <a:lstStyle/>
            <a:p>
              <a:endParaRPr lang="en-US"/>
            </a:p>
          </p:txBody>
        </p:sp>
        <p:sp>
          <p:nvSpPr>
            <p:cNvPr id="27036" name="Freeform 1627"/>
            <p:cNvSpPr/>
            <p:nvPr/>
          </p:nvSpPr>
          <p:spPr bwMode="auto">
            <a:xfrm>
              <a:off x="4190" y="2736"/>
              <a:ext cx="36" cy="12"/>
            </a:xfrm>
            <a:custGeom>
              <a:avLst/>
              <a:gdLst>
                <a:gd name="T0" fmla="*/ 0 w 239"/>
                <a:gd name="T1" fmla="*/ 0 h 79"/>
                <a:gd name="T2" fmla="*/ 0 w 239"/>
                <a:gd name="T3" fmla="*/ 0 h 79"/>
                <a:gd name="T4" fmla="*/ 1 w 239"/>
                <a:gd name="T5" fmla="*/ 0 h 79"/>
                <a:gd name="T6" fmla="*/ 1 w 239"/>
                <a:gd name="T7" fmla="*/ 0 h 79"/>
                <a:gd name="T8" fmla="*/ 1 w 239"/>
                <a:gd name="T9" fmla="*/ 0 h 79"/>
                <a:gd name="T10" fmla="*/ 0 60000 65536"/>
                <a:gd name="T11" fmla="*/ 0 60000 65536"/>
                <a:gd name="T12" fmla="*/ 0 60000 65536"/>
                <a:gd name="T13" fmla="*/ 0 60000 65536"/>
                <a:gd name="T14" fmla="*/ 0 60000 65536"/>
                <a:gd name="T15" fmla="*/ 0 w 239"/>
                <a:gd name="T16" fmla="*/ 0 h 79"/>
                <a:gd name="T17" fmla="*/ 239 w 239"/>
                <a:gd name="T18" fmla="*/ 79 h 79"/>
              </a:gdLst>
              <a:ahLst/>
              <a:cxnLst>
                <a:cxn ang="T10">
                  <a:pos x="T0" y="T1"/>
                </a:cxn>
                <a:cxn ang="T11">
                  <a:pos x="T2" y="T3"/>
                </a:cxn>
                <a:cxn ang="T12">
                  <a:pos x="T4" y="T5"/>
                </a:cxn>
                <a:cxn ang="T13">
                  <a:pos x="T6" y="T7"/>
                </a:cxn>
                <a:cxn ang="T14">
                  <a:pos x="T8" y="T9"/>
                </a:cxn>
              </a:cxnLst>
              <a:rect l="T15" t="T16" r="T17" b="T18"/>
              <a:pathLst>
                <a:path w="239" h="79">
                  <a:moveTo>
                    <a:pt x="0" y="0"/>
                  </a:moveTo>
                  <a:lnTo>
                    <a:pt x="53" y="27"/>
                  </a:lnTo>
                  <a:lnTo>
                    <a:pt x="185" y="53"/>
                  </a:lnTo>
                  <a:lnTo>
                    <a:pt x="238" y="79"/>
                  </a:lnTo>
                  <a:lnTo>
                    <a:pt x="239" y="79"/>
                  </a:lnTo>
                </a:path>
              </a:pathLst>
            </a:custGeom>
            <a:noFill/>
            <a:ln w="0">
              <a:solidFill>
                <a:srgbClr val="000000"/>
              </a:solidFill>
              <a:prstDash val="solid"/>
              <a:round/>
            </a:ln>
          </p:spPr>
          <p:txBody>
            <a:bodyPr/>
            <a:lstStyle/>
            <a:p>
              <a:endParaRPr lang="en-US"/>
            </a:p>
          </p:txBody>
        </p:sp>
        <p:sp>
          <p:nvSpPr>
            <p:cNvPr id="27037" name="Freeform 1628"/>
            <p:cNvSpPr/>
            <p:nvPr/>
          </p:nvSpPr>
          <p:spPr bwMode="auto">
            <a:xfrm>
              <a:off x="4225" y="2752"/>
              <a:ext cx="4" cy="15"/>
            </a:xfrm>
            <a:custGeom>
              <a:avLst/>
              <a:gdLst>
                <a:gd name="T0" fmla="*/ 0 w 26"/>
                <a:gd name="T1" fmla="*/ 0 h 106"/>
                <a:gd name="T2" fmla="*/ 0 w 26"/>
                <a:gd name="T3" fmla="*/ 0 h 106"/>
                <a:gd name="T4" fmla="*/ 0 w 26"/>
                <a:gd name="T5" fmla="*/ 0 h 106"/>
                <a:gd name="T6" fmla="*/ 0 60000 65536"/>
                <a:gd name="T7" fmla="*/ 0 60000 65536"/>
                <a:gd name="T8" fmla="*/ 0 60000 65536"/>
                <a:gd name="T9" fmla="*/ 0 w 26"/>
                <a:gd name="T10" fmla="*/ 0 h 106"/>
                <a:gd name="T11" fmla="*/ 26 w 26"/>
                <a:gd name="T12" fmla="*/ 106 h 106"/>
              </a:gdLst>
              <a:ahLst/>
              <a:cxnLst>
                <a:cxn ang="T6">
                  <a:pos x="T0" y="T1"/>
                </a:cxn>
                <a:cxn ang="T7">
                  <a:pos x="T2" y="T3"/>
                </a:cxn>
                <a:cxn ang="T8">
                  <a:pos x="T4" y="T5"/>
                </a:cxn>
              </a:cxnLst>
              <a:rect l="T9" t="T10" r="T11" b="T12"/>
              <a:pathLst>
                <a:path w="26" h="106">
                  <a:moveTo>
                    <a:pt x="26" y="0"/>
                  </a:moveTo>
                  <a:lnTo>
                    <a:pt x="0" y="106"/>
                  </a:lnTo>
                  <a:lnTo>
                    <a:pt x="1" y="106"/>
                  </a:lnTo>
                </a:path>
              </a:pathLst>
            </a:custGeom>
            <a:noFill/>
            <a:ln w="0">
              <a:solidFill>
                <a:srgbClr val="000000"/>
              </a:solidFill>
              <a:prstDash val="solid"/>
              <a:round/>
            </a:ln>
          </p:spPr>
          <p:txBody>
            <a:bodyPr/>
            <a:lstStyle/>
            <a:p>
              <a:endParaRPr lang="en-US"/>
            </a:p>
          </p:txBody>
        </p:sp>
        <p:sp>
          <p:nvSpPr>
            <p:cNvPr id="27038" name="Freeform 1629"/>
            <p:cNvSpPr/>
            <p:nvPr/>
          </p:nvSpPr>
          <p:spPr bwMode="auto">
            <a:xfrm>
              <a:off x="4186" y="2725"/>
              <a:ext cx="43" cy="47"/>
            </a:xfrm>
            <a:custGeom>
              <a:avLst/>
              <a:gdLst>
                <a:gd name="T0" fmla="*/ 0 w 291"/>
                <a:gd name="T1" fmla="*/ 0 h 317"/>
                <a:gd name="T2" fmla="*/ 0 w 291"/>
                <a:gd name="T3" fmla="*/ 0 h 317"/>
                <a:gd name="T4" fmla="*/ 0 w 291"/>
                <a:gd name="T5" fmla="*/ 0 h 317"/>
                <a:gd name="T6" fmla="*/ 1 w 291"/>
                <a:gd name="T7" fmla="*/ 0 h 317"/>
                <a:gd name="T8" fmla="*/ 1 w 291"/>
                <a:gd name="T9" fmla="*/ 0 h 317"/>
                <a:gd name="T10" fmla="*/ 1 w 291"/>
                <a:gd name="T11" fmla="*/ 1 h 317"/>
                <a:gd name="T12" fmla="*/ 1 w 291"/>
                <a:gd name="T13" fmla="*/ 1 h 317"/>
                <a:gd name="T14" fmla="*/ 1 w 291"/>
                <a:gd name="T15" fmla="*/ 1 h 317"/>
                <a:gd name="T16" fmla="*/ 1 w 291"/>
                <a:gd name="T17" fmla="*/ 1 h 317"/>
                <a:gd name="T18" fmla="*/ 0 w 291"/>
                <a:gd name="T19" fmla="*/ 1 h 317"/>
                <a:gd name="T20" fmla="*/ 0 w 291"/>
                <a:gd name="T21" fmla="*/ 1 h 317"/>
                <a:gd name="T22" fmla="*/ 0 w 291"/>
                <a:gd name="T23" fmla="*/ 1 h 317"/>
                <a:gd name="T24" fmla="*/ 0 w 291"/>
                <a:gd name="T25" fmla="*/ 1 h 317"/>
                <a:gd name="T26" fmla="*/ 0 w 291"/>
                <a:gd name="T27" fmla="*/ 1 h 317"/>
                <a:gd name="T28" fmla="*/ 0 w 291"/>
                <a:gd name="T29" fmla="*/ 1 h 317"/>
                <a:gd name="T30" fmla="*/ 0 w 291"/>
                <a:gd name="T31" fmla="*/ 1 h 3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1"/>
                <a:gd name="T49" fmla="*/ 0 h 317"/>
                <a:gd name="T50" fmla="*/ 291 w 291"/>
                <a:gd name="T51" fmla="*/ 317 h 3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1" h="317">
                  <a:moveTo>
                    <a:pt x="0" y="0"/>
                  </a:moveTo>
                  <a:lnTo>
                    <a:pt x="27" y="53"/>
                  </a:lnTo>
                  <a:lnTo>
                    <a:pt x="80" y="79"/>
                  </a:lnTo>
                  <a:lnTo>
                    <a:pt x="212" y="106"/>
                  </a:lnTo>
                  <a:lnTo>
                    <a:pt x="265" y="132"/>
                  </a:lnTo>
                  <a:lnTo>
                    <a:pt x="291" y="185"/>
                  </a:lnTo>
                  <a:lnTo>
                    <a:pt x="291" y="264"/>
                  </a:lnTo>
                  <a:lnTo>
                    <a:pt x="265" y="291"/>
                  </a:lnTo>
                  <a:lnTo>
                    <a:pt x="212" y="317"/>
                  </a:lnTo>
                  <a:lnTo>
                    <a:pt x="105" y="317"/>
                  </a:lnTo>
                  <a:lnTo>
                    <a:pt x="53" y="291"/>
                  </a:lnTo>
                  <a:lnTo>
                    <a:pt x="27" y="264"/>
                  </a:lnTo>
                  <a:lnTo>
                    <a:pt x="0" y="211"/>
                  </a:lnTo>
                  <a:lnTo>
                    <a:pt x="0" y="317"/>
                  </a:lnTo>
                  <a:lnTo>
                    <a:pt x="27" y="264"/>
                  </a:lnTo>
                  <a:lnTo>
                    <a:pt x="28" y="264"/>
                  </a:lnTo>
                </a:path>
              </a:pathLst>
            </a:custGeom>
            <a:noFill/>
            <a:ln w="0">
              <a:solidFill>
                <a:srgbClr val="000000"/>
              </a:solidFill>
              <a:prstDash val="solid"/>
              <a:round/>
            </a:ln>
          </p:spPr>
          <p:txBody>
            <a:bodyPr/>
            <a:lstStyle/>
            <a:p>
              <a:endParaRPr lang="en-US"/>
            </a:p>
          </p:txBody>
        </p:sp>
        <p:sp>
          <p:nvSpPr>
            <p:cNvPr id="27039" name="Freeform 1630"/>
            <p:cNvSpPr/>
            <p:nvPr/>
          </p:nvSpPr>
          <p:spPr bwMode="auto">
            <a:xfrm>
              <a:off x="4261" y="2690"/>
              <a:ext cx="7" cy="8"/>
            </a:xfrm>
            <a:custGeom>
              <a:avLst/>
              <a:gdLst>
                <a:gd name="T0" fmla="*/ 0 w 53"/>
                <a:gd name="T1" fmla="*/ 0 h 53"/>
                <a:gd name="T2" fmla="*/ 0 w 53"/>
                <a:gd name="T3" fmla="*/ 0 h 53"/>
                <a:gd name="T4" fmla="*/ 0 w 53"/>
                <a:gd name="T5" fmla="*/ 0 h 53"/>
                <a:gd name="T6" fmla="*/ 0 w 53"/>
                <a:gd name="T7" fmla="*/ 0 h 53"/>
                <a:gd name="T8" fmla="*/ 0 w 53"/>
                <a:gd name="T9" fmla="*/ 0 h 53"/>
                <a:gd name="T10" fmla="*/ 0 w 53"/>
                <a:gd name="T11" fmla="*/ 0 h 53"/>
                <a:gd name="T12" fmla="*/ 0 60000 65536"/>
                <a:gd name="T13" fmla="*/ 0 60000 65536"/>
                <a:gd name="T14" fmla="*/ 0 60000 65536"/>
                <a:gd name="T15" fmla="*/ 0 60000 65536"/>
                <a:gd name="T16" fmla="*/ 0 60000 65536"/>
                <a:gd name="T17" fmla="*/ 0 60000 65536"/>
                <a:gd name="T18" fmla="*/ 0 w 53"/>
                <a:gd name="T19" fmla="*/ 0 h 53"/>
                <a:gd name="T20" fmla="*/ 53 w 53"/>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53" h="53">
                  <a:moveTo>
                    <a:pt x="0" y="0"/>
                  </a:moveTo>
                  <a:lnTo>
                    <a:pt x="0" y="53"/>
                  </a:lnTo>
                  <a:lnTo>
                    <a:pt x="53" y="53"/>
                  </a:lnTo>
                  <a:lnTo>
                    <a:pt x="53" y="0"/>
                  </a:lnTo>
                  <a:lnTo>
                    <a:pt x="0" y="0"/>
                  </a:lnTo>
                  <a:lnTo>
                    <a:pt x="1" y="0"/>
                  </a:lnTo>
                </a:path>
              </a:pathLst>
            </a:custGeom>
            <a:noFill/>
            <a:ln w="0">
              <a:solidFill>
                <a:srgbClr val="000000"/>
              </a:solidFill>
              <a:prstDash val="solid"/>
              <a:round/>
            </a:ln>
          </p:spPr>
          <p:txBody>
            <a:bodyPr/>
            <a:lstStyle/>
            <a:p>
              <a:endParaRPr lang="en-US"/>
            </a:p>
          </p:txBody>
        </p:sp>
        <p:sp>
          <p:nvSpPr>
            <p:cNvPr id="27040" name="Freeform 1631"/>
            <p:cNvSpPr/>
            <p:nvPr/>
          </p:nvSpPr>
          <p:spPr bwMode="auto">
            <a:xfrm>
              <a:off x="4264" y="2690"/>
              <a:ext cx="1" cy="8"/>
            </a:xfrm>
            <a:custGeom>
              <a:avLst/>
              <a:gdLst>
                <a:gd name="T0" fmla="*/ 0 w 1"/>
                <a:gd name="T1" fmla="*/ 0 h 53"/>
                <a:gd name="T2" fmla="*/ 0 w 1"/>
                <a:gd name="T3" fmla="*/ 0 h 53"/>
                <a:gd name="T4" fmla="*/ 1 w 1"/>
                <a:gd name="T5" fmla="*/ 0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0"/>
                  </a:moveTo>
                  <a:lnTo>
                    <a:pt x="0" y="53"/>
                  </a:lnTo>
                  <a:lnTo>
                    <a:pt x="1" y="53"/>
                  </a:lnTo>
                </a:path>
              </a:pathLst>
            </a:custGeom>
            <a:noFill/>
            <a:ln w="0">
              <a:solidFill>
                <a:srgbClr val="000000"/>
              </a:solidFill>
              <a:prstDash val="solid"/>
              <a:round/>
            </a:ln>
          </p:spPr>
          <p:txBody>
            <a:bodyPr/>
            <a:lstStyle/>
            <a:p>
              <a:endParaRPr lang="en-US"/>
            </a:p>
          </p:txBody>
        </p:sp>
        <p:sp>
          <p:nvSpPr>
            <p:cNvPr id="27041" name="Freeform 1632"/>
            <p:cNvSpPr/>
            <p:nvPr/>
          </p:nvSpPr>
          <p:spPr bwMode="auto">
            <a:xfrm>
              <a:off x="4261" y="2694"/>
              <a:ext cx="7" cy="1"/>
            </a:xfrm>
            <a:custGeom>
              <a:avLst/>
              <a:gdLst>
                <a:gd name="T0" fmla="*/ 0 w 54"/>
                <a:gd name="T1" fmla="*/ 0 h 1"/>
                <a:gd name="T2" fmla="*/ 0 w 54"/>
                <a:gd name="T3" fmla="*/ 0 h 1"/>
                <a:gd name="T4" fmla="*/ 0 w 54"/>
                <a:gd name="T5" fmla="*/ 0 h 1"/>
                <a:gd name="T6" fmla="*/ 0 60000 65536"/>
                <a:gd name="T7" fmla="*/ 0 60000 65536"/>
                <a:gd name="T8" fmla="*/ 0 60000 65536"/>
                <a:gd name="T9" fmla="*/ 0 w 54"/>
                <a:gd name="T10" fmla="*/ 0 h 1"/>
                <a:gd name="T11" fmla="*/ 54 w 54"/>
                <a:gd name="T12" fmla="*/ 1 h 1"/>
              </a:gdLst>
              <a:ahLst/>
              <a:cxnLst>
                <a:cxn ang="T6">
                  <a:pos x="T0" y="T1"/>
                </a:cxn>
                <a:cxn ang="T7">
                  <a:pos x="T2" y="T3"/>
                </a:cxn>
                <a:cxn ang="T8">
                  <a:pos x="T4" y="T5"/>
                </a:cxn>
              </a:cxnLst>
              <a:rect l="T9" t="T10" r="T11" b="T12"/>
              <a:pathLst>
                <a:path w="54" h="1">
                  <a:moveTo>
                    <a:pt x="0" y="0"/>
                  </a:moveTo>
                  <a:lnTo>
                    <a:pt x="53" y="0"/>
                  </a:lnTo>
                  <a:lnTo>
                    <a:pt x="54" y="0"/>
                  </a:lnTo>
                </a:path>
              </a:pathLst>
            </a:custGeom>
            <a:noFill/>
            <a:ln w="0">
              <a:solidFill>
                <a:srgbClr val="000000"/>
              </a:solidFill>
              <a:prstDash val="solid"/>
              <a:round/>
            </a:ln>
          </p:spPr>
          <p:txBody>
            <a:bodyPr/>
            <a:lstStyle/>
            <a:p>
              <a:endParaRPr lang="en-US"/>
            </a:p>
          </p:txBody>
        </p:sp>
        <p:sp>
          <p:nvSpPr>
            <p:cNvPr id="27042" name="Freeform 1633"/>
            <p:cNvSpPr/>
            <p:nvPr/>
          </p:nvSpPr>
          <p:spPr bwMode="auto">
            <a:xfrm>
              <a:off x="4261" y="2717"/>
              <a:ext cx="0" cy="55"/>
            </a:xfrm>
            <a:custGeom>
              <a:avLst/>
              <a:gdLst>
                <a:gd name="T0" fmla="*/ 0 w 1"/>
                <a:gd name="T1" fmla="*/ 0 h 370"/>
                <a:gd name="T2" fmla="*/ 0 w 1"/>
                <a:gd name="T3" fmla="*/ 1 h 370"/>
                <a:gd name="T4" fmla="*/ 0 w 1"/>
                <a:gd name="T5" fmla="*/ 1 h 370"/>
                <a:gd name="T6" fmla="*/ 0 60000 65536"/>
                <a:gd name="T7" fmla="*/ 0 60000 65536"/>
                <a:gd name="T8" fmla="*/ 0 60000 65536"/>
                <a:gd name="T9" fmla="*/ 0 w 1"/>
                <a:gd name="T10" fmla="*/ 0 h 370"/>
                <a:gd name="T11" fmla="*/ 0 w 1"/>
                <a:gd name="T12" fmla="*/ 370 h 370"/>
              </a:gdLst>
              <a:ahLst/>
              <a:cxnLst>
                <a:cxn ang="T6">
                  <a:pos x="T0" y="T1"/>
                </a:cxn>
                <a:cxn ang="T7">
                  <a:pos x="T2" y="T3"/>
                </a:cxn>
                <a:cxn ang="T8">
                  <a:pos x="T4" y="T5"/>
                </a:cxn>
              </a:cxnLst>
              <a:rect l="T9" t="T10" r="T11" b="T12"/>
              <a:pathLst>
                <a:path w="1" h="370">
                  <a:moveTo>
                    <a:pt x="0" y="0"/>
                  </a:moveTo>
                  <a:lnTo>
                    <a:pt x="0" y="370"/>
                  </a:lnTo>
                  <a:lnTo>
                    <a:pt x="1" y="370"/>
                  </a:lnTo>
                </a:path>
              </a:pathLst>
            </a:custGeom>
            <a:noFill/>
            <a:ln w="0">
              <a:solidFill>
                <a:srgbClr val="000000"/>
              </a:solidFill>
              <a:prstDash val="solid"/>
              <a:round/>
            </a:ln>
          </p:spPr>
          <p:txBody>
            <a:bodyPr/>
            <a:lstStyle/>
            <a:p>
              <a:endParaRPr lang="en-US"/>
            </a:p>
          </p:txBody>
        </p:sp>
        <p:sp>
          <p:nvSpPr>
            <p:cNvPr id="27043" name="Freeform 1634"/>
            <p:cNvSpPr/>
            <p:nvPr/>
          </p:nvSpPr>
          <p:spPr bwMode="auto">
            <a:xfrm>
              <a:off x="4264" y="2721"/>
              <a:ext cx="1" cy="46"/>
            </a:xfrm>
            <a:custGeom>
              <a:avLst/>
              <a:gdLst>
                <a:gd name="T0" fmla="*/ 0 w 1"/>
                <a:gd name="T1" fmla="*/ 0 h 318"/>
                <a:gd name="T2" fmla="*/ 0 w 1"/>
                <a:gd name="T3" fmla="*/ 1 h 318"/>
                <a:gd name="T4" fmla="*/ 1 w 1"/>
                <a:gd name="T5" fmla="*/ 1 h 318"/>
                <a:gd name="T6" fmla="*/ 0 60000 65536"/>
                <a:gd name="T7" fmla="*/ 0 60000 65536"/>
                <a:gd name="T8" fmla="*/ 0 60000 65536"/>
                <a:gd name="T9" fmla="*/ 0 w 1"/>
                <a:gd name="T10" fmla="*/ 0 h 318"/>
                <a:gd name="T11" fmla="*/ 1 w 1"/>
                <a:gd name="T12" fmla="*/ 318 h 318"/>
              </a:gdLst>
              <a:ahLst/>
              <a:cxnLst>
                <a:cxn ang="T6">
                  <a:pos x="T0" y="T1"/>
                </a:cxn>
                <a:cxn ang="T7">
                  <a:pos x="T2" y="T3"/>
                </a:cxn>
                <a:cxn ang="T8">
                  <a:pos x="T4" y="T5"/>
                </a:cxn>
              </a:cxnLst>
              <a:rect l="T9" t="T10" r="T11" b="T12"/>
              <a:pathLst>
                <a:path w="1" h="318">
                  <a:moveTo>
                    <a:pt x="0" y="0"/>
                  </a:moveTo>
                  <a:lnTo>
                    <a:pt x="0" y="318"/>
                  </a:lnTo>
                  <a:lnTo>
                    <a:pt x="1" y="318"/>
                  </a:lnTo>
                </a:path>
              </a:pathLst>
            </a:custGeom>
            <a:noFill/>
            <a:ln w="0">
              <a:solidFill>
                <a:srgbClr val="000000"/>
              </a:solidFill>
              <a:prstDash val="solid"/>
              <a:round/>
            </a:ln>
          </p:spPr>
          <p:txBody>
            <a:bodyPr/>
            <a:lstStyle/>
            <a:p>
              <a:endParaRPr lang="en-US"/>
            </a:p>
          </p:txBody>
        </p:sp>
        <p:sp>
          <p:nvSpPr>
            <p:cNvPr id="27044" name="Freeform 1635"/>
            <p:cNvSpPr/>
            <p:nvPr/>
          </p:nvSpPr>
          <p:spPr bwMode="auto">
            <a:xfrm>
              <a:off x="4249" y="2717"/>
              <a:ext cx="19" cy="55"/>
            </a:xfrm>
            <a:custGeom>
              <a:avLst/>
              <a:gdLst>
                <a:gd name="T0" fmla="*/ 0 w 133"/>
                <a:gd name="T1" fmla="*/ 0 h 370"/>
                <a:gd name="T2" fmla="*/ 0 w 133"/>
                <a:gd name="T3" fmla="*/ 0 h 370"/>
                <a:gd name="T4" fmla="*/ 0 w 133"/>
                <a:gd name="T5" fmla="*/ 1 h 370"/>
                <a:gd name="T6" fmla="*/ 0 w 133"/>
                <a:gd name="T7" fmla="*/ 1 h 370"/>
                <a:gd name="T8" fmla="*/ 0 60000 65536"/>
                <a:gd name="T9" fmla="*/ 0 60000 65536"/>
                <a:gd name="T10" fmla="*/ 0 60000 65536"/>
                <a:gd name="T11" fmla="*/ 0 60000 65536"/>
                <a:gd name="T12" fmla="*/ 0 w 133"/>
                <a:gd name="T13" fmla="*/ 0 h 370"/>
                <a:gd name="T14" fmla="*/ 133 w 133"/>
                <a:gd name="T15" fmla="*/ 370 h 370"/>
              </a:gdLst>
              <a:ahLst/>
              <a:cxnLst>
                <a:cxn ang="T8">
                  <a:pos x="T0" y="T1"/>
                </a:cxn>
                <a:cxn ang="T9">
                  <a:pos x="T2" y="T3"/>
                </a:cxn>
                <a:cxn ang="T10">
                  <a:pos x="T4" y="T5"/>
                </a:cxn>
                <a:cxn ang="T11">
                  <a:pos x="T6" y="T7"/>
                </a:cxn>
              </a:cxnLst>
              <a:rect l="T12" t="T13" r="T14" b="T15"/>
              <a:pathLst>
                <a:path w="133" h="370">
                  <a:moveTo>
                    <a:pt x="0" y="0"/>
                  </a:moveTo>
                  <a:lnTo>
                    <a:pt x="132" y="0"/>
                  </a:lnTo>
                  <a:lnTo>
                    <a:pt x="132" y="370"/>
                  </a:lnTo>
                  <a:lnTo>
                    <a:pt x="133" y="370"/>
                  </a:lnTo>
                </a:path>
              </a:pathLst>
            </a:custGeom>
            <a:noFill/>
            <a:ln w="0">
              <a:solidFill>
                <a:srgbClr val="000000"/>
              </a:solidFill>
              <a:prstDash val="solid"/>
              <a:round/>
            </a:ln>
          </p:spPr>
          <p:txBody>
            <a:bodyPr/>
            <a:lstStyle/>
            <a:p>
              <a:endParaRPr lang="en-US"/>
            </a:p>
          </p:txBody>
        </p:sp>
        <p:sp>
          <p:nvSpPr>
            <p:cNvPr id="27045" name="Freeform 1636"/>
            <p:cNvSpPr/>
            <p:nvPr/>
          </p:nvSpPr>
          <p:spPr bwMode="auto">
            <a:xfrm>
              <a:off x="4249" y="2772"/>
              <a:ext cx="31" cy="0"/>
            </a:xfrm>
            <a:custGeom>
              <a:avLst/>
              <a:gdLst>
                <a:gd name="T0" fmla="*/ 0 w 212"/>
                <a:gd name="T1" fmla="*/ 1 w 212"/>
                <a:gd name="T2" fmla="*/ 1 w 212"/>
                <a:gd name="T3" fmla="*/ 0 60000 65536"/>
                <a:gd name="T4" fmla="*/ 0 60000 65536"/>
                <a:gd name="T5" fmla="*/ 0 60000 65536"/>
                <a:gd name="T6" fmla="*/ 0 w 212"/>
                <a:gd name="T7" fmla="*/ 212 w 212"/>
              </a:gdLst>
              <a:ahLst/>
              <a:cxnLst>
                <a:cxn ang="T3">
                  <a:pos x="T0" y="0"/>
                </a:cxn>
                <a:cxn ang="T4">
                  <a:pos x="T1" y="0"/>
                </a:cxn>
                <a:cxn ang="T5">
                  <a:pos x="T2" y="0"/>
                </a:cxn>
              </a:cxnLst>
              <a:rect l="T6" t="0" r="T7" b="0"/>
              <a:pathLst>
                <a:path w="212">
                  <a:moveTo>
                    <a:pt x="0" y="0"/>
                  </a:moveTo>
                  <a:lnTo>
                    <a:pt x="211" y="0"/>
                  </a:lnTo>
                  <a:lnTo>
                    <a:pt x="212" y="0"/>
                  </a:lnTo>
                </a:path>
              </a:pathLst>
            </a:custGeom>
            <a:noFill/>
            <a:ln w="0">
              <a:solidFill>
                <a:srgbClr val="000000"/>
              </a:solidFill>
              <a:prstDash val="solid"/>
              <a:round/>
            </a:ln>
          </p:spPr>
          <p:txBody>
            <a:bodyPr/>
            <a:lstStyle/>
            <a:p>
              <a:endParaRPr lang="en-US"/>
            </a:p>
          </p:txBody>
        </p:sp>
        <p:sp>
          <p:nvSpPr>
            <p:cNvPr id="27046" name="Freeform 1637"/>
            <p:cNvSpPr/>
            <p:nvPr/>
          </p:nvSpPr>
          <p:spPr bwMode="auto">
            <a:xfrm>
              <a:off x="4253" y="2717"/>
              <a:ext cx="8" cy="4"/>
            </a:xfrm>
            <a:custGeom>
              <a:avLst/>
              <a:gdLst>
                <a:gd name="T0" fmla="*/ 0 w 54"/>
                <a:gd name="T1" fmla="*/ 0 h 26"/>
                <a:gd name="T2" fmla="*/ 0 w 54"/>
                <a:gd name="T3" fmla="*/ 0 h 26"/>
                <a:gd name="T4" fmla="*/ 0 w 54"/>
                <a:gd name="T5" fmla="*/ 0 h 26"/>
                <a:gd name="T6" fmla="*/ 0 60000 65536"/>
                <a:gd name="T7" fmla="*/ 0 60000 65536"/>
                <a:gd name="T8" fmla="*/ 0 60000 65536"/>
                <a:gd name="T9" fmla="*/ 0 w 54"/>
                <a:gd name="T10" fmla="*/ 0 h 26"/>
                <a:gd name="T11" fmla="*/ 54 w 54"/>
                <a:gd name="T12" fmla="*/ 26 h 26"/>
              </a:gdLst>
              <a:ahLst/>
              <a:cxnLst>
                <a:cxn ang="T6">
                  <a:pos x="T0" y="T1"/>
                </a:cxn>
                <a:cxn ang="T7">
                  <a:pos x="T2" y="T3"/>
                </a:cxn>
                <a:cxn ang="T8">
                  <a:pos x="T4" y="T5"/>
                </a:cxn>
              </a:cxnLst>
              <a:rect l="T9" t="T10" r="T11" b="T12"/>
              <a:pathLst>
                <a:path w="54" h="26">
                  <a:moveTo>
                    <a:pt x="0" y="0"/>
                  </a:moveTo>
                  <a:lnTo>
                    <a:pt x="53" y="26"/>
                  </a:lnTo>
                  <a:lnTo>
                    <a:pt x="54" y="26"/>
                  </a:lnTo>
                </a:path>
              </a:pathLst>
            </a:custGeom>
            <a:noFill/>
            <a:ln w="0">
              <a:solidFill>
                <a:srgbClr val="000000"/>
              </a:solidFill>
              <a:prstDash val="solid"/>
              <a:round/>
            </a:ln>
          </p:spPr>
          <p:txBody>
            <a:bodyPr/>
            <a:lstStyle/>
            <a:p>
              <a:endParaRPr lang="en-US"/>
            </a:p>
          </p:txBody>
        </p:sp>
        <p:sp>
          <p:nvSpPr>
            <p:cNvPr id="27047" name="Freeform 1638"/>
            <p:cNvSpPr/>
            <p:nvPr/>
          </p:nvSpPr>
          <p:spPr bwMode="auto">
            <a:xfrm>
              <a:off x="4257" y="2717"/>
              <a:ext cx="4" cy="8"/>
            </a:xfrm>
            <a:custGeom>
              <a:avLst/>
              <a:gdLst>
                <a:gd name="T0" fmla="*/ 0 w 27"/>
                <a:gd name="T1" fmla="*/ 0 h 53"/>
                <a:gd name="T2" fmla="*/ 0 w 27"/>
                <a:gd name="T3" fmla="*/ 0 h 53"/>
                <a:gd name="T4" fmla="*/ 0 w 27"/>
                <a:gd name="T5" fmla="*/ 0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0" y="0"/>
                  </a:moveTo>
                  <a:lnTo>
                    <a:pt x="26" y="53"/>
                  </a:lnTo>
                  <a:lnTo>
                    <a:pt x="27" y="53"/>
                  </a:lnTo>
                </a:path>
              </a:pathLst>
            </a:custGeom>
            <a:noFill/>
            <a:ln w="0">
              <a:solidFill>
                <a:srgbClr val="000000"/>
              </a:solidFill>
              <a:prstDash val="solid"/>
              <a:round/>
            </a:ln>
          </p:spPr>
          <p:txBody>
            <a:bodyPr/>
            <a:lstStyle/>
            <a:p>
              <a:endParaRPr lang="en-US"/>
            </a:p>
          </p:txBody>
        </p:sp>
        <p:sp>
          <p:nvSpPr>
            <p:cNvPr id="27048" name="Freeform 1639"/>
            <p:cNvSpPr/>
            <p:nvPr/>
          </p:nvSpPr>
          <p:spPr bwMode="auto">
            <a:xfrm>
              <a:off x="4253" y="2767"/>
              <a:ext cx="8" cy="5"/>
            </a:xfrm>
            <a:custGeom>
              <a:avLst/>
              <a:gdLst>
                <a:gd name="T0" fmla="*/ 0 w 53"/>
                <a:gd name="T1" fmla="*/ 0 h 26"/>
                <a:gd name="T2" fmla="*/ 0 w 53"/>
                <a:gd name="T3" fmla="*/ 0 h 26"/>
                <a:gd name="T4" fmla="*/ 0 w 53"/>
                <a:gd name="T5" fmla="*/ 0 h 26"/>
                <a:gd name="T6" fmla="*/ 0 60000 65536"/>
                <a:gd name="T7" fmla="*/ 0 60000 65536"/>
                <a:gd name="T8" fmla="*/ 0 60000 65536"/>
                <a:gd name="T9" fmla="*/ 0 w 53"/>
                <a:gd name="T10" fmla="*/ 0 h 26"/>
                <a:gd name="T11" fmla="*/ 53 w 53"/>
                <a:gd name="T12" fmla="*/ 26 h 26"/>
              </a:gdLst>
              <a:ahLst/>
              <a:cxnLst>
                <a:cxn ang="T6">
                  <a:pos x="T0" y="T1"/>
                </a:cxn>
                <a:cxn ang="T7">
                  <a:pos x="T2" y="T3"/>
                </a:cxn>
                <a:cxn ang="T8">
                  <a:pos x="T4" y="T5"/>
                </a:cxn>
              </a:cxnLst>
              <a:rect l="T9" t="T10" r="T11" b="T12"/>
              <a:pathLst>
                <a:path w="53" h="26">
                  <a:moveTo>
                    <a:pt x="53" y="0"/>
                  </a:moveTo>
                  <a:lnTo>
                    <a:pt x="0" y="26"/>
                  </a:lnTo>
                  <a:lnTo>
                    <a:pt x="1" y="26"/>
                  </a:lnTo>
                </a:path>
              </a:pathLst>
            </a:custGeom>
            <a:noFill/>
            <a:ln w="0">
              <a:solidFill>
                <a:srgbClr val="000000"/>
              </a:solidFill>
              <a:prstDash val="solid"/>
              <a:round/>
            </a:ln>
          </p:spPr>
          <p:txBody>
            <a:bodyPr/>
            <a:lstStyle/>
            <a:p>
              <a:endParaRPr lang="en-US"/>
            </a:p>
          </p:txBody>
        </p:sp>
        <p:sp>
          <p:nvSpPr>
            <p:cNvPr id="27049" name="Freeform 1640"/>
            <p:cNvSpPr/>
            <p:nvPr/>
          </p:nvSpPr>
          <p:spPr bwMode="auto">
            <a:xfrm>
              <a:off x="4257" y="2763"/>
              <a:ext cx="4" cy="9"/>
            </a:xfrm>
            <a:custGeom>
              <a:avLst/>
              <a:gdLst>
                <a:gd name="T0" fmla="*/ 0 w 26"/>
                <a:gd name="T1" fmla="*/ 0 h 53"/>
                <a:gd name="T2" fmla="*/ 0 w 26"/>
                <a:gd name="T3" fmla="*/ 0 h 53"/>
                <a:gd name="T4" fmla="*/ 0 w 26"/>
                <a:gd name="T5" fmla="*/ 0 h 53"/>
                <a:gd name="T6" fmla="*/ 0 60000 65536"/>
                <a:gd name="T7" fmla="*/ 0 60000 65536"/>
                <a:gd name="T8" fmla="*/ 0 60000 65536"/>
                <a:gd name="T9" fmla="*/ 0 w 26"/>
                <a:gd name="T10" fmla="*/ 0 h 53"/>
                <a:gd name="T11" fmla="*/ 26 w 26"/>
                <a:gd name="T12" fmla="*/ 53 h 53"/>
              </a:gdLst>
              <a:ahLst/>
              <a:cxnLst>
                <a:cxn ang="T6">
                  <a:pos x="T0" y="T1"/>
                </a:cxn>
                <a:cxn ang="T7">
                  <a:pos x="T2" y="T3"/>
                </a:cxn>
                <a:cxn ang="T8">
                  <a:pos x="T4" y="T5"/>
                </a:cxn>
              </a:cxnLst>
              <a:rect l="T9" t="T10" r="T11" b="T12"/>
              <a:pathLst>
                <a:path w="26" h="53">
                  <a:moveTo>
                    <a:pt x="26" y="0"/>
                  </a:moveTo>
                  <a:lnTo>
                    <a:pt x="0" y="53"/>
                  </a:lnTo>
                  <a:lnTo>
                    <a:pt x="1" y="53"/>
                  </a:lnTo>
                </a:path>
              </a:pathLst>
            </a:custGeom>
            <a:noFill/>
            <a:ln w="0">
              <a:solidFill>
                <a:srgbClr val="000000"/>
              </a:solidFill>
              <a:prstDash val="solid"/>
              <a:round/>
            </a:ln>
          </p:spPr>
          <p:txBody>
            <a:bodyPr/>
            <a:lstStyle/>
            <a:p>
              <a:endParaRPr lang="en-US"/>
            </a:p>
          </p:txBody>
        </p:sp>
        <p:sp>
          <p:nvSpPr>
            <p:cNvPr id="27050" name="Freeform 1641"/>
            <p:cNvSpPr/>
            <p:nvPr/>
          </p:nvSpPr>
          <p:spPr bwMode="auto">
            <a:xfrm>
              <a:off x="4268" y="2763"/>
              <a:ext cx="4" cy="9"/>
            </a:xfrm>
            <a:custGeom>
              <a:avLst/>
              <a:gdLst>
                <a:gd name="T0" fmla="*/ 0 w 28"/>
                <a:gd name="T1" fmla="*/ 0 h 53"/>
                <a:gd name="T2" fmla="*/ 0 w 28"/>
                <a:gd name="T3" fmla="*/ 0 h 53"/>
                <a:gd name="T4" fmla="*/ 0 w 28"/>
                <a:gd name="T5" fmla="*/ 0 h 53"/>
                <a:gd name="T6" fmla="*/ 0 60000 65536"/>
                <a:gd name="T7" fmla="*/ 0 60000 65536"/>
                <a:gd name="T8" fmla="*/ 0 60000 65536"/>
                <a:gd name="T9" fmla="*/ 0 w 28"/>
                <a:gd name="T10" fmla="*/ 0 h 53"/>
                <a:gd name="T11" fmla="*/ 28 w 28"/>
                <a:gd name="T12" fmla="*/ 53 h 53"/>
              </a:gdLst>
              <a:ahLst/>
              <a:cxnLst>
                <a:cxn ang="T6">
                  <a:pos x="T0" y="T1"/>
                </a:cxn>
                <a:cxn ang="T7">
                  <a:pos x="T2" y="T3"/>
                </a:cxn>
                <a:cxn ang="T8">
                  <a:pos x="T4" y="T5"/>
                </a:cxn>
              </a:cxnLst>
              <a:rect l="T9" t="T10" r="T11" b="T12"/>
              <a:pathLst>
                <a:path w="28" h="53">
                  <a:moveTo>
                    <a:pt x="0" y="0"/>
                  </a:moveTo>
                  <a:lnTo>
                    <a:pt x="27" y="53"/>
                  </a:lnTo>
                  <a:lnTo>
                    <a:pt x="28" y="53"/>
                  </a:lnTo>
                </a:path>
              </a:pathLst>
            </a:custGeom>
            <a:noFill/>
            <a:ln w="0">
              <a:solidFill>
                <a:srgbClr val="000000"/>
              </a:solidFill>
              <a:prstDash val="solid"/>
              <a:round/>
            </a:ln>
          </p:spPr>
          <p:txBody>
            <a:bodyPr/>
            <a:lstStyle/>
            <a:p>
              <a:endParaRPr lang="en-US"/>
            </a:p>
          </p:txBody>
        </p:sp>
        <p:sp>
          <p:nvSpPr>
            <p:cNvPr id="27051" name="Freeform 1642"/>
            <p:cNvSpPr/>
            <p:nvPr/>
          </p:nvSpPr>
          <p:spPr bwMode="auto">
            <a:xfrm>
              <a:off x="4268" y="2767"/>
              <a:ext cx="8" cy="5"/>
            </a:xfrm>
            <a:custGeom>
              <a:avLst/>
              <a:gdLst>
                <a:gd name="T0" fmla="*/ 0 w 54"/>
                <a:gd name="T1" fmla="*/ 0 h 26"/>
                <a:gd name="T2" fmla="*/ 0 w 54"/>
                <a:gd name="T3" fmla="*/ 0 h 26"/>
                <a:gd name="T4" fmla="*/ 0 w 54"/>
                <a:gd name="T5" fmla="*/ 0 h 26"/>
                <a:gd name="T6" fmla="*/ 0 60000 65536"/>
                <a:gd name="T7" fmla="*/ 0 60000 65536"/>
                <a:gd name="T8" fmla="*/ 0 60000 65536"/>
                <a:gd name="T9" fmla="*/ 0 w 54"/>
                <a:gd name="T10" fmla="*/ 0 h 26"/>
                <a:gd name="T11" fmla="*/ 54 w 54"/>
                <a:gd name="T12" fmla="*/ 26 h 26"/>
              </a:gdLst>
              <a:ahLst/>
              <a:cxnLst>
                <a:cxn ang="T6">
                  <a:pos x="T0" y="T1"/>
                </a:cxn>
                <a:cxn ang="T7">
                  <a:pos x="T2" y="T3"/>
                </a:cxn>
                <a:cxn ang="T8">
                  <a:pos x="T4" y="T5"/>
                </a:cxn>
              </a:cxnLst>
              <a:rect l="T9" t="T10" r="T11" b="T12"/>
              <a:pathLst>
                <a:path w="54" h="26">
                  <a:moveTo>
                    <a:pt x="0" y="0"/>
                  </a:moveTo>
                  <a:lnTo>
                    <a:pt x="52" y="26"/>
                  </a:lnTo>
                  <a:lnTo>
                    <a:pt x="54" y="26"/>
                  </a:lnTo>
                </a:path>
              </a:pathLst>
            </a:custGeom>
            <a:noFill/>
            <a:ln w="0">
              <a:solidFill>
                <a:srgbClr val="000000"/>
              </a:solidFill>
              <a:prstDash val="solid"/>
              <a:round/>
            </a:ln>
          </p:spPr>
          <p:txBody>
            <a:bodyPr/>
            <a:lstStyle/>
            <a:p>
              <a:endParaRPr lang="en-US"/>
            </a:p>
          </p:txBody>
        </p:sp>
        <p:sp>
          <p:nvSpPr>
            <p:cNvPr id="27052" name="Freeform 1643"/>
            <p:cNvSpPr/>
            <p:nvPr/>
          </p:nvSpPr>
          <p:spPr bwMode="auto">
            <a:xfrm>
              <a:off x="4300" y="2717"/>
              <a:ext cx="54" cy="55"/>
            </a:xfrm>
            <a:custGeom>
              <a:avLst/>
              <a:gdLst>
                <a:gd name="T0" fmla="*/ 0 w 370"/>
                <a:gd name="T1" fmla="*/ 0 h 370"/>
                <a:gd name="T2" fmla="*/ 0 w 370"/>
                <a:gd name="T3" fmla="*/ 0 h 370"/>
                <a:gd name="T4" fmla="*/ 0 w 370"/>
                <a:gd name="T5" fmla="*/ 0 h 370"/>
                <a:gd name="T6" fmla="*/ 0 w 370"/>
                <a:gd name="T7" fmla="*/ 1 h 370"/>
                <a:gd name="T8" fmla="*/ 0 w 370"/>
                <a:gd name="T9" fmla="*/ 1 h 370"/>
                <a:gd name="T10" fmla="*/ 0 w 370"/>
                <a:gd name="T11" fmla="*/ 1 h 370"/>
                <a:gd name="T12" fmla="*/ 0 w 370"/>
                <a:gd name="T13" fmla="*/ 1 h 370"/>
                <a:gd name="T14" fmla="*/ 0 w 370"/>
                <a:gd name="T15" fmla="*/ 1 h 370"/>
                <a:gd name="T16" fmla="*/ 1 w 370"/>
                <a:gd name="T17" fmla="*/ 1 h 370"/>
                <a:gd name="T18" fmla="*/ 1 w 370"/>
                <a:gd name="T19" fmla="*/ 1 h 370"/>
                <a:gd name="T20" fmla="*/ 1 w 370"/>
                <a:gd name="T21" fmla="*/ 1 h 370"/>
                <a:gd name="T22" fmla="*/ 1 w 370"/>
                <a:gd name="T23" fmla="*/ 1 h 370"/>
                <a:gd name="T24" fmla="*/ 1 w 370"/>
                <a:gd name="T25" fmla="*/ 1 h 370"/>
                <a:gd name="T26" fmla="*/ 1 w 370"/>
                <a:gd name="T27" fmla="*/ 0 h 370"/>
                <a:gd name="T28" fmla="*/ 1 w 370"/>
                <a:gd name="T29" fmla="*/ 0 h 370"/>
                <a:gd name="T30" fmla="*/ 1 w 370"/>
                <a:gd name="T31" fmla="*/ 0 h 370"/>
                <a:gd name="T32" fmla="*/ 0 w 370"/>
                <a:gd name="T33" fmla="*/ 0 h 370"/>
                <a:gd name="T34" fmla="*/ 0 w 370"/>
                <a:gd name="T35" fmla="*/ 0 h 3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0"/>
                <a:gd name="T55" fmla="*/ 0 h 370"/>
                <a:gd name="T56" fmla="*/ 370 w 370"/>
                <a:gd name="T57" fmla="*/ 370 h 3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0" h="370">
                  <a:moveTo>
                    <a:pt x="159" y="0"/>
                  </a:moveTo>
                  <a:lnTo>
                    <a:pt x="80" y="26"/>
                  </a:lnTo>
                  <a:lnTo>
                    <a:pt x="27" y="79"/>
                  </a:lnTo>
                  <a:lnTo>
                    <a:pt x="0" y="159"/>
                  </a:lnTo>
                  <a:lnTo>
                    <a:pt x="0" y="211"/>
                  </a:lnTo>
                  <a:lnTo>
                    <a:pt x="27" y="291"/>
                  </a:lnTo>
                  <a:lnTo>
                    <a:pt x="80" y="344"/>
                  </a:lnTo>
                  <a:lnTo>
                    <a:pt x="159" y="370"/>
                  </a:lnTo>
                  <a:lnTo>
                    <a:pt x="212" y="370"/>
                  </a:lnTo>
                  <a:lnTo>
                    <a:pt x="291" y="344"/>
                  </a:lnTo>
                  <a:lnTo>
                    <a:pt x="343" y="291"/>
                  </a:lnTo>
                  <a:lnTo>
                    <a:pt x="370" y="211"/>
                  </a:lnTo>
                  <a:lnTo>
                    <a:pt x="370" y="159"/>
                  </a:lnTo>
                  <a:lnTo>
                    <a:pt x="343" y="79"/>
                  </a:lnTo>
                  <a:lnTo>
                    <a:pt x="291" y="26"/>
                  </a:lnTo>
                  <a:lnTo>
                    <a:pt x="212" y="0"/>
                  </a:lnTo>
                  <a:lnTo>
                    <a:pt x="159" y="0"/>
                  </a:lnTo>
                  <a:lnTo>
                    <a:pt x="160" y="0"/>
                  </a:lnTo>
                </a:path>
              </a:pathLst>
            </a:custGeom>
            <a:noFill/>
            <a:ln w="0">
              <a:solidFill>
                <a:srgbClr val="000000"/>
              </a:solidFill>
              <a:prstDash val="solid"/>
              <a:round/>
            </a:ln>
          </p:spPr>
          <p:txBody>
            <a:bodyPr/>
            <a:lstStyle/>
            <a:p>
              <a:endParaRPr lang="en-US"/>
            </a:p>
          </p:txBody>
        </p:sp>
        <p:sp>
          <p:nvSpPr>
            <p:cNvPr id="27053" name="Freeform 1644"/>
            <p:cNvSpPr/>
            <p:nvPr/>
          </p:nvSpPr>
          <p:spPr bwMode="auto">
            <a:xfrm>
              <a:off x="4303" y="2729"/>
              <a:ext cx="4" cy="31"/>
            </a:xfrm>
            <a:custGeom>
              <a:avLst/>
              <a:gdLst>
                <a:gd name="T0" fmla="*/ 0 w 28"/>
                <a:gd name="T1" fmla="*/ 0 h 212"/>
                <a:gd name="T2" fmla="*/ 0 w 28"/>
                <a:gd name="T3" fmla="*/ 0 h 212"/>
                <a:gd name="T4" fmla="*/ 0 w 28"/>
                <a:gd name="T5" fmla="*/ 0 h 212"/>
                <a:gd name="T6" fmla="*/ 0 w 28"/>
                <a:gd name="T7" fmla="*/ 1 h 212"/>
                <a:gd name="T8" fmla="*/ 0 w 28"/>
                <a:gd name="T9" fmla="*/ 1 h 212"/>
                <a:gd name="T10" fmla="*/ 0 60000 65536"/>
                <a:gd name="T11" fmla="*/ 0 60000 65536"/>
                <a:gd name="T12" fmla="*/ 0 60000 65536"/>
                <a:gd name="T13" fmla="*/ 0 60000 65536"/>
                <a:gd name="T14" fmla="*/ 0 60000 65536"/>
                <a:gd name="T15" fmla="*/ 0 w 28"/>
                <a:gd name="T16" fmla="*/ 0 h 212"/>
                <a:gd name="T17" fmla="*/ 28 w 28"/>
                <a:gd name="T18" fmla="*/ 212 h 212"/>
              </a:gdLst>
              <a:ahLst/>
              <a:cxnLst>
                <a:cxn ang="T10">
                  <a:pos x="T0" y="T1"/>
                </a:cxn>
                <a:cxn ang="T11">
                  <a:pos x="T2" y="T3"/>
                </a:cxn>
                <a:cxn ang="T12">
                  <a:pos x="T4" y="T5"/>
                </a:cxn>
                <a:cxn ang="T13">
                  <a:pos x="T6" y="T7"/>
                </a:cxn>
                <a:cxn ang="T14">
                  <a:pos x="T8" y="T9"/>
                </a:cxn>
              </a:cxnLst>
              <a:rect l="T15" t="T16" r="T17" b="T18"/>
              <a:pathLst>
                <a:path w="28" h="212">
                  <a:moveTo>
                    <a:pt x="27" y="0"/>
                  </a:moveTo>
                  <a:lnTo>
                    <a:pt x="0" y="53"/>
                  </a:lnTo>
                  <a:lnTo>
                    <a:pt x="0" y="159"/>
                  </a:lnTo>
                  <a:lnTo>
                    <a:pt x="27" y="212"/>
                  </a:lnTo>
                  <a:lnTo>
                    <a:pt x="28" y="212"/>
                  </a:lnTo>
                </a:path>
              </a:pathLst>
            </a:custGeom>
            <a:noFill/>
            <a:ln w="0">
              <a:solidFill>
                <a:srgbClr val="000000"/>
              </a:solidFill>
              <a:prstDash val="solid"/>
              <a:round/>
            </a:ln>
          </p:spPr>
          <p:txBody>
            <a:bodyPr/>
            <a:lstStyle/>
            <a:p>
              <a:endParaRPr lang="en-US"/>
            </a:p>
          </p:txBody>
        </p:sp>
        <p:sp>
          <p:nvSpPr>
            <p:cNvPr id="27054" name="Freeform 1645"/>
            <p:cNvSpPr/>
            <p:nvPr/>
          </p:nvSpPr>
          <p:spPr bwMode="auto">
            <a:xfrm>
              <a:off x="4346" y="2729"/>
              <a:ext cx="4" cy="31"/>
            </a:xfrm>
            <a:custGeom>
              <a:avLst/>
              <a:gdLst>
                <a:gd name="T0" fmla="*/ 0 w 25"/>
                <a:gd name="T1" fmla="*/ 1 h 212"/>
                <a:gd name="T2" fmla="*/ 0 w 25"/>
                <a:gd name="T3" fmla="*/ 0 h 212"/>
                <a:gd name="T4" fmla="*/ 0 w 25"/>
                <a:gd name="T5" fmla="*/ 0 h 212"/>
                <a:gd name="T6" fmla="*/ 0 w 25"/>
                <a:gd name="T7" fmla="*/ 0 h 212"/>
                <a:gd name="T8" fmla="*/ 0 w 25"/>
                <a:gd name="T9" fmla="*/ 0 h 212"/>
                <a:gd name="T10" fmla="*/ 0 60000 65536"/>
                <a:gd name="T11" fmla="*/ 0 60000 65536"/>
                <a:gd name="T12" fmla="*/ 0 60000 65536"/>
                <a:gd name="T13" fmla="*/ 0 60000 65536"/>
                <a:gd name="T14" fmla="*/ 0 60000 65536"/>
                <a:gd name="T15" fmla="*/ 0 w 25"/>
                <a:gd name="T16" fmla="*/ 0 h 212"/>
                <a:gd name="T17" fmla="*/ 25 w 25"/>
                <a:gd name="T18" fmla="*/ 212 h 212"/>
              </a:gdLst>
              <a:ahLst/>
              <a:cxnLst>
                <a:cxn ang="T10">
                  <a:pos x="T0" y="T1"/>
                </a:cxn>
                <a:cxn ang="T11">
                  <a:pos x="T2" y="T3"/>
                </a:cxn>
                <a:cxn ang="T12">
                  <a:pos x="T4" y="T5"/>
                </a:cxn>
                <a:cxn ang="T13">
                  <a:pos x="T6" y="T7"/>
                </a:cxn>
                <a:cxn ang="T14">
                  <a:pos x="T8" y="T9"/>
                </a:cxn>
              </a:cxnLst>
              <a:rect l="T15" t="T16" r="T17" b="T18"/>
              <a:pathLst>
                <a:path w="25" h="212">
                  <a:moveTo>
                    <a:pt x="0" y="212"/>
                  </a:moveTo>
                  <a:lnTo>
                    <a:pt x="25" y="159"/>
                  </a:lnTo>
                  <a:lnTo>
                    <a:pt x="25" y="53"/>
                  </a:lnTo>
                  <a:lnTo>
                    <a:pt x="0" y="0"/>
                  </a:lnTo>
                  <a:lnTo>
                    <a:pt x="1" y="0"/>
                  </a:lnTo>
                </a:path>
              </a:pathLst>
            </a:custGeom>
            <a:noFill/>
            <a:ln w="0">
              <a:solidFill>
                <a:srgbClr val="000000"/>
              </a:solidFill>
              <a:prstDash val="solid"/>
              <a:round/>
            </a:ln>
          </p:spPr>
          <p:txBody>
            <a:bodyPr/>
            <a:lstStyle/>
            <a:p>
              <a:endParaRPr lang="en-US"/>
            </a:p>
          </p:txBody>
        </p:sp>
        <p:sp>
          <p:nvSpPr>
            <p:cNvPr id="27055" name="Freeform 1646"/>
            <p:cNvSpPr/>
            <p:nvPr/>
          </p:nvSpPr>
          <p:spPr bwMode="auto">
            <a:xfrm>
              <a:off x="4307" y="2717"/>
              <a:ext cx="16" cy="55"/>
            </a:xfrm>
            <a:custGeom>
              <a:avLst/>
              <a:gdLst>
                <a:gd name="T0" fmla="*/ 0 w 106"/>
                <a:gd name="T1" fmla="*/ 0 h 370"/>
                <a:gd name="T2" fmla="*/ 0 w 106"/>
                <a:gd name="T3" fmla="*/ 0 h 370"/>
                <a:gd name="T4" fmla="*/ 0 w 106"/>
                <a:gd name="T5" fmla="*/ 0 h 370"/>
                <a:gd name="T6" fmla="*/ 0 w 106"/>
                <a:gd name="T7" fmla="*/ 0 h 370"/>
                <a:gd name="T8" fmla="*/ 0 w 106"/>
                <a:gd name="T9" fmla="*/ 1 h 370"/>
                <a:gd name="T10" fmla="*/ 0 w 106"/>
                <a:gd name="T11" fmla="*/ 1 h 370"/>
                <a:gd name="T12" fmla="*/ 0 w 106"/>
                <a:gd name="T13" fmla="*/ 1 h 370"/>
                <a:gd name="T14" fmla="*/ 0 w 106"/>
                <a:gd name="T15" fmla="*/ 1 h 370"/>
                <a:gd name="T16" fmla="*/ 0 w 106"/>
                <a:gd name="T17" fmla="*/ 1 h 3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370"/>
                <a:gd name="T29" fmla="*/ 106 w 106"/>
                <a:gd name="T30" fmla="*/ 370 h 3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370">
                  <a:moveTo>
                    <a:pt x="105" y="0"/>
                  </a:moveTo>
                  <a:lnTo>
                    <a:pt x="52" y="26"/>
                  </a:lnTo>
                  <a:lnTo>
                    <a:pt x="26" y="53"/>
                  </a:lnTo>
                  <a:lnTo>
                    <a:pt x="0" y="132"/>
                  </a:lnTo>
                  <a:lnTo>
                    <a:pt x="0" y="238"/>
                  </a:lnTo>
                  <a:lnTo>
                    <a:pt x="26" y="317"/>
                  </a:lnTo>
                  <a:lnTo>
                    <a:pt x="52" y="344"/>
                  </a:lnTo>
                  <a:lnTo>
                    <a:pt x="105" y="370"/>
                  </a:lnTo>
                  <a:lnTo>
                    <a:pt x="106" y="370"/>
                  </a:lnTo>
                </a:path>
              </a:pathLst>
            </a:custGeom>
            <a:noFill/>
            <a:ln w="0">
              <a:solidFill>
                <a:srgbClr val="000000"/>
              </a:solidFill>
              <a:prstDash val="solid"/>
              <a:round/>
            </a:ln>
          </p:spPr>
          <p:txBody>
            <a:bodyPr/>
            <a:lstStyle/>
            <a:p>
              <a:endParaRPr lang="en-US"/>
            </a:p>
          </p:txBody>
        </p:sp>
        <p:sp>
          <p:nvSpPr>
            <p:cNvPr id="27056" name="Freeform 1647"/>
            <p:cNvSpPr/>
            <p:nvPr/>
          </p:nvSpPr>
          <p:spPr bwMode="auto">
            <a:xfrm>
              <a:off x="4331" y="2717"/>
              <a:ext cx="15" cy="55"/>
            </a:xfrm>
            <a:custGeom>
              <a:avLst/>
              <a:gdLst>
                <a:gd name="T0" fmla="*/ 0 w 106"/>
                <a:gd name="T1" fmla="*/ 1 h 370"/>
                <a:gd name="T2" fmla="*/ 0 w 106"/>
                <a:gd name="T3" fmla="*/ 1 h 370"/>
                <a:gd name="T4" fmla="*/ 0 w 106"/>
                <a:gd name="T5" fmla="*/ 1 h 370"/>
                <a:gd name="T6" fmla="*/ 0 w 106"/>
                <a:gd name="T7" fmla="*/ 1 h 370"/>
                <a:gd name="T8" fmla="*/ 0 w 106"/>
                <a:gd name="T9" fmla="*/ 0 h 370"/>
                <a:gd name="T10" fmla="*/ 0 w 106"/>
                <a:gd name="T11" fmla="*/ 0 h 370"/>
                <a:gd name="T12" fmla="*/ 0 w 106"/>
                <a:gd name="T13" fmla="*/ 0 h 370"/>
                <a:gd name="T14" fmla="*/ 0 w 106"/>
                <a:gd name="T15" fmla="*/ 0 h 370"/>
                <a:gd name="T16" fmla="*/ 0 w 106"/>
                <a:gd name="T17" fmla="*/ 0 h 3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370"/>
                <a:gd name="T29" fmla="*/ 106 w 106"/>
                <a:gd name="T30" fmla="*/ 370 h 3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370">
                  <a:moveTo>
                    <a:pt x="0" y="370"/>
                  </a:moveTo>
                  <a:lnTo>
                    <a:pt x="53" y="344"/>
                  </a:lnTo>
                  <a:lnTo>
                    <a:pt x="79" y="317"/>
                  </a:lnTo>
                  <a:lnTo>
                    <a:pt x="106" y="238"/>
                  </a:lnTo>
                  <a:lnTo>
                    <a:pt x="106" y="132"/>
                  </a:lnTo>
                  <a:lnTo>
                    <a:pt x="79" y="53"/>
                  </a:lnTo>
                  <a:lnTo>
                    <a:pt x="53" y="26"/>
                  </a:lnTo>
                  <a:lnTo>
                    <a:pt x="0" y="0"/>
                  </a:lnTo>
                  <a:lnTo>
                    <a:pt x="1" y="0"/>
                  </a:lnTo>
                </a:path>
              </a:pathLst>
            </a:custGeom>
            <a:noFill/>
            <a:ln w="0">
              <a:solidFill>
                <a:srgbClr val="000000"/>
              </a:solidFill>
              <a:prstDash val="solid"/>
              <a:round/>
            </a:ln>
          </p:spPr>
          <p:txBody>
            <a:bodyPr/>
            <a:lstStyle/>
            <a:p>
              <a:endParaRPr lang="en-US"/>
            </a:p>
          </p:txBody>
        </p:sp>
        <p:sp>
          <p:nvSpPr>
            <p:cNvPr id="27057" name="Freeform 1648"/>
            <p:cNvSpPr/>
            <p:nvPr/>
          </p:nvSpPr>
          <p:spPr bwMode="auto">
            <a:xfrm>
              <a:off x="4385" y="2717"/>
              <a:ext cx="1" cy="55"/>
            </a:xfrm>
            <a:custGeom>
              <a:avLst/>
              <a:gdLst>
                <a:gd name="T0" fmla="*/ 0 w 1"/>
                <a:gd name="T1" fmla="*/ 0 h 370"/>
                <a:gd name="T2" fmla="*/ 0 w 1"/>
                <a:gd name="T3" fmla="*/ 1 h 370"/>
                <a:gd name="T4" fmla="*/ 1 w 1"/>
                <a:gd name="T5" fmla="*/ 1 h 370"/>
                <a:gd name="T6" fmla="*/ 0 60000 65536"/>
                <a:gd name="T7" fmla="*/ 0 60000 65536"/>
                <a:gd name="T8" fmla="*/ 0 60000 65536"/>
                <a:gd name="T9" fmla="*/ 0 w 1"/>
                <a:gd name="T10" fmla="*/ 0 h 370"/>
                <a:gd name="T11" fmla="*/ 1 w 1"/>
                <a:gd name="T12" fmla="*/ 370 h 370"/>
              </a:gdLst>
              <a:ahLst/>
              <a:cxnLst>
                <a:cxn ang="T6">
                  <a:pos x="T0" y="T1"/>
                </a:cxn>
                <a:cxn ang="T7">
                  <a:pos x="T2" y="T3"/>
                </a:cxn>
                <a:cxn ang="T8">
                  <a:pos x="T4" y="T5"/>
                </a:cxn>
              </a:cxnLst>
              <a:rect l="T9" t="T10" r="T11" b="T12"/>
              <a:pathLst>
                <a:path w="1" h="370">
                  <a:moveTo>
                    <a:pt x="0" y="0"/>
                  </a:moveTo>
                  <a:lnTo>
                    <a:pt x="0" y="370"/>
                  </a:lnTo>
                  <a:lnTo>
                    <a:pt x="1" y="370"/>
                  </a:lnTo>
                </a:path>
              </a:pathLst>
            </a:custGeom>
            <a:noFill/>
            <a:ln w="0">
              <a:solidFill>
                <a:srgbClr val="000000"/>
              </a:solidFill>
              <a:prstDash val="solid"/>
              <a:round/>
            </a:ln>
          </p:spPr>
          <p:txBody>
            <a:bodyPr/>
            <a:lstStyle/>
            <a:p>
              <a:endParaRPr lang="en-US"/>
            </a:p>
          </p:txBody>
        </p:sp>
        <p:sp>
          <p:nvSpPr>
            <p:cNvPr id="27058" name="Freeform 1649"/>
            <p:cNvSpPr/>
            <p:nvPr/>
          </p:nvSpPr>
          <p:spPr bwMode="auto">
            <a:xfrm>
              <a:off x="4389" y="2721"/>
              <a:ext cx="1" cy="46"/>
            </a:xfrm>
            <a:custGeom>
              <a:avLst/>
              <a:gdLst>
                <a:gd name="T0" fmla="*/ 0 w 1"/>
                <a:gd name="T1" fmla="*/ 0 h 318"/>
                <a:gd name="T2" fmla="*/ 0 w 1"/>
                <a:gd name="T3" fmla="*/ 1 h 318"/>
                <a:gd name="T4" fmla="*/ 1 w 1"/>
                <a:gd name="T5" fmla="*/ 1 h 318"/>
                <a:gd name="T6" fmla="*/ 0 60000 65536"/>
                <a:gd name="T7" fmla="*/ 0 60000 65536"/>
                <a:gd name="T8" fmla="*/ 0 60000 65536"/>
                <a:gd name="T9" fmla="*/ 0 w 1"/>
                <a:gd name="T10" fmla="*/ 0 h 318"/>
                <a:gd name="T11" fmla="*/ 1 w 1"/>
                <a:gd name="T12" fmla="*/ 318 h 318"/>
              </a:gdLst>
              <a:ahLst/>
              <a:cxnLst>
                <a:cxn ang="T6">
                  <a:pos x="T0" y="T1"/>
                </a:cxn>
                <a:cxn ang="T7">
                  <a:pos x="T2" y="T3"/>
                </a:cxn>
                <a:cxn ang="T8">
                  <a:pos x="T4" y="T5"/>
                </a:cxn>
              </a:cxnLst>
              <a:rect l="T9" t="T10" r="T11" b="T12"/>
              <a:pathLst>
                <a:path w="1" h="318">
                  <a:moveTo>
                    <a:pt x="0" y="0"/>
                  </a:moveTo>
                  <a:lnTo>
                    <a:pt x="0" y="318"/>
                  </a:lnTo>
                  <a:lnTo>
                    <a:pt x="1" y="318"/>
                  </a:lnTo>
                </a:path>
              </a:pathLst>
            </a:custGeom>
            <a:noFill/>
            <a:ln w="0">
              <a:solidFill>
                <a:srgbClr val="000000"/>
              </a:solidFill>
              <a:prstDash val="solid"/>
              <a:round/>
            </a:ln>
          </p:spPr>
          <p:txBody>
            <a:bodyPr/>
            <a:lstStyle/>
            <a:p>
              <a:endParaRPr lang="en-US"/>
            </a:p>
          </p:txBody>
        </p:sp>
        <p:sp>
          <p:nvSpPr>
            <p:cNvPr id="27059" name="Freeform 1650"/>
            <p:cNvSpPr/>
            <p:nvPr/>
          </p:nvSpPr>
          <p:spPr bwMode="auto">
            <a:xfrm>
              <a:off x="4374" y="2717"/>
              <a:ext cx="20" cy="55"/>
            </a:xfrm>
            <a:custGeom>
              <a:avLst/>
              <a:gdLst>
                <a:gd name="T0" fmla="*/ 0 w 133"/>
                <a:gd name="T1" fmla="*/ 0 h 370"/>
                <a:gd name="T2" fmla="*/ 0 w 133"/>
                <a:gd name="T3" fmla="*/ 0 h 370"/>
                <a:gd name="T4" fmla="*/ 0 w 133"/>
                <a:gd name="T5" fmla="*/ 1 h 370"/>
                <a:gd name="T6" fmla="*/ 0 w 133"/>
                <a:gd name="T7" fmla="*/ 1 h 370"/>
                <a:gd name="T8" fmla="*/ 0 60000 65536"/>
                <a:gd name="T9" fmla="*/ 0 60000 65536"/>
                <a:gd name="T10" fmla="*/ 0 60000 65536"/>
                <a:gd name="T11" fmla="*/ 0 60000 65536"/>
                <a:gd name="T12" fmla="*/ 0 w 133"/>
                <a:gd name="T13" fmla="*/ 0 h 370"/>
                <a:gd name="T14" fmla="*/ 133 w 133"/>
                <a:gd name="T15" fmla="*/ 370 h 370"/>
              </a:gdLst>
              <a:ahLst/>
              <a:cxnLst>
                <a:cxn ang="T8">
                  <a:pos x="T0" y="T1"/>
                </a:cxn>
                <a:cxn ang="T9">
                  <a:pos x="T2" y="T3"/>
                </a:cxn>
                <a:cxn ang="T10">
                  <a:pos x="T4" y="T5"/>
                </a:cxn>
                <a:cxn ang="T11">
                  <a:pos x="T6" y="T7"/>
                </a:cxn>
              </a:cxnLst>
              <a:rect l="T12" t="T13" r="T14" b="T15"/>
              <a:pathLst>
                <a:path w="133" h="370">
                  <a:moveTo>
                    <a:pt x="0" y="0"/>
                  </a:moveTo>
                  <a:lnTo>
                    <a:pt x="132" y="0"/>
                  </a:lnTo>
                  <a:lnTo>
                    <a:pt x="132" y="370"/>
                  </a:lnTo>
                  <a:lnTo>
                    <a:pt x="133" y="370"/>
                  </a:lnTo>
                </a:path>
              </a:pathLst>
            </a:custGeom>
            <a:noFill/>
            <a:ln w="0">
              <a:solidFill>
                <a:srgbClr val="000000"/>
              </a:solidFill>
              <a:prstDash val="solid"/>
              <a:round/>
            </a:ln>
          </p:spPr>
          <p:txBody>
            <a:bodyPr/>
            <a:lstStyle/>
            <a:p>
              <a:endParaRPr lang="en-US"/>
            </a:p>
          </p:txBody>
        </p:sp>
        <p:sp>
          <p:nvSpPr>
            <p:cNvPr id="27060" name="Freeform 1651"/>
            <p:cNvSpPr/>
            <p:nvPr/>
          </p:nvSpPr>
          <p:spPr bwMode="auto">
            <a:xfrm>
              <a:off x="4393" y="2717"/>
              <a:ext cx="43" cy="55"/>
            </a:xfrm>
            <a:custGeom>
              <a:avLst/>
              <a:gdLst>
                <a:gd name="T0" fmla="*/ 0 w 292"/>
                <a:gd name="T1" fmla="*/ 0 h 370"/>
                <a:gd name="T2" fmla="*/ 0 w 292"/>
                <a:gd name="T3" fmla="*/ 0 h 370"/>
                <a:gd name="T4" fmla="*/ 0 w 292"/>
                <a:gd name="T5" fmla="*/ 0 h 370"/>
                <a:gd name="T6" fmla="*/ 0 w 292"/>
                <a:gd name="T7" fmla="*/ 0 h 370"/>
                <a:gd name="T8" fmla="*/ 1 w 292"/>
                <a:gd name="T9" fmla="*/ 0 h 370"/>
                <a:gd name="T10" fmla="*/ 1 w 292"/>
                <a:gd name="T11" fmla="*/ 0 h 370"/>
                <a:gd name="T12" fmla="*/ 1 w 292"/>
                <a:gd name="T13" fmla="*/ 0 h 370"/>
                <a:gd name="T14" fmla="*/ 1 w 292"/>
                <a:gd name="T15" fmla="*/ 0 h 370"/>
                <a:gd name="T16" fmla="*/ 1 w 292"/>
                <a:gd name="T17" fmla="*/ 1 h 370"/>
                <a:gd name="T18" fmla="*/ 1 w 292"/>
                <a:gd name="T19" fmla="*/ 1 h 3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2"/>
                <a:gd name="T31" fmla="*/ 0 h 370"/>
                <a:gd name="T32" fmla="*/ 292 w 292"/>
                <a:gd name="T33" fmla="*/ 370 h 3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2" h="370">
                  <a:moveTo>
                    <a:pt x="0" y="106"/>
                  </a:moveTo>
                  <a:lnTo>
                    <a:pt x="26" y="53"/>
                  </a:lnTo>
                  <a:lnTo>
                    <a:pt x="53" y="26"/>
                  </a:lnTo>
                  <a:lnTo>
                    <a:pt x="106" y="0"/>
                  </a:lnTo>
                  <a:lnTo>
                    <a:pt x="186" y="0"/>
                  </a:lnTo>
                  <a:lnTo>
                    <a:pt x="238" y="26"/>
                  </a:lnTo>
                  <a:lnTo>
                    <a:pt x="264" y="53"/>
                  </a:lnTo>
                  <a:lnTo>
                    <a:pt x="291" y="132"/>
                  </a:lnTo>
                  <a:lnTo>
                    <a:pt x="291" y="370"/>
                  </a:lnTo>
                  <a:lnTo>
                    <a:pt x="292" y="370"/>
                  </a:lnTo>
                </a:path>
              </a:pathLst>
            </a:custGeom>
            <a:noFill/>
            <a:ln w="0">
              <a:solidFill>
                <a:srgbClr val="000000"/>
              </a:solidFill>
              <a:prstDash val="solid"/>
              <a:round/>
            </a:ln>
          </p:spPr>
          <p:txBody>
            <a:bodyPr/>
            <a:lstStyle/>
            <a:p>
              <a:endParaRPr lang="en-US"/>
            </a:p>
          </p:txBody>
        </p:sp>
        <p:sp>
          <p:nvSpPr>
            <p:cNvPr id="27061" name="Freeform 1652"/>
            <p:cNvSpPr/>
            <p:nvPr/>
          </p:nvSpPr>
          <p:spPr bwMode="auto">
            <a:xfrm>
              <a:off x="4428" y="2725"/>
              <a:ext cx="5" cy="42"/>
            </a:xfrm>
            <a:custGeom>
              <a:avLst/>
              <a:gdLst>
                <a:gd name="T0" fmla="*/ 0 w 27"/>
                <a:gd name="T1" fmla="*/ 0 h 291"/>
                <a:gd name="T2" fmla="*/ 0 w 27"/>
                <a:gd name="T3" fmla="*/ 0 h 291"/>
                <a:gd name="T4" fmla="*/ 0 w 27"/>
                <a:gd name="T5" fmla="*/ 1 h 291"/>
                <a:gd name="T6" fmla="*/ 0 w 27"/>
                <a:gd name="T7" fmla="*/ 1 h 291"/>
                <a:gd name="T8" fmla="*/ 0 60000 65536"/>
                <a:gd name="T9" fmla="*/ 0 60000 65536"/>
                <a:gd name="T10" fmla="*/ 0 60000 65536"/>
                <a:gd name="T11" fmla="*/ 0 60000 65536"/>
                <a:gd name="T12" fmla="*/ 0 w 27"/>
                <a:gd name="T13" fmla="*/ 0 h 291"/>
                <a:gd name="T14" fmla="*/ 27 w 27"/>
                <a:gd name="T15" fmla="*/ 291 h 291"/>
              </a:gdLst>
              <a:ahLst/>
              <a:cxnLst>
                <a:cxn ang="T8">
                  <a:pos x="T0" y="T1"/>
                </a:cxn>
                <a:cxn ang="T9">
                  <a:pos x="T2" y="T3"/>
                </a:cxn>
                <a:cxn ang="T10">
                  <a:pos x="T4" y="T5"/>
                </a:cxn>
                <a:cxn ang="T11">
                  <a:pos x="T6" y="T7"/>
                </a:cxn>
              </a:cxnLst>
              <a:rect l="T12" t="T13" r="T14" b="T15"/>
              <a:pathLst>
                <a:path w="27" h="291">
                  <a:moveTo>
                    <a:pt x="0" y="0"/>
                  </a:moveTo>
                  <a:lnTo>
                    <a:pt x="26" y="79"/>
                  </a:lnTo>
                  <a:lnTo>
                    <a:pt x="26" y="291"/>
                  </a:lnTo>
                  <a:lnTo>
                    <a:pt x="27" y="291"/>
                  </a:lnTo>
                </a:path>
              </a:pathLst>
            </a:custGeom>
            <a:noFill/>
            <a:ln w="0">
              <a:solidFill>
                <a:srgbClr val="000000"/>
              </a:solidFill>
              <a:prstDash val="solid"/>
              <a:round/>
            </a:ln>
          </p:spPr>
          <p:txBody>
            <a:bodyPr/>
            <a:lstStyle/>
            <a:p>
              <a:endParaRPr lang="en-US"/>
            </a:p>
          </p:txBody>
        </p:sp>
        <p:sp>
          <p:nvSpPr>
            <p:cNvPr id="27062" name="Freeform 1653"/>
            <p:cNvSpPr/>
            <p:nvPr/>
          </p:nvSpPr>
          <p:spPr bwMode="auto">
            <a:xfrm>
              <a:off x="4421" y="2717"/>
              <a:ext cx="7" cy="55"/>
            </a:xfrm>
            <a:custGeom>
              <a:avLst/>
              <a:gdLst>
                <a:gd name="T0" fmla="*/ 0 w 53"/>
                <a:gd name="T1" fmla="*/ 0 h 370"/>
                <a:gd name="T2" fmla="*/ 0 w 53"/>
                <a:gd name="T3" fmla="*/ 0 h 370"/>
                <a:gd name="T4" fmla="*/ 0 w 53"/>
                <a:gd name="T5" fmla="*/ 0 h 370"/>
                <a:gd name="T6" fmla="*/ 0 w 53"/>
                <a:gd name="T7" fmla="*/ 1 h 370"/>
                <a:gd name="T8" fmla="*/ 0 w 53"/>
                <a:gd name="T9" fmla="*/ 1 h 370"/>
                <a:gd name="T10" fmla="*/ 0 60000 65536"/>
                <a:gd name="T11" fmla="*/ 0 60000 65536"/>
                <a:gd name="T12" fmla="*/ 0 60000 65536"/>
                <a:gd name="T13" fmla="*/ 0 60000 65536"/>
                <a:gd name="T14" fmla="*/ 0 60000 65536"/>
                <a:gd name="T15" fmla="*/ 0 w 53"/>
                <a:gd name="T16" fmla="*/ 0 h 370"/>
                <a:gd name="T17" fmla="*/ 53 w 53"/>
                <a:gd name="T18" fmla="*/ 370 h 370"/>
              </a:gdLst>
              <a:ahLst/>
              <a:cxnLst>
                <a:cxn ang="T10">
                  <a:pos x="T0" y="T1"/>
                </a:cxn>
                <a:cxn ang="T11">
                  <a:pos x="T2" y="T3"/>
                </a:cxn>
                <a:cxn ang="T12">
                  <a:pos x="T4" y="T5"/>
                </a:cxn>
                <a:cxn ang="T13">
                  <a:pos x="T6" y="T7"/>
                </a:cxn>
                <a:cxn ang="T14">
                  <a:pos x="T8" y="T9"/>
                </a:cxn>
              </a:cxnLst>
              <a:rect l="T15" t="T16" r="T17" b="T18"/>
              <a:pathLst>
                <a:path w="53" h="370">
                  <a:moveTo>
                    <a:pt x="0" y="0"/>
                  </a:moveTo>
                  <a:lnTo>
                    <a:pt x="25" y="26"/>
                  </a:lnTo>
                  <a:lnTo>
                    <a:pt x="52" y="106"/>
                  </a:lnTo>
                  <a:lnTo>
                    <a:pt x="52" y="370"/>
                  </a:lnTo>
                  <a:lnTo>
                    <a:pt x="53" y="370"/>
                  </a:lnTo>
                </a:path>
              </a:pathLst>
            </a:custGeom>
            <a:noFill/>
            <a:ln w="0">
              <a:solidFill>
                <a:srgbClr val="000000"/>
              </a:solidFill>
              <a:prstDash val="solid"/>
              <a:round/>
            </a:ln>
          </p:spPr>
          <p:txBody>
            <a:bodyPr/>
            <a:lstStyle/>
            <a:p>
              <a:endParaRPr lang="en-US"/>
            </a:p>
          </p:txBody>
        </p:sp>
        <p:sp>
          <p:nvSpPr>
            <p:cNvPr id="27063" name="Freeform 1654"/>
            <p:cNvSpPr/>
            <p:nvPr/>
          </p:nvSpPr>
          <p:spPr bwMode="auto">
            <a:xfrm>
              <a:off x="4374" y="2772"/>
              <a:ext cx="31" cy="0"/>
            </a:xfrm>
            <a:custGeom>
              <a:avLst/>
              <a:gdLst>
                <a:gd name="T0" fmla="*/ 0 w 213"/>
                <a:gd name="T1" fmla="*/ 1 w 213"/>
                <a:gd name="T2" fmla="*/ 1 w 213"/>
                <a:gd name="T3" fmla="*/ 0 60000 65536"/>
                <a:gd name="T4" fmla="*/ 0 60000 65536"/>
                <a:gd name="T5" fmla="*/ 0 60000 65536"/>
                <a:gd name="T6" fmla="*/ 0 w 213"/>
                <a:gd name="T7" fmla="*/ 213 w 213"/>
              </a:gdLst>
              <a:ahLst/>
              <a:cxnLst>
                <a:cxn ang="T3">
                  <a:pos x="T0" y="0"/>
                </a:cxn>
                <a:cxn ang="T4">
                  <a:pos x="T1" y="0"/>
                </a:cxn>
                <a:cxn ang="T5">
                  <a:pos x="T2" y="0"/>
                </a:cxn>
              </a:cxnLst>
              <a:rect l="T6" t="0" r="T7" b="0"/>
              <a:pathLst>
                <a:path w="213">
                  <a:moveTo>
                    <a:pt x="0" y="0"/>
                  </a:moveTo>
                  <a:lnTo>
                    <a:pt x="212" y="0"/>
                  </a:lnTo>
                  <a:lnTo>
                    <a:pt x="213" y="0"/>
                  </a:lnTo>
                </a:path>
              </a:pathLst>
            </a:custGeom>
            <a:noFill/>
            <a:ln w="0">
              <a:solidFill>
                <a:srgbClr val="000000"/>
              </a:solidFill>
              <a:prstDash val="solid"/>
              <a:round/>
            </a:ln>
          </p:spPr>
          <p:txBody>
            <a:bodyPr/>
            <a:lstStyle/>
            <a:p>
              <a:endParaRPr lang="en-US"/>
            </a:p>
          </p:txBody>
        </p:sp>
        <p:sp>
          <p:nvSpPr>
            <p:cNvPr id="27064" name="Freeform 1655"/>
            <p:cNvSpPr/>
            <p:nvPr/>
          </p:nvSpPr>
          <p:spPr bwMode="auto">
            <a:xfrm>
              <a:off x="4417" y="2772"/>
              <a:ext cx="31" cy="0"/>
            </a:xfrm>
            <a:custGeom>
              <a:avLst/>
              <a:gdLst>
                <a:gd name="T0" fmla="*/ 0 w 212"/>
                <a:gd name="T1" fmla="*/ 1 w 212"/>
                <a:gd name="T2" fmla="*/ 1 w 212"/>
                <a:gd name="T3" fmla="*/ 0 60000 65536"/>
                <a:gd name="T4" fmla="*/ 0 60000 65536"/>
                <a:gd name="T5" fmla="*/ 0 60000 65536"/>
                <a:gd name="T6" fmla="*/ 0 w 212"/>
                <a:gd name="T7" fmla="*/ 212 w 212"/>
              </a:gdLst>
              <a:ahLst/>
              <a:cxnLst>
                <a:cxn ang="T3">
                  <a:pos x="T0" y="0"/>
                </a:cxn>
                <a:cxn ang="T4">
                  <a:pos x="T1" y="0"/>
                </a:cxn>
                <a:cxn ang="T5">
                  <a:pos x="T2" y="0"/>
                </a:cxn>
              </a:cxnLst>
              <a:rect l="T6" t="0" r="T7" b="0"/>
              <a:pathLst>
                <a:path w="212">
                  <a:moveTo>
                    <a:pt x="0" y="0"/>
                  </a:moveTo>
                  <a:lnTo>
                    <a:pt x="211" y="0"/>
                  </a:lnTo>
                  <a:lnTo>
                    <a:pt x="212" y="0"/>
                  </a:lnTo>
                </a:path>
              </a:pathLst>
            </a:custGeom>
            <a:noFill/>
            <a:ln w="0">
              <a:solidFill>
                <a:srgbClr val="000000"/>
              </a:solidFill>
              <a:prstDash val="solid"/>
              <a:round/>
            </a:ln>
          </p:spPr>
          <p:txBody>
            <a:bodyPr/>
            <a:lstStyle/>
            <a:p>
              <a:endParaRPr lang="en-US"/>
            </a:p>
          </p:txBody>
        </p:sp>
        <p:sp>
          <p:nvSpPr>
            <p:cNvPr id="27065" name="Freeform 1656"/>
            <p:cNvSpPr/>
            <p:nvPr/>
          </p:nvSpPr>
          <p:spPr bwMode="auto">
            <a:xfrm>
              <a:off x="4378" y="2717"/>
              <a:ext cx="7" cy="4"/>
            </a:xfrm>
            <a:custGeom>
              <a:avLst/>
              <a:gdLst>
                <a:gd name="T0" fmla="*/ 0 w 54"/>
                <a:gd name="T1" fmla="*/ 0 h 26"/>
                <a:gd name="T2" fmla="*/ 0 w 54"/>
                <a:gd name="T3" fmla="*/ 0 h 26"/>
                <a:gd name="T4" fmla="*/ 0 w 54"/>
                <a:gd name="T5" fmla="*/ 0 h 26"/>
                <a:gd name="T6" fmla="*/ 0 60000 65536"/>
                <a:gd name="T7" fmla="*/ 0 60000 65536"/>
                <a:gd name="T8" fmla="*/ 0 60000 65536"/>
                <a:gd name="T9" fmla="*/ 0 w 54"/>
                <a:gd name="T10" fmla="*/ 0 h 26"/>
                <a:gd name="T11" fmla="*/ 54 w 54"/>
                <a:gd name="T12" fmla="*/ 26 h 26"/>
              </a:gdLst>
              <a:ahLst/>
              <a:cxnLst>
                <a:cxn ang="T6">
                  <a:pos x="T0" y="T1"/>
                </a:cxn>
                <a:cxn ang="T7">
                  <a:pos x="T2" y="T3"/>
                </a:cxn>
                <a:cxn ang="T8">
                  <a:pos x="T4" y="T5"/>
                </a:cxn>
              </a:cxnLst>
              <a:rect l="T9" t="T10" r="T11" b="T12"/>
              <a:pathLst>
                <a:path w="54" h="26">
                  <a:moveTo>
                    <a:pt x="0" y="0"/>
                  </a:moveTo>
                  <a:lnTo>
                    <a:pt x="53" y="26"/>
                  </a:lnTo>
                  <a:lnTo>
                    <a:pt x="54" y="26"/>
                  </a:lnTo>
                </a:path>
              </a:pathLst>
            </a:custGeom>
            <a:noFill/>
            <a:ln w="0">
              <a:solidFill>
                <a:srgbClr val="000000"/>
              </a:solidFill>
              <a:prstDash val="solid"/>
              <a:round/>
            </a:ln>
          </p:spPr>
          <p:txBody>
            <a:bodyPr/>
            <a:lstStyle/>
            <a:p>
              <a:endParaRPr lang="en-US"/>
            </a:p>
          </p:txBody>
        </p:sp>
        <p:sp>
          <p:nvSpPr>
            <p:cNvPr id="27066" name="Freeform 1657"/>
            <p:cNvSpPr/>
            <p:nvPr/>
          </p:nvSpPr>
          <p:spPr bwMode="auto">
            <a:xfrm>
              <a:off x="4381" y="2717"/>
              <a:ext cx="4" cy="8"/>
            </a:xfrm>
            <a:custGeom>
              <a:avLst/>
              <a:gdLst>
                <a:gd name="T0" fmla="*/ 0 w 28"/>
                <a:gd name="T1" fmla="*/ 0 h 53"/>
                <a:gd name="T2" fmla="*/ 0 w 28"/>
                <a:gd name="T3" fmla="*/ 0 h 53"/>
                <a:gd name="T4" fmla="*/ 0 w 28"/>
                <a:gd name="T5" fmla="*/ 0 h 53"/>
                <a:gd name="T6" fmla="*/ 0 60000 65536"/>
                <a:gd name="T7" fmla="*/ 0 60000 65536"/>
                <a:gd name="T8" fmla="*/ 0 60000 65536"/>
                <a:gd name="T9" fmla="*/ 0 w 28"/>
                <a:gd name="T10" fmla="*/ 0 h 53"/>
                <a:gd name="T11" fmla="*/ 28 w 28"/>
                <a:gd name="T12" fmla="*/ 53 h 53"/>
              </a:gdLst>
              <a:ahLst/>
              <a:cxnLst>
                <a:cxn ang="T6">
                  <a:pos x="T0" y="T1"/>
                </a:cxn>
                <a:cxn ang="T7">
                  <a:pos x="T2" y="T3"/>
                </a:cxn>
                <a:cxn ang="T8">
                  <a:pos x="T4" y="T5"/>
                </a:cxn>
              </a:cxnLst>
              <a:rect l="T9" t="T10" r="T11" b="T12"/>
              <a:pathLst>
                <a:path w="28" h="53">
                  <a:moveTo>
                    <a:pt x="0" y="0"/>
                  </a:moveTo>
                  <a:lnTo>
                    <a:pt x="27" y="53"/>
                  </a:lnTo>
                  <a:lnTo>
                    <a:pt x="28" y="53"/>
                  </a:lnTo>
                </a:path>
              </a:pathLst>
            </a:custGeom>
            <a:noFill/>
            <a:ln w="0">
              <a:solidFill>
                <a:srgbClr val="000000"/>
              </a:solidFill>
              <a:prstDash val="solid"/>
              <a:round/>
            </a:ln>
          </p:spPr>
          <p:txBody>
            <a:bodyPr/>
            <a:lstStyle/>
            <a:p>
              <a:endParaRPr lang="en-US"/>
            </a:p>
          </p:txBody>
        </p:sp>
        <p:sp>
          <p:nvSpPr>
            <p:cNvPr id="27067" name="Freeform 1658"/>
            <p:cNvSpPr/>
            <p:nvPr/>
          </p:nvSpPr>
          <p:spPr bwMode="auto">
            <a:xfrm>
              <a:off x="4378" y="2767"/>
              <a:ext cx="7" cy="5"/>
            </a:xfrm>
            <a:custGeom>
              <a:avLst/>
              <a:gdLst>
                <a:gd name="T0" fmla="*/ 0 w 53"/>
                <a:gd name="T1" fmla="*/ 0 h 26"/>
                <a:gd name="T2" fmla="*/ 0 w 53"/>
                <a:gd name="T3" fmla="*/ 0 h 26"/>
                <a:gd name="T4" fmla="*/ 0 w 53"/>
                <a:gd name="T5" fmla="*/ 0 h 26"/>
                <a:gd name="T6" fmla="*/ 0 60000 65536"/>
                <a:gd name="T7" fmla="*/ 0 60000 65536"/>
                <a:gd name="T8" fmla="*/ 0 60000 65536"/>
                <a:gd name="T9" fmla="*/ 0 w 53"/>
                <a:gd name="T10" fmla="*/ 0 h 26"/>
                <a:gd name="T11" fmla="*/ 53 w 53"/>
                <a:gd name="T12" fmla="*/ 26 h 26"/>
              </a:gdLst>
              <a:ahLst/>
              <a:cxnLst>
                <a:cxn ang="T6">
                  <a:pos x="T0" y="T1"/>
                </a:cxn>
                <a:cxn ang="T7">
                  <a:pos x="T2" y="T3"/>
                </a:cxn>
                <a:cxn ang="T8">
                  <a:pos x="T4" y="T5"/>
                </a:cxn>
              </a:cxnLst>
              <a:rect l="T9" t="T10" r="T11" b="T12"/>
              <a:pathLst>
                <a:path w="53" h="26">
                  <a:moveTo>
                    <a:pt x="53" y="0"/>
                  </a:moveTo>
                  <a:lnTo>
                    <a:pt x="0" y="26"/>
                  </a:lnTo>
                  <a:lnTo>
                    <a:pt x="1" y="26"/>
                  </a:lnTo>
                </a:path>
              </a:pathLst>
            </a:custGeom>
            <a:noFill/>
            <a:ln w="0">
              <a:solidFill>
                <a:srgbClr val="000000"/>
              </a:solidFill>
              <a:prstDash val="solid"/>
              <a:round/>
            </a:ln>
          </p:spPr>
          <p:txBody>
            <a:bodyPr/>
            <a:lstStyle/>
            <a:p>
              <a:endParaRPr lang="en-US"/>
            </a:p>
          </p:txBody>
        </p:sp>
        <p:sp>
          <p:nvSpPr>
            <p:cNvPr id="27068" name="Freeform 1659"/>
            <p:cNvSpPr/>
            <p:nvPr/>
          </p:nvSpPr>
          <p:spPr bwMode="auto">
            <a:xfrm>
              <a:off x="4381" y="2763"/>
              <a:ext cx="4" cy="9"/>
            </a:xfrm>
            <a:custGeom>
              <a:avLst/>
              <a:gdLst>
                <a:gd name="T0" fmla="*/ 0 w 27"/>
                <a:gd name="T1" fmla="*/ 0 h 53"/>
                <a:gd name="T2" fmla="*/ 0 w 27"/>
                <a:gd name="T3" fmla="*/ 0 h 53"/>
                <a:gd name="T4" fmla="*/ 0 w 27"/>
                <a:gd name="T5" fmla="*/ 0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27" y="0"/>
                  </a:moveTo>
                  <a:lnTo>
                    <a:pt x="0" y="53"/>
                  </a:lnTo>
                  <a:lnTo>
                    <a:pt x="1" y="53"/>
                  </a:lnTo>
                </a:path>
              </a:pathLst>
            </a:custGeom>
            <a:noFill/>
            <a:ln w="0">
              <a:solidFill>
                <a:srgbClr val="000000"/>
              </a:solidFill>
              <a:prstDash val="solid"/>
              <a:round/>
            </a:ln>
          </p:spPr>
          <p:txBody>
            <a:bodyPr/>
            <a:lstStyle/>
            <a:p>
              <a:endParaRPr lang="en-US"/>
            </a:p>
          </p:txBody>
        </p:sp>
        <p:sp>
          <p:nvSpPr>
            <p:cNvPr id="27069" name="Freeform 1660"/>
            <p:cNvSpPr/>
            <p:nvPr/>
          </p:nvSpPr>
          <p:spPr bwMode="auto">
            <a:xfrm>
              <a:off x="4393" y="2763"/>
              <a:ext cx="4" cy="9"/>
            </a:xfrm>
            <a:custGeom>
              <a:avLst/>
              <a:gdLst>
                <a:gd name="T0" fmla="*/ 0 w 27"/>
                <a:gd name="T1" fmla="*/ 0 h 53"/>
                <a:gd name="T2" fmla="*/ 0 w 27"/>
                <a:gd name="T3" fmla="*/ 0 h 53"/>
                <a:gd name="T4" fmla="*/ 0 w 27"/>
                <a:gd name="T5" fmla="*/ 0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0" y="0"/>
                  </a:moveTo>
                  <a:lnTo>
                    <a:pt x="26" y="53"/>
                  </a:lnTo>
                  <a:lnTo>
                    <a:pt x="27" y="53"/>
                  </a:lnTo>
                </a:path>
              </a:pathLst>
            </a:custGeom>
            <a:noFill/>
            <a:ln w="0">
              <a:solidFill>
                <a:srgbClr val="000000"/>
              </a:solidFill>
              <a:prstDash val="solid"/>
              <a:round/>
            </a:ln>
          </p:spPr>
          <p:txBody>
            <a:bodyPr/>
            <a:lstStyle/>
            <a:p>
              <a:endParaRPr lang="en-US"/>
            </a:p>
          </p:txBody>
        </p:sp>
        <p:sp>
          <p:nvSpPr>
            <p:cNvPr id="27070" name="Freeform 1661"/>
            <p:cNvSpPr/>
            <p:nvPr/>
          </p:nvSpPr>
          <p:spPr bwMode="auto">
            <a:xfrm>
              <a:off x="4393" y="2767"/>
              <a:ext cx="8" cy="5"/>
            </a:xfrm>
            <a:custGeom>
              <a:avLst/>
              <a:gdLst>
                <a:gd name="T0" fmla="*/ 0 w 54"/>
                <a:gd name="T1" fmla="*/ 0 h 26"/>
                <a:gd name="T2" fmla="*/ 0 w 54"/>
                <a:gd name="T3" fmla="*/ 0 h 26"/>
                <a:gd name="T4" fmla="*/ 0 w 54"/>
                <a:gd name="T5" fmla="*/ 0 h 26"/>
                <a:gd name="T6" fmla="*/ 0 60000 65536"/>
                <a:gd name="T7" fmla="*/ 0 60000 65536"/>
                <a:gd name="T8" fmla="*/ 0 60000 65536"/>
                <a:gd name="T9" fmla="*/ 0 w 54"/>
                <a:gd name="T10" fmla="*/ 0 h 26"/>
                <a:gd name="T11" fmla="*/ 54 w 54"/>
                <a:gd name="T12" fmla="*/ 26 h 26"/>
              </a:gdLst>
              <a:ahLst/>
              <a:cxnLst>
                <a:cxn ang="T6">
                  <a:pos x="T0" y="T1"/>
                </a:cxn>
                <a:cxn ang="T7">
                  <a:pos x="T2" y="T3"/>
                </a:cxn>
                <a:cxn ang="T8">
                  <a:pos x="T4" y="T5"/>
                </a:cxn>
              </a:cxnLst>
              <a:rect l="T9" t="T10" r="T11" b="T12"/>
              <a:pathLst>
                <a:path w="54" h="26">
                  <a:moveTo>
                    <a:pt x="0" y="0"/>
                  </a:moveTo>
                  <a:lnTo>
                    <a:pt x="53" y="26"/>
                  </a:lnTo>
                  <a:lnTo>
                    <a:pt x="54" y="26"/>
                  </a:lnTo>
                </a:path>
              </a:pathLst>
            </a:custGeom>
            <a:noFill/>
            <a:ln w="0">
              <a:solidFill>
                <a:srgbClr val="000000"/>
              </a:solidFill>
              <a:prstDash val="solid"/>
              <a:round/>
            </a:ln>
          </p:spPr>
          <p:txBody>
            <a:bodyPr/>
            <a:lstStyle/>
            <a:p>
              <a:endParaRPr lang="en-US"/>
            </a:p>
          </p:txBody>
        </p:sp>
        <p:sp>
          <p:nvSpPr>
            <p:cNvPr id="27071" name="Freeform 1662"/>
            <p:cNvSpPr/>
            <p:nvPr/>
          </p:nvSpPr>
          <p:spPr bwMode="auto">
            <a:xfrm>
              <a:off x="4421" y="2767"/>
              <a:ext cx="7" cy="5"/>
            </a:xfrm>
            <a:custGeom>
              <a:avLst/>
              <a:gdLst>
                <a:gd name="T0" fmla="*/ 0 w 52"/>
                <a:gd name="T1" fmla="*/ 0 h 26"/>
                <a:gd name="T2" fmla="*/ 0 w 52"/>
                <a:gd name="T3" fmla="*/ 0 h 26"/>
                <a:gd name="T4" fmla="*/ 0 w 52"/>
                <a:gd name="T5" fmla="*/ 0 h 26"/>
                <a:gd name="T6" fmla="*/ 0 60000 65536"/>
                <a:gd name="T7" fmla="*/ 0 60000 65536"/>
                <a:gd name="T8" fmla="*/ 0 60000 65536"/>
                <a:gd name="T9" fmla="*/ 0 w 52"/>
                <a:gd name="T10" fmla="*/ 0 h 26"/>
                <a:gd name="T11" fmla="*/ 52 w 52"/>
                <a:gd name="T12" fmla="*/ 26 h 26"/>
              </a:gdLst>
              <a:ahLst/>
              <a:cxnLst>
                <a:cxn ang="T6">
                  <a:pos x="T0" y="T1"/>
                </a:cxn>
                <a:cxn ang="T7">
                  <a:pos x="T2" y="T3"/>
                </a:cxn>
                <a:cxn ang="T8">
                  <a:pos x="T4" y="T5"/>
                </a:cxn>
              </a:cxnLst>
              <a:rect l="T9" t="T10" r="T11" b="T12"/>
              <a:pathLst>
                <a:path w="52" h="26">
                  <a:moveTo>
                    <a:pt x="52" y="0"/>
                  </a:moveTo>
                  <a:lnTo>
                    <a:pt x="0" y="26"/>
                  </a:lnTo>
                  <a:lnTo>
                    <a:pt x="1" y="26"/>
                  </a:lnTo>
                </a:path>
              </a:pathLst>
            </a:custGeom>
            <a:noFill/>
            <a:ln w="0">
              <a:solidFill>
                <a:srgbClr val="000000"/>
              </a:solidFill>
              <a:prstDash val="solid"/>
              <a:round/>
            </a:ln>
          </p:spPr>
          <p:txBody>
            <a:bodyPr/>
            <a:lstStyle/>
            <a:p>
              <a:endParaRPr lang="en-US"/>
            </a:p>
          </p:txBody>
        </p:sp>
        <p:sp>
          <p:nvSpPr>
            <p:cNvPr id="27072" name="Freeform 1663"/>
            <p:cNvSpPr/>
            <p:nvPr/>
          </p:nvSpPr>
          <p:spPr bwMode="auto">
            <a:xfrm>
              <a:off x="4424" y="2763"/>
              <a:ext cx="4" cy="9"/>
            </a:xfrm>
            <a:custGeom>
              <a:avLst/>
              <a:gdLst>
                <a:gd name="T0" fmla="*/ 0 w 27"/>
                <a:gd name="T1" fmla="*/ 0 h 53"/>
                <a:gd name="T2" fmla="*/ 0 w 27"/>
                <a:gd name="T3" fmla="*/ 0 h 53"/>
                <a:gd name="T4" fmla="*/ 0 w 27"/>
                <a:gd name="T5" fmla="*/ 0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27" y="0"/>
                  </a:moveTo>
                  <a:lnTo>
                    <a:pt x="0" y="53"/>
                  </a:lnTo>
                  <a:lnTo>
                    <a:pt x="2" y="53"/>
                  </a:lnTo>
                </a:path>
              </a:pathLst>
            </a:custGeom>
            <a:noFill/>
            <a:ln w="0">
              <a:solidFill>
                <a:srgbClr val="000000"/>
              </a:solidFill>
              <a:prstDash val="solid"/>
              <a:round/>
            </a:ln>
          </p:spPr>
          <p:txBody>
            <a:bodyPr/>
            <a:lstStyle/>
            <a:p>
              <a:endParaRPr lang="en-US"/>
            </a:p>
          </p:txBody>
        </p:sp>
        <p:sp>
          <p:nvSpPr>
            <p:cNvPr id="27073" name="Freeform 1664"/>
            <p:cNvSpPr/>
            <p:nvPr/>
          </p:nvSpPr>
          <p:spPr bwMode="auto">
            <a:xfrm>
              <a:off x="4436" y="2763"/>
              <a:ext cx="4" cy="9"/>
            </a:xfrm>
            <a:custGeom>
              <a:avLst/>
              <a:gdLst>
                <a:gd name="T0" fmla="*/ 0 w 27"/>
                <a:gd name="T1" fmla="*/ 0 h 53"/>
                <a:gd name="T2" fmla="*/ 0 w 27"/>
                <a:gd name="T3" fmla="*/ 0 h 53"/>
                <a:gd name="T4" fmla="*/ 0 w 27"/>
                <a:gd name="T5" fmla="*/ 0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0" y="0"/>
                  </a:moveTo>
                  <a:lnTo>
                    <a:pt x="26" y="53"/>
                  </a:lnTo>
                  <a:lnTo>
                    <a:pt x="27" y="53"/>
                  </a:lnTo>
                </a:path>
              </a:pathLst>
            </a:custGeom>
            <a:noFill/>
            <a:ln w="0">
              <a:solidFill>
                <a:srgbClr val="000000"/>
              </a:solidFill>
              <a:prstDash val="solid"/>
              <a:round/>
            </a:ln>
          </p:spPr>
          <p:txBody>
            <a:bodyPr/>
            <a:lstStyle/>
            <a:p>
              <a:endParaRPr lang="en-US"/>
            </a:p>
          </p:txBody>
        </p:sp>
        <p:sp>
          <p:nvSpPr>
            <p:cNvPr id="27074" name="Freeform 1665"/>
            <p:cNvSpPr/>
            <p:nvPr/>
          </p:nvSpPr>
          <p:spPr bwMode="auto">
            <a:xfrm>
              <a:off x="4436" y="2767"/>
              <a:ext cx="8" cy="5"/>
            </a:xfrm>
            <a:custGeom>
              <a:avLst/>
              <a:gdLst>
                <a:gd name="T0" fmla="*/ 0 w 54"/>
                <a:gd name="T1" fmla="*/ 0 h 26"/>
                <a:gd name="T2" fmla="*/ 0 w 54"/>
                <a:gd name="T3" fmla="*/ 0 h 26"/>
                <a:gd name="T4" fmla="*/ 0 w 54"/>
                <a:gd name="T5" fmla="*/ 0 h 26"/>
                <a:gd name="T6" fmla="*/ 0 60000 65536"/>
                <a:gd name="T7" fmla="*/ 0 60000 65536"/>
                <a:gd name="T8" fmla="*/ 0 60000 65536"/>
                <a:gd name="T9" fmla="*/ 0 w 54"/>
                <a:gd name="T10" fmla="*/ 0 h 26"/>
                <a:gd name="T11" fmla="*/ 54 w 54"/>
                <a:gd name="T12" fmla="*/ 26 h 26"/>
              </a:gdLst>
              <a:ahLst/>
              <a:cxnLst>
                <a:cxn ang="T6">
                  <a:pos x="T0" y="T1"/>
                </a:cxn>
                <a:cxn ang="T7">
                  <a:pos x="T2" y="T3"/>
                </a:cxn>
                <a:cxn ang="T8">
                  <a:pos x="T4" y="T5"/>
                </a:cxn>
              </a:cxnLst>
              <a:rect l="T9" t="T10" r="T11" b="T12"/>
              <a:pathLst>
                <a:path w="54" h="26">
                  <a:moveTo>
                    <a:pt x="0" y="0"/>
                  </a:moveTo>
                  <a:lnTo>
                    <a:pt x="53" y="26"/>
                  </a:lnTo>
                  <a:lnTo>
                    <a:pt x="54" y="26"/>
                  </a:lnTo>
                </a:path>
              </a:pathLst>
            </a:custGeom>
            <a:noFill/>
            <a:ln w="0">
              <a:solidFill>
                <a:srgbClr val="000000"/>
              </a:solidFill>
              <a:prstDash val="solid"/>
              <a:round/>
            </a:ln>
          </p:spPr>
          <p:txBody>
            <a:bodyPr/>
            <a:lstStyle/>
            <a:p>
              <a:endParaRPr lang="en-US"/>
            </a:p>
          </p:txBody>
        </p:sp>
        <p:sp>
          <p:nvSpPr>
            <p:cNvPr id="27075" name="Freeform 1666"/>
            <p:cNvSpPr/>
            <p:nvPr/>
          </p:nvSpPr>
          <p:spPr bwMode="auto">
            <a:xfrm>
              <a:off x="4467" y="2717"/>
              <a:ext cx="44" cy="46"/>
            </a:xfrm>
            <a:custGeom>
              <a:avLst/>
              <a:gdLst>
                <a:gd name="T0" fmla="*/ 1 w 292"/>
                <a:gd name="T1" fmla="*/ 0 h 317"/>
                <a:gd name="T2" fmla="*/ 1 w 292"/>
                <a:gd name="T3" fmla="*/ 0 h 317"/>
                <a:gd name="T4" fmla="*/ 1 w 292"/>
                <a:gd name="T5" fmla="*/ 0 h 317"/>
                <a:gd name="T6" fmla="*/ 1 w 292"/>
                <a:gd name="T7" fmla="*/ 0 h 317"/>
                <a:gd name="T8" fmla="*/ 1 w 292"/>
                <a:gd name="T9" fmla="*/ 0 h 317"/>
                <a:gd name="T10" fmla="*/ 1 w 292"/>
                <a:gd name="T11" fmla="*/ 0 h 317"/>
                <a:gd name="T12" fmla="*/ 0 w 292"/>
                <a:gd name="T13" fmla="*/ 0 h 317"/>
                <a:gd name="T14" fmla="*/ 0 w 292"/>
                <a:gd name="T15" fmla="*/ 0 h 317"/>
                <a:gd name="T16" fmla="*/ 0 w 292"/>
                <a:gd name="T17" fmla="*/ 0 h 317"/>
                <a:gd name="T18" fmla="*/ 0 w 292"/>
                <a:gd name="T19" fmla="*/ 0 h 317"/>
                <a:gd name="T20" fmla="*/ 0 w 292"/>
                <a:gd name="T21" fmla="*/ 0 h 317"/>
                <a:gd name="T22" fmla="*/ 0 w 292"/>
                <a:gd name="T23" fmla="*/ 1 h 317"/>
                <a:gd name="T24" fmla="*/ 1 w 292"/>
                <a:gd name="T25" fmla="*/ 1 h 317"/>
                <a:gd name="T26" fmla="*/ 1 w 292"/>
                <a:gd name="T27" fmla="*/ 1 h 317"/>
                <a:gd name="T28" fmla="*/ 1 w 292"/>
                <a:gd name="T29" fmla="*/ 1 h 317"/>
                <a:gd name="T30" fmla="*/ 1 w 292"/>
                <a:gd name="T31" fmla="*/ 1 h 3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2"/>
                <a:gd name="T49" fmla="*/ 0 h 317"/>
                <a:gd name="T50" fmla="*/ 292 w 292"/>
                <a:gd name="T51" fmla="*/ 317 h 3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2" h="317">
                  <a:moveTo>
                    <a:pt x="264" y="53"/>
                  </a:moveTo>
                  <a:lnTo>
                    <a:pt x="291" y="0"/>
                  </a:lnTo>
                  <a:lnTo>
                    <a:pt x="291" y="106"/>
                  </a:lnTo>
                  <a:lnTo>
                    <a:pt x="264" y="53"/>
                  </a:lnTo>
                  <a:lnTo>
                    <a:pt x="238" y="26"/>
                  </a:lnTo>
                  <a:lnTo>
                    <a:pt x="184" y="0"/>
                  </a:lnTo>
                  <a:lnTo>
                    <a:pt x="79" y="0"/>
                  </a:lnTo>
                  <a:lnTo>
                    <a:pt x="26" y="26"/>
                  </a:lnTo>
                  <a:lnTo>
                    <a:pt x="0" y="53"/>
                  </a:lnTo>
                  <a:lnTo>
                    <a:pt x="0" y="106"/>
                  </a:lnTo>
                  <a:lnTo>
                    <a:pt x="26" y="159"/>
                  </a:lnTo>
                  <a:lnTo>
                    <a:pt x="79" y="185"/>
                  </a:lnTo>
                  <a:lnTo>
                    <a:pt x="211" y="211"/>
                  </a:lnTo>
                  <a:lnTo>
                    <a:pt x="264" y="238"/>
                  </a:lnTo>
                  <a:lnTo>
                    <a:pt x="291" y="317"/>
                  </a:lnTo>
                  <a:lnTo>
                    <a:pt x="292" y="317"/>
                  </a:lnTo>
                </a:path>
              </a:pathLst>
            </a:custGeom>
            <a:noFill/>
            <a:ln w="0">
              <a:solidFill>
                <a:srgbClr val="000000"/>
              </a:solidFill>
              <a:prstDash val="solid"/>
              <a:round/>
            </a:ln>
          </p:spPr>
          <p:txBody>
            <a:bodyPr/>
            <a:lstStyle/>
            <a:p>
              <a:endParaRPr lang="en-US"/>
            </a:p>
          </p:txBody>
        </p:sp>
        <p:sp>
          <p:nvSpPr>
            <p:cNvPr id="27076" name="Freeform 1667"/>
            <p:cNvSpPr/>
            <p:nvPr/>
          </p:nvSpPr>
          <p:spPr bwMode="auto">
            <a:xfrm>
              <a:off x="4467" y="2721"/>
              <a:ext cx="4" cy="12"/>
            </a:xfrm>
            <a:custGeom>
              <a:avLst/>
              <a:gdLst>
                <a:gd name="T0" fmla="*/ 0 w 26"/>
                <a:gd name="T1" fmla="*/ 0 h 80"/>
                <a:gd name="T2" fmla="*/ 0 w 26"/>
                <a:gd name="T3" fmla="*/ 0 h 80"/>
                <a:gd name="T4" fmla="*/ 0 w 26"/>
                <a:gd name="T5" fmla="*/ 0 h 80"/>
                <a:gd name="T6" fmla="*/ 0 60000 65536"/>
                <a:gd name="T7" fmla="*/ 0 60000 65536"/>
                <a:gd name="T8" fmla="*/ 0 60000 65536"/>
                <a:gd name="T9" fmla="*/ 0 w 26"/>
                <a:gd name="T10" fmla="*/ 0 h 80"/>
                <a:gd name="T11" fmla="*/ 26 w 26"/>
                <a:gd name="T12" fmla="*/ 80 h 80"/>
              </a:gdLst>
              <a:ahLst/>
              <a:cxnLst>
                <a:cxn ang="T6">
                  <a:pos x="T0" y="T1"/>
                </a:cxn>
                <a:cxn ang="T7">
                  <a:pos x="T2" y="T3"/>
                </a:cxn>
                <a:cxn ang="T8">
                  <a:pos x="T4" y="T5"/>
                </a:cxn>
              </a:cxnLst>
              <a:rect l="T9" t="T10" r="T11" b="T12"/>
              <a:pathLst>
                <a:path w="26" h="80">
                  <a:moveTo>
                    <a:pt x="26" y="0"/>
                  </a:moveTo>
                  <a:lnTo>
                    <a:pt x="0" y="80"/>
                  </a:lnTo>
                  <a:lnTo>
                    <a:pt x="1" y="80"/>
                  </a:lnTo>
                </a:path>
              </a:pathLst>
            </a:custGeom>
            <a:noFill/>
            <a:ln w="0">
              <a:solidFill>
                <a:srgbClr val="000000"/>
              </a:solidFill>
              <a:prstDash val="solid"/>
              <a:round/>
            </a:ln>
          </p:spPr>
          <p:txBody>
            <a:bodyPr/>
            <a:lstStyle/>
            <a:p>
              <a:endParaRPr lang="en-US"/>
            </a:p>
          </p:txBody>
        </p:sp>
        <p:sp>
          <p:nvSpPr>
            <p:cNvPr id="27077" name="Freeform 1668"/>
            <p:cNvSpPr/>
            <p:nvPr/>
          </p:nvSpPr>
          <p:spPr bwMode="auto">
            <a:xfrm>
              <a:off x="4471" y="2736"/>
              <a:ext cx="35" cy="12"/>
            </a:xfrm>
            <a:custGeom>
              <a:avLst/>
              <a:gdLst>
                <a:gd name="T0" fmla="*/ 0 w 239"/>
                <a:gd name="T1" fmla="*/ 0 h 79"/>
                <a:gd name="T2" fmla="*/ 0 w 239"/>
                <a:gd name="T3" fmla="*/ 0 h 79"/>
                <a:gd name="T4" fmla="*/ 1 w 239"/>
                <a:gd name="T5" fmla="*/ 0 h 79"/>
                <a:gd name="T6" fmla="*/ 1 w 239"/>
                <a:gd name="T7" fmla="*/ 0 h 79"/>
                <a:gd name="T8" fmla="*/ 1 w 239"/>
                <a:gd name="T9" fmla="*/ 0 h 79"/>
                <a:gd name="T10" fmla="*/ 0 60000 65536"/>
                <a:gd name="T11" fmla="*/ 0 60000 65536"/>
                <a:gd name="T12" fmla="*/ 0 60000 65536"/>
                <a:gd name="T13" fmla="*/ 0 60000 65536"/>
                <a:gd name="T14" fmla="*/ 0 60000 65536"/>
                <a:gd name="T15" fmla="*/ 0 w 239"/>
                <a:gd name="T16" fmla="*/ 0 h 79"/>
                <a:gd name="T17" fmla="*/ 239 w 239"/>
                <a:gd name="T18" fmla="*/ 79 h 79"/>
              </a:gdLst>
              <a:ahLst/>
              <a:cxnLst>
                <a:cxn ang="T10">
                  <a:pos x="T0" y="T1"/>
                </a:cxn>
                <a:cxn ang="T11">
                  <a:pos x="T2" y="T3"/>
                </a:cxn>
                <a:cxn ang="T12">
                  <a:pos x="T4" y="T5"/>
                </a:cxn>
                <a:cxn ang="T13">
                  <a:pos x="T6" y="T7"/>
                </a:cxn>
                <a:cxn ang="T14">
                  <a:pos x="T8" y="T9"/>
                </a:cxn>
              </a:cxnLst>
              <a:rect l="T15" t="T16" r="T17" b="T18"/>
              <a:pathLst>
                <a:path w="239" h="79">
                  <a:moveTo>
                    <a:pt x="0" y="0"/>
                  </a:moveTo>
                  <a:lnTo>
                    <a:pt x="53" y="27"/>
                  </a:lnTo>
                  <a:lnTo>
                    <a:pt x="185" y="53"/>
                  </a:lnTo>
                  <a:lnTo>
                    <a:pt x="238" y="79"/>
                  </a:lnTo>
                  <a:lnTo>
                    <a:pt x="239" y="79"/>
                  </a:lnTo>
                </a:path>
              </a:pathLst>
            </a:custGeom>
            <a:noFill/>
            <a:ln w="0">
              <a:solidFill>
                <a:srgbClr val="000000"/>
              </a:solidFill>
              <a:prstDash val="solid"/>
              <a:round/>
            </a:ln>
          </p:spPr>
          <p:txBody>
            <a:bodyPr/>
            <a:lstStyle/>
            <a:p>
              <a:endParaRPr lang="en-US"/>
            </a:p>
          </p:txBody>
        </p:sp>
        <p:sp>
          <p:nvSpPr>
            <p:cNvPr id="27078" name="Freeform 1669"/>
            <p:cNvSpPr/>
            <p:nvPr/>
          </p:nvSpPr>
          <p:spPr bwMode="auto">
            <a:xfrm>
              <a:off x="4506" y="2752"/>
              <a:ext cx="5" cy="15"/>
            </a:xfrm>
            <a:custGeom>
              <a:avLst/>
              <a:gdLst>
                <a:gd name="T0" fmla="*/ 0 w 27"/>
                <a:gd name="T1" fmla="*/ 0 h 106"/>
                <a:gd name="T2" fmla="*/ 0 w 27"/>
                <a:gd name="T3" fmla="*/ 0 h 106"/>
                <a:gd name="T4" fmla="*/ 0 w 27"/>
                <a:gd name="T5" fmla="*/ 0 h 106"/>
                <a:gd name="T6" fmla="*/ 0 60000 65536"/>
                <a:gd name="T7" fmla="*/ 0 60000 65536"/>
                <a:gd name="T8" fmla="*/ 0 60000 65536"/>
                <a:gd name="T9" fmla="*/ 0 w 27"/>
                <a:gd name="T10" fmla="*/ 0 h 106"/>
                <a:gd name="T11" fmla="*/ 27 w 27"/>
                <a:gd name="T12" fmla="*/ 106 h 106"/>
              </a:gdLst>
              <a:ahLst/>
              <a:cxnLst>
                <a:cxn ang="T6">
                  <a:pos x="T0" y="T1"/>
                </a:cxn>
                <a:cxn ang="T7">
                  <a:pos x="T2" y="T3"/>
                </a:cxn>
                <a:cxn ang="T8">
                  <a:pos x="T4" y="T5"/>
                </a:cxn>
              </a:cxnLst>
              <a:rect l="T9" t="T10" r="T11" b="T12"/>
              <a:pathLst>
                <a:path w="27" h="106">
                  <a:moveTo>
                    <a:pt x="27" y="0"/>
                  </a:moveTo>
                  <a:lnTo>
                    <a:pt x="0" y="106"/>
                  </a:lnTo>
                  <a:lnTo>
                    <a:pt x="1" y="106"/>
                  </a:lnTo>
                </a:path>
              </a:pathLst>
            </a:custGeom>
            <a:noFill/>
            <a:ln w="0">
              <a:solidFill>
                <a:srgbClr val="000000"/>
              </a:solidFill>
              <a:prstDash val="solid"/>
              <a:round/>
            </a:ln>
          </p:spPr>
          <p:txBody>
            <a:bodyPr/>
            <a:lstStyle/>
            <a:p>
              <a:endParaRPr lang="en-US"/>
            </a:p>
          </p:txBody>
        </p:sp>
        <p:sp>
          <p:nvSpPr>
            <p:cNvPr id="27079" name="Freeform 1670"/>
            <p:cNvSpPr/>
            <p:nvPr/>
          </p:nvSpPr>
          <p:spPr bwMode="auto">
            <a:xfrm>
              <a:off x="4467" y="2725"/>
              <a:ext cx="44" cy="47"/>
            </a:xfrm>
            <a:custGeom>
              <a:avLst/>
              <a:gdLst>
                <a:gd name="T0" fmla="*/ 0 w 291"/>
                <a:gd name="T1" fmla="*/ 0 h 317"/>
                <a:gd name="T2" fmla="*/ 0 w 291"/>
                <a:gd name="T3" fmla="*/ 0 h 317"/>
                <a:gd name="T4" fmla="*/ 0 w 291"/>
                <a:gd name="T5" fmla="*/ 0 h 317"/>
                <a:gd name="T6" fmla="*/ 1 w 291"/>
                <a:gd name="T7" fmla="*/ 0 h 317"/>
                <a:gd name="T8" fmla="*/ 1 w 291"/>
                <a:gd name="T9" fmla="*/ 0 h 317"/>
                <a:gd name="T10" fmla="*/ 1 w 291"/>
                <a:gd name="T11" fmla="*/ 1 h 317"/>
                <a:gd name="T12" fmla="*/ 1 w 291"/>
                <a:gd name="T13" fmla="*/ 1 h 317"/>
                <a:gd name="T14" fmla="*/ 1 w 291"/>
                <a:gd name="T15" fmla="*/ 1 h 317"/>
                <a:gd name="T16" fmla="*/ 1 w 291"/>
                <a:gd name="T17" fmla="*/ 1 h 317"/>
                <a:gd name="T18" fmla="*/ 0 w 291"/>
                <a:gd name="T19" fmla="*/ 1 h 317"/>
                <a:gd name="T20" fmla="*/ 0 w 291"/>
                <a:gd name="T21" fmla="*/ 1 h 317"/>
                <a:gd name="T22" fmla="*/ 0 w 291"/>
                <a:gd name="T23" fmla="*/ 1 h 317"/>
                <a:gd name="T24" fmla="*/ 0 w 291"/>
                <a:gd name="T25" fmla="*/ 1 h 317"/>
                <a:gd name="T26" fmla="*/ 0 w 291"/>
                <a:gd name="T27" fmla="*/ 1 h 317"/>
                <a:gd name="T28" fmla="*/ 0 w 291"/>
                <a:gd name="T29" fmla="*/ 1 h 317"/>
                <a:gd name="T30" fmla="*/ 0 w 291"/>
                <a:gd name="T31" fmla="*/ 1 h 3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1"/>
                <a:gd name="T49" fmla="*/ 0 h 317"/>
                <a:gd name="T50" fmla="*/ 291 w 291"/>
                <a:gd name="T51" fmla="*/ 317 h 3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1" h="317">
                  <a:moveTo>
                    <a:pt x="0" y="0"/>
                  </a:moveTo>
                  <a:lnTo>
                    <a:pt x="26" y="53"/>
                  </a:lnTo>
                  <a:lnTo>
                    <a:pt x="79" y="79"/>
                  </a:lnTo>
                  <a:lnTo>
                    <a:pt x="211" y="106"/>
                  </a:lnTo>
                  <a:lnTo>
                    <a:pt x="264" y="132"/>
                  </a:lnTo>
                  <a:lnTo>
                    <a:pt x="291" y="185"/>
                  </a:lnTo>
                  <a:lnTo>
                    <a:pt x="291" y="264"/>
                  </a:lnTo>
                  <a:lnTo>
                    <a:pt x="264" y="291"/>
                  </a:lnTo>
                  <a:lnTo>
                    <a:pt x="211" y="317"/>
                  </a:lnTo>
                  <a:lnTo>
                    <a:pt x="106" y="317"/>
                  </a:lnTo>
                  <a:lnTo>
                    <a:pt x="53" y="291"/>
                  </a:lnTo>
                  <a:lnTo>
                    <a:pt x="26" y="264"/>
                  </a:lnTo>
                  <a:lnTo>
                    <a:pt x="0" y="211"/>
                  </a:lnTo>
                  <a:lnTo>
                    <a:pt x="0" y="317"/>
                  </a:lnTo>
                  <a:lnTo>
                    <a:pt x="26" y="264"/>
                  </a:lnTo>
                  <a:lnTo>
                    <a:pt x="27" y="264"/>
                  </a:lnTo>
                </a:path>
              </a:pathLst>
            </a:custGeom>
            <a:noFill/>
            <a:ln w="0">
              <a:solidFill>
                <a:srgbClr val="000000"/>
              </a:solidFill>
              <a:prstDash val="solid"/>
              <a:round/>
            </a:ln>
          </p:spPr>
          <p:txBody>
            <a:bodyPr/>
            <a:lstStyle/>
            <a:p>
              <a:endParaRPr lang="en-US"/>
            </a:p>
          </p:txBody>
        </p:sp>
        <p:sp>
          <p:nvSpPr>
            <p:cNvPr id="27080" name="Freeform 1671"/>
            <p:cNvSpPr/>
            <p:nvPr/>
          </p:nvSpPr>
          <p:spPr bwMode="auto">
            <a:xfrm>
              <a:off x="4624" y="2690"/>
              <a:ext cx="7" cy="8"/>
            </a:xfrm>
            <a:custGeom>
              <a:avLst/>
              <a:gdLst>
                <a:gd name="T0" fmla="*/ 0 w 53"/>
                <a:gd name="T1" fmla="*/ 0 h 53"/>
                <a:gd name="T2" fmla="*/ 0 w 53"/>
                <a:gd name="T3" fmla="*/ 0 h 53"/>
                <a:gd name="T4" fmla="*/ 0 w 53"/>
                <a:gd name="T5" fmla="*/ 0 h 53"/>
                <a:gd name="T6" fmla="*/ 0 w 53"/>
                <a:gd name="T7" fmla="*/ 0 h 53"/>
                <a:gd name="T8" fmla="*/ 0 w 53"/>
                <a:gd name="T9" fmla="*/ 0 h 53"/>
                <a:gd name="T10" fmla="*/ 0 w 53"/>
                <a:gd name="T11" fmla="*/ 0 h 53"/>
                <a:gd name="T12" fmla="*/ 0 60000 65536"/>
                <a:gd name="T13" fmla="*/ 0 60000 65536"/>
                <a:gd name="T14" fmla="*/ 0 60000 65536"/>
                <a:gd name="T15" fmla="*/ 0 60000 65536"/>
                <a:gd name="T16" fmla="*/ 0 60000 65536"/>
                <a:gd name="T17" fmla="*/ 0 60000 65536"/>
                <a:gd name="T18" fmla="*/ 0 w 53"/>
                <a:gd name="T19" fmla="*/ 0 h 53"/>
                <a:gd name="T20" fmla="*/ 53 w 53"/>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53" h="53">
                  <a:moveTo>
                    <a:pt x="0" y="0"/>
                  </a:moveTo>
                  <a:lnTo>
                    <a:pt x="0" y="53"/>
                  </a:lnTo>
                  <a:lnTo>
                    <a:pt x="53" y="53"/>
                  </a:lnTo>
                  <a:lnTo>
                    <a:pt x="53" y="0"/>
                  </a:lnTo>
                  <a:lnTo>
                    <a:pt x="0" y="0"/>
                  </a:lnTo>
                  <a:lnTo>
                    <a:pt x="1" y="0"/>
                  </a:lnTo>
                </a:path>
              </a:pathLst>
            </a:custGeom>
            <a:noFill/>
            <a:ln w="0">
              <a:solidFill>
                <a:srgbClr val="000000"/>
              </a:solidFill>
              <a:prstDash val="solid"/>
              <a:round/>
            </a:ln>
          </p:spPr>
          <p:txBody>
            <a:bodyPr/>
            <a:lstStyle/>
            <a:p>
              <a:endParaRPr lang="en-US"/>
            </a:p>
          </p:txBody>
        </p:sp>
        <p:sp>
          <p:nvSpPr>
            <p:cNvPr id="27081" name="Freeform 1672"/>
            <p:cNvSpPr/>
            <p:nvPr/>
          </p:nvSpPr>
          <p:spPr bwMode="auto">
            <a:xfrm>
              <a:off x="4627" y="2690"/>
              <a:ext cx="1" cy="8"/>
            </a:xfrm>
            <a:custGeom>
              <a:avLst/>
              <a:gdLst>
                <a:gd name="T0" fmla="*/ 0 w 1"/>
                <a:gd name="T1" fmla="*/ 0 h 53"/>
                <a:gd name="T2" fmla="*/ 0 w 1"/>
                <a:gd name="T3" fmla="*/ 0 h 53"/>
                <a:gd name="T4" fmla="*/ 1 w 1"/>
                <a:gd name="T5" fmla="*/ 0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0"/>
                  </a:moveTo>
                  <a:lnTo>
                    <a:pt x="0" y="53"/>
                  </a:lnTo>
                  <a:lnTo>
                    <a:pt x="1" y="53"/>
                  </a:lnTo>
                </a:path>
              </a:pathLst>
            </a:custGeom>
            <a:noFill/>
            <a:ln w="0">
              <a:solidFill>
                <a:srgbClr val="000000"/>
              </a:solidFill>
              <a:prstDash val="solid"/>
              <a:round/>
            </a:ln>
          </p:spPr>
          <p:txBody>
            <a:bodyPr/>
            <a:lstStyle/>
            <a:p>
              <a:endParaRPr lang="en-US"/>
            </a:p>
          </p:txBody>
        </p:sp>
        <p:sp>
          <p:nvSpPr>
            <p:cNvPr id="27082" name="Freeform 1673"/>
            <p:cNvSpPr/>
            <p:nvPr/>
          </p:nvSpPr>
          <p:spPr bwMode="auto">
            <a:xfrm>
              <a:off x="4624" y="2694"/>
              <a:ext cx="7" cy="1"/>
            </a:xfrm>
            <a:custGeom>
              <a:avLst/>
              <a:gdLst>
                <a:gd name="T0" fmla="*/ 0 w 54"/>
                <a:gd name="T1" fmla="*/ 0 h 1"/>
                <a:gd name="T2" fmla="*/ 0 w 54"/>
                <a:gd name="T3" fmla="*/ 0 h 1"/>
                <a:gd name="T4" fmla="*/ 0 w 54"/>
                <a:gd name="T5" fmla="*/ 0 h 1"/>
                <a:gd name="T6" fmla="*/ 0 60000 65536"/>
                <a:gd name="T7" fmla="*/ 0 60000 65536"/>
                <a:gd name="T8" fmla="*/ 0 60000 65536"/>
                <a:gd name="T9" fmla="*/ 0 w 54"/>
                <a:gd name="T10" fmla="*/ 0 h 1"/>
                <a:gd name="T11" fmla="*/ 54 w 54"/>
                <a:gd name="T12" fmla="*/ 1 h 1"/>
              </a:gdLst>
              <a:ahLst/>
              <a:cxnLst>
                <a:cxn ang="T6">
                  <a:pos x="T0" y="T1"/>
                </a:cxn>
                <a:cxn ang="T7">
                  <a:pos x="T2" y="T3"/>
                </a:cxn>
                <a:cxn ang="T8">
                  <a:pos x="T4" y="T5"/>
                </a:cxn>
              </a:cxnLst>
              <a:rect l="T9" t="T10" r="T11" b="T12"/>
              <a:pathLst>
                <a:path w="54" h="1">
                  <a:moveTo>
                    <a:pt x="0" y="0"/>
                  </a:moveTo>
                  <a:lnTo>
                    <a:pt x="53" y="0"/>
                  </a:lnTo>
                  <a:lnTo>
                    <a:pt x="54" y="0"/>
                  </a:lnTo>
                </a:path>
              </a:pathLst>
            </a:custGeom>
            <a:noFill/>
            <a:ln w="0">
              <a:solidFill>
                <a:srgbClr val="000000"/>
              </a:solidFill>
              <a:prstDash val="solid"/>
              <a:round/>
            </a:ln>
          </p:spPr>
          <p:txBody>
            <a:bodyPr/>
            <a:lstStyle/>
            <a:p>
              <a:endParaRPr lang="en-US"/>
            </a:p>
          </p:txBody>
        </p:sp>
        <p:sp>
          <p:nvSpPr>
            <p:cNvPr id="27083" name="Freeform 1674"/>
            <p:cNvSpPr/>
            <p:nvPr/>
          </p:nvSpPr>
          <p:spPr bwMode="auto">
            <a:xfrm>
              <a:off x="4624" y="2717"/>
              <a:ext cx="0" cy="55"/>
            </a:xfrm>
            <a:custGeom>
              <a:avLst/>
              <a:gdLst>
                <a:gd name="T0" fmla="*/ 0 w 1"/>
                <a:gd name="T1" fmla="*/ 0 h 370"/>
                <a:gd name="T2" fmla="*/ 0 w 1"/>
                <a:gd name="T3" fmla="*/ 1 h 370"/>
                <a:gd name="T4" fmla="*/ 0 w 1"/>
                <a:gd name="T5" fmla="*/ 1 h 370"/>
                <a:gd name="T6" fmla="*/ 0 60000 65536"/>
                <a:gd name="T7" fmla="*/ 0 60000 65536"/>
                <a:gd name="T8" fmla="*/ 0 60000 65536"/>
                <a:gd name="T9" fmla="*/ 0 w 1"/>
                <a:gd name="T10" fmla="*/ 0 h 370"/>
                <a:gd name="T11" fmla="*/ 0 w 1"/>
                <a:gd name="T12" fmla="*/ 370 h 370"/>
              </a:gdLst>
              <a:ahLst/>
              <a:cxnLst>
                <a:cxn ang="T6">
                  <a:pos x="T0" y="T1"/>
                </a:cxn>
                <a:cxn ang="T7">
                  <a:pos x="T2" y="T3"/>
                </a:cxn>
                <a:cxn ang="T8">
                  <a:pos x="T4" y="T5"/>
                </a:cxn>
              </a:cxnLst>
              <a:rect l="T9" t="T10" r="T11" b="T12"/>
              <a:pathLst>
                <a:path w="1" h="370">
                  <a:moveTo>
                    <a:pt x="0" y="0"/>
                  </a:moveTo>
                  <a:lnTo>
                    <a:pt x="0" y="370"/>
                  </a:lnTo>
                  <a:lnTo>
                    <a:pt x="1" y="370"/>
                  </a:lnTo>
                </a:path>
              </a:pathLst>
            </a:custGeom>
            <a:noFill/>
            <a:ln w="0">
              <a:solidFill>
                <a:srgbClr val="000000"/>
              </a:solidFill>
              <a:prstDash val="solid"/>
              <a:round/>
            </a:ln>
          </p:spPr>
          <p:txBody>
            <a:bodyPr/>
            <a:lstStyle/>
            <a:p>
              <a:endParaRPr lang="en-US"/>
            </a:p>
          </p:txBody>
        </p:sp>
        <p:sp>
          <p:nvSpPr>
            <p:cNvPr id="27084" name="Freeform 1675"/>
            <p:cNvSpPr/>
            <p:nvPr/>
          </p:nvSpPr>
          <p:spPr bwMode="auto">
            <a:xfrm>
              <a:off x="4627" y="2721"/>
              <a:ext cx="1" cy="46"/>
            </a:xfrm>
            <a:custGeom>
              <a:avLst/>
              <a:gdLst>
                <a:gd name="T0" fmla="*/ 0 w 1"/>
                <a:gd name="T1" fmla="*/ 0 h 318"/>
                <a:gd name="T2" fmla="*/ 0 w 1"/>
                <a:gd name="T3" fmla="*/ 1 h 318"/>
                <a:gd name="T4" fmla="*/ 1 w 1"/>
                <a:gd name="T5" fmla="*/ 1 h 318"/>
                <a:gd name="T6" fmla="*/ 0 60000 65536"/>
                <a:gd name="T7" fmla="*/ 0 60000 65536"/>
                <a:gd name="T8" fmla="*/ 0 60000 65536"/>
                <a:gd name="T9" fmla="*/ 0 w 1"/>
                <a:gd name="T10" fmla="*/ 0 h 318"/>
                <a:gd name="T11" fmla="*/ 1 w 1"/>
                <a:gd name="T12" fmla="*/ 318 h 318"/>
              </a:gdLst>
              <a:ahLst/>
              <a:cxnLst>
                <a:cxn ang="T6">
                  <a:pos x="T0" y="T1"/>
                </a:cxn>
                <a:cxn ang="T7">
                  <a:pos x="T2" y="T3"/>
                </a:cxn>
                <a:cxn ang="T8">
                  <a:pos x="T4" y="T5"/>
                </a:cxn>
              </a:cxnLst>
              <a:rect l="T9" t="T10" r="T11" b="T12"/>
              <a:pathLst>
                <a:path w="1" h="318">
                  <a:moveTo>
                    <a:pt x="0" y="0"/>
                  </a:moveTo>
                  <a:lnTo>
                    <a:pt x="0" y="318"/>
                  </a:lnTo>
                  <a:lnTo>
                    <a:pt x="1" y="318"/>
                  </a:lnTo>
                </a:path>
              </a:pathLst>
            </a:custGeom>
            <a:noFill/>
            <a:ln w="0">
              <a:solidFill>
                <a:srgbClr val="000000"/>
              </a:solidFill>
              <a:prstDash val="solid"/>
              <a:round/>
            </a:ln>
          </p:spPr>
          <p:txBody>
            <a:bodyPr/>
            <a:lstStyle/>
            <a:p>
              <a:endParaRPr lang="en-US"/>
            </a:p>
          </p:txBody>
        </p:sp>
        <p:sp>
          <p:nvSpPr>
            <p:cNvPr id="27085" name="Freeform 1676"/>
            <p:cNvSpPr/>
            <p:nvPr/>
          </p:nvSpPr>
          <p:spPr bwMode="auto">
            <a:xfrm>
              <a:off x="4612" y="2717"/>
              <a:ext cx="19" cy="55"/>
            </a:xfrm>
            <a:custGeom>
              <a:avLst/>
              <a:gdLst>
                <a:gd name="T0" fmla="*/ 0 w 134"/>
                <a:gd name="T1" fmla="*/ 0 h 370"/>
                <a:gd name="T2" fmla="*/ 0 w 134"/>
                <a:gd name="T3" fmla="*/ 0 h 370"/>
                <a:gd name="T4" fmla="*/ 0 w 134"/>
                <a:gd name="T5" fmla="*/ 1 h 370"/>
                <a:gd name="T6" fmla="*/ 0 w 134"/>
                <a:gd name="T7" fmla="*/ 1 h 370"/>
                <a:gd name="T8" fmla="*/ 0 60000 65536"/>
                <a:gd name="T9" fmla="*/ 0 60000 65536"/>
                <a:gd name="T10" fmla="*/ 0 60000 65536"/>
                <a:gd name="T11" fmla="*/ 0 60000 65536"/>
                <a:gd name="T12" fmla="*/ 0 w 134"/>
                <a:gd name="T13" fmla="*/ 0 h 370"/>
                <a:gd name="T14" fmla="*/ 134 w 134"/>
                <a:gd name="T15" fmla="*/ 370 h 370"/>
              </a:gdLst>
              <a:ahLst/>
              <a:cxnLst>
                <a:cxn ang="T8">
                  <a:pos x="T0" y="T1"/>
                </a:cxn>
                <a:cxn ang="T9">
                  <a:pos x="T2" y="T3"/>
                </a:cxn>
                <a:cxn ang="T10">
                  <a:pos x="T4" y="T5"/>
                </a:cxn>
                <a:cxn ang="T11">
                  <a:pos x="T6" y="T7"/>
                </a:cxn>
              </a:cxnLst>
              <a:rect l="T12" t="T13" r="T14" b="T15"/>
              <a:pathLst>
                <a:path w="134" h="370">
                  <a:moveTo>
                    <a:pt x="0" y="0"/>
                  </a:moveTo>
                  <a:lnTo>
                    <a:pt x="133" y="0"/>
                  </a:lnTo>
                  <a:lnTo>
                    <a:pt x="133" y="370"/>
                  </a:lnTo>
                  <a:lnTo>
                    <a:pt x="134" y="370"/>
                  </a:lnTo>
                </a:path>
              </a:pathLst>
            </a:custGeom>
            <a:noFill/>
            <a:ln w="0">
              <a:solidFill>
                <a:srgbClr val="000000"/>
              </a:solidFill>
              <a:prstDash val="solid"/>
              <a:round/>
            </a:ln>
          </p:spPr>
          <p:txBody>
            <a:bodyPr/>
            <a:lstStyle/>
            <a:p>
              <a:endParaRPr lang="en-US"/>
            </a:p>
          </p:txBody>
        </p:sp>
        <p:sp>
          <p:nvSpPr>
            <p:cNvPr id="27086" name="Freeform 1677"/>
            <p:cNvSpPr/>
            <p:nvPr/>
          </p:nvSpPr>
          <p:spPr bwMode="auto">
            <a:xfrm>
              <a:off x="4612" y="2772"/>
              <a:ext cx="31" cy="0"/>
            </a:xfrm>
            <a:custGeom>
              <a:avLst/>
              <a:gdLst>
                <a:gd name="T0" fmla="*/ 0 w 213"/>
                <a:gd name="T1" fmla="*/ 1 w 213"/>
                <a:gd name="T2" fmla="*/ 1 w 213"/>
                <a:gd name="T3" fmla="*/ 0 60000 65536"/>
                <a:gd name="T4" fmla="*/ 0 60000 65536"/>
                <a:gd name="T5" fmla="*/ 0 60000 65536"/>
                <a:gd name="T6" fmla="*/ 0 w 213"/>
                <a:gd name="T7" fmla="*/ 213 w 213"/>
              </a:gdLst>
              <a:ahLst/>
              <a:cxnLst>
                <a:cxn ang="T3">
                  <a:pos x="T0" y="0"/>
                </a:cxn>
                <a:cxn ang="T4">
                  <a:pos x="T1" y="0"/>
                </a:cxn>
                <a:cxn ang="T5">
                  <a:pos x="T2" y="0"/>
                </a:cxn>
              </a:cxnLst>
              <a:rect l="T6" t="0" r="T7" b="0"/>
              <a:pathLst>
                <a:path w="213">
                  <a:moveTo>
                    <a:pt x="0" y="0"/>
                  </a:moveTo>
                  <a:lnTo>
                    <a:pt x="211" y="0"/>
                  </a:lnTo>
                  <a:lnTo>
                    <a:pt x="213" y="0"/>
                  </a:lnTo>
                </a:path>
              </a:pathLst>
            </a:custGeom>
            <a:noFill/>
            <a:ln w="0">
              <a:solidFill>
                <a:srgbClr val="000000"/>
              </a:solidFill>
              <a:prstDash val="solid"/>
              <a:round/>
            </a:ln>
          </p:spPr>
          <p:txBody>
            <a:bodyPr/>
            <a:lstStyle/>
            <a:p>
              <a:endParaRPr lang="en-US"/>
            </a:p>
          </p:txBody>
        </p:sp>
        <p:sp>
          <p:nvSpPr>
            <p:cNvPr id="27087" name="Freeform 1678"/>
            <p:cNvSpPr/>
            <p:nvPr/>
          </p:nvSpPr>
          <p:spPr bwMode="auto">
            <a:xfrm>
              <a:off x="4616" y="2717"/>
              <a:ext cx="8" cy="4"/>
            </a:xfrm>
            <a:custGeom>
              <a:avLst/>
              <a:gdLst>
                <a:gd name="T0" fmla="*/ 0 w 54"/>
                <a:gd name="T1" fmla="*/ 0 h 26"/>
                <a:gd name="T2" fmla="*/ 0 w 54"/>
                <a:gd name="T3" fmla="*/ 0 h 26"/>
                <a:gd name="T4" fmla="*/ 0 w 54"/>
                <a:gd name="T5" fmla="*/ 0 h 26"/>
                <a:gd name="T6" fmla="*/ 0 60000 65536"/>
                <a:gd name="T7" fmla="*/ 0 60000 65536"/>
                <a:gd name="T8" fmla="*/ 0 60000 65536"/>
                <a:gd name="T9" fmla="*/ 0 w 54"/>
                <a:gd name="T10" fmla="*/ 0 h 26"/>
                <a:gd name="T11" fmla="*/ 54 w 54"/>
                <a:gd name="T12" fmla="*/ 26 h 26"/>
              </a:gdLst>
              <a:ahLst/>
              <a:cxnLst>
                <a:cxn ang="T6">
                  <a:pos x="T0" y="T1"/>
                </a:cxn>
                <a:cxn ang="T7">
                  <a:pos x="T2" y="T3"/>
                </a:cxn>
                <a:cxn ang="T8">
                  <a:pos x="T4" y="T5"/>
                </a:cxn>
              </a:cxnLst>
              <a:rect l="T9" t="T10" r="T11" b="T12"/>
              <a:pathLst>
                <a:path w="54" h="26">
                  <a:moveTo>
                    <a:pt x="0" y="0"/>
                  </a:moveTo>
                  <a:lnTo>
                    <a:pt x="53" y="26"/>
                  </a:lnTo>
                  <a:lnTo>
                    <a:pt x="54" y="26"/>
                  </a:lnTo>
                </a:path>
              </a:pathLst>
            </a:custGeom>
            <a:noFill/>
            <a:ln w="0">
              <a:solidFill>
                <a:srgbClr val="000000"/>
              </a:solidFill>
              <a:prstDash val="solid"/>
              <a:round/>
            </a:ln>
          </p:spPr>
          <p:txBody>
            <a:bodyPr/>
            <a:lstStyle/>
            <a:p>
              <a:endParaRPr lang="en-US"/>
            </a:p>
          </p:txBody>
        </p:sp>
        <p:sp>
          <p:nvSpPr>
            <p:cNvPr id="27088" name="Freeform 1679"/>
            <p:cNvSpPr/>
            <p:nvPr/>
          </p:nvSpPr>
          <p:spPr bwMode="auto">
            <a:xfrm>
              <a:off x="4619" y="2717"/>
              <a:ext cx="5" cy="8"/>
            </a:xfrm>
            <a:custGeom>
              <a:avLst/>
              <a:gdLst>
                <a:gd name="T0" fmla="*/ 0 w 28"/>
                <a:gd name="T1" fmla="*/ 0 h 53"/>
                <a:gd name="T2" fmla="*/ 0 w 28"/>
                <a:gd name="T3" fmla="*/ 0 h 53"/>
                <a:gd name="T4" fmla="*/ 0 w 28"/>
                <a:gd name="T5" fmla="*/ 0 h 53"/>
                <a:gd name="T6" fmla="*/ 0 60000 65536"/>
                <a:gd name="T7" fmla="*/ 0 60000 65536"/>
                <a:gd name="T8" fmla="*/ 0 60000 65536"/>
                <a:gd name="T9" fmla="*/ 0 w 28"/>
                <a:gd name="T10" fmla="*/ 0 h 53"/>
                <a:gd name="T11" fmla="*/ 28 w 28"/>
                <a:gd name="T12" fmla="*/ 53 h 53"/>
              </a:gdLst>
              <a:ahLst/>
              <a:cxnLst>
                <a:cxn ang="T6">
                  <a:pos x="T0" y="T1"/>
                </a:cxn>
                <a:cxn ang="T7">
                  <a:pos x="T2" y="T3"/>
                </a:cxn>
                <a:cxn ang="T8">
                  <a:pos x="T4" y="T5"/>
                </a:cxn>
              </a:cxnLst>
              <a:rect l="T9" t="T10" r="T11" b="T12"/>
              <a:pathLst>
                <a:path w="28" h="53">
                  <a:moveTo>
                    <a:pt x="0" y="0"/>
                  </a:moveTo>
                  <a:lnTo>
                    <a:pt x="27" y="53"/>
                  </a:lnTo>
                  <a:lnTo>
                    <a:pt x="28" y="53"/>
                  </a:lnTo>
                </a:path>
              </a:pathLst>
            </a:custGeom>
            <a:noFill/>
            <a:ln w="0">
              <a:solidFill>
                <a:srgbClr val="000000"/>
              </a:solidFill>
              <a:prstDash val="solid"/>
              <a:round/>
            </a:ln>
          </p:spPr>
          <p:txBody>
            <a:bodyPr/>
            <a:lstStyle/>
            <a:p>
              <a:endParaRPr lang="en-US"/>
            </a:p>
          </p:txBody>
        </p:sp>
        <p:sp>
          <p:nvSpPr>
            <p:cNvPr id="27089" name="Freeform 1680"/>
            <p:cNvSpPr/>
            <p:nvPr/>
          </p:nvSpPr>
          <p:spPr bwMode="auto">
            <a:xfrm>
              <a:off x="4616" y="2767"/>
              <a:ext cx="8" cy="5"/>
            </a:xfrm>
            <a:custGeom>
              <a:avLst/>
              <a:gdLst>
                <a:gd name="T0" fmla="*/ 0 w 53"/>
                <a:gd name="T1" fmla="*/ 0 h 26"/>
                <a:gd name="T2" fmla="*/ 0 w 53"/>
                <a:gd name="T3" fmla="*/ 0 h 26"/>
                <a:gd name="T4" fmla="*/ 0 w 53"/>
                <a:gd name="T5" fmla="*/ 0 h 26"/>
                <a:gd name="T6" fmla="*/ 0 60000 65536"/>
                <a:gd name="T7" fmla="*/ 0 60000 65536"/>
                <a:gd name="T8" fmla="*/ 0 60000 65536"/>
                <a:gd name="T9" fmla="*/ 0 w 53"/>
                <a:gd name="T10" fmla="*/ 0 h 26"/>
                <a:gd name="T11" fmla="*/ 53 w 53"/>
                <a:gd name="T12" fmla="*/ 26 h 26"/>
              </a:gdLst>
              <a:ahLst/>
              <a:cxnLst>
                <a:cxn ang="T6">
                  <a:pos x="T0" y="T1"/>
                </a:cxn>
                <a:cxn ang="T7">
                  <a:pos x="T2" y="T3"/>
                </a:cxn>
                <a:cxn ang="T8">
                  <a:pos x="T4" y="T5"/>
                </a:cxn>
              </a:cxnLst>
              <a:rect l="T9" t="T10" r="T11" b="T12"/>
              <a:pathLst>
                <a:path w="53" h="26">
                  <a:moveTo>
                    <a:pt x="53" y="0"/>
                  </a:moveTo>
                  <a:lnTo>
                    <a:pt x="0" y="26"/>
                  </a:lnTo>
                  <a:lnTo>
                    <a:pt x="1" y="26"/>
                  </a:lnTo>
                </a:path>
              </a:pathLst>
            </a:custGeom>
            <a:noFill/>
            <a:ln w="0">
              <a:solidFill>
                <a:srgbClr val="000000"/>
              </a:solidFill>
              <a:prstDash val="solid"/>
              <a:round/>
            </a:ln>
          </p:spPr>
          <p:txBody>
            <a:bodyPr/>
            <a:lstStyle/>
            <a:p>
              <a:endParaRPr lang="en-US"/>
            </a:p>
          </p:txBody>
        </p:sp>
        <p:sp>
          <p:nvSpPr>
            <p:cNvPr id="27090" name="Freeform 1681"/>
            <p:cNvSpPr/>
            <p:nvPr/>
          </p:nvSpPr>
          <p:spPr bwMode="auto">
            <a:xfrm>
              <a:off x="4619" y="2763"/>
              <a:ext cx="5" cy="9"/>
            </a:xfrm>
            <a:custGeom>
              <a:avLst/>
              <a:gdLst>
                <a:gd name="T0" fmla="*/ 0 w 27"/>
                <a:gd name="T1" fmla="*/ 0 h 53"/>
                <a:gd name="T2" fmla="*/ 0 w 27"/>
                <a:gd name="T3" fmla="*/ 0 h 53"/>
                <a:gd name="T4" fmla="*/ 0 w 27"/>
                <a:gd name="T5" fmla="*/ 0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27" y="0"/>
                  </a:moveTo>
                  <a:lnTo>
                    <a:pt x="0" y="53"/>
                  </a:lnTo>
                  <a:lnTo>
                    <a:pt x="1" y="53"/>
                  </a:lnTo>
                </a:path>
              </a:pathLst>
            </a:custGeom>
            <a:noFill/>
            <a:ln w="0">
              <a:solidFill>
                <a:srgbClr val="000000"/>
              </a:solidFill>
              <a:prstDash val="solid"/>
              <a:round/>
            </a:ln>
          </p:spPr>
          <p:txBody>
            <a:bodyPr/>
            <a:lstStyle/>
            <a:p>
              <a:endParaRPr lang="en-US"/>
            </a:p>
          </p:txBody>
        </p:sp>
        <p:sp>
          <p:nvSpPr>
            <p:cNvPr id="27091" name="Freeform 1682"/>
            <p:cNvSpPr/>
            <p:nvPr/>
          </p:nvSpPr>
          <p:spPr bwMode="auto">
            <a:xfrm>
              <a:off x="4631" y="2763"/>
              <a:ext cx="4" cy="9"/>
            </a:xfrm>
            <a:custGeom>
              <a:avLst/>
              <a:gdLst>
                <a:gd name="T0" fmla="*/ 0 w 27"/>
                <a:gd name="T1" fmla="*/ 0 h 53"/>
                <a:gd name="T2" fmla="*/ 0 w 27"/>
                <a:gd name="T3" fmla="*/ 0 h 53"/>
                <a:gd name="T4" fmla="*/ 0 w 27"/>
                <a:gd name="T5" fmla="*/ 0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0" y="0"/>
                  </a:moveTo>
                  <a:lnTo>
                    <a:pt x="26" y="53"/>
                  </a:lnTo>
                  <a:lnTo>
                    <a:pt x="27" y="53"/>
                  </a:lnTo>
                </a:path>
              </a:pathLst>
            </a:custGeom>
            <a:noFill/>
            <a:ln w="0">
              <a:solidFill>
                <a:srgbClr val="000000"/>
              </a:solidFill>
              <a:prstDash val="solid"/>
              <a:round/>
            </a:ln>
          </p:spPr>
          <p:txBody>
            <a:bodyPr/>
            <a:lstStyle/>
            <a:p>
              <a:endParaRPr lang="en-US"/>
            </a:p>
          </p:txBody>
        </p:sp>
        <p:sp>
          <p:nvSpPr>
            <p:cNvPr id="27092" name="Freeform 1683"/>
            <p:cNvSpPr/>
            <p:nvPr/>
          </p:nvSpPr>
          <p:spPr bwMode="auto">
            <a:xfrm>
              <a:off x="4631" y="2767"/>
              <a:ext cx="8" cy="5"/>
            </a:xfrm>
            <a:custGeom>
              <a:avLst/>
              <a:gdLst>
                <a:gd name="T0" fmla="*/ 0 w 54"/>
                <a:gd name="T1" fmla="*/ 0 h 26"/>
                <a:gd name="T2" fmla="*/ 0 w 54"/>
                <a:gd name="T3" fmla="*/ 0 h 26"/>
                <a:gd name="T4" fmla="*/ 0 w 54"/>
                <a:gd name="T5" fmla="*/ 0 h 26"/>
                <a:gd name="T6" fmla="*/ 0 60000 65536"/>
                <a:gd name="T7" fmla="*/ 0 60000 65536"/>
                <a:gd name="T8" fmla="*/ 0 60000 65536"/>
                <a:gd name="T9" fmla="*/ 0 w 54"/>
                <a:gd name="T10" fmla="*/ 0 h 26"/>
                <a:gd name="T11" fmla="*/ 54 w 54"/>
                <a:gd name="T12" fmla="*/ 26 h 26"/>
              </a:gdLst>
              <a:ahLst/>
              <a:cxnLst>
                <a:cxn ang="T6">
                  <a:pos x="T0" y="T1"/>
                </a:cxn>
                <a:cxn ang="T7">
                  <a:pos x="T2" y="T3"/>
                </a:cxn>
                <a:cxn ang="T8">
                  <a:pos x="T4" y="T5"/>
                </a:cxn>
              </a:cxnLst>
              <a:rect l="T9" t="T10" r="T11" b="T12"/>
              <a:pathLst>
                <a:path w="54" h="26">
                  <a:moveTo>
                    <a:pt x="0" y="0"/>
                  </a:moveTo>
                  <a:lnTo>
                    <a:pt x="53" y="26"/>
                  </a:lnTo>
                  <a:lnTo>
                    <a:pt x="54" y="26"/>
                  </a:lnTo>
                </a:path>
              </a:pathLst>
            </a:custGeom>
            <a:noFill/>
            <a:ln w="0">
              <a:solidFill>
                <a:srgbClr val="000000"/>
              </a:solidFill>
              <a:prstDash val="solid"/>
              <a:round/>
            </a:ln>
          </p:spPr>
          <p:txBody>
            <a:bodyPr/>
            <a:lstStyle/>
            <a:p>
              <a:endParaRPr lang="en-US"/>
            </a:p>
          </p:txBody>
        </p:sp>
        <p:sp>
          <p:nvSpPr>
            <p:cNvPr id="27093" name="Freeform 1684"/>
            <p:cNvSpPr/>
            <p:nvPr/>
          </p:nvSpPr>
          <p:spPr bwMode="auto">
            <a:xfrm>
              <a:off x="4670" y="2717"/>
              <a:ext cx="1" cy="55"/>
            </a:xfrm>
            <a:custGeom>
              <a:avLst/>
              <a:gdLst>
                <a:gd name="T0" fmla="*/ 0 w 1"/>
                <a:gd name="T1" fmla="*/ 0 h 370"/>
                <a:gd name="T2" fmla="*/ 0 w 1"/>
                <a:gd name="T3" fmla="*/ 1 h 370"/>
                <a:gd name="T4" fmla="*/ 1 w 1"/>
                <a:gd name="T5" fmla="*/ 1 h 370"/>
                <a:gd name="T6" fmla="*/ 0 60000 65536"/>
                <a:gd name="T7" fmla="*/ 0 60000 65536"/>
                <a:gd name="T8" fmla="*/ 0 60000 65536"/>
                <a:gd name="T9" fmla="*/ 0 w 1"/>
                <a:gd name="T10" fmla="*/ 0 h 370"/>
                <a:gd name="T11" fmla="*/ 1 w 1"/>
                <a:gd name="T12" fmla="*/ 370 h 370"/>
              </a:gdLst>
              <a:ahLst/>
              <a:cxnLst>
                <a:cxn ang="T6">
                  <a:pos x="T0" y="T1"/>
                </a:cxn>
                <a:cxn ang="T7">
                  <a:pos x="T2" y="T3"/>
                </a:cxn>
                <a:cxn ang="T8">
                  <a:pos x="T4" y="T5"/>
                </a:cxn>
              </a:cxnLst>
              <a:rect l="T9" t="T10" r="T11" b="T12"/>
              <a:pathLst>
                <a:path w="1" h="370">
                  <a:moveTo>
                    <a:pt x="0" y="0"/>
                  </a:moveTo>
                  <a:lnTo>
                    <a:pt x="0" y="370"/>
                  </a:lnTo>
                  <a:lnTo>
                    <a:pt x="1" y="370"/>
                  </a:lnTo>
                </a:path>
              </a:pathLst>
            </a:custGeom>
            <a:noFill/>
            <a:ln w="0">
              <a:solidFill>
                <a:srgbClr val="000000"/>
              </a:solidFill>
              <a:prstDash val="solid"/>
              <a:round/>
            </a:ln>
          </p:spPr>
          <p:txBody>
            <a:bodyPr/>
            <a:lstStyle/>
            <a:p>
              <a:endParaRPr lang="en-US"/>
            </a:p>
          </p:txBody>
        </p:sp>
        <p:sp>
          <p:nvSpPr>
            <p:cNvPr id="27094" name="Freeform 1685"/>
            <p:cNvSpPr/>
            <p:nvPr/>
          </p:nvSpPr>
          <p:spPr bwMode="auto">
            <a:xfrm>
              <a:off x="4674" y="2721"/>
              <a:ext cx="1" cy="46"/>
            </a:xfrm>
            <a:custGeom>
              <a:avLst/>
              <a:gdLst>
                <a:gd name="T0" fmla="*/ 0 w 1"/>
                <a:gd name="T1" fmla="*/ 0 h 318"/>
                <a:gd name="T2" fmla="*/ 0 w 1"/>
                <a:gd name="T3" fmla="*/ 1 h 318"/>
                <a:gd name="T4" fmla="*/ 1 w 1"/>
                <a:gd name="T5" fmla="*/ 1 h 318"/>
                <a:gd name="T6" fmla="*/ 0 60000 65536"/>
                <a:gd name="T7" fmla="*/ 0 60000 65536"/>
                <a:gd name="T8" fmla="*/ 0 60000 65536"/>
                <a:gd name="T9" fmla="*/ 0 w 1"/>
                <a:gd name="T10" fmla="*/ 0 h 318"/>
                <a:gd name="T11" fmla="*/ 1 w 1"/>
                <a:gd name="T12" fmla="*/ 318 h 318"/>
              </a:gdLst>
              <a:ahLst/>
              <a:cxnLst>
                <a:cxn ang="T6">
                  <a:pos x="T0" y="T1"/>
                </a:cxn>
                <a:cxn ang="T7">
                  <a:pos x="T2" y="T3"/>
                </a:cxn>
                <a:cxn ang="T8">
                  <a:pos x="T4" y="T5"/>
                </a:cxn>
              </a:cxnLst>
              <a:rect l="T9" t="T10" r="T11" b="T12"/>
              <a:pathLst>
                <a:path w="1" h="318">
                  <a:moveTo>
                    <a:pt x="0" y="0"/>
                  </a:moveTo>
                  <a:lnTo>
                    <a:pt x="0" y="318"/>
                  </a:lnTo>
                  <a:lnTo>
                    <a:pt x="1" y="318"/>
                  </a:lnTo>
                </a:path>
              </a:pathLst>
            </a:custGeom>
            <a:noFill/>
            <a:ln w="0">
              <a:solidFill>
                <a:srgbClr val="000000"/>
              </a:solidFill>
              <a:prstDash val="solid"/>
              <a:round/>
            </a:ln>
          </p:spPr>
          <p:txBody>
            <a:bodyPr/>
            <a:lstStyle/>
            <a:p>
              <a:endParaRPr lang="en-US"/>
            </a:p>
          </p:txBody>
        </p:sp>
        <p:sp>
          <p:nvSpPr>
            <p:cNvPr id="27095" name="Freeform 1686"/>
            <p:cNvSpPr/>
            <p:nvPr/>
          </p:nvSpPr>
          <p:spPr bwMode="auto">
            <a:xfrm>
              <a:off x="4658" y="2717"/>
              <a:ext cx="20" cy="55"/>
            </a:xfrm>
            <a:custGeom>
              <a:avLst/>
              <a:gdLst>
                <a:gd name="T0" fmla="*/ 0 w 134"/>
                <a:gd name="T1" fmla="*/ 0 h 370"/>
                <a:gd name="T2" fmla="*/ 0 w 134"/>
                <a:gd name="T3" fmla="*/ 0 h 370"/>
                <a:gd name="T4" fmla="*/ 0 w 134"/>
                <a:gd name="T5" fmla="*/ 1 h 370"/>
                <a:gd name="T6" fmla="*/ 0 w 134"/>
                <a:gd name="T7" fmla="*/ 1 h 370"/>
                <a:gd name="T8" fmla="*/ 0 60000 65536"/>
                <a:gd name="T9" fmla="*/ 0 60000 65536"/>
                <a:gd name="T10" fmla="*/ 0 60000 65536"/>
                <a:gd name="T11" fmla="*/ 0 60000 65536"/>
                <a:gd name="T12" fmla="*/ 0 w 134"/>
                <a:gd name="T13" fmla="*/ 0 h 370"/>
                <a:gd name="T14" fmla="*/ 134 w 134"/>
                <a:gd name="T15" fmla="*/ 370 h 370"/>
              </a:gdLst>
              <a:ahLst/>
              <a:cxnLst>
                <a:cxn ang="T8">
                  <a:pos x="T0" y="T1"/>
                </a:cxn>
                <a:cxn ang="T9">
                  <a:pos x="T2" y="T3"/>
                </a:cxn>
                <a:cxn ang="T10">
                  <a:pos x="T4" y="T5"/>
                </a:cxn>
                <a:cxn ang="T11">
                  <a:pos x="T6" y="T7"/>
                </a:cxn>
              </a:cxnLst>
              <a:rect l="T12" t="T13" r="T14" b="T15"/>
              <a:pathLst>
                <a:path w="134" h="370">
                  <a:moveTo>
                    <a:pt x="0" y="0"/>
                  </a:moveTo>
                  <a:lnTo>
                    <a:pt x="133" y="0"/>
                  </a:lnTo>
                  <a:lnTo>
                    <a:pt x="133" y="370"/>
                  </a:lnTo>
                  <a:lnTo>
                    <a:pt x="134" y="370"/>
                  </a:lnTo>
                </a:path>
              </a:pathLst>
            </a:custGeom>
            <a:noFill/>
            <a:ln w="0">
              <a:solidFill>
                <a:srgbClr val="000000"/>
              </a:solidFill>
              <a:prstDash val="solid"/>
              <a:round/>
            </a:ln>
          </p:spPr>
          <p:txBody>
            <a:bodyPr/>
            <a:lstStyle/>
            <a:p>
              <a:endParaRPr lang="en-US"/>
            </a:p>
          </p:txBody>
        </p:sp>
        <p:sp>
          <p:nvSpPr>
            <p:cNvPr id="27096" name="Freeform 1687"/>
            <p:cNvSpPr/>
            <p:nvPr/>
          </p:nvSpPr>
          <p:spPr bwMode="auto">
            <a:xfrm>
              <a:off x="4678" y="2717"/>
              <a:ext cx="43" cy="55"/>
            </a:xfrm>
            <a:custGeom>
              <a:avLst/>
              <a:gdLst>
                <a:gd name="T0" fmla="*/ 0 w 291"/>
                <a:gd name="T1" fmla="*/ 0 h 370"/>
                <a:gd name="T2" fmla="*/ 0 w 291"/>
                <a:gd name="T3" fmla="*/ 0 h 370"/>
                <a:gd name="T4" fmla="*/ 0 w 291"/>
                <a:gd name="T5" fmla="*/ 0 h 370"/>
                <a:gd name="T6" fmla="*/ 0 w 291"/>
                <a:gd name="T7" fmla="*/ 0 h 370"/>
                <a:gd name="T8" fmla="*/ 1 w 291"/>
                <a:gd name="T9" fmla="*/ 0 h 370"/>
                <a:gd name="T10" fmla="*/ 1 w 291"/>
                <a:gd name="T11" fmla="*/ 0 h 370"/>
                <a:gd name="T12" fmla="*/ 1 w 291"/>
                <a:gd name="T13" fmla="*/ 0 h 370"/>
                <a:gd name="T14" fmla="*/ 1 w 291"/>
                <a:gd name="T15" fmla="*/ 0 h 370"/>
                <a:gd name="T16" fmla="*/ 1 w 291"/>
                <a:gd name="T17" fmla="*/ 1 h 370"/>
                <a:gd name="T18" fmla="*/ 1 w 291"/>
                <a:gd name="T19" fmla="*/ 1 h 3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370"/>
                <a:gd name="T32" fmla="*/ 291 w 291"/>
                <a:gd name="T33" fmla="*/ 370 h 3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370">
                  <a:moveTo>
                    <a:pt x="0" y="106"/>
                  </a:moveTo>
                  <a:lnTo>
                    <a:pt x="25" y="53"/>
                  </a:lnTo>
                  <a:lnTo>
                    <a:pt x="52" y="26"/>
                  </a:lnTo>
                  <a:lnTo>
                    <a:pt x="105" y="0"/>
                  </a:lnTo>
                  <a:lnTo>
                    <a:pt x="185" y="0"/>
                  </a:lnTo>
                  <a:lnTo>
                    <a:pt x="238" y="26"/>
                  </a:lnTo>
                  <a:lnTo>
                    <a:pt x="263" y="53"/>
                  </a:lnTo>
                  <a:lnTo>
                    <a:pt x="290" y="132"/>
                  </a:lnTo>
                  <a:lnTo>
                    <a:pt x="290" y="370"/>
                  </a:lnTo>
                  <a:lnTo>
                    <a:pt x="291" y="370"/>
                  </a:lnTo>
                </a:path>
              </a:pathLst>
            </a:custGeom>
            <a:noFill/>
            <a:ln w="0">
              <a:solidFill>
                <a:srgbClr val="000000"/>
              </a:solidFill>
              <a:prstDash val="solid"/>
              <a:round/>
            </a:ln>
          </p:spPr>
          <p:txBody>
            <a:bodyPr/>
            <a:lstStyle/>
            <a:p>
              <a:endParaRPr lang="en-US"/>
            </a:p>
          </p:txBody>
        </p:sp>
        <p:sp>
          <p:nvSpPr>
            <p:cNvPr id="27097" name="Freeform 1688"/>
            <p:cNvSpPr/>
            <p:nvPr/>
          </p:nvSpPr>
          <p:spPr bwMode="auto">
            <a:xfrm>
              <a:off x="4713" y="2725"/>
              <a:ext cx="4" cy="42"/>
            </a:xfrm>
            <a:custGeom>
              <a:avLst/>
              <a:gdLst>
                <a:gd name="T0" fmla="*/ 0 w 27"/>
                <a:gd name="T1" fmla="*/ 0 h 291"/>
                <a:gd name="T2" fmla="*/ 0 w 27"/>
                <a:gd name="T3" fmla="*/ 0 h 291"/>
                <a:gd name="T4" fmla="*/ 0 w 27"/>
                <a:gd name="T5" fmla="*/ 1 h 291"/>
                <a:gd name="T6" fmla="*/ 0 w 27"/>
                <a:gd name="T7" fmla="*/ 1 h 291"/>
                <a:gd name="T8" fmla="*/ 0 60000 65536"/>
                <a:gd name="T9" fmla="*/ 0 60000 65536"/>
                <a:gd name="T10" fmla="*/ 0 60000 65536"/>
                <a:gd name="T11" fmla="*/ 0 60000 65536"/>
                <a:gd name="T12" fmla="*/ 0 w 27"/>
                <a:gd name="T13" fmla="*/ 0 h 291"/>
                <a:gd name="T14" fmla="*/ 27 w 27"/>
                <a:gd name="T15" fmla="*/ 291 h 291"/>
              </a:gdLst>
              <a:ahLst/>
              <a:cxnLst>
                <a:cxn ang="T8">
                  <a:pos x="T0" y="T1"/>
                </a:cxn>
                <a:cxn ang="T9">
                  <a:pos x="T2" y="T3"/>
                </a:cxn>
                <a:cxn ang="T10">
                  <a:pos x="T4" y="T5"/>
                </a:cxn>
                <a:cxn ang="T11">
                  <a:pos x="T6" y="T7"/>
                </a:cxn>
              </a:cxnLst>
              <a:rect l="T12" t="T13" r="T14" b="T15"/>
              <a:pathLst>
                <a:path w="27" h="291">
                  <a:moveTo>
                    <a:pt x="0" y="0"/>
                  </a:moveTo>
                  <a:lnTo>
                    <a:pt x="25" y="79"/>
                  </a:lnTo>
                  <a:lnTo>
                    <a:pt x="25" y="291"/>
                  </a:lnTo>
                  <a:lnTo>
                    <a:pt x="27" y="291"/>
                  </a:lnTo>
                </a:path>
              </a:pathLst>
            </a:custGeom>
            <a:noFill/>
            <a:ln w="0">
              <a:solidFill>
                <a:srgbClr val="000000"/>
              </a:solidFill>
              <a:prstDash val="solid"/>
              <a:round/>
            </a:ln>
          </p:spPr>
          <p:txBody>
            <a:bodyPr/>
            <a:lstStyle/>
            <a:p>
              <a:endParaRPr lang="en-US"/>
            </a:p>
          </p:txBody>
        </p:sp>
        <p:sp>
          <p:nvSpPr>
            <p:cNvPr id="27098" name="Freeform 1689"/>
            <p:cNvSpPr/>
            <p:nvPr/>
          </p:nvSpPr>
          <p:spPr bwMode="auto">
            <a:xfrm>
              <a:off x="4706" y="2717"/>
              <a:ext cx="7" cy="55"/>
            </a:xfrm>
            <a:custGeom>
              <a:avLst/>
              <a:gdLst>
                <a:gd name="T0" fmla="*/ 0 w 54"/>
                <a:gd name="T1" fmla="*/ 0 h 370"/>
                <a:gd name="T2" fmla="*/ 0 w 54"/>
                <a:gd name="T3" fmla="*/ 0 h 370"/>
                <a:gd name="T4" fmla="*/ 0 w 54"/>
                <a:gd name="T5" fmla="*/ 0 h 370"/>
                <a:gd name="T6" fmla="*/ 0 w 54"/>
                <a:gd name="T7" fmla="*/ 1 h 370"/>
                <a:gd name="T8" fmla="*/ 0 w 54"/>
                <a:gd name="T9" fmla="*/ 1 h 370"/>
                <a:gd name="T10" fmla="*/ 0 60000 65536"/>
                <a:gd name="T11" fmla="*/ 0 60000 65536"/>
                <a:gd name="T12" fmla="*/ 0 60000 65536"/>
                <a:gd name="T13" fmla="*/ 0 60000 65536"/>
                <a:gd name="T14" fmla="*/ 0 60000 65536"/>
                <a:gd name="T15" fmla="*/ 0 w 54"/>
                <a:gd name="T16" fmla="*/ 0 h 370"/>
                <a:gd name="T17" fmla="*/ 54 w 54"/>
                <a:gd name="T18" fmla="*/ 370 h 370"/>
              </a:gdLst>
              <a:ahLst/>
              <a:cxnLst>
                <a:cxn ang="T10">
                  <a:pos x="T0" y="T1"/>
                </a:cxn>
                <a:cxn ang="T11">
                  <a:pos x="T2" y="T3"/>
                </a:cxn>
                <a:cxn ang="T12">
                  <a:pos x="T4" y="T5"/>
                </a:cxn>
                <a:cxn ang="T13">
                  <a:pos x="T6" y="T7"/>
                </a:cxn>
                <a:cxn ang="T14">
                  <a:pos x="T8" y="T9"/>
                </a:cxn>
              </a:cxnLst>
              <a:rect l="T15" t="T16" r="T17" b="T18"/>
              <a:pathLst>
                <a:path w="54" h="370">
                  <a:moveTo>
                    <a:pt x="0" y="0"/>
                  </a:moveTo>
                  <a:lnTo>
                    <a:pt x="26" y="26"/>
                  </a:lnTo>
                  <a:lnTo>
                    <a:pt x="53" y="106"/>
                  </a:lnTo>
                  <a:lnTo>
                    <a:pt x="53" y="370"/>
                  </a:lnTo>
                  <a:lnTo>
                    <a:pt x="54" y="370"/>
                  </a:lnTo>
                </a:path>
              </a:pathLst>
            </a:custGeom>
            <a:noFill/>
            <a:ln w="0">
              <a:solidFill>
                <a:srgbClr val="000000"/>
              </a:solidFill>
              <a:prstDash val="solid"/>
              <a:round/>
            </a:ln>
          </p:spPr>
          <p:txBody>
            <a:bodyPr/>
            <a:lstStyle/>
            <a:p>
              <a:endParaRPr lang="en-US"/>
            </a:p>
          </p:txBody>
        </p:sp>
        <p:sp>
          <p:nvSpPr>
            <p:cNvPr id="27099" name="Freeform 1690"/>
            <p:cNvSpPr/>
            <p:nvPr/>
          </p:nvSpPr>
          <p:spPr bwMode="auto">
            <a:xfrm>
              <a:off x="4658" y="2772"/>
              <a:ext cx="32" cy="0"/>
            </a:xfrm>
            <a:custGeom>
              <a:avLst/>
              <a:gdLst>
                <a:gd name="T0" fmla="*/ 0 w 212"/>
                <a:gd name="T1" fmla="*/ 1 w 212"/>
                <a:gd name="T2" fmla="*/ 1 w 212"/>
                <a:gd name="T3" fmla="*/ 0 60000 65536"/>
                <a:gd name="T4" fmla="*/ 0 60000 65536"/>
                <a:gd name="T5" fmla="*/ 0 60000 65536"/>
                <a:gd name="T6" fmla="*/ 0 w 212"/>
                <a:gd name="T7" fmla="*/ 212 w 212"/>
              </a:gdLst>
              <a:ahLst/>
              <a:cxnLst>
                <a:cxn ang="T3">
                  <a:pos x="T0" y="0"/>
                </a:cxn>
                <a:cxn ang="T4">
                  <a:pos x="T1" y="0"/>
                </a:cxn>
                <a:cxn ang="T5">
                  <a:pos x="T2" y="0"/>
                </a:cxn>
              </a:cxnLst>
              <a:rect l="T6" t="0" r="T7" b="0"/>
              <a:pathLst>
                <a:path w="212">
                  <a:moveTo>
                    <a:pt x="0" y="0"/>
                  </a:moveTo>
                  <a:lnTo>
                    <a:pt x="211" y="0"/>
                  </a:lnTo>
                  <a:lnTo>
                    <a:pt x="212" y="0"/>
                  </a:lnTo>
                </a:path>
              </a:pathLst>
            </a:custGeom>
            <a:noFill/>
            <a:ln w="0">
              <a:solidFill>
                <a:srgbClr val="000000"/>
              </a:solidFill>
              <a:prstDash val="solid"/>
              <a:round/>
            </a:ln>
          </p:spPr>
          <p:txBody>
            <a:bodyPr/>
            <a:lstStyle/>
            <a:p>
              <a:endParaRPr lang="en-US"/>
            </a:p>
          </p:txBody>
        </p:sp>
        <p:sp>
          <p:nvSpPr>
            <p:cNvPr id="27100" name="Freeform 1691"/>
            <p:cNvSpPr/>
            <p:nvPr/>
          </p:nvSpPr>
          <p:spPr bwMode="auto">
            <a:xfrm>
              <a:off x="4702" y="2772"/>
              <a:ext cx="31" cy="0"/>
            </a:xfrm>
            <a:custGeom>
              <a:avLst/>
              <a:gdLst>
                <a:gd name="T0" fmla="*/ 0 w 212"/>
                <a:gd name="T1" fmla="*/ 1 w 212"/>
                <a:gd name="T2" fmla="*/ 1 w 212"/>
                <a:gd name="T3" fmla="*/ 0 60000 65536"/>
                <a:gd name="T4" fmla="*/ 0 60000 65536"/>
                <a:gd name="T5" fmla="*/ 0 60000 65536"/>
                <a:gd name="T6" fmla="*/ 0 w 212"/>
                <a:gd name="T7" fmla="*/ 212 w 212"/>
              </a:gdLst>
              <a:ahLst/>
              <a:cxnLst>
                <a:cxn ang="T3">
                  <a:pos x="T0" y="0"/>
                </a:cxn>
                <a:cxn ang="T4">
                  <a:pos x="T1" y="0"/>
                </a:cxn>
                <a:cxn ang="T5">
                  <a:pos x="T2" y="0"/>
                </a:cxn>
              </a:cxnLst>
              <a:rect l="T6" t="0" r="T7" b="0"/>
              <a:pathLst>
                <a:path w="212">
                  <a:moveTo>
                    <a:pt x="0" y="0"/>
                  </a:moveTo>
                  <a:lnTo>
                    <a:pt x="211" y="0"/>
                  </a:lnTo>
                  <a:lnTo>
                    <a:pt x="212" y="0"/>
                  </a:lnTo>
                </a:path>
              </a:pathLst>
            </a:custGeom>
            <a:noFill/>
            <a:ln w="0">
              <a:solidFill>
                <a:srgbClr val="000000"/>
              </a:solidFill>
              <a:prstDash val="solid"/>
              <a:round/>
            </a:ln>
          </p:spPr>
          <p:txBody>
            <a:bodyPr/>
            <a:lstStyle/>
            <a:p>
              <a:endParaRPr lang="en-US"/>
            </a:p>
          </p:txBody>
        </p:sp>
        <p:sp>
          <p:nvSpPr>
            <p:cNvPr id="27101" name="Freeform 1692"/>
            <p:cNvSpPr/>
            <p:nvPr/>
          </p:nvSpPr>
          <p:spPr bwMode="auto">
            <a:xfrm>
              <a:off x="4663" y="2717"/>
              <a:ext cx="7" cy="4"/>
            </a:xfrm>
            <a:custGeom>
              <a:avLst/>
              <a:gdLst>
                <a:gd name="T0" fmla="*/ 0 w 54"/>
                <a:gd name="T1" fmla="*/ 0 h 26"/>
                <a:gd name="T2" fmla="*/ 0 w 54"/>
                <a:gd name="T3" fmla="*/ 0 h 26"/>
                <a:gd name="T4" fmla="*/ 0 w 54"/>
                <a:gd name="T5" fmla="*/ 0 h 26"/>
                <a:gd name="T6" fmla="*/ 0 60000 65536"/>
                <a:gd name="T7" fmla="*/ 0 60000 65536"/>
                <a:gd name="T8" fmla="*/ 0 60000 65536"/>
                <a:gd name="T9" fmla="*/ 0 w 54"/>
                <a:gd name="T10" fmla="*/ 0 h 26"/>
                <a:gd name="T11" fmla="*/ 54 w 54"/>
                <a:gd name="T12" fmla="*/ 26 h 26"/>
              </a:gdLst>
              <a:ahLst/>
              <a:cxnLst>
                <a:cxn ang="T6">
                  <a:pos x="T0" y="T1"/>
                </a:cxn>
                <a:cxn ang="T7">
                  <a:pos x="T2" y="T3"/>
                </a:cxn>
                <a:cxn ang="T8">
                  <a:pos x="T4" y="T5"/>
                </a:cxn>
              </a:cxnLst>
              <a:rect l="T9" t="T10" r="T11" b="T12"/>
              <a:pathLst>
                <a:path w="54" h="26">
                  <a:moveTo>
                    <a:pt x="0" y="0"/>
                  </a:moveTo>
                  <a:lnTo>
                    <a:pt x="53" y="26"/>
                  </a:lnTo>
                  <a:lnTo>
                    <a:pt x="54" y="26"/>
                  </a:lnTo>
                </a:path>
              </a:pathLst>
            </a:custGeom>
            <a:noFill/>
            <a:ln w="0">
              <a:solidFill>
                <a:srgbClr val="000000"/>
              </a:solidFill>
              <a:prstDash val="solid"/>
              <a:round/>
            </a:ln>
          </p:spPr>
          <p:txBody>
            <a:bodyPr/>
            <a:lstStyle/>
            <a:p>
              <a:endParaRPr lang="en-US"/>
            </a:p>
          </p:txBody>
        </p:sp>
        <p:sp>
          <p:nvSpPr>
            <p:cNvPr id="27102" name="Freeform 1693"/>
            <p:cNvSpPr/>
            <p:nvPr/>
          </p:nvSpPr>
          <p:spPr bwMode="auto">
            <a:xfrm>
              <a:off x="4666" y="2717"/>
              <a:ext cx="4" cy="8"/>
            </a:xfrm>
            <a:custGeom>
              <a:avLst/>
              <a:gdLst>
                <a:gd name="T0" fmla="*/ 0 w 28"/>
                <a:gd name="T1" fmla="*/ 0 h 53"/>
                <a:gd name="T2" fmla="*/ 0 w 28"/>
                <a:gd name="T3" fmla="*/ 0 h 53"/>
                <a:gd name="T4" fmla="*/ 0 w 28"/>
                <a:gd name="T5" fmla="*/ 0 h 53"/>
                <a:gd name="T6" fmla="*/ 0 60000 65536"/>
                <a:gd name="T7" fmla="*/ 0 60000 65536"/>
                <a:gd name="T8" fmla="*/ 0 60000 65536"/>
                <a:gd name="T9" fmla="*/ 0 w 28"/>
                <a:gd name="T10" fmla="*/ 0 h 53"/>
                <a:gd name="T11" fmla="*/ 28 w 28"/>
                <a:gd name="T12" fmla="*/ 53 h 53"/>
              </a:gdLst>
              <a:ahLst/>
              <a:cxnLst>
                <a:cxn ang="T6">
                  <a:pos x="T0" y="T1"/>
                </a:cxn>
                <a:cxn ang="T7">
                  <a:pos x="T2" y="T3"/>
                </a:cxn>
                <a:cxn ang="T8">
                  <a:pos x="T4" y="T5"/>
                </a:cxn>
              </a:cxnLst>
              <a:rect l="T9" t="T10" r="T11" b="T12"/>
              <a:pathLst>
                <a:path w="28" h="53">
                  <a:moveTo>
                    <a:pt x="0" y="0"/>
                  </a:moveTo>
                  <a:lnTo>
                    <a:pt x="27" y="53"/>
                  </a:lnTo>
                  <a:lnTo>
                    <a:pt x="28" y="53"/>
                  </a:lnTo>
                </a:path>
              </a:pathLst>
            </a:custGeom>
            <a:noFill/>
            <a:ln w="0">
              <a:solidFill>
                <a:srgbClr val="000000"/>
              </a:solidFill>
              <a:prstDash val="solid"/>
              <a:round/>
            </a:ln>
          </p:spPr>
          <p:txBody>
            <a:bodyPr/>
            <a:lstStyle/>
            <a:p>
              <a:endParaRPr lang="en-US"/>
            </a:p>
          </p:txBody>
        </p:sp>
        <p:sp>
          <p:nvSpPr>
            <p:cNvPr id="27103" name="Freeform 1694"/>
            <p:cNvSpPr/>
            <p:nvPr/>
          </p:nvSpPr>
          <p:spPr bwMode="auto">
            <a:xfrm>
              <a:off x="4663" y="2767"/>
              <a:ext cx="7" cy="5"/>
            </a:xfrm>
            <a:custGeom>
              <a:avLst/>
              <a:gdLst>
                <a:gd name="T0" fmla="*/ 0 w 53"/>
                <a:gd name="T1" fmla="*/ 0 h 26"/>
                <a:gd name="T2" fmla="*/ 0 w 53"/>
                <a:gd name="T3" fmla="*/ 0 h 26"/>
                <a:gd name="T4" fmla="*/ 0 w 53"/>
                <a:gd name="T5" fmla="*/ 0 h 26"/>
                <a:gd name="T6" fmla="*/ 0 60000 65536"/>
                <a:gd name="T7" fmla="*/ 0 60000 65536"/>
                <a:gd name="T8" fmla="*/ 0 60000 65536"/>
                <a:gd name="T9" fmla="*/ 0 w 53"/>
                <a:gd name="T10" fmla="*/ 0 h 26"/>
                <a:gd name="T11" fmla="*/ 53 w 53"/>
                <a:gd name="T12" fmla="*/ 26 h 26"/>
              </a:gdLst>
              <a:ahLst/>
              <a:cxnLst>
                <a:cxn ang="T6">
                  <a:pos x="T0" y="T1"/>
                </a:cxn>
                <a:cxn ang="T7">
                  <a:pos x="T2" y="T3"/>
                </a:cxn>
                <a:cxn ang="T8">
                  <a:pos x="T4" y="T5"/>
                </a:cxn>
              </a:cxnLst>
              <a:rect l="T9" t="T10" r="T11" b="T12"/>
              <a:pathLst>
                <a:path w="53" h="26">
                  <a:moveTo>
                    <a:pt x="53" y="0"/>
                  </a:moveTo>
                  <a:lnTo>
                    <a:pt x="0" y="26"/>
                  </a:lnTo>
                  <a:lnTo>
                    <a:pt x="1" y="26"/>
                  </a:lnTo>
                </a:path>
              </a:pathLst>
            </a:custGeom>
            <a:noFill/>
            <a:ln w="0">
              <a:solidFill>
                <a:srgbClr val="000000"/>
              </a:solidFill>
              <a:prstDash val="solid"/>
              <a:round/>
            </a:ln>
          </p:spPr>
          <p:txBody>
            <a:bodyPr/>
            <a:lstStyle/>
            <a:p>
              <a:endParaRPr lang="en-US"/>
            </a:p>
          </p:txBody>
        </p:sp>
        <p:sp>
          <p:nvSpPr>
            <p:cNvPr id="27104" name="Freeform 1695"/>
            <p:cNvSpPr/>
            <p:nvPr/>
          </p:nvSpPr>
          <p:spPr bwMode="auto">
            <a:xfrm>
              <a:off x="4666" y="2763"/>
              <a:ext cx="4" cy="9"/>
            </a:xfrm>
            <a:custGeom>
              <a:avLst/>
              <a:gdLst>
                <a:gd name="T0" fmla="*/ 0 w 27"/>
                <a:gd name="T1" fmla="*/ 0 h 53"/>
                <a:gd name="T2" fmla="*/ 0 w 27"/>
                <a:gd name="T3" fmla="*/ 0 h 53"/>
                <a:gd name="T4" fmla="*/ 0 w 27"/>
                <a:gd name="T5" fmla="*/ 0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27" y="0"/>
                  </a:moveTo>
                  <a:lnTo>
                    <a:pt x="0" y="53"/>
                  </a:lnTo>
                  <a:lnTo>
                    <a:pt x="1" y="53"/>
                  </a:lnTo>
                </a:path>
              </a:pathLst>
            </a:custGeom>
            <a:noFill/>
            <a:ln w="0">
              <a:solidFill>
                <a:srgbClr val="000000"/>
              </a:solidFill>
              <a:prstDash val="solid"/>
              <a:round/>
            </a:ln>
          </p:spPr>
          <p:txBody>
            <a:bodyPr/>
            <a:lstStyle/>
            <a:p>
              <a:endParaRPr lang="en-US"/>
            </a:p>
          </p:txBody>
        </p:sp>
        <p:sp>
          <p:nvSpPr>
            <p:cNvPr id="27105" name="Freeform 1696"/>
            <p:cNvSpPr/>
            <p:nvPr/>
          </p:nvSpPr>
          <p:spPr bwMode="auto">
            <a:xfrm>
              <a:off x="4678" y="2763"/>
              <a:ext cx="4" cy="9"/>
            </a:xfrm>
            <a:custGeom>
              <a:avLst/>
              <a:gdLst>
                <a:gd name="T0" fmla="*/ 0 w 26"/>
                <a:gd name="T1" fmla="*/ 0 h 53"/>
                <a:gd name="T2" fmla="*/ 0 w 26"/>
                <a:gd name="T3" fmla="*/ 0 h 53"/>
                <a:gd name="T4" fmla="*/ 0 w 26"/>
                <a:gd name="T5" fmla="*/ 0 h 53"/>
                <a:gd name="T6" fmla="*/ 0 60000 65536"/>
                <a:gd name="T7" fmla="*/ 0 60000 65536"/>
                <a:gd name="T8" fmla="*/ 0 60000 65536"/>
                <a:gd name="T9" fmla="*/ 0 w 26"/>
                <a:gd name="T10" fmla="*/ 0 h 53"/>
                <a:gd name="T11" fmla="*/ 26 w 26"/>
                <a:gd name="T12" fmla="*/ 53 h 53"/>
              </a:gdLst>
              <a:ahLst/>
              <a:cxnLst>
                <a:cxn ang="T6">
                  <a:pos x="T0" y="T1"/>
                </a:cxn>
                <a:cxn ang="T7">
                  <a:pos x="T2" y="T3"/>
                </a:cxn>
                <a:cxn ang="T8">
                  <a:pos x="T4" y="T5"/>
                </a:cxn>
              </a:cxnLst>
              <a:rect l="T9" t="T10" r="T11" b="T12"/>
              <a:pathLst>
                <a:path w="26" h="53">
                  <a:moveTo>
                    <a:pt x="0" y="0"/>
                  </a:moveTo>
                  <a:lnTo>
                    <a:pt x="25" y="53"/>
                  </a:lnTo>
                  <a:lnTo>
                    <a:pt x="26" y="53"/>
                  </a:lnTo>
                </a:path>
              </a:pathLst>
            </a:custGeom>
            <a:noFill/>
            <a:ln w="0">
              <a:solidFill>
                <a:srgbClr val="000000"/>
              </a:solidFill>
              <a:prstDash val="solid"/>
              <a:round/>
            </a:ln>
          </p:spPr>
          <p:txBody>
            <a:bodyPr/>
            <a:lstStyle/>
            <a:p>
              <a:endParaRPr lang="en-US"/>
            </a:p>
          </p:txBody>
        </p:sp>
        <p:sp>
          <p:nvSpPr>
            <p:cNvPr id="27106" name="Freeform 1697"/>
            <p:cNvSpPr/>
            <p:nvPr/>
          </p:nvSpPr>
          <p:spPr bwMode="auto">
            <a:xfrm>
              <a:off x="4678" y="2767"/>
              <a:ext cx="8" cy="5"/>
            </a:xfrm>
            <a:custGeom>
              <a:avLst/>
              <a:gdLst>
                <a:gd name="T0" fmla="*/ 0 w 53"/>
                <a:gd name="T1" fmla="*/ 0 h 26"/>
                <a:gd name="T2" fmla="*/ 0 w 53"/>
                <a:gd name="T3" fmla="*/ 0 h 26"/>
                <a:gd name="T4" fmla="*/ 0 w 53"/>
                <a:gd name="T5" fmla="*/ 0 h 26"/>
                <a:gd name="T6" fmla="*/ 0 60000 65536"/>
                <a:gd name="T7" fmla="*/ 0 60000 65536"/>
                <a:gd name="T8" fmla="*/ 0 60000 65536"/>
                <a:gd name="T9" fmla="*/ 0 w 53"/>
                <a:gd name="T10" fmla="*/ 0 h 26"/>
                <a:gd name="T11" fmla="*/ 53 w 53"/>
                <a:gd name="T12" fmla="*/ 26 h 26"/>
              </a:gdLst>
              <a:ahLst/>
              <a:cxnLst>
                <a:cxn ang="T6">
                  <a:pos x="T0" y="T1"/>
                </a:cxn>
                <a:cxn ang="T7">
                  <a:pos x="T2" y="T3"/>
                </a:cxn>
                <a:cxn ang="T8">
                  <a:pos x="T4" y="T5"/>
                </a:cxn>
              </a:cxnLst>
              <a:rect l="T9" t="T10" r="T11" b="T12"/>
              <a:pathLst>
                <a:path w="53" h="26">
                  <a:moveTo>
                    <a:pt x="0" y="0"/>
                  </a:moveTo>
                  <a:lnTo>
                    <a:pt x="52" y="26"/>
                  </a:lnTo>
                  <a:lnTo>
                    <a:pt x="53" y="26"/>
                  </a:lnTo>
                </a:path>
              </a:pathLst>
            </a:custGeom>
            <a:noFill/>
            <a:ln w="0">
              <a:solidFill>
                <a:srgbClr val="000000"/>
              </a:solidFill>
              <a:prstDash val="solid"/>
              <a:round/>
            </a:ln>
          </p:spPr>
          <p:txBody>
            <a:bodyPr/>
            <a:lstStyle/>
            <a:p>
              <a:endParaRPr lang="en-US"/>
            </a:p>
          </p:txBody>
        </p:sp>
        <p:sp>
          <p:nvSpPr>
            <p:cNvPr id="27107" name="Freeform 1698"/>
            <p:cNvSpPr/>
            <p:nvPr/>
          </p:nvSpPr>
          <p:spPr bwMode="auto">
            <a:xfrm>
              <a:off x="4706" y="2767"/>
              <a:ext cx="7" cy="5"/>
            </a:xfrm>
            <a:custGeom>
              <a:avLst/>
              <a:gdLst>
                <a:gd name="T0" fmla="*/ 0 w 53"/>
                <a:gd name="T1" fmla="*/ 0 h 26"/>
                <a:gd name="T2" fmla="*/ 0 w 53"/>
                <a:gd name="T3" fmla="*/ 0 h 26"/>
                <a:gd name="T4" fmla="*/ 0 w 53"/>
                <a:gd name="T5" fmla="*/ 0 h 26"/>
                <a:gd name="T6" fmla="*/ 0 60000 65536"/>
                <a:gd name="T7" fmla="*/ 0 60000 65536"/>
                <a:gd name="T8" fmla="*/ 0 60000 65536"/>
                <a:gd name="T9" fmla="*/ 0 w 53"/>
                <a:gd name="T10" fmla="*/ 0 h 26"/>
                <a:gd name="T11" fmla="*/ 53 w 53"/>
                <a:gd name="T12" fmla="*/ 26 h 26"/>
              </a:gdLst>
              <a:ahLst/>
              <a:cxnLst>
                <a:cxn ang="T6">
                  <a:pos x="T0" y="T1"/>
                </a:cxn>
                <a:cxn ang="T7">
                  <a:pos x="T2" y="T3"/>
                </a:cxn>
                <a:cxn ang="T8">
                  <a:pos x="T4" y="T5"/>
                </a:cxn>
              </a:cxnLst>
              <a:rect l="T9" t="T10" r="T11" b="T12"/>
              <a:pathLst>
                <a:path w="53" h="26">
                  <a:moveTo>
                    <a:pt x="53" y="0"/>
                  </a:moveTo>
                  <a:lnTo>
                    <a:pt x="0" y="26"/>
                  </a:lnTo>
                  <a:lnTo>
                    <a:pt x="1" y="26"/>
                  </a:lnTo>
                </a:path>
              </a:pathLst>
            </a:custGeom>
            <a:noFill/>
            <a:ln w="0">
              <a:solidFill>
                <a:srgbClr val="000000"/>
              </a:solidFill>
              <a:prstDash val="solid"/>
              <a:round/>
            </a:ln>
          </p:spPr>
          <p:txBody>
            <a:bodyPr/>
            <a:lstStyle/>
            <a:p>
              <a:endParaRPr lang="en-US"/>
            </a:p>
          </p:txBody>
        </p:sp>
        <p:sp>
          <p:nvSpPr>
            <p:cNvPr id="27108" name="Freeform 1699"/>
            <p:cNvSpPr/>
            <p:nvPr/>
          </p:nvSpPr>
          <p:spPr bwMode="auto">
            <a:xfrm>
              <a:off x="4709" y="2763"/>
              <a:ext cx="4" cy="9"/>
            </a:xfrm>
            <a:custGeom>
              <a:avLst/>
              <a:gdLst>
                <a:gd name="T0" fmla="*/ 0 w 27"/>
                <a:gd name="T1" fmla="*/ 0 h 53"/>
                <a:gd name="T2" fmla="*/ 0 w 27"/>
                <a:gd name="T3" fmla="*/ 0 h 53"/>
                <a:gd name="T4" fmla="*/ 0 w 27"/>
                <a:gd name="T5" fmla="*/ 0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27" y="0"/>
                  </a:moveTo>
                  <a:lnTo>
                    <a:pt x="0" y="53"/>
                  </a:lnTo>
                  <a:lnTo>
                    <a:pt x="1" y="53"/>
                  </a:lnTo>
                </a:path>
              </a:pathLst>
            </a:custGeom>
            <a:noFill/>
            <a:ln w="0">
              <a:solidFill>
                <a:srgbClr val="000000"/>
              </a:solidFill>
              <a:prstDash val="solid"/>
              <a:round/>
            </a:ln>
          </p:spPr>
          <p:txBody>
            <a:bodyPr/>
            <a:lstStyle/>
            <a:p>
              <a:endParaRPr lang="en-US"/>
            </a:p>
          </p:txBody>
        </p:sp>
        <p:sp>
          <p:nvSpPr>
            <p:cNvPr id="27109" name="Freeform 1700"/>
            <p:cNvSpPr/>
            <p:nvPr/>
          </p:nvSpPr>
          <p:spPr bwMode="auto">
            <a:xfrm>
              <a:off x="4721" y="2763"/>
              <a:ext cx="4" cy="9"/>
            </a:xfrm>
            <a:custGeom>
              <a:avLst/>
              <a:gdLst>
                <a:gd name="T0" fmla="*/ 0 w 27"/>
                <a:gd name="T1" fmla="*/ 0 h 53"/>
                <a:gd name="T2" fmla="*/ 0 w 27"/>
                <a:gd name="T3" fmla="*/ 0 h 53"/>
                <a:gd name="T4" fmla="*/ 0 w 27"/>
                <a:gd name="T5" fmla="*/ 0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0" y="0"/>
                  </a:moveTo>
                  <a:lnTo>
                    <a:pt x="26" y="53"/>
                  </a:lnTo>
                  <a:lnTo>
                    <a:pt x="27" y="53"/>
                  </a:lnTo>
                </a:path>
              </a:pathLst>
            </a:custGeom>
            <a:noFill/>
            <a:ln w="0">
              <a:solidFill>
                <a:srgbClr val="000000"/>
              </a:solidFill>
              <a:prstDash val="solid"/>
              <a:round/>
            </a:ln>
          </p:spPr>
          <p:txBody>
            <a:bodyPr/>
            <a:lstStyle/>
            <a:p>
              <a:endParaRPr lang="en-US"/>
            </a:p>
          </p:txBody>
        </p:sp>
        <p:sp>
          <p:nvSpPr>
            <p:cNvPr id="27110" name="Freeform 1701"/>
            <p:cNvSpPr/>
            <p:nvPr/>
          </p:nvSpPr>
          <p:spPr bwMode="auto">
            <a:xfrm>
              <a:off x="4721" y="2767"/>
              <a:ext cx="8" cy="5"/>
            </a:xfrm>
            <a:custGeom>
              <a:avLst/>
              <a:gdLst>
                <a:gd name="T0" fmla="*/ 0 w 54"/>
                <a:gd name="T1" fmla="*/ 0 h 26"/>
                <a:gd name="T2" fmla="*/ 0 w 54"/>
                <a:gd name="T3" fmla="*/ 0 h 26"/>
                <a:gd name="T4" fmla="*/ 0 w 54"/>
                <a:gd name="T5" fmla="*/ 0 h 26"/>
                <a:gd name="T6" fmla="*/ 0 60000 65536"/>
                <a:gd name="T7" fmla="*/ 0 60000 65536"/>
                <a:gd name="T8" fmla="*/ 0 60000 65536"/>
                <a:gd name="T9" fmla="*/ 0 w 54"/>
                <a:gd name="T10" fmla="*/ 0 h 26"/>
                <a:gd name="T11" fmla="*/ 54 w 54"/>
                <a:gd name="T12" fmla="*/ 26 h 26"/>
              </a:gdLst>
              <a:ahLst/>
              <a:cxnLst>
                <a:cxn ang="T6">
                  <a:pos x="T0" y="T1"/>
                </a:cxn>
                <a:cxn ang="T7">
                  <a:pos x="T2" y="T3"/>
                </a:cxn>
                <a:cxn ang="T8">
                  <a:pos x="T4" y="T5"/>
                </a:cxn>
              </a:cxnLst>
              <a:rect l="T9" t="T10" r="T11" b="T12"/>
              <a:pathLst>
                <a:path w="54" h="26">
                  <a:moveTo>
                    <a:pt x="0" y="0"/>
                  </a:moveTo>
                  <a:lnTo>
                    <a:pt x="53" y="26"/>
                  </a:lnTo>
                  <a:lnTo>
                    <a:pt x="54" y="26"/>
                  </a:lnTo>
                </a:path>
              </a:pathLst>
            </a:custGeom>
            <a:noFill/>
            <a:ln w="0">
              <a:solidFill>
                <a:srgbClr val="000000"/>
              </a:solidFill>
              <a:prstDash val="solid"/>
              <a:round/>
            </a:ln>
          </p:spPr>
          <p:txBody>
            <a:bodyPr/>
            <a:lstStyle/>
            <a:p>
              <a:endParaRPr lang="en-US"/>
            </a:p>
          </p:txBody>
        </p:sp>
        <p:sp>
          <p:nvSpPr>
            <p:cNvPr id="27111" name="Freeform 1702"/>
            <p:cNvSpPr/>
            <p:nvPr/>
          </p:nvSpPr>
          <p:spPr bwMode="auto">
            <a:xfrm>
              <a:off x="4842" y="2717"/>
              <a:ext cx="1" cy="55"/>
            </a:xfrm>
            <a:custGeom>
              <a:avLst/>
              <a:gdLst>
                <a:gd name="T0" fmla="*/ 0 w 1"/>
                <a:gd name="T1" fmla="*/ 0 h 370"/>
                <a:gd name="T2" fmla="*/ 0 w 1"/>
                <a:gd name="T3" fmla="*/ 1 h 370"/>
                <a:gd name="T4" fmla="*/ 1 w 1"/>
                <a:gd name="T5" fmla="*/ 1 h 370"/>
                <a:gd name="T6" fmla="*/ 0 60000 65536"/>
                <a:gd name="T7" fmla="*/ 0 60000 65536"/>
                <a:gd name="T8" fmla="*/ 0 60000 65536"/>
                <a:gd name="T9" fmla="*/ 0 w 1"/>
                <a:gd name="T10" fmla="*/ 0 h 370"/>
                <a:gd name="T11" fmla="*/ 1 w 1"/>
                <a:gd name="T12" fmla="*/ 370 h 370"/>
              </a:gdLst>
              <a:ahLst/>
              <a:cxnLst>
                <a:cxn ang="T6">
                  <a:pos x="T0" y="T1"/>
                </a:cxn>
                <a:cxn ang="T7">
                  <a:pos x="T2" y="T3"/>
                </a:cxn>
                <a:cxn ang="T8">
                  <a:pos x="T4" y="T5"/>
                </a:cxn>
              </a:cxnLst>
              <a:rect l="T9" t="T10" r="T11" b="T12"/>
              <a:pathLst>
                <a:path w="1" h="370">
                  <a:moveTo>
                    <a:pt x="0" y="0"/>
                  </a:moveTo>
                  <a:lnTo>
                    <a:pt x="0" y="370"/>
                  </a:lnTo>
                  <a:lnTo>
                    <a:pt x="1" y="370"/>
                  </a:lnTo>
                </a:path>
              </a:pathLst>
            </a:custGeom>
            <a:noFill/>
            <a:ln w="0">
              <a:solidFill>
                <a:srgbClr val="000000"/>
              </a:solidFill>
              <a:prstDash val="solid"/>
              <a:round/>
            </a:ln>
          </p:spPr>
          <p:txBody>
            <a:bodyPr/>
            <a:lstStyle/>
            <a:p>
              <a:endParaRPr lang="en-US"/>
            </a:p>
          </p:txBody>
        </p:sp>
        <p:sp>
          <p:nvSpPr>
            <p:cNvPr id="27112" name="Freeform 1703"/>
            <p:cNvSpPr/>
            <p:nvPr/>
          </p:nvSpPr>
          <p:spPr bwMode="auto">
            <a:xfrm>
              <a:off x="4846" y="2721"/>
              <a:ext cx="0" cy="46"/>
            </a:xfrm>
            <a:custGeom>
              <a:avLst/>
              <a:gdLst>
                <a:gd name="T0" fmla="*/ 0 w 1"/>
                <a:gd name="T1" fmla="*/ 0 h 318"/>
                <a:gd name="T2" fmla="*/ 0 w 1"/>
                <a:gd name="T3" fmla="*/ 1 h 318"/>
                <a:gd name="T4" fmla="*/ 0 w 1"/>
                <a:gd name="T5" fmla="*/ 1 h 318"/>
                <a:gd name="T6" fmla="*/ 0 60000 65536"/>
                <a:gd name="T7" fmla="*/ 0 60000 65536"/>
                <a:gd name="T8" fmla="*/ 0 60000 65536"/>
                <a:gd name="T9" fmla="*/ 0 w 1"/>
                <a:gd name="T10" fmla="*/ 0 h 318"/>
                <a:gd name="T11" fmla="*/ 0 w 1"/>
                <a:gd name="T12" fmla="*/ 318 h 318"/>
              </a:gdLst>
              <a:ahLst/>
              <a:cxnLst>
                <a:cxn ang="T6">
                  <a:pos x="T0" y="T1"/>
                </a:cxn>
                <a:cxn ang="T7">
                  <a:pos x="T2" y="T3"/>
                </a:cxn>
                <a:cxn ang="T8">
                  <a:pos x="T4" y="T5"/>
                </a:cxn>
              </a:cxnLst>
              <a:rect l="T9" t="T10" r="T11" b="T12"/>
              <a:pathLst>
                <a:path w="1" h="318">
                  <a:moveTo>
                    <a:pt x="0" y="0"/>
                  </a:moveTo>
                  <a:lnTo>
                    <a:pt x="0" y="318"/>
                  </a:lnTo>
                  <a:lnTo>
                    <a:pt x="1" y="318"/>
                  </a:lnTo>
                </a:path>
              </a:pathLst>
            </a:custGeom>
            <a:noFill/>
            <a:ln w="0">
              <a:solidFill>
                <a:srgbClr val="000000"/>
              </a:solidFill>
              <a:prstDash val="solid"/>
              <a:round/>
            </a:ln>
          </p:spPr>
          <p:txBody>
            <a:bodyPr/>
            <a:lstStyle/>
            <a:p>
              <a:endParaRPr lang="en-US"/>
            </a:p>
          </p:txBody>
        </p:sp>
        <p:sp>
          <p:nvSpPr>
            <p:cNvPr id="27113" name="Freeform 1704"/>
            <p:cNvSpPr/>
            <p:nvPr/>
          </p:nvSpPr>
          <p:spPr bwMode="auto">
            <a:xfrm>
              <a:off x="4830" y="2717"/>
              <a:ext cx="20" cy="55"/>
            </a:xfrm>
            <a:custGeom>
              <a:avLst/>
              <a:gdLst>
                <a:gd name="T0" fmla="*/ 0 w 134"/>
                <a:gd name="T1" fmla="*/ 0 h 370"/>
                <a:gd name="T2" fmla="*/ 0 w 134"/>
                <a:gd name="T3" fmla="*/ 0 h 370"/>
                <a:gd name="T4" fmla="*/ 0 w 134"/>
                <a:gd name="T5" fmla="*/ 1 h 370"/>
                <a:gd name="T6" fmla="*/ 0 w 134"/>
                <a:gd name="T7" fmla="*/ 1 h 370"/>
                <a:gd name="T8" fmla="*/ 0 60000 65536"/>
                <a:gd name="T9" fmla="*/ 0 60000 65536"/>
                <a:gd name="T10" fmla="*/ 0 60000 65536"/>
                <a:gd name="T11" fmla="*/ 0 60000 65536"/>
                <a:gd name="T12" fmla="*/ 0 w 134"/>
                <a:gd name="T13" fmla="*/ 0 h 370"/>
                <a:gd name="T14" fmla="*/ 134 w 134"/>
                <a:gd name="T15" fmla="*/ 370 h 370"/>
              </a:gdLst>
              <a:ahLst/>
              <a:cxnLst>
                <a:cxn ang="T8">
                  <a:pos x="T0" y="T1"/>
                </a:cxn>
                <a:cxn ang="T9">
                  <a:pos x="T2" y="T3"/>
                </a:cxn>
                <a:cxn ang="T10">
                  <a:pos x="T4" y="T5"/>
                </a:cxn>
                <a:cxn ang="T11">
                  <a:pos x="T6" y="T7"/>
                </a:cxn>
              </a:cxnLst>
              <a:rect l="T12" t="T13" r="T14" b="T15"/>
              <a:pathLst>
                <a:path w="134" h="370">
                  <a:moveTo>
                    <a:pt x="0" y="0"/>
                  </a:moveTo>
                  <a:lnTo>
                    <a:pt x="133" y="0"/>
                  </a:lnTo>
                  <a:lnTo>
                    <a:pt x="133" y="370"/>
                  </a:lnTo>
                  <a:lnTo>
                    <a:pt x="134" y="370"/>
                  </a:lnTo>
                </a:path>
              </a:pathLst>
            </a:custGeom>
            <a:noFill/>
            <a:ln w="0">
              <a:solidFill>
                <a:srgbClr val="000000"/>
              </a:solidFill>
              <a:prstDash val="solid"/>
              <a:round/>
            </a:ln>
          </p:spPr>
          <p:txBody>
            <a:bodyPr/>
            <a:lstStyle/>
            <a:p>
              <a:endParaRPr lang="en-US"/>
            </a:p>
          </p:txBody>
        </p:sp>
        <p:sp>
          <p:nvSpPr>
            <p:cNvPr id="27114" name="Freeform 1705"/>
            <p:cNvSpPr/>
            <p:nvPr/>
          </p:nvSpPr>
          <p:spPr bwMode="auto">
            <a:xfrm>
              <a:off x="4850" y="2717"/>
              <a:ext cx="43" cy="55"/>
            </a:xfrm>
            <a:custGeom>
              <a:avLst/>
              <a:gdLst>
                <a:gd name="T0" fmla="*/ 0 w 291"/>
                <a:gd name="T1" fmla="*/ 0 h 370"/>
                <a:gd name="T2" fmla="*/ 0 w 291"/>
                <a:gd name="T3" fmla="*/ 0 h 370"/>
                <a:gd name="T4" fmla="*/ 0 w 291"/>
                <a:gd name="T5" fmla="*/ 0 h 370"/>
                <a:gd name="T6" fmla="*/ 0 w 291"/>
                <a:gd name="T7" fmla="*/ 0 h 370"/>
                <a:gd name="T8" fmla="*/ 1 w 291"/>
                <a:gd name="T9" fmla="*/ 0 h 370"/>
                <a:gd name="T10" fmla="*/ 1 w 291"/>
                <a:gd name="T11" fmla="*/ 0 h 370"/>
                <a:gd name="T12" fmla="*/ 1 w 291"/>
                <a:gd name="T13" fmla="*/ 0 h 370"/>
                <a:gd name="T14" fmla="*/ 1 w 291"/>
                <a:gd name="T15" fmla="*/ 0 h 370"/>
                <a:gd name="T16" fmla="*/ 1 w 291"/>
                <a:gd name="T17" fmla="*/ 1 h 370"/>
                <a:gd name="T18" fmla="*/ 1 w 291"/>
                <a:gd name="T19" fmla="*/ 1 h 3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370"/>
                <a:gd name="T32" fmla="*/ 291 w 291"/>
                <a:gd name="T33" fmla="*/ 370 h 3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370">
                  <a:moveTo>
                    <a:pt x="0" y="106"/>
                  </a:moveTo>
                  <a:lnTo>
                    <a:pt x="26" y="53"/>
                  </a:lnTo>
                  <a:lnTo>
                    <a:pt x="53" y="26"/>
                  </a:lnTo>
                  <a:lnTo>
                    <a:pt x="105" y="0"/>
                  </a:lnTo>
                  <a:lnTo>
                    <a:pt x="184" y="0"/>
                  </a:lnTo>
                  <a:lnTo>
                    <a:pt x="237" y="26"/>
                  </a:lnTo>
                  <a:lnTo>
                    <a:pt x="264" y="53"/>
                  </a:lnTo>
                  <a:lnTo>
                    <a:pt x="290" y="132"/>
                  </a:lnTo>
                  <a:lnTo>
                    <a:pt x="290" y="370"/>
                  </a:lnTo>
                  <a:lnTo>
                    <a:pt x="291" y="370"/>
                  </a:lnTo>
                </a:path>
              </a:pathLst>
            </a:custGeom>
            <a:noFill/>
            <a:ln w="0">
              <a:solidFill>
                <a:srgbClr val="000000"/>
              </a:solidFill>
              <a:prstDash val="solid"/>
              <a:round/>
            </a:ln>
          </p:spPr>
          <p:txBody>
            <a:bodyPr/>
            <a:lstStyle/>
            <a:p>
              <a:endParaRPr lang="en-US"/>
            </a:p>
          </p:txBody>
        </p:sp>
        <p:sp>
          <p:nvSpPr>
            <p:cNvPr id="27115" name="Freeform 1706"/>
            <p:cNvSpPr/>
            <p:nvPr/>
          </p:nvSpPr>
          <p:spPr bwMode="auto">
            <a:xfrm>
              <a:off x="4885" y="2725"/>
              <a:ext cx="4" cy="42"/>
            </a:xfrm>
            <a:custGeom>
              <a:avLst/>
              <a:gdLst>
                <a:gd name="T0" fmla="*/ 0 w 28"/>
                <a:gd name="T1" fmla="*/ 0 h 291"/>
                <a:gd name="T2" fmla="*/ 0 w 28"/>
                <a:gd name="T3" fmla="*/ 0 h 291"/>
                <a:gd name="T4" fmla="*/ 0 w 28"/>
                <a:gd name="T5" fmla="*/ 1 h 291"/>
                <a:gd name="T6" fmla="*/ 0 w 28"/>
                <a:gd name="T7" fmla="*/ 1 h 291"/>
                <a:gd name="T8" fmla="*/ 0 60000 65536"/>
                <a:gd name="T9" fmla="*/ 0 60000 65536"/>
                <a:gd name="T10" fmla="*/ 0 60000 65536"/>
                <a:gd name="T11" fmla="*/ 0 60000 65536"/>
                <a:gd name="T12" fmla="*/ 0 w 28"/>
                <a:gd name="T13" fmla="*/ 0 h 291"/>
                <a:gd name="T14" fmla="*/ 28 w 28"/>
                <a:gd name="T15" fmla="*/ 291 h 291"/>
              </a:gdLst>
              <a:ahLst/>
              <a:cxnLst>
                <a:cxn ang="T8">
                  <a:pos x="T0" y="T1"/>
                </a:cxn>
                <a:cxn ang="T9">
                  <a:pos x="T2" y="T3"/>
                </a:cxn>
                <a:cxn ang="T10">
                  <a:pos x="T4" y="T5"/>
                </a:cxn>
                <a:cxn ang="T11">
                  <a:pos x="T6" y="T7"/>
                </a:cxn>
              </a:cxnLst>
              <a:rect l="T12" t="T13" r="T14" b="T15"/>
              <a:pathLst>
                <a:path w="28" h="291">
                  <a:moveTo>
                    <a:pt x="0" y="0"/>
                  </a:moveTo>
                  <a:lnTo>
                    <a:pt x="27" y="79"/>
                  </a:lnTo>
                  <a:lnTo>
                    <a:pt x="27" y="291"/>
                  </a:lnTo>
                  <a:lnTo>
                    <a:pt x="28" y="291"/>
                  </a:lnTo>
                </a:path>
              </a:pathLst>
            </a:custGeom>
            <a:noFill/>
            <a:ln w="0">
              <a:solidFill>
                <a:srgbClr val="000000"/>
              </a:solidFill>
              <a:prstDash val="solid"/>
              <a:round/>
            </a:ln>
          </p:spPr>
          <p:txBody>
            <a:bodyPr/>
            <a:lstStyle/>
            <a:p>
              <a:endParaRPr lang="en-US"/>
            </a:p>
          </p:txBody>
        </p:sp>
        <p:sp>
          <p:nvSpPr>
            <p:cNvPr id="27116" name="Freeform 1707"/>
            <p:cNvSpPr/>
            <p:nvPr/>
          </p:nvSpPr>
          <p:spPr bwMode="auto">
            <a:xfrm>
              <a:off x="4877" y="2717"/>
              <a:ext cx="8" cy="55"/>
            </a:xfrm>
            <a:custGeom>
              <a:avLst/>
              <a:gdLst>
                <a:gd name="T0" fmla="*/ 0 w 54"/>
                <a:gd name="T1" fmla="*/ 0 h 370"/>
                <a:gd name="T2" fmla="*/ 0 w 54"/>
                <a:gd name="T3" fmla="*/ 0 h 370"/>
                <a:gd name="T4" fmla="*/ 0 w 54"/>
                <a:gd name="T5" fmla="*/ 0 h 370"/>
                <a:gd name="T6" fmla="*/ 0 w 54"/>
                <a:gd name="T7" fmla="*/ 1 h 370"/>
                <a:gd name="T8" fmla="*/ 0 w 54"/>
                <a:gd name="T9" fmla="*/ 1 h 370"/>
                <a:gd name="T10" fmla="*/ 0 60000 65536"/>
                <a:gd name="T11" fmla="*/ 0 60000 65536"/>
                <a:gd name="T12" fmla="*/ 0 60000 65536"/>
                <a:gd name="T13" fmla="*/ 0 60000 65536"/>
                <a:gd name="T14" fmla="*/ 0 60000 65536"/>
                <a:gd name="T15" fmla="*/ 0 w 54"/>
                <a:gd name="T16" fmla="*/ 0 h 370"/>
                <a:gd name="T17" fmla="*/ 54 w 54"/>
                <a:gd name="T18" fmla="*/ 370 h 370"/>
              </a:gdLst>
              <a:ahLst/>
              <a:cxnLst>
                <a:cxn ang="T10">
                  <a:pos x="T0" y="T1"/>
                </a:cxn>
                <a:cxn ang="T11">
                  <a:pos x="T2" y="T3"/>
                </a:cxn>
                <a:cxn ang="T12">
                  <a:pos x="T4" y="T5"/>
                </a:cxn>
                <a:cxn ang="T13">
                  <a:pos x="T6" y="T7"/>
                </a:cxn>
                <a:cxn ang="T14">
                  <a:pos x="T8" y="T9"/>
                </a:cxn>
              </a:cxnLst>
              <a:rect l="T15" t="T16" r="T17" b="T18"/>
              <a:pathLst>
                <a:path w="54" h="370">
                  <a:moveTo>
                    <a:pt x="0" y="0"/>
                  </a:moveTo>
                  <a:lnTo>
                    <a:pt x="27" y="26"/>
                  </a:lnTo>
                  <a:lnTo>
                    <a:pt x="53" y="106"/>
                  </a:lnTo>
                  <a:lnTo>
                    <a:pt x="53" y="370"/>
                  </a:lnTo>
                  <a:lnTo>
                    <a:pt x="54" y="370"/>
                  </a:lnTo>
                </a:path>
              </a:pathLst>
            </a:custGeom>
            <a:noFill/>
            <a:ln w="0">
              <a:solidFill>
                <a:srgbClr val="000000"/>
              </a:solidFill>
              <a:prstDash val="solid"/>
              <a:round/>
            </a:ln>
          </p:spPr>
          <p:txBody>
            <a:bodyPr/>
            <a:lstStyle/>
            <a:p>
              <a:endParaRPr lang="en-US"/>
            </a:p>
          </p:txBody>
        </p:sp>
        <p:sp>
          <p:nvSpPr>
            <p:cNvPr id="27117" name="Freeform 1708"/>
            <p:cNvSpPr/>
            <p:nvPr/>
          </p:nvSpPr>
          <p:spPr bwMode="auto">
            <a:xfrm>
              <a:off x="4892" y="2717"/>
              <a:ext cx="44" cy="55"/>
            </a:xfrm>
            <a:custGeom>
              <a:avLst/>
              <a:gdLst>
                <a:gd name="T0" fmla="*/ 0 w 292"/>
                <a:gd name="T1" fmla="*/ 0 h 370"/>
                <a:gd name="T2" fmla="*/ 0 w 292"/>
                <a:gd name="T3" fmla="*/ 0 h 370"/>
                <a:gd name="T4" fmla="*/ 0 w 292"/>
                <a:gd name="T5" fmla="*/ 0 h 370"/>
                <a:gd name="T6" fmla="*/ 0 w 292"/>
                <a:gd name="T7" fmla="*/ 0 h 370"/>
                <a:gd name="T8" fmla="*/ 1 w 292"/>
                <a:gd name="T9" fmla="*/ 0 h 370"/>
                <a:gd name="T10" fmla="*/ 1 w 292"/>
                <a:gd name="T11" fmla="*/ 0 h 370"/>
                <a:gd name="T12" fmla="*/ 1 w 292"/>
                <a:gd name="T13" fmla="*/ 0 h 370"/>
                <a:gd name="T14" fmla="*/ 1 w 292"/>
                <a:gd name="T15" fmla="*/ 0 h 370"/>
                <a:gd name="T16" fmla="*/ 1 w 292"/>
                <a:gd name="T17" fmla="*/ 1 h 370"/>
                <a:gd name="T18" fmla="*/ 1 w 292"/>
                <a:gd name="T19" fmla="*/ 1 h 3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2"/>
                <a:gd name="T31" fmla="*/ 0 h 370"/>
                <a:gd name="T32" fmla="*/ 292 w 292"/>
                <a:gd name="T33" fmla="*/ 370 h 3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2" h="370">
                  <a:moveTo>
                    <a:pt x="0" y="106"/>
                  </a:moveTo>
                  <a:lnTo>
                    <a:pt x="27" y="53"/>
                  </a:lnTo>
                  <a:lnTo>
                    <a:pt x="54" y="26"/>
                  </a:lnTo>
                  <a:lnTo>
                    <a:pt x="106" y="0"/>
                  </a:lnTo>
                  <a:lnTo>
                    <a:pt x="185" y="0"/>
                  </a:lnTo>
                  <a:lnTo>
                    <a:pt x="238" y="26"/>
                  </a:lnTo>
                  <a:lnTo>
                    <a:pt x="265" y="53"/>
                  </a:lnTo>
                  <a:lnTo>
                    <a:pt x="291" y="132"/>
                  </a:lnTo>
                  <a:lnTo>
                    <a:pt x="291" y="370"/>
                  </a:lnTo>
                  <a:lnTo>
                    <a:pt x="292" y="370"/>
                  </a:lnTo>
                </a:path>
              </a:pathLst>
            </a:custGeom>
            <a:noFill/>
            <a:ln w="0">
              <a:solidFill>
                <a:srgbClr val="000000"/>
              </a:solidFill>
              <a:prstDash val="solid"/>
              <a:round/>
            </a:ln>
          </p:spPr>
          <p:txBody>
            <a:bodyPr/>
            <a:lstStyle/>
            <a:p>
              <a:endParaRPr lang="en-US"/>
            </a:p>
          </p:txBody>
        </p:sp>
        <p:sp>
          <p:nvSpPr>
            <p:cNvPr id="27118" name="Freeform 1709"/>
            <p:cNvSpPr/>
            <p:nvPr/>
          </p:nvSpPr>
          <p:spPr bwMode="auto">
            <a:xfrm>
              <a:off x="4928" y="2725"/>
              <a:ext cx="4" cy="42"/>
            </a:xfrm>
            <a:custGeom>
              <a:avLst/>
              <a:gdLst>
                <a:gd name="T0" fmla="*/ 0 w 28"/>
                <a:gd name="T1" fmla="*/ 0 h 291"/>
                <a:gd name="T2" fmla="*/ 0 w 28"/>
                <a:gd name="T3" fmla="*/ 0 h 291"/>
                <a:gd name="T4" fmla="*/ 0 w 28"/>
                <a:gd name="T5" fmla="*/ 1 h 291"/>
                <a:gd name="T6" fmla="*/ 0 w 28"/>
                <a:gd name="T7" fmla="*/ 1 h 291"/>
                <a:gd name="T8" fmla="*/ 0 60000 65536"/>
                <a:gd name="T9" fmla="*/ 0 60000 65536"/>
                <a:gd name="T10" fmla="*/ 0 60000 65536"/>
                <a:gd name="T11" fmla="*/ 0 60000 65536"/>
                <a:gd name="T12" fmla="*/ 0 w 28"/>
                <a:gd name="T13" fmla="*/ 0 h 291"/>
                <a:gd name="T14" fmla="*/ 28 w 28"/>
                <a:gd name="T15" fmla="*/ 291 h 291"/>
              </a:gdLst>
              <a:ahLst/>
              <a:cxnLst>
                <a:cxn ang="T8">
                  <a:pos x="T0" y="T1"/>
                </a:cxn>
                <a:cxn ang="T9">
                  <a:pos x="T2" y="T3"/>
                </a:cxn>
                <a:cxn ang="T10">
                  <a:pos x="T4" y="T5"/>
                </a:cxn>
                <a:cxn ang="T11">
                  <a:pos x="T6" y="T7"/>
                </a:cxn>
              </a:cxnLst>
              <a:rect l="T12" t="T13" r="T14" b="T15"/>
              <a:pathLst>
                <a:path w="28" h="291">
                  <a:moveTo>
                    <a:pt x="0" y="0"/>
                  </a:moveTo>
                  <a:lnTo>
                    <a:pt x="27" y="79"/>
                  </a:lnTo>
                  <a:lnTo>
                    <a:pt x="27" y="291"/>
                  </a:lnTo>
                  <a:lnTo>
                    <a:pt x="28" y="291"/>
                  </a:lnTo>
                </a:path>
              </a:pathLst>
            </a:custGeom>
            <a:noFill/>
            <a:ln w="0">
              <a:solidFill>
                <a:srgbClr val="000000"/>
              </a:solidFill>
              <a:prstDash val="solid"/>
              <a:round/>
            </a:ln>
          </p:spPr>
          <p:txBody>
            <a:bodyPr/>
            <a:lstStyle/>
            <a:p>
              <a:endParaRPr lang="en-US"/>
            </a:p>
          </p:txBody>
        </p:sp>
        <p:sp>
          <p:nvSpPr>
            <p:cNvPr id="27119" name="Freeform 1710"/>
            <p:cNvSpPr/>
            <p:nvPr/>
          </p:nvSpPr>
          <p:spPr bwMode="auto">
            <a:xfrm>
              <a:off x="4920" y="2717"/>
              <a:ext cx="8" cy="55"/>
            </a:xfrm>
            <a:custGeom>
              <a:avLst/>
              <a:gdLst>
                <a:gd name="T0" fmla="*/ 0 w 54"/>
                <a:gd name="T1" fmla="*/ 0 h 370"/>
                <a:gd name="T2" fmla="*/ 0 w 54"/>
                <a:gd name="T3" fmla="*/ 0 h 370"/>
                <a:gd name="T4" fmla="*/ 0 w 54"/>
                <a:gd name="T5" fmla="*/ 0 h 370"/>
                <a:gd name="T6" fmla="*/ 0 w 54"/>
                <a:gd name="T7" fmla="*/ 1 h 370"/>
                <a:gd name="T8" fmla="*/ 0 w 54"/>
                <a:gd name="T9" fmla="*/ 1 h 370"/>
                <a:gd name="T10" fmla="*/ 0 60000 65536"/>
                <a:gd name="T11" fmla="*/ 0 60000 65536"/>
                <a:gd name="T12" fmla="*/ 0 60000 65536"/>
                <a:gd name="T13" fmla="*/ 0 60000 65536"/>
                <a:gd name="T14" fmla="*/ 0 60000 65536"/>
                <a:gd name="T15" fmla="*/ 0 w 54"/>
                <a:gd name="T16" fmla="*/ 0 h 370"/>
                <a:gd name="T17" fmla="*/ 54 w 54"/>
                <a:gd name="T18" fmla="*/ 370 h 370"/>
              </a:gdLst>
              <a:ahLst/>
              <a:cxnLst>
                <a:cxn ang="T10">
                  <a:pos x="T0" y="T1"/>
                </a:cxn>
                <a:cxn ang="T11">
                  <a:pos x="T2" y="T3"/>
                </a:cxn>
                <a:cxn ang="T12">
                  <a:pos x="T4" y="T5"/>
                </a:cxn>
                <a:cxn ang="T13">
                  <a:pos x="T6" y="T7"/>
                </a:cxn>
                <a:cxn ang="T14">
                  <a:pos x="T8" y="T9"/>
                </a:cxn>
              </a:cxnLst>
              <a:rect l="T15" t="T16" r="T17" b="T18"/>
              <a:pathLst>
                <a:path w="54" h="370">
                  <a:moveTo>
                    <a:pt x="0" y="0"/>
                  </a:moveTo>
                  <a:lnTo>
                    <a:pt x="27" y="26"/>
                  </a:lnTo>
                  <a:lnTo>
                    <a:pt x="53" y="106"/>
                  </a:lnTo>
                  <a:lnTo>
                    <a:pt x="53" y="370"/>
                  </a:lnTo>
                  <a:lnTo>
                    <a:pt x="54" y="370"/>
                  </a:lnTo>
                </a:path>
              </a:pathLst>
            </a:custGeom>
            <a:noFill/>
            <a:ln w="0">
              <a:solidFill>
                <a:srgbClr val="000000"/>
              </a:solidFill>
              <a:prstDash val="solid"/>
              <a:round/>
            </a:ln>
          </p:spPr>
          <p:txBody>
            <a:bodyPr/>
            <a:lstStyle/>
            <a:p>
              <a:endParaRPr lang="en-US"/>
            </a:p>
          </p:txBody>
        </p:sp>
        <p:sp>
          <p:nvSpPr>
            <p:cNvPr id="27120" name="Freeform 1711"/>
            <p:cNvSpPr/>
            <p:nvPr/>
          </p:nvSpPr>
          <p:spPr bwMode="auto">
            <a:xfrm>
              <a:off x="4830" y="2772"/>
              <a:ext cx="32" cy="0"/>
            </a:xfrm>
            <a:custGeom>
              <a:avLst/>
              <a:gdLst>
                <a:gd name="T0" fmla="*/ 0 w 213"/>
                <a:gd name="T1" fmla="*/ 1 w 213"/>
                <a:gd name="T2" fmla="*/ 1 w 213"/>
                <a:gd name="T3" fmla="*/ 0 60000 65536"/>
                <a:gd name="T4" fmla="*/ 0 60000 65536"/>
                <a:gd name="T5" fmla="*/ 0 60000 65536"/>
                <a:gd name="T6" fmla="*/ 0 w 213"/>
                <a:gd name="T7" fmla="*/ 213 w 213"/>
              </a:gdLst>
              <a:ahLst/>
              <a:cxnLst>
                <a:cxn ang="T3">
                  <a:pos x="T0" y="0"/>
                </a:cxn>
                <a:cxn ang="T4">
                  <a:pos x="T1" y="0"/>
                </a:cxn>
                <a:cxn ang="T5">
                  <a:pos x="T2" y="0"/>
                </a:cxn>
              </a:cxnLst>
              <a:rect l="T6" t="0" r="T7" b="0"/>
              <a:pathLst>
                <a:path w="213">
                  <a:moveTo>
                    <a:pt x="0" y="0"/>
                  </a:moveTo>
                  <a:lnTo>
                    <a:pt x="212" y="0"/>
                  </a:lnTo>
                  <a:lnTo>
                    <a:pt x="213" y="0"/>
                  </a:lnTo>
                </a:path>
              </a:pathLst>
            </a:custGeom>
            <a:noFill/>
            <a:ln w="0">
              <a:solidFill>
                <a:srgbClr val="000000"/>
              </a:solidFill>
              <a:prstDash val="solid"/>
              <a:round/>
            </a:ln>
          </p:spPr>
          <p:txBody>
            <a:bodyPr/>
            <a:lstStyle/>
            <a:p>
              <a:endParaRPr lang="en-US"/>
            </a:p>
          </p:txBody>
        </p:sp>
        <p:sp>
          <p:nvSpPr>
            <p:cNvPr id="27121" name="Freeform 1712"/>
            <p:cNvSpPr/>
            <p:nvPr/>
          </p:nvSpPr>
          <p:spPr bwMode="auto">
            <a:xfrm>
              <a:off x="4873" y="2772"/>
              <a:ext cx="32" cy="0"/>
            </a:xfrm>
            <a:custGeom>
              <a:avLst/>
              <a:gdLst>
                <a:gd name="T0" fmla="*/ 0 w 212"/>
                <a:gd name="T1" fmla="*/ 1 w 212"/>
                <a:gd name="T2" fmla="*/ 1 w 212"/>
                <a:gd name="T3" fmla="*/ 0 60000 65536"/>
                <a:gd name="T4" fmla="*/ 0 60000 65536"/>
                <a:gd name="T5" fmla="*/ 0 60000 65536"/>
                <a:gd name="T6" fmla="*/ 0 w 212"/>
                <a:gd name="T7" fmla="*/ 212 w 212"/>
              </a:gdLst>
              <a:ahLst/>
              <a:cxnLst>
                <a:cxn ang="T3">
                  <a:pos x="T0" y="0"/>
                </a:cxn>
                <a:cxn ang="T4">
                  <a:pos x="T1" y="0"/>
                </a:cxn>
                <a:cxn ang="T5">
                  <a:pos x="T2" y="0"/>
                </a:cxn>
              </a:cxnLst>
              <a:rect l="T6" t="0" r="T7" b="0"/>
              <a:pathLst>
                <a:path w="212">
                  <a:moveTo>
                    <a:pt x="0" y="0"/>
                  </a:moveTo>
                  <a:lnTo>
                    <a:pt x="211" y="0"/>
                  </a:lnTo>
                  <a:lnTo>
                    <a:pt x="212" y="0"/>
                  </a:lnTo>
                </a:path>
              </a:pathLst>
            </a:custGeom>
            <a:noFill/>
            <a:ln w="0">
              <a:solidFill>
                <a:srgbClr val="000000"/>
              </a:solidFill>
              <a:prstDash val="solid"/>
              <a:round/>
            </a:ln>
          </p:spPr>
          <p:txBody>
            <a:bodyPr/>
            <a:lstStyle/>
            <a:p>
              <a:endParaRPr lang="en-US"/>
            </a:p>
          </p:txBody>
        </p:sp>
        <p:sp>
          <p:nvSpPr>
            <p:cNvPr id="27122" name="Freeform 1713"/>
            <p:cNvSpPr/>
            <p:nvPr/>
          </p:nvSpPr>
          <p:spPr bwMode="auto">
            <a:xfrm>
              <a:off x="4916" y="2772"/>
              <a:ext cx="31" cy="0"/>
            </a:xfrm>
            <a:custGeom>
              <a:avLst/>
              <a:gdLst>
                <a:gd name="T0" fmla="*/ 0 w 212"/>
                <a:gd name="T1" fmla="*/ 1 w 212"/>
                <a:gd name="T2" fmla="*/ 1 w 212"/>
                <a:gd name="T3" fmla="*/ 0 60000 65536"/>
                <a:gd name="T4" fmla="*/ 0 60000 65536"/>
                <a:gd name="T5" fmla="*/ 0 60000 65536"/>
                <a:gd name="T6" fmla="*/ 0 w 212"/>
                <a:gd name="T7" fmla="*/ 212 w 212"/>
              </a:gdLst>
              <a:ahLst/>
              <a:cxnLst>
                <a:cxn ang="T3">
                  <a:pos x="T0" y="0"/>
                </a:cxn>
                <a:cxn ang="T4">
                  <a:pos x="T1" y="0"/>
                </a:cxn>
                <a:cxn ang="T5">
                  <a:pos x="T2" y="0"/>
                </a:cxn>
              </a:cxnLst>
              <a:rect l="T6" t="0" r="T7" b="0"/>
              <a:pathLst>
                <a:path w="212">
                  <a:moveTo>
                    <a:pt x="0" y="0"/>
                  </a:moveTo>
                  <a:lnTo>
                    <a:pt x="211" y="0"/>
                  </a:lnTo>
                  <a:lnTo>
                    <a:pt x="212" y="0"/>
                  </a:lnTo>
                </a:path>
              </a:pathLst>
            </a:custGeom>
            <a:noFill/>
            <a:ln w="0">
              <a:solidFill>
                <a:srgbClr val="000000"/>
              </a:solidFill>
              <a:prstDash val="solid"/>
              <a:round/>
            </a:ln>
          </p:spPr>
          <p:txBody>
            <a:bodyPr/>
            <a:lstStyle/>
            <a:p>
              <a:endParaRPr lang="en-US"/>
            </a:p>
          </p:txBody>
        </p:sp>
        <p:sp>
          <p:nvSpPr>
            <p:cNvPr id="27123" name="Freeform 1714"/>
            <p:cNvSpPr/>
            <p:nvPr/>
          </p:nvSpPr>
          <p:spPr bwMode="auto">
            <a:xfrm>
              <a:off x="4834" y="2717"/>
              <a:ext cx="8" cy="4"/>
            </a:xfrm>
            <a:custGeom>
              <a:avLst/>
              <a:gdLst>
                <a:gd name="T0" fmla="*/ 0 w 54"/>
                <a:gd name="T1" fmla="*/ 0 h 26"/>
                <a:gd name="T2" fmla="*/ 0 w 54"/>
                <a:gd name="T3" fmla="*/ 0 h 26"/>
                <a:gd name="T4" fmla="*/ 0 w 54"/>
                <a:gd name="T5" fmla="*/ 0 h 26"/>
                <a:gd name="T6" fmla="*/ 0 60000 65536"/>
                <a:gd name="T7" fmla="*/ 0 60000 65536"/>
                <a:gd name="T8" fmla="*/ 0 60000 65536"/>
                <a:gd name="T9" fmla="*/ 0 w 54"/>
                <a:gd name="T10" fmla="*/ 0 h 26"/>
                <a:gd name="T11" fmla="*/ 54 w 54"/>
                <a:gd name="T12" fmla="*/ 26 h 26"/>
              </a:gdLst>
              <a:ahLst/>
              <a:cxnLst>
                <a:cxn ang="T6">
                  <a:pos x="T0" y="T1"/>
                </a:cxn>
                <a:cxn ang="T7">
                  <a:pos x="T2" y="T3"/>
                </a:cxn>
                <a:cxn ang="T8">
                  <a:pos x="T4" y="T5"/>
                </a:cxn>
              </a:cxnLst>
              <a:rect l="T9" t="T10" r="T11" b="T12"/>
              <a:pathLst>
                <a:path w="54" h="26">
                  <a:moveTo>
                    <a:pt x="0" y="0"/>
                  </a:moveTo>
                  <a:lnTo>
                    <a:pt x="53" y="26"/>
                  </a:lnTo>
                  <a:lnTo>
                    <a:pt x="54" y="26"/>
                  </a:lnTo>
                </a:path>
              </a:pathLst>
            </a:custGeom>
            <a:noFill/>
            <a:ln w="0">
              <a:solidFill>
                <a:srgbClr val="000000"/>
              </a:solidFill>
              <a:prstDash val="solid"/>
              <a:round/>
            </a:ln>
          </p:spPr>
          <p:txBody>
            <a:bodyPr/>
            <a:lstStyle/>
            <a:p>
              <a:endParaRPr lang="en-US"/>
            </a:p>
          </p:txBody>
        </p:sp>
        <p:sp>
          <p:nvSpPr>
            <p:cNvPr id="27124" name="Freeform 1715"/>
            <p:cNvSpPr/>
            <p:nvPr/>
          </p:nvSpPr>
          <p:spPr bwMode="auto">
            <a:xfrm>
              <a:off x="4838" y="2717"/>
              <a:ext cx="4" cy="8"/>
            </a:xfrm>
            <a:custGeom>
              <a:avLst/>
              <a:gdLst>
                <a:gd name="T0" fmla="*/ 0 w 28"/>
                <a:gd name="T1" fmla="*/ 0 h 53"/>
                <a:gd name="T2" fmla="*/ 0 w 28"/>
                <a:gd name="T3" fmla="*/ 0 h 53"/>
                <a:gd name="T4" fmla="*/ 0 w 28"/>
                <a:gd name="T5" fmla="*/ 0 h 53"/>
                <a:gd name="T6" fmla="*/ 0 60000 65536"/>
                <a:gd name="T7" fmla="*/ 0 60000 65536"/>
                <a:gd name="T8" fmla="*/ 0 60000 65536"/>
                <a:gd name="T9" fmla="*/ 0 w 28"/>
                <a:gd name="T10" fmla="*/ 0 h 53"/>
                <a:gd name="T11" fmla="*/ 28 w 28"/>
                <a:gd name="T12" fmla="*/ 53 h 53"/>
              </a:gdLst>
              <a:ahLst/>
              <a:cxnLst>
                <a:cxn ang="T6">
                  <a:pos x="T0" y="T1"/>
                </a:cxn>
                <a:cxn ang="T7">
                  <a:pos x="T2" y="T3"/>
                </a:cxn>
                <a:cxn ang="T8">
                  <a:pos x="T4" y="T5"/>
                </a:cxn>
              </a:cxnLst>
              <a:rect l="T9" t="T10" r="T11" b="T12"/>
              <a:pathLst>
                <a:path w="28" h="53">
                  <a:moveTo>
                    <a:pt x="0" y="0"/>
                  </a:moveTo>
                  <a:lnTo>
                    <a:pt x="27" y="53"/>
                  </a:lnTo>
                  <a:lnTo>
                    <a:pt x="28" y="53"/>
                  </a:lnTo>
                </a:path>
              </a:pathLst>
            </a:custGeom>
            <a:noFill/>
            <a:ln w="0">
              <a:solidFill>
                <a:srgbClr val="000000"/>
              </a:solidFill>
              <a:prstDash val="solid"/>
              <a:round/>
            </a:ln>
          </p:spPr>
          <p:txBody>
            <a:bodyPr/>
            <a:lstStyle/>
            <a:p>
              <a:endParaRPr lang="en-US"/>
            </a:p>
          </p:txBody>
        </p:sp>
        <p:sp>
          <p:nvSpPr>
            <p:cNvPr id="27125" name="Freeform 1716"/>
            <p:cNvSpPr/>
            <p:nvPr/>
          </p:nvSpPr>
          <p:spPr bwMode="auto">
            <a:xfrm>
              <a:off x="4834" y="2767"/>
              <a:ext cx="8" cy="5"/>
            </a:xfrm>
            <a:custGeom>
              <a:avLst/>
              <a:gdLst>
                <a:gd name="T0" fmla="*/ 0 w 53"/>
                <a:gd name="T1" fmla="*/ 0 h 26"/>
                <a:gd name="T2" fmla="*/ 0 w 53"/>
                <a:gd name="T3" fmla="*/ 0 h 26"/>
                <a:gd name="T4" fmla="*/ 0 w 53"/>
                <a:gd name="T5" fmla="*/ 0 h 26"/>
                <a:gd name="T6" fmla="*/ 0 60000 65536"/>
                <a:gd name="T7" fmla="*/ 0 60000 65536"/>
                <a:gd name="T8" fmla="*/ 0 60000 65536"/>
                <a:gd name="T9" fmla="*/ 0 w 53"/>
                <a:gd name="T10" fmla="*/ 0 h 26"/>
                <a:gd name="T11" fmla="*/ 53 w 53"/>
                <a:gd name="T12" fmla="*/ 26 h 26"/>
              </a:gdLst>
              <a:ahLst/>
              <a:cxnLst>
                <a:cxn ang="T6">
                  <a:pos x="T0" y="T1"/>
                </a:cxn>
                <a:cxn ang="T7">
                  <a:pos x="T2" y="T3"/>
                </a:cxn>
                <a:cxn ang="T8">
                  <a:pos x="T4" y="T5"/>
                </a:cxn>
              </a:cxnLst>
              <a:rect l="T9" t="T10" r="T11" b="T12"/>
              <a:pathLst>
                <a:path w="53" h="26">
                  <a:moveTo>
                    <a:pt x="53" y="0"/>
                  </a:moveTo>
                  <a:lnTo>
                    <a:pt x="0" y="26"/>
                  </a:lnTo>
                  <a:lnTo>
                    <a:pt x="1" y="26"/>
                  </a:lnTo>
                </a:path>
              </a:pathLst>
            </a:custGeom>
            <a:noFill/>
            <a:ln w="0">
              <a:solidFill>
                <a:srgbClr val="000000"/>
              </a:solidFill>
              <a:prstDash val="solid"/>
              <a:round/>
            </a:ln>
          </p:spPr>
          <p:txBody>
            <a:bodyPr/>
            <a:lstStyle/>
            <a:p>
              <a:endParaRPr lang="en-US"/>
            </a:p>
          </p:txBody>
        </p:sp>
        <p:sp>
          <p:nvSpPr>
            <p:cNvPr id="27126" name="Freeform 1717"/>
            <p:cNvSpPr/>
            <p:nvPr/>
          </p:nvSpPr>
          <p:spPr bwMode="auto">
            <a:xfrm>
              <a:off x="4838" y="2763"/>
              <a:ext cx="5" cy="8"/>
            </a:xfrm>
            <a:custGeom>
              <a:avLst/>
              <a:gdLst>
                <a:gd name="T0" fmla="*/ 0 w 27"/>
                <a:gd name="T1" fmla="*/ 0 h 53"/>
                <a:gd name="T2" fmla="*/ 0 w 27"/>
                <a:gd name="T3" fmla="*/ 0 h 53"/>
                <a:gd name="T4" fmla="*/ 0 w 27"/>
                <a:gd name="T5" fmla="*/ 0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27" y="0"/>
                  </a:moveTo>
                  <a:lnTo>
                    <a:pt x="0" y="53"/>
                  </a:lnTo>
                  <a:lnTo>
                    <a:pt x="1" y="53"/>
                  </a:lnTo>
                </a:path>
              </a:pathLst>
            </a:custGeom>
            <a:noFill/>
            <a:ln w="0">
              <a:solidFill>
                <a:srgbClr val="000000"/>
              </a:solidFill>
              <a:prstDash val="solid"/>
              <a:round/>
            </a:ln>
          </p:spPr>
          <p:txBody>
            <a:bodyPr/>
            <a:lstStyle/>
            <a:p>
              <a:endParaRPr lang="en-US"/>
            </a:p>
          </p:txBody>
        </p:sp>
        <p:sp>
          <p:nvSpPr>
            <p:cNvPr id="27127" name="Freeform 1718"/>
            <p:cNvSpPr/>
            <p:nvPr/>
          </p:nvSpPr>
          <p:spPr bwMode="auto">
            <a:xfrm>
              <a:off x="4850" y="2763"/>
              <a:ext cx="4" cy="8"/>
            </a:xfrm>
            <a:custGeom>
              <a:avLst/>
              <a:gdLst>
                <a:gd name="T0" fmla="*/ 0 w 27"/>
                <a:gd name="T1" fmla="*/ 0 h 53"/>
                <a:gd name="T2" fmla="*/ 0 w 27"/>
                <a:gd name="T3" fmla="*/ 0 h 53"/>
                <a:gd name="T4" fmla="*/ 0 w 27"/>
                <a:gd name="T5" fmla="*/ 0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0" y="0"/>
                  </a:moveTo>
                  <a:lnTo>
                    <a:pt x="26" y="53"/>
                  </a:lnTo>
                  <a:lnTo>
                    <a:pt x="27" y="53"/>
                  </a:lnTo>
                </a:path>
              </a:pathLst>
            </a:custGeom>
            <a:noFill/>
            <a:ln w="0">
              <a:solidFill>
                <a:srgbClr val="000000"/>
              </a:solidFill>
              <a:prstDash val="solid"/>
              <a:round/>
            </a:ln>
          </p:spPr>
          <p:txBody>
            <a:bodyPr/>
            <a:lstStyle/>
            <a:p>
              <a:endParaRPr lang="en-US"/>
            </a:p>
          </p:txBody>
        </p:sp>
        <p:sp>
          <p:nvSpPr>
            <p:cNvPr id="27128" name="Freeform 1719"/>
            <p:cNvSpPr/>
            <p:nvPr/>
          </p:nvSpPr>
          <p:spPr bwMode="auto">
            <a:xfrm>
              <a:off x="4850" y="2767"/>
              <a:ext cx="8" cy="4"/>
            </a:xfrm>
            <a:custGeom>
              <a:avLst/>
              <a:gdLst>
                <a:gd name="T0" fmla="*/ 0 w 54"/>
                <a:gd name="T1" fmla="*/ 0 h 26"/>
                <a:gd name="T2" fmla="*/ 0 w 54"/>
                <a:gd name="T3" fmla="*/ 0 h 26"/>
                <a:gd name="T4" fmla="*/ 0 w 54"/>
                <a:gd name="T5" fmla="*/ 0 h 26"/>
                <a:gd name="T6" fmla="*/ 0 60000 65536"/>
                <a:gd name="T7" fmla="*/ 0 60000 65536"/>
                <a:gd name="T8" fmla="*/ 0 60000 65536"/>
                <a:gd name="T9" fmla="*/ 0 w 54"/>
                <a:gd name="T10" fmla="*/ 0 h 26"/>
                <a:gd name="T11" fmla="*/ 54 w 54"/>
                <a:gd name="T12" fmla="*/ 26 h 26"/>
              </a:gdLst>
              <a:ahLst/>
              <a:cxnLst>
                <a:cxn ang="T6">
                  <a:pos x="T0" y="T1"/>
                </a:cxn>
                <a:cxn ang="T7">
                  <a:pos x="T2" y="T3"/>
                </a:cxn>
                <a:cxn ang="T8">
                  <a:pos x="T4" y="T5"/>
                </a:cxn>
              </a:cxnLst>
              <a:rect l="T9" t="T10" r="T11" b="T12"/>
              <a:pathLst>
                <a:path w="54" h="26">
                  <a:moveTo>
                    <a:pt x="0" y="0"/>
                  </a:moveTo>
                  <a:lnTo>
                    <a:pt x="53" y="26"/>
                  </a:lnTo>
                  <a:lnTo>
                    <a:pt x="54" y="26"/>
                  </a:lnTo>
                </a:path>
              </a:pathLst>
            </a:custGeom>
            <a:noFill/>
            <a:ln w="0">
              <a:solidFill>
                <a:srgbClr val="000000"/>
              </a:solidFill>
              <a:prstDash val="solid"/>
              <a:round/>
            </a:ln>
          </p:spPr>
          <p:txBody>
            <a:bodyPr/>
            <a:lstStyle/>
            <a:p>
              <a:endParaRPr lang="en-US"/>
            </a:p>
          </p:txBody>
        </p:sp>
        <p:sp>
          <p:nvSpPr>
            <p:cNvPr id="27129" name="Freeform 1720"/>
            <p:cNvSpPr/>
            <p:nvPr/>
          </p:nvSpPr>
          <p:spPr bwMode="auto">
            <a:xfrm>
              <a:off x="4877" y="2767"/>
              <a:ext cx="8" cy="4"/>
            </a:xfrm>
            <a:custGeom>
              <a:avLst/>
              <a:gdLst>
                <a:gd name="T0" fmla="*/ 0 w 53"/>
                <a:gd name="T1" fmla="*/ 0 h 26"/>
                <a:gd name="T2" fmla="*/ 0 w 53"/>
                <a:gd name="T3" fmla="*/ 0 h 26"/>
                <a:gd name="T4" fmla="*/ 0 w 53"/>
                <a:gd name="T5" fmla="*/ 0 h 26"/>
                <a:gd name="T6" fmla="*/ 0 60000 65536"/>
                <a:gd name="T7" fmla="*/ 0 60000 65536"/>
                <a:gd name="T8" fmla="*/ 0 60000 65536"/>
                <a:gd name="T9" fmla="*/ 0 w 53"/>
                <a:gd name="T10" fmla="*/ 0 h 26"/>
                <a:gd name="T11" fmla="*/ 53 w 53"/>
                <a:gd name="T12" fmla="*/ 26 h 26"/>
              </a:gdLst>
              <a:ahLst/>
              <a:cxnLst>
                <a:cxn ang="T6">
                  <a:pos x="T0" y="T1"/>
                </a:cxn>
                <a:cxn ang="T7">
                  <a:pos x="T2" y="T3"/>
                </a:cxn>
                <a:cxn ang="T8">
                  <a:pos x="T4" y="T5"/>
                </a:cxn>
              </a:cxnLst>
              <a:rect l="T9" t="T10" r="T11" b="T12"/>
              <a:pathLst>
                <a:path w="53" h="26">
                  <a:moveTo>
                    <a:pt x="53" y="0"/>
                  </a:moveTo>
                  <a:lnTo>
                    <a:pt x="0" y="26"/>
                  </a:lnTo>
                  <a:lnTo>
                    <a:pt x="1" y="26"/>
                  </a:lnTo>
                </a:path>
              </a:pathLst>
            </a:custGeom>
            <a:noFill/>
            <a:ln w="0">
              <a:solidFill>
                <a:srgbClr val="000000"/>
              </a:solidFill>
              <a:prstDash val="solid"/>
              <a:round/>
            </a:ln>
          </p:spPr>
          <p:txBody>
            <a:bodyPr/>
            <a:lstStyle/>
            <a:p>
              <a:endParaRPr lang="en-US"/>
            </a:p>
          </p:txBody>
        </p:sp>
        <p:sp>
          <p:nvSpPr>
            <p:cNvPr id="27130" name="Freeform 1721"/>
            <p:cNvSpPr/>
            <p:nvPr/>
          </p:nvSpPr>
          <p:spPr bwMode="auto">
            <a:xfrm>
              <a:off x="4882" y="2763"/>
              <a:ext cx="3" cy="8"/>
            </a:xfrm>
            <a:custGeom>
              <a:avLst/>
              <a:gdLst>
                <a:gd name="T0" fmla="*/ 0 w 26"/>
                <a:gd name="T1" fmla="*/ 0 h 53"/>
                <a:gd name="T2" fmla="*/ 0 w 26"/>
                <a:gd name="T3" fmla="*/ 0 h 53"/>
                <a:gd name="T4" fmla="*/ 0 w 26"/>
                <a:gd name="T5" fmla="*/ 0 h 53"/>
                <a:gd name="T6" fmla="*/ 0 60000 65536"/>
                <a:gd name="T7" fmla="*/ 0 60000 65536"/>
                <a:gd name="T8" fmla="*/ 0 60000 65536"/>
                <a:gd name="T9" fmla="*/ 0 w 26"/>
                <a:gd name="T10" fmla="*/ 0 h 53"/>
                <a:gd name="T11" fmla="*/ 26 w 26"/>
                <a:gd name="T12" fmla="*/ 53 h 53"/>
              </a:gdLst>
              <a:ahLst/>
              <a:cxnLst>
                <a:cxn ang="T6">
                  <a:pos x="T0" y="T1"/>
                </a:cxn>
                <a:cxn ang="T7">
                  <a:pos x="T2" y="T3"/>
                </a:cxn>
                <a:cxn ang="T8">
                  <a:pos x="T4" y="T5"/>
                </a:cxn>
              </a:cxnLst>
              <a:rect l="T9" t="T10" r="T11" b="T12"/>
              <a:pathLst>
                <a:path w="26" h="53">
                  <a:moveTo>
                    <a:pt x="26" y="0"/>
                  </a:moveTo>
                  <a:lnTo>
                    <a:pt x="0" y="53"/>
                  </a:lnTo>
                  <a:lnTo>
                    <a:pt x="1" y="53"/>
                  </a:lnTo>
                </a:path>
              </a:pathLst>
            </a:custGeom>
            <a:noFill/>
            <a:ln w="0">
              <a:solidFill>
                <a:srgbClr val="000000"/>
              </a:solidFill>
              <a:prstDash val="solid"/>
              <a:round/>
            </a:ln>
          </p:spPr>
          <p:txBody>
            <a:bodyPr/>
            <a:lstStyle/>
            <a:p>
              <a:endParaRPr lang="en-US"/>
            </a:p>
          </p:txBody>
        </p:sp>
        <p:sp>
          <p:nvSpPr>
            <p:cNvPr id="27131" name="Freeform 1722"/>
            <p:cNvSpPr/>
            <p:nvPr/>
          </p:nvSpPr>
          <p:spPr bwMode="auto">
            <a:xfrm>
              <a:off x="4893" y="2763"/>
              <a:ext cx="4" cy="8"/>
            </a:xfrm>
            <a:custGeom>
              <a:avLst/>
              <a:gdLst>
                <a:gd name="T0" fmla="*/ 0 w 28"/>
                <a:gd name="T1" fmla="*/ 0 h 53"/>
                <a:gd name="T2" fmla="*/ 0 w 28"/>
                <a:gd name="T3" fmla="*/ 0 h 53"/>
                <a:gd name="T4" fmla="*/ 0 w 28"/>
                <a:gd name="T5" fmla="*/ 0 h 53"/>
                <a:gd name="T6" fmla="*/ 0 60000 65536"/>
                <a:gd name="T7" fmla="*/ 0 60000 65536"/>
                <a:gd name="T8" fmla="*/ 0 60000 65536"/>
                <a:gd name="T9" fmla="*/ 0 w 28"/>
                <a:gd name="T10" fmla="*/ 0 h 53"/>
                <a:gd name="T11" fmla="*/ 28 w 28"/>
                <a:gd name="T12" fmla="*/ 53 h 53"/>
              </a:gdLst>
              <a:ahLst/>
              <a:cxnLst>
                <a:cxn ang="T6">
                  <a:pos x="T0" y="T1"/>
                </a:cxn>
                <a:cxn ang="T7">
                  <a:pos x="T2" y="T3"/>
                </a:cxn>
                <a:cxn ang="T8">
                  <a:pos x="T4" y="T5"/>
                </a:cxn>
              </a:cxnLst>
              <a:rect l="T9" t="T10" r="T11" b="T12"/>
              <a:pathLst>
                <a:path w="28" h="53">
                  <a:moveTo>
                    <a:pt x="0" y="0"/>
                  </a:moveTo>
                  <a:lnTo>
                    <a:pt x="27" y="53"/>
                  </a:lnTo>
                  <a:lnTo>
                    <a:pt x="28" y="53"/>
                  </a:lnTo>
                </a:path>
              </a:pathLst>
            </a:custGeom>
            <a:noFill/>
            <a:ln w="0">
              <a:solidFill>
                <a:srgbClr val="000000"/>
              </a:solidFill>
              <a:prstDash val="solid"/>
              <a:round/>
            </a:ln>
          </p:spPr>
          <p:txBody>
            <a:bodyPr/>
            <a:lstStyle/>
            <a:p>
              <a:endParaRPr lang="en-US"/>
            </a:p>
          </p:txBody>
        </p:sp>
        <p:sp>
          <p:nvSpPr>
            <p:cNvPr id="27132" name="Freeform 1723"/>
            <p:cNvSpPr/>
            <p:nvPr/>
          </p:nvSpPr>
          <p:spPr bwMode="auto">
            <a:xfrm>
              <a:off x="4893" y="2767"/>
              <a:ext cx="8" cy="4"/>
            </a:xfrm>
            <a:custGeom>
              <a:avLst/>
              <a:gdLst>
                <a:gd name="T0" fmla="*/ 0 w 55"/>
                <a:gd name="T1" fmla="*/ 0 h 26"/>
                <a:gd name="T2" fmla="*/ 0 w 55"/>
                <a:gd name="T3" fmla="*/ 0 h 26"/>
                <a:gd name="T4" fmla="*/ 0 w 55"/>
                <a:gd name="T5" fmla="*/ 0 h 26"/>
                <a:gd name="T6" fmla="*/ 0 60000 65536"/>
                <a:gd name="T7" fmla="*/ 0 60000 65536"/>
                <a:gd name="T8" fmla="*/ 0 60000 65536"/>
                <a:gd name="T9" fmla="*/ 0 w 55"/>
                <a:gd name="T10" fmla="*/ 0 h 26"/>
                <a:gd name="T11" fmla="*/ 55 w 55"/>
                <a:gd name="T12" fmla="*/ 26 h 26"/>
              </a:gdLst>
              <a:ahLst/>
              <a:cxnLst>
                <a:cxn ang="T6">
                  <a:pos x="T0" y="T1"/>
                </a:cxn>
                <a:cxn ang="T7">
                  <a:pos x="T2" y="T3"/>
                </a:cxn>
                <a:cxn ang="T8">
                  <a:pos x="T4" y="T5"/>
                </a:cxn>
              </a:cxnLst>
              <a:rect l="T9" t="T10" r="T11" b="T12"/>
              <a:pathLst>
                <a:path w="55" h="26">
                  <a:moveTo>
                    <a:pt x="0" y="0"/>
                  </a:moveTo>
                  <a:lnTo>
                    <a:pt x="54" y="26"/>
                  </a:lnTo>
                  <a:lnTo>
                    <a:pt x="55" y="26"/>
                  </a:lnTo>
                </a:path>
              </a:pathLst>
            </a:custGeom>
            <a:noFill/>
            <a:ln w="0">
              <a:solidFill>
                <a:srgbClr val="000000"/>
              </a:solidFill>
              <a:prstDash val="solid"/>
              <a:round/>
            </a:ln>
          </p:spPr>
          <p:txBody>
            <a:bodyPr/>
            <a:lstStyle/>
            <a:p>
              <a:endParaRPr lang="en-US"/>
            </a:p>
          </p:txBody>
        </p:sp>
        <p:sp>
          <p:nvSpPr>
            <p:cNvPr id="27133" name="Freeform 1724"/>
            <p:cNvSpPr/>
            <p:nvPr/>
          </p:nvSpPr>
          <p:spPr bwMode="auto">
            <a:xfrm>
              <a:off x="4921" y="2767"/>
              <a:ext cx="7" cy="4"/>
            </a:xfrm>
            <a:custGeom>
              <a:avLst/>
              <a:gdLst>
                <a:gd name="T0" fmla="*/ 0 w 53"/>
                <a:gd name="T1" fmla="*/ 0 h 26"/>
                <a:gd name="T2" fmla="*/ 0 w 53"/>
                <a:gd name="T3" fmla="*/ 0 h 26"/>
                <a:gd name="T4" fmla="*/ 0 w 53"/>
                <a:gd name="T5" fmla="*/ 0 h 26"/>
                <a:gd name="T6" fmla="*/ 0 60000 65536"/>
                <a:gd name="T7" fmla="*/ 0 60000 65536"/>
                <a:gd name="T8" fmla="*/ 0 60000 65536"/>
                <a:gd name="T9" fmla="*/ 0 w 53"/>
                <a:gd name="T10" fmla="*/ 0 h 26"/>
                <a:gd name="T11" fmla="*/ 53 w 53"/>
                <a:gd name="T12" fmla="*/ 26 h 26"/>
              </a:gdLst>
              <a:ahLst/>
              <a:cxnLst>
                <a:cxn ang="T6">
                  <a:pos x="T0" y="T1"/>
                </a:cxn>
                <a:cxn ang="T7">
                  <a:pos x="T2" y="T3"/>
                </a:cxn>
                <a:cxn ang="T8">
                  <a:pos x="T4" y="T5"/>
                </a:cxn>
              </a:cxnLst>
              <a:rect l="T9" t="T10" r="T11" b="T12"/>
              <a:pathLst>
                <a:path w="53" h="26">
                  <a:moveTo>
                    <a:pt x="53" y="0"/>
                  </a:moveTo>
                  <a:lnTo>
                    <a:pt x="0" y="26"/>
                  </a:lnTo>
                  <a:lnTo>
                    <a:pt x="1" y="26"/>
                  </a:lnTo>
                </a:path>
              </a:pathLst>
            </a:custGeom>
            <a:noFill/>
            <a:ln w="0">
              <a:solidFill>
                <a:srgbClr val="000000"/>
              </a:solidFill>
              <a:prstDash val="solid"/>
              <a:round/>
            </a:ln>
          </p:spPr>
          <p:txBody>
            <a:bodyPr/>
            <a:lstStyle/>
            <a:p>
              <a:endParaRPr lang="en-US"/>
            </a:p>
          </p:txBody>
        </p:sp>
        <p:sp>
          <p:nvSpPr>
            <p:cNvPr id="27134" name="Freeform 1725"/>
            <p:cNvSpPr/>
            <p:nvPr/>
          </p:nvSpPr>
          <p:spPr bwMode="auto">
            <a:xfrm>
              <a:off x="4924" y="2763"/>
              <a:ext cx="4" cy="8"/>
            </a:xfrm>
            <a:custGeom>
              <a:avLst/>
              <a:gdLst>
                <a:gd name="T0" fmla="*/ 0 w 26"/>
                <a:gd name="T1" fmla="*/ 0 h 53"/>
                <a:gd name="T2" fmla="*/ 0 w 26"/>
                <a:gd name="T3" fmla="*/ 0 h 53"/>
                <a:gd name="T4" fmla="*/ 0 w 26"/>
                <a:gd name="T5" fmla="*/ 0 h 53"/>
                <a:gd name="T6" fmla="*/ 0 60000 65536"/>
                <a:gd name="T7" fmla="*/ 0 60000 65536"/>
                <a:gd name="T8" fmla="*/ 0 60000 65536"/>
                <a:gd name="T9" fmla="*/ 0 w 26"/>
                <a:gd name="T10" fmla="*/ 0 h 53"/>
                <a:gd name="T11" fmla="*/ 26 w 26"/>
                <a:gd name="T12" fmla="*/ 53 h 53"/>
              </a:gdLst>
              <a:ahLst/>
              <a:cxnLst>
                <a:cxn ang="T6">
                  <a:pos x="T0" y="T1"/>
                </a:cxn>
                <a:cxn ang="T7">
                  <a:pos x="T2" y="T3"/>
                </a:cxn>
                <a:cxn ang="T8">
                  <a:pos x="T4" y="T5"/>
                </a:cxn>
              </a:cxnLst>
              <a:rect l="T9" t="T10" r="T11" b="T12"/>
              <a:pathLst>
                <a:path w="26" h="53">
                  <a:moveTo>
                    <a:pt x="26" y="0"/>
                  </a:moveTo>
                  <a:lnTo>
                    <a:pt x="0" y="53"/>
                  </a:lnTo>
                  <a:lnTo>
                    <a:pt x="1" y="53"/>
                  </a:lnTo>
                </a:path>
              </a:pathLst>
            </a:custGeom>
            <a:noFill/>
            <a:ln w="0">
              <a:solidFill>
                <a:srgbClr val="000000"/>
              </a:solidFill>
              <a:prstDash val="solid"/>
              <a:round/>
            </a:ln>
          </p:spPr>
          <p:txBody>
            <a:bodyPr/>
            <a:lstStyle/>
            <a:p>
              <a:endParaRPr lang="en-US"/>
            </a:p>
          </p:txBody>
        </p:sp>
        <p:sp>
          <p:nvSpPr>
            <p:cNvPr id="27135" name="Freeform 1726"/>
            <p:cNvSpPr/>
            <p:nvPr/>
          </p:nvSpPr>
          <p:spPr bwMode="auto">
            <a:xfrm>
              <a:off x="4936" y="2763"/>
              <a:ext cx="4" cy="8"/>
            </a:xfrm>
            <a:custGeom>
              <a:avLst/>
              <a:gdLst>
                <a:gd name="T0" fmla="*/ 0 w 28"/>
                <a:gd name="T1" fmla="*/ 0 h 53"/>
                <a:gd name="T2" fmla="*/ 0 w 28"/>
                <a:gd name="T3" fmla="*/ 0 h 53"/>
                <a:gd name="T4" fmla="*/ 0 w 28"/>
                <a:gd name="T5" fmla="*/ 0 h 53"/>
                <a:gd name="T6" fmla="*/ 0 60000 65536"/>
                <a:gd name="T7" fmla="*/ 0 60000 65536"/>
                <a:gd name="T8" fmla="*/ 0 60000 65536"/>
                <a:gd name="T9" fmla="*/ 0 w 28"/>
                <a:gd name="T10" fmla="*/ 0 h 53"/>
                <a:gd name="T11" fmla="*/ 28 w 28"/>
                <a:gd name="T12" fmla="*/ 53 h 53"/>
              </a:gdLst>
              <a:ahLst/>
              <a:cxnLst>
                <a:cxn ang="T6">
                  <a:pos x="T0" y="T1"/>
                </a:cxn>
                <a:cxn ang="T7">
                  <a:pos x="T2" y="T3"/>
                </a:cxn>
                <a:cxn ang="T8">
                  <a:pos x="T4" y="T5"/>
                </a:cxn>
              </a:cxnLst>
              <a:rect l="T9" t="T10" r="T11" b="T12"/>
              <a:pathLst>
                <a:path w="28" h="53">
                  <a:moveTo>
                    <a:pt x="0" y="0"/>
                  </a:moveTo>
                  <a:lnTo>
                    <a:pt x="26" y="53"/>
                  </a:lnTo>
                  <a:lnTo>
                    <a:pt x="28" y="53"/>
                  </a:lnTo>
                </a:path>
              </a:pathLst>
            </a:custGeom>
            <a:noFill/>
            <a:ln w="0">
              <a:solidFill>
                <a:srgbClr val="000000"/>
              </a:solidFill>
              <a:prstDash val="solid"/>
              <a:round/>
            </a:ln>
          </p:spPr>
          <p:txBody>
            <a:bodyPr/>
            <a:lstStyle/>
            <a:p>
              <a:endParaRPr lang="en-US"/>
            </a:p>
          </p:txBody>
        </p:sp>
        <p:sp>
          <p:nvSpPr>
            <p:cNvPr id="27136" name="Freeform 1727"/>
            <p:cNvSpPr/>
            <p:nvPr/>
          </p:nvSpPr>
          <p:spPr bwMode="auto">
            <a:xfrm>
              <a:off x="4936" y="2767"/>
              <a:ext cx="8" cy="4"/>
            </a:xfrm>
            <a:custGeom>
              <a:avLst/>
              <a:gdLst>
                <a:gd name="T0" fmla="*/ 0 w 53"/>
                <a:gd name="T1" fmla="*/ 0 h 26"/>
                <a:gd name="T2" fmla="*/ 0 w 53"/>
                <a:gd name="T3" fmla="*/ 0 h 26"/>
                <a:gd name="T4" fmla="*/ 0 w 53"/>
                <a:gd name="T5" fmla="*/ 0 h 26"/>
                <a:gd name="T6" fmla="*/ 0 60000 65536"/>
                <a:gd name="T7" fmla="*/ 0 60000 65536"/>
                <a:gd name="T8" fmla="*/ 0 60000 65536"/>
                <a:gd name="T9" fmla="*/ 0 w 53"/>
                <a:gd name="T10" fmla="*/ 0 h 26"/>
                <a:gd name="T11" fmla="*/ 53 w 53"/>
                <a:gd name="T12" fmla="*/ 26 h 26"/>
              </a:gdLst>
              <a:ahLst/>
              <a:cxnLst>
                <a:cxn ang="T6">
                  <a:pos x="T0" y="T1"/>
                </a:cxn>
                <a:cxn ang="T7">
                  <a:pos x="T2" y="T3"/>
                </a:cxn>
                <a:cxn ang="T8">
                  <a:pos x="T4" y="T5"/>
                </a:cxn>
              </a:cxnLst>
              <a:rect l="T9" t="T10" r="T11" b="T12"/>
              <a:pathLst>
                <a:path w="53" h="26">
                  <a:moveTo>
                    <a:pt x="0" y="0"/>
                  </a:moveTo>
                  <a:lnTo>
                    <a:pt x="52" y="26"/>
                  </a:lnTo>
                  <a:lnTo>
                    <a:pt x="53" y="26"/>
                  </a:lnTo>
                </a:path>
              </a:pathLst>
            </a:custGeom>
            <a:noFill/>
            <a:ln w="0">
              <a:solidFill>
                <a:srgbClr val="000000"/>
              </a:solidFill>
              <a:prstDash val="solid"/>
              <a:round/>
            </a:ln>
          </p:spPr>
          <p:txBody>
            <a:bodyPr/>
            <a:lstStyle/>
            <a:p>
              <a:endParaRPr lang="en-US"/>
            </a:p>
          </p:txBody>
        </p:sp>
        <p:sp>
          <p:nvSpPr>
            <p:cNvPr id="27137" name="Freeform 1728"/>
            <p:cNvSpPr/>
            <p:nvPr/>
          </p:nvSpPr>
          <p:spPr bwMode="auto">
            <a:xfrm>
              <a:off x="4975" y="2717"/>
              <a:ext cx="0" cy="54"/>
            </a:xfrm>
            <a:custGeom>
              <a:avLst/>
              <a:gdLst>
                <a:gd name="T0" fmla="*/ 0 w 2"/>
                <a:gd name="T1" fmla="*/ 0 h 370"/>
                <a:gd name="T2" fmla="*/ 0 w 2"/>
                <a:gd name="T3" fmla="*/ 1 h 370"/>
                <a:gd name="T4" fmla="*/ 0 w 2"/>
                <a:gd name="T5" fmla="*/ 1 h 370"/>
                <a:gd name="T6" fmla="*/ 0 60000 65536"/>
                <a:gd name="T7" fmla="*/ 0 60000 65536"/>
                <a:gd name="T8" fmla="*/ 0 60000 65536"/>
                <a:gd name="T9" fmla="*/ 0 w 2"/>
                <a:gd name="T10" fmla="*/ 0 h 370"/>
                <a:gd name="T11" fmla="*/ 0 w 2"/>
                <a:gd name="T12" fmla="*/ 370 h 370"/>
              </a:gdLst>
              <a:ahLst/>
              <a:cxnLst>
                <a:cxn ang="T6">
                  <a:pos x="T0" y="T1"/>
                </a:cxn>
                <a:cxn ang="T7">
                  <a:pos x="T2" y="T3"/>
                </a:cxn>
                <a:cxn ang="T8">
                  <a:pos x="T4" y="T5"/>
                </a:cxn>
              </a:cxnLst>
              <a:rect l="T9" t="T10" r="T11" b="T12"/>
              <a:pathLst>
                <a:path w="2" h="370">
                  <a:moveTo>
                    <a:pt x="0" y="0"/>
                  </a:moveTo>
                  <a:lnTo>
                    <a:pt x="0" y="370"/>
                  </a:lnTo>
                  <a:lnTo>
                    <a:pt x="2" y="370"/>
                  </a:lnTo>
                </a:path>
              </a:pathLst>
            </a:custGeom>
            <a:noFill/>
            <a:ln w="0">
              <a:solidFill>
                <a:srgbClr val="000000"/>
              </a:solidFill>
              <a:prstDash val="solid"/>
              <a:round/>
            </a:ln>
          </p:spPr>
          <p:txBody>
            <a:bodyPr/>
            <a:lstStyle/>
            <a:p>
              <a:endParaRPr lang="en-US"/>
            </a:p>
          </p:txBody>
        </p:sp>
        <p:sp>
          <p:nvSpPr>
            <p:cNvPr id="27138" name="Freeform 1729"/>
            <p:cNvSpPr/>
            <p:nvPr/>
          </p:nvSpPr>
          <p:spPr bwMode="auto">
            <a:xfrm>
              <a:off x="4979" y="2721"/>
              <a:ext cx="1" cy="46"/>
            </a:xfrm>
            <a:custGeom>
              <a:avLst/>
              <a:gdLst>
                <a:gd name="T0" fmla="*/ 0 w 1"/>
                <a:gd name="T1" fmla="*/ 0 h 318"/>
                <a:gd name="T2" fmla="*/ 0 w 1"/>
                <a:gd name="T3" fmla="*/ 1 h 318"/>
                <a:gd name="T4" fmla="*/ 1 w 1"/>
                <a:gd name="T5" fmla="*/ 1 h 318"/>
                <a:gd name="T6" fmla="*/ 0 60000 65536"/>
                <a:gd name="T7" fmla="*/ 0 60000 65536"/>
                <a:gd name="T8" fmla="*/ 0 60000 65536"/>
                <a:gd name="T9" fmla="*/ 0 w 1"/>
                <a:gd name="T10" fmla="*/ 0 h 318"/>
                <a:gd name="T11" fmla="*/ 1 w 1"/>
                <a:gd name="T12" fmla="*/ 318 h 318"/>
              </a:gdLst>
              <a:ahLst/>
              <a:cxnLst>
                <a:cxn ang="T6">
                  <a:pos x="T0" y="T1"/>
                </a:cxn>
                <a:cxn ang="T7">
                  <a:pos x="T2" y="T3"/>
                </a:cxn>
                <a:cxn ang="T8">
                  <a:pos x="T4" y="T5"/>
                </a:cxn>
              </a:cxnLst>
              <a:rect l="T9" t="T10" r="T11" b="T12"/>
              <a:pathLst>
                <a:path w="1" h="318">
                  <a:moveTo>
                    <a:pt x="0" y="0"/>
                  </a:moveTo>
                  <a:lnTo>
                    <a:pt x="0" y="318"/>
                  </a:lnTo>
                  <a:lnTo>
                    <a:pt x="1" y="318"/>
                  </a:lnTo>
                </a:path>
              </a:pathLst>
            </a:custGeom>
            <a:noFill/>
            <a:ln w="0">
              <a:solidFill>
                <a:srgbClr val="000000"/>
              </a:solidFill>
              <a:prstDash val="solid"/>
              <a:round/>
            </a:ln>
          </p:spPr>
          <p:txBody>
            <a:bodyPr/>
            <a:lstStyle/>
            <a:p>
              <a:endParaRPr lang="en-US"/>
            </a:p>
          </p:txBody>
        </p:sp>
        <p:sp>
          <p:nvSpPr>
            <p:cNvPr id="27139" name="Freeform 1730"/>
            <p:cNvSpPr/>
            <p:nvPr/>
          </p:nvSpPr>
          <p:spPr bwMode="auto">
            <a:xfrm>
              <a:off x="4963" y="2717"/>
              <a:ext cx="20" cy="54"/>
            </a:xfrm>
            <a:custGeom>
              <a:avLst/>
              <a:gdLst>
                <a:gd name="T0" fmla="*/ 0 w 132"/>
                <a:gd name="T1" fmla="*/ 0 h 370"/>
                <a:gd name="T2" fmla="*/ 0 w 132"/>
                <a:gd name="T3" fmla="*/ 0 h 370"/>
                <a:gd name="T4" fmla="*/ 0 w 132"/>
                <a:gd name="T5" fmla="*/ 1 h 370"/>
                <a:gd name="T6" fmla="*/ 0 w 132"/>
                <a:gd name="T7" fmla="*/ 1 h 370"/>
                <a:gd name="T8" fmla="*/ 0 60000 65536"/>
                <a:gd name="T9" fmla="*/ 0 60000 65536"/>
                <a:gd name="T10" fmla="*/ 0 60000 65536"/>
                <a:gd name="T11" fmla="*/ 0 60000 65536"/>
                <a:gd name="T12" fmla="*/ 0 w 132"/>
                <a:gd name="T13" fmla="*/ 0 h 370"/>
                <a:gd name="T14" fmla="*/ 132 w 132"/>
                <a:gd name="T15" fmla="*/ 370 h 370"/>
              </a:gdLst>
              <a:ahLst/>
              <a:cxnLst>
                <a:cxn ang="T8">
                  <a:pos x="T0" y="T1"/>
                </a:cxn>
                <a:cxn ang="T9">
                  <a:pos x="T2" y="T3"/>
                </a:cxn>
                <a:cxn ang="T10">
                  <a:pos x="T4" y="T5"/>
                </a:cxn>
                <a:cxn ang="T11">
                  <a:pos x="T6" y="T7"/>
                </a:cxn>
              </a:cxnLst>
              <a:rect l="T12" t="T13" r="T14" b="T15"/>
              <a:pathLst>
                <a:path w="132" h="370">
                  <a:moveTo>
                    <a:pt x="0" y="0"/>
                  </a:moveTo>
                  <a:lnTo>
                    <a:pt x="131" y="0"/>
                  </a:lnTo>
                  <a:lnTo>
                    <a:pt x="131" y="370"/>
                  </a:lnTo>
                  <a:lnTo>
                    <a:pt x="132" y="370"/>
                  </a:lnTo>
                </a:path>
              </a:pathLst>
            </a:custGeom>
            <a:noFill/>
            <a:ln w="0">
              <a:solidFill>
                <a:srgbClr val="000000"/>
              </a:solidFill>
              <a:prstDash val="solid"/>
              <a:round/>
            </a:ln>
          </p:spPr>
          <p:txBody>
            <a:bodyPr/>
            <a:lstStyle/>
            <a:p>
              <a:endParaRPr lang="en-US"/>
            </a:p>
          </p:txBody>
        </p:sp>
        <p:sp>
          <p:nvSpPr>
            <p:cNvPr id="27140" name="Freeform 1731"/>
            <p:cNvSpPr/>
            <p:nvPr/>
          </p:nvSpPr>
          <p:spPr bwMode="auto">
            <a:xfrm>
              <a:off x="4983" y="2717"/>
              <a:ext cx="43" cy="54"/>
            </a:xfrm>
            <a:custGeom>
              <a:avLst/>
              <a:gdLst>
                <a:gd name="T0" fmla="*/ 0 w 292"/>
                <a:gd name="T1" fmla="*/ 0 h 370"/>
                <a:gd name="T2" fmla="*/ 0 w 292"/>
                <a:gd name="T3" fmla="*/ 0 h 370"/>
                <a:gd name="T4" fmla="*/ 0 w 292"/>
                <a:gd name="T5" fmla="*/ 0 h 370"/>
                <a:gd name="T6" fmla="*/ 0 w 292"/>
                <a:gd name="T7" fmla="*/ 0 h 370"/>
                <a:gd name="T8" fmla="*/ 1 w 292"/>
                <a:gd name="T9" fmla="*/ 0 h 370"/>
                <a:gd name="T10" fmla="*/ 1 w 292"/>
                <a:gd name="T11" fmla="*/ 0 h 370"/>
                <a:gd name="T12" fmla="*/ 1 w 292"/>
                <a:gd name="T13" fmla="*/ 0 h 370"/>
                <a:gd name="T14" fmla="*/ 1 w 292"/>
                <a:gd name="T15" fmla="*/ 0 h 370"/>
                <a:gd name="T16" fmla="*/ 1 w 292"/>
                <a:gd name="T17" fmla="*/ 1 h 370"/>
                <a:gd name="T18" fmla="*/ 1 w 292"/>
                <a:gd name="T19" fmla="*/ 1 h 3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2"/>
                <a:gd name="T31" fmla="*/ 0 h 370"/>
                <a:gd name="T32" fmla="*/ 292 w 292"/>
                <a:gd name="T33" fmla="*/ 370 h 3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2" h="370">
                  <a:moveTo>
                    <a:pt x="0" y="106"/>
                  </a:moveTo>
                  <a:lnTo>
                    <a:pt x="27" y="53"/>
                  </a:lnTo>
                  <a:lnTo>
                    <a:pt x="53" y="26"/>
                  </a:lnTo>
                  <a:lnTo>
                    <a:pt x="107" y="0"/>
                  </a:lnTo>
                  <a:lnTo>
                    <a:pt x="186" y="0"/>
                  </a:lnTo>
                  <a:lnTo>
                    <a:pt x="238" y="26"/>
                  </a:lnTo>
                  <a:lnTo>
                    <a:pt x="265" y="53"/>
                  </a:lnTo>
                  <a:lnTo>
                    <a:pt x="291" y="132"/>
                  </a:lnTo>
                  <a:lnTo>
                    <a:pt x="291" y="370"/>
                  </a:lnTo>
                  <a:lnTo>
                    <a:pt x="292" y="370"/>
                  </a:lnTo>
                </a:path>
              </a:pathLst>
            </a:custGeom>
            <a:noFill/>
            <a:ln w="0">
              <a:solidFill>
                <a:srgbClr val="000000"/>
              </a:solidFill>
              <a:prstDash val="solid"/>
              <a:round/>
            </a:ln>
          </p:spPr>
          <p:txBody>
            <a:bodyPr/>
            <a:lstStyle/>
            <a:p>
              <a:endParaRPr lang="en-US"/>
            </a:p>
          </p:txBody>
        </p:sp>
        <p:sp>
          <p:nvSpPr>
            <p:cNvPr id="27141" name="Freeform 1732"/>
            <p:cNvSpPr/>
            <p:nvPr/>
          </p:nvSpPr>
          <p:spPr bwMode="auto">
            <a:xfrm>
              <a:off x="5018" y="2725"/>
              <a:ext cx="4" cy="42"/>
            </a:xfrm>
            <a:custGeom>
              <a:avLst/>
              <a:gdLst>
                <a:gd name="T0" fmla="*/ 0 w 28"/>
                <a:gd name="T1" fmla="*/ 0 h 291"/>
                <a:gd name="T2" fmla="*/ 0 w 28"/>
                <a:gd name="T3" fmla="*/ 0 h 291"/>
                <a:gd name="T4" fmla="*/ 0 w 28"/>
                <a:gd name="T5" fmla="*/ 1 h 291"/>
                <a:gd name="T6" fmla="*/ 0 w 28"/>
                <a:gd name="T7" fmla="*/ 1 h 291"/>
                <a:gd name="T8" fmla="*/ 0 60000 65536"/>
                <a:gd name="T9" fmla="*/ 0 60000 65536"/>
                <a:gd name="T10" fmla="*/ 0 60000 65536"/>
                <a:gd name="T11" fmla="*/ 0 60000 65536"/>
                <a:gd name="T12" fmla="*/ 0 w 28"/>
                <a:gd name="T13" fmla="*/ 0 h 291"/>
                <a:gd name="T14" fmla="*/ 28 w 28"/>
                <a:gd name="T15" fmla="*/ 291 h 291"/>
              </a:gdLst>
              <a:ahLst/>
              <a:cxnLst>
                <a:cxn ang="T8">
                  <a:pos x="T0" y="T1"/>
                </a:cxn>
                <a:cxn ang="T9">
                  <a:pos x="T2" y="T3"/>
                </a:cxn>
                <a:cxn ang="T10">
                  <a:pos x="T4" y="T5"/>
                </a:cxn>
                <a:cxn ang="T11">
                  <a:pos x="T6" y="T7"/>
                </a:cxn>
              </a:cxnLst>
              <a:rect l="T12" t="T13" r="T14" b="T15"/>
              <a:pathLst>
                <a:path w="28" h="291">
                  <a:moveTo>
                    <a:pt x="0" y="0"/>
                  </a:moveTo>
                  <a:lnTo>
                    <a:pt x="27" y="79"/>
                  </a:lnTo>
                  <a:lnTo>
                    <a:pt x="27" y="291"/>
                  </a:lnTo>
                  <a:lnTo>
                    <a:pt x="28" y="291"/>
                  </a:lnTo>
                </a:path>
              </a:pathLst>
            </a:custGeom>
            <a:noFill/>
            <a:ln w="0">
              <a:solidFill>
                <a:srgbClr val="000000"/>
              </a:solidFill>
              <a:prstDash val="solid"/>
              <a:round/>
            </a:ln>
          </p:spPr>
          <p:txBody>
            <a:bodyPr/>
            <a:lstStyle/>
            <a:p>
              <a:endParaRPr lang="en-US"/>
            </a:p>
          </p:txBody>
        </p:sp>
        <p:sp>
          <p:nvSpPr>
            <p:cNvPr id="27142" name="Freeform 1733"/>
            <p:cNvSpPr/>
            <p:nvPr/>
          </p:nvSpPr>
          <p:spPr bwMode="auto">
            <a:xfrm>
              <a:off x="5010" y="2717"/>
              <a:ext cx="8" cy="54"/>
            </a:xfrm>
            <a:custGeom>
              <a:avLst/>
              <a:gdLst>
                <a:gd name="T0" fmla="*/ 0 w 53"/>
                <a:gd name="T1" fmla="*/ 0 h 370"/>
                <a:gd name="T2" fmla="*/ 0 w 53"/>
                <a:gd name="T3" fmla="*/ 0 h 370"/>
                <a:gd name="T4" fmla="*/ 0 w 53"/>
                <a:gd name="T5" fmla="*/ 0 h 370"/>
                <a:gd name="T6" fmla="*/ 0 w 53"/>
                <a:gd name="T7" fmla="*/ 1 h 370"/>
                <a:gd name="T8" fmla="*/ 0 w 53"/>
                <a:gd name="T9" fmla="*/ 1 h 370"/>
                <a:gd name="T10" fmla="*/ 0 60000 65536"/>
                <a:gd name="T11" fmla="*/ 0 60000 65536"/>
                <a:gd name="T12" fmla="*/ 0 60000 65536"/>
                <a:gd name="T13" fmla="*/ 0 60000 65536"/>
                <a:gd name="T14" fmla="*/ 0 60000 65536"/>
                <a:gd name="T15" fmla="*/ 0 w 53"/>
                <a:gd name="T16" fmla="*/ 0 h 370"/>
                <a:gd name="T17" fmla="*/ 53 w 53"/>
                <a:gd name="T18" fmla="*/ 370 h 370"/>
              </a:gdLst>
              <a:ahLst/>
              <a:cxnLst>
                <a:cxn ang="T10">
                  <a:pos x="T0" y="T1"/>
                </a:cxn>
                <a:cxn ang="T11">
                  <a:pos x="T2" y="T3"/>
                </a:cxn>
                <a:cxn ang="T12">
                  <a:pos x="T4" y="T5"/>
                </a:cxn>
                <a:cxn ang="T13">
                  <a:pos x="T6" y="T7"/>
                </a:cxn>
                <a:cxn ang="T14">
                  <a:pos x="T8" y="T9"/>
                </a:cxn>
              </a:cxnLst>
              <a:rect l="T15" t="T16" r="T17" b="T18"/>
              <a:pathLst>
                <a:path w="53" h="370">
                  <a:moveTo>
                    <a:pt x="0" y="0"/>
                  </a:moveTo>
                  <a:lnTo>
                    <a:pt x="26" y="26"/>
                  </a:lnTo>
                  <a:lnTo>
                    <a:pt x="52" y="106"/>
                  </a:lnTo>
                  <a:lnTo>
                    <a:pt x="52" y="370"/>
                  </a:lnTo>
                  <a:lnTo>
                    <a:pt x="53" y="370"/>
                  </a:lnTo>
                </a:path>
              </a:pathLst>
            </a:custGeom>
            <a:noFill/>
            <a:ln w="0">
              <a:solidFill>
                <a:srgbClr val="000000"/>
              </a:solidFill>
              <a:prstDash val="solid"/>
              <a:round/>
            </a:ln>
          </p:spPr>
          <p:txBody>
            <a:bodyPr/>
            <a:lstStyle/>
            <a:p>
              <a:endParaRPr lang="en-US"/>
            </a:p>
          </p:txBody>
        </p:sp>
        <p:sp>
          <p:nvSpPr>
            <p:cNvPr id="27143" name="Freeform 1734"/>
            <p:cNvSpPr/>
            <p:nvPr/>
          </p:nvSpPr>
          <p:spPr bwMode="auto">
            <a:xfrm>
              <a:off x="5026" y="2717"/>
              <a:ext cx="43" cy="54"/>
            </a:xfrm>
            <a:custGeom>
              <a:avLst/>
              <a:gdLst>
                <a:gd name="T0" fmla="*/ 0 w 292"/>
                <a:gd name="T1" fmla="*/ 0 h 370"/>
                <a:gd name="T2" fmla="*/ 0 w 292"/>
                <a:gd name="T3" fmla="*/ 0 h 370"/>
                <a:gd name="T4" fmla="*/ 0 w 292"/>
                <a:gd name="T5" fmla="*/ 0 h 370"/>
                <a:gd name="T6" fmla="*/ 0 w 292"/>
                <a:gd name="T7" fmla="*/ 0 h 370"/>
                <a:gd name="T8" fmla="*/ 1 w 292"/>
                <a:gd name="T9" fmla="*/ 0 h 370"/>
                <a:gd name="T10" fmla="*/ 1 w 292"/>
                <a:gd name="T11" fmla="*/ 0 h 370"/>
                <a:gd name="T12" fmla="*/ 1 w 292"/>
                <a:gd name="T13" fmla="*/ 0 h 370"/>
                <a:gd name="T14" fmla="*/ 1 w 292"/>
                <a:gd name="T15" fmla="*/ 0 h 370"/>
                <a:gd name="T16" fmla="*/ 1 w 292"/>
                <a:gd name="T17" fmla="*/ 1 h 370"/>
                <a:gd name="T18" fmla="*/ 1 w 292"/>
                <a:gd name="T19" fmla="*/ 1 h 3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2"/>
                <a:gd name="T31" fmla="*/ 0 h 370"/>
                <a:gd name="T32" fmla="*/ 292 w 292"/>
                <a:gd name="T33" fmla="*/ 370 h 3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2" h="370">
                  <a:moveTo>
                    <a:pt x="0" y="106"/>
                  </a:moveTo>
                  <a:lnTo>
                    <a:pt x="27" y="53"/>
                  </a:lnTo>
                  <a:lnTo>
                    <a:pt x="53" y="26"/>
                  </a:lnTo>
                  <a:lnTo>
                    <a:pt x="106" y="0"/>
                  </a:lnTo>
                  <a:lnTo>
                    <a:pt x="185" y="0"/>
                  </a:lnTo>
                  <a:lnTo>
                    <a:pt x="238" y="26"/>
                  </a:lnTo>
                  <a:lnTo>
                    <a:pt x="264" y="53"/>
                  </a:lnTo>
                  <a:lnTo>
                    <a:pt x="291" y="132"/>
                  </a:lnTo>
                  <a:lnTo>
                    <a:pt x="291" y="370"/>
                  </a:lnTo>
                  <a:lnTo>
                    <a:pt x="292" y="370"/>
                  </a:lnTo>
                </a:path>
              </a:pathLst>
            </a:custGeom>
            <a:noFill/>
            <a:ln w="0">
              <a:solidFill>
                <a:srgbClr val="000000"/>
              </a:solidFill>
              <a:prstDash val="solid"/>
              <a:round/>
            </a:ln>
          </p:spPr>
          <p:txBody>
            <a:bodyPr/>
            <a:lstStyle/>
            <a:p>
              <a:endParaRPr lang="en-US"/>
            </a:p>
          </p:txBody>
        </p:sp>
        <p:sp>
          <p:nvSpPr>
            <p:cNvPr id="27144" name="Freeform 1735"/>
            <p:cNvSpPr/>
            <p:nvPr/>
          </p:nvSpPr>
          <p:spPr bwMode="auto">
            <a:xfrm>
              <a:off x="5061" y="2725"/>
              <a:ext cx="4" cy="42"/>
            </a:xfrm>
            <a:custGeom>
              <a:avLst/>
              <a:gdLst>
                <a:gd name="T0" fmla="*/ 0 w 27"/>
                <a:gd name="T1" fmla="*/ 0 h 291"/>
                <a:gd name="T2" fmla="*/ 0 w 27"/>
                <a:gd name="T3" fmla="*/ 0 h 291"/>
                <a:gd name="T4" fmla="*/ 0 w 27"/>
                <a:gd name="T5" fmla="*/ 1 h 291"/>
                <a:gd name="T6" fmla="*/ 0 w 27"/>
                <a:gd name="T7" fmla="*/ 1 h 291"/>
                <a:gd name="T8" fmla="*/ 0 60000 65536"/>
                <a:gd name="T9" fmla="*/ 0 60000 65536"/>
                <a:gd name="T10" fmla="*/ 0 60000 65536"/>
                <a:gd name="T11" fmla="*/ 0 60000 65536"/>
                <a:gd name="T12" fmla="*/ 0 w 27"/>
                <a:gd name="T13" fmla="*/ 0 h 291"/>
                <a:gd name="T14" fmla="*/ 27 w 27"/>
                <a:gd name="T15" fmla="*/ 291 h 291"/>
              </a:gdLst>
              <a:ahLst/>
              <a:cxnLst>
                <a:cxn ang="T8">
                  <a:pos x="T0" y="T1"/>
                </a:cxn>
                <a:cxn ang="T9">
                  <a:pos x="T2" y="T3"/>
                </a:cxn>
                <a:cxn ang="T10">
                  <a:pos x="T4" y="T5"/>
                </a:cxn>
                <a:cxn ang="T11">
                  <a:pos x="T6" y="T7"/>
                </a:cxn>
              </a:cxnLst>
              <a:rect l="T12" t="T13" r="T14" b="T15"/>
              <a:pathLst>
                <a:path w="27" h="291">
                  <a:moveTo>
                    <a:pt x="0" y="0"/>
                  </a:moveTo>
                  <a:lnTo>
                    <a:pt x="26" y="79"/>
                  </a:lnTo>
                  <a:lnTo>
                    <a:pt x="26" y="291"/>
                  </a:lnTo>
                  <a:lnTo>
                    <a:pt x="27" y="291"/>
                  </a:lnTo>
                </a:path>
              </a:pathLst>
            </a:custGeom>
            <a:noFill/>
            <a:ln w="0">
              <a:solidFill>
                <a:srgbClr val="000000"/>
              </a:solidFill>
              <a:prstDash val="solid"/>
              <a:round/>
            </a:ln>
          </p:spPr>
          <p:txBody>
            <a:bodyPr/>
            <a:lstStyle/>
            <a:p>
              <a:endParaRPr lang="en-US"/>
            </a:p>
          </p:txBody>
        </p:sp>
        <p:sp>
          <p:nvSpPr>
            <p:cNvPr id="27145" name="Freeform 1736"/>
            <p:cNvSpPr/>
            <p:nvPr/>
          </p:nvSpPr>
          <p:spPr bwMode="auto">
            <a:xfrm>
              <a:off x="5053" y="2717"/>
              <a:ext cx="8" cy="54"/>
            </a:xfrm>
            <a:custGeom>
              <a:avLst/>
              <a:gdLst>
                <a:gd name="T0" fmla="*/ 0 w 54"/>
                <a:gd name="T1" fmla="*/ 0 h 370"/>
                <a:gd name="T2" fmla="*/ 0 w 54"/>
                <a:gd name="T3" fmla="*/ 0 h 370"/>
                <a:gd name="T4" fmla="*/ 0 w 54"/>
                <a:gd name="T5" fmla="*/ 0 h 370"/>
                <a:gd name="T6" fmla="*/ 0 w 54"/>
                <a:gd name="T7" fmla="*/ 1 h 370"/>
                <a:gd name="T8" fmla="*/ 0 w 54"/>
                <a:gd name="T9" fmla="*/ 1 h 370"/>
                <a:gd name="T10" fmla="*/ 0 60000 65536"/>
                <a:gd name="T11" fmla="*/ 0 60000 65536"/>
                <a:gd name="T12" fmla="*/ 0 60000 65536"/>
                <a:gd name="T13" fmla="*/ 0 60000 65536"/>
                <a:gd name="T14" fmla="*/ 0 60000 65536"/>
                <a:gd name="T15" fmla="*/ 0 w 54"/>
                <a:gd name="T16" fmla="*/ 0 h 370"/>
                <a:gd name="T17" fmla="*/ 54 w 54"/>
                <a:gd name="T18" fmla="*/ 370 h 370"/>
              </a:gdLst>
              <a:ahLst/>
              <a:cxnLst>
                <a:cxn ang="T10">
                  <a:pos x="T0" y="T1"/>
                </a:cxn>
                <a:cxn ang="T11">
                  <a:pos x="T2" y="T3"/>
                </a:cxn>
                <a:cxn ang="T12">
                  <a:pos x="T4" y="T5"/>
                </a:cxn>
                <a:cxn ang="T13">
                  <a:pos x="T6" y="T7"/>
                </a:cxn>
                <a:cxn ang="T14">
                  <a:pos x="T8" y="T9"/>
                </a:cxn>
              </a:cxnLst>
              <a:rect l="T15" t="T16" r="T17" b="T18"/>
              <a:pathLst>
                <a:path w="54" h="370">
                  <a:moveTo>
                    <a:pt x="0" y="0"/>
                  </a:moveTo>
                  <a:lnTo>
                    <a:pt x="26" y="26"/>
                  </a:lnTo>
                  <a:lnTo>
                    <a:pt x="53" y="106"/>
                  </a:lnTo>
                  <a:lnTo>
                    <a:pt x="53" y="370"/>
                  </a:lnTo>
                  <a:lnTo>
                    <a:pt x="54" y="370"/>
                  </a:lnTo>
                </a:path>
              </a:pathLst>
            </a:custGeom>
            <a:noFill/>
            <a:ln w="0">
              <a:solidFill>
                <a:srgbClr val="000000"/>
              </a:solidFill>
              <a:prstDash val="solid"/>
              <a:round/>
            </a:ln>
          </p:spPr>
          <p:txBody>
            <a:bodyPr/>
            <a:lstStyle/>
            <a:p>
              <a:endParaRPr lang="en-US"/>
            </a:p>
          </p:txBody>
        </p:sp>
        <p:sp>
          <p:nvSpPr>
            <p:cNvPr id="27146" name="Freeform 1737"/>
            <p:cNvSpPr/>
            <p:nvPr/>
          </p:nvSpPr>
          <p:spPr bwMode="auto">
            <a:xfrm>
              <a:off x="4963" y="2771"/>
              <a:ext cx="32" cy="1"/>
            </a:xfrm>
            <a:custGeom>
              <a:avLst/>
              <a:gdLst>
                <a:gd name="T0" fmla="*/ 0 w 212"/>
                <a:gd name="T1" fmla="*/ 0 h 1"/>
                <a:gd name="T2" fmla="*/ 1 w 212"/>
                <a:gd name="T3" fmla="*/ 0 h 1"/>
                <a:gd name="T4" fmla="*/ 1 w 212"/>
                <a:gd name="T5" fmla="*/ 0 h 1"/>
                <a:gd name="T6" fmla="*/ 0 60000 65536"/>
                <a:gd name="T7" fmla="*/ 0 60000 65536"/>
                <a:gd name="T8" fmla="*/ 0 60000 65536"/>
                <a:gd name="T9" fmla="*/ 0 w 212"/>
                <a:gd name="T10" fmla="*/ 0 h 1"/>
                <a:gd name="T11" fmla="*/ 212 w 212"/>
                <a:gd name="T12" fmla="*/ 1 h 1"/>
              </a:gdLst>
              <a:ahLst/>
              <a:cxnLst>
                <a:cxn ang="T6">
                  <a:pos x="T0" y="T1"/>
                </a:cxn>
                <a:cxn ang="T7">
                  <a:pos x="T2" y="T3"/>
                </a:cxn>
                <a:cxn ang="T8">
                  <a:pos x="T4" y="T5"/>
                </a:cxn>
              </a:cxnLst>
              <a:rect l="T9" t="T10" r="T11" b="T12"/>
              <a:pathLst>
                <a:path w="212" h="1">
                  <a:moveTo>
                    <a:pt x="0" y="0"/>
                  </a:moveTo>
                  <a:lnTo>
                    <a:pt x="211" y="0"/>
                  </a:lnTo>
                  <a:lnTo>
                    <a:pt x="212" y="0"/>
                  </a:lnTo>
                </a:path>
              </a:pathLst>
            </a:custGeom>
            <a:noFill/>
            <a:ln w="0">
              <a:solidFill>
                <a:srgbClr val="000000"/>
              </a:solidFill>
              <a:prstDash val="solid"/>
              <a:round/>
            </a:ln>
          </p:spPr>
          <p:txBody>
            <a:bodyPr/>
            <a:lstStyle/>
            <a:p>
              <a:endParaRPr lang="en-US"/>
            </a:p>
          </p:txBody>
        </p:sp>
        <p:sp>
          <p:nvSpPr>
            <p:cNvPr id="27147" name="Freeform 1738"/>
            <p:cNvSpPr/>
            <p:nvPr/>
          </p:nvSpPr>
          <p:spPr bwMode="auto">
            <a:xfrm>
              <a:off x="5006" y="2771"/>
              <a:ext cx="32" cy="1"/>
            </a:xfrm>
            <a:custGeom>
              <a:avLst/>
              <a:gdLst>
                <a:gd name="T0" fmla="*/ 0 w 212"/>
                <a:gd name="T1" fmla="*/ 0 h 1"/>
                <a:gd name="T2" fmla="*/ 1 w 212"/>
                <a:gd name="T3" fmla="*/ 0 h 1"/>
                <a:gd name="T4" fmla="*/ 1 w 212"/>
                <a:gd name="T5" fmla="*/ 0 h 1"/>
                <a:gd name="T6" fmla="*/ 0 60000 65536"/>
                <a:gd name="T7" fmla="*/ 0 60000 65536"/>
                <a:gd name="T8" fmla="*/ 0 60000 65536"/>
                <a:gd name="T9" fmla="*/ 0 w 212"/>
                <a:gd name="T10" fmla="*/ 0 h 1"/>
                <a:gd name="T11" fmla="*/ 212 w 212"/>
                <a:gd name="T12" fmla="*/ 1 h 1"/>
              </a:gdLst>
              <a:ahLst/>
              <a:cxnLst>
                <a:cxn ang="T6">
                  <a:pos x="T0" y="T1"/>
                </a:cxn>
                <a:cxn ang="T7">
                  <a:pos x="T2" y="T3"/>
                </a:cxn>
                <a:cxn ang="T8">
                  <a:pos x="T4" y="T5"/>
                </a:cxn>
              </a:cxnLst>
              <a:rect l="T9" t="T10" r="T11" b="T12"/>
              <a:pathLst>
                <a:path w="212" h="1">
                  <a:moveTo>
                    <a:pt x="0" y="0"/>
                  </a:moveTo>
                  <a:lnTo>
                    <a:pt x="211" y="0"/>
                  </a:lnTo>
                  <a:lnTo>
                    <a:pt x="212" y="0"/>
                  </a:lnTo>
                </a:path>
              </a:pathLst>
            </a:custGeom>
            <a:noFill/>
            <a:ln w="0">
              <a:solidFill>
                <a:srgbClr val="000000"/>
              </a:solidFill>
              <a:prstDash val="solid"/>
              <a:round/>
            </a:ln>
          </p:spPr>
          <p:txBody>
            <a:bodyPr/>
            <a:lstStyle/>
            <a:p>
              <a:endParaRPr lang="en-US"/>
            </a:p>
          </p:txBody>
        </p:sp>
        <p:sp>
          <p:nvSpPr>
            <p:cNvPr id="27148" name="Freeform 1739"/>
            <p:cNvSpPr/>
            <p:nvPr/>
          </p:nvSpPr>
          <p:spPr bwMode="auto">
            <a:xfrm>
              <a:off x="5049" y="2771"/>
              <a:ext cx="32" cy="1"/>
            </a:xfrm>
            <a:custGeom>
              <a:avLst/>
              <a:gdLst>
                <a:gd name="T0" fmla="*/ 0 w 213"/>
                <a:gd name="T1" fmla="*/ 0 h 1"/>
                <a:gd name="T2" fmla="*/ 1 w 213"/>
                <a:gd name="T3" fmla="*/ 0 h 1"/>
                <a:gd name="T4" fmla="*/ 1 w 213"/>
                <a:gd name="T5" fmla="*/ 0 h 1"/>
                <a:gd name="T6" fmla="*/ 0 60000 65536"/>
                <a:gd name="T7" fmla="*/ 0 60000 65536"/>
                <a:gd name="T8" fmla="*/ 0 60000 65536"/>
                <a:gd name="T9" fmla="*/ 0 w 213"/>
                <a:gd name="T10" fmla="*/ 0 h 1"/>
                <a:gd name="T11" fmla="*/ 213 w 213"/>
                <a:gd name="T12" fmla="*/ 1 h 1"/>
              </a:gdLst>
              <a:ahLst/>
              <a:cxnLst>
                <a:cxn ang="T6">
                  <a:pos x="T0" y="T1"/>
                </a:cxn>
                <a:cxn ang="T7">
                  <a:pos x="T2" y="T3"/>
                </a:cxn>
                <a:cxn ang="T8">
                  <a:pos x="T4" y="T5"/>
                </a:cxn>
              </a:cxnLst>
              <a:rect l="T9" t="T10" r="T11" b="T12"/>
              <a:pathLst>
                <a:path w="213" h="1">
                  <a:moveTo>
                    <a:pt x="0" y="0"/>
                  </a:moveTo>
                  <a:lnTo>
                    <a:pt x="212" y="0"/>
                  </a:lnTo>
                  <a:lnTo>
                    <a:pt x="213" y="0"/>
                  </a:lnTo>
                </a:path>
              </a:pathLst>
            </a:custGeom>
            <a:noFill/>
            <a:ln w="0">
              <a:solidFill>
                <a:srgbClr val="000000"/>
              </a:solidFill>
              <a:prstDash val="solid"/>
              <a:round/>
            </a:ln>
          </p:spPr>
          <p:txBody>
            <a:bodyPr/>
            <a:lstStyle/>
            <a:p>
              <a:endParaRPr lang="en-US"/>
            </a:p>
          </p:txBody>
        </p:sp>
        <p:sp>
          <p:nvSpPr>
            <p:cNvPr id="27149" name="Freeform 1740"/>
            <p:cNvSpPr/>
            <p:nvPr/>
          </p:nvSpPr>
          <p:spPr bwMode="auto">
            <a:xfrm>
              <a:off x="4967" y="2717"/>
              <a:ext cx="8" cy="4"/>
            </a:xfrm>
            <a:custGeom>
              <a:avLst/>
              <a:gdLst>
                <a:gd name="T0" fmla="*/ 0 w 54"/>
                <a:gd name="T1" fmla="*/ 0 h 26"/>
                <a:gd name="T2" fmla="*/ 0 w 54"/>
                <a:gd name="T3" fmla="*/ 0 h 26"/>
                <a:gd name="T4" fmla="*/ 0 w 54"/>
                <a:gd name="T5" fmla="*/ 0 h 26"/>
                <a:gd name="T6" fmla="*/ 0 60000 65536"/>
                <a:gd name="T7" fmla="*/ 0 60000 65536"/>
                <a:gd name="T8" fmla="*/ 0 60000 65536"/>
                <a:gd name="T9" fmla="*/ 0 w 54"/>
                <a:gd name="T10" fmla="*/ 0 h 26"/>
                <a:gd name="T11" fmla="*/ 54 w 54"/>
                <a:gd name="T12" fmla="*/ 26 h 26"/>
              </a:gdLst>
              <a:ahLst/>
              <a:cxnLst>
                <a:cxn ang="T6">
                  <a:pos x="T0" y="T1"/>
                </a:cxn>
                <a:cxn ang="T7">
                  <a:pos x="T2" y="T3"/>
                </a:cxn>
                <a:cxn ang="T8">
                  <a:pos x="T4" y="T5"/>
                </a:cxn>
              </a:cxnLst>
              <a:rect l="T9" t="T10" r="T11" b="T12"/>
              <a:pathLst>
                <a:path w="54" h="26">
                  <a:moveTo>
                    <a:pt x="0" y="0"/>
                  </a:moveTo>
                  <a:lnTo>
                    <a:pt x="52" y="26"/>
                  </a:lnTo>
                  <a:lnTo>
                    <a:pt x="54" y="26"/>
                  </a:lnTo>
                </a:path>
              </a:pathLst>
            </a:custGeom>
            <a:noFill/>
            <a:ln w="0">
              <a:solidFill>
                <a:srgbClr val="000000"/>
              </a:solidFill>
              <a:prstDash val="solid"/>
              <a:round/>
            </a:ln>
          </p:spPr>
          <p:txBody>
            <a:bodyPr/>
            <a:lstStyle/>
            <a:p>
              <a:endParaRPr lang="en-US"/>
            </a:p>
          </p:txBody>
        </p:sp>
        <p:sp>
          <p:nvSpPr>
            <p:cNvPr id="27150" name="Freeform 1741"/>
            <p:cNvSpPr/>
            <p:nvPr/>
          </p:nvSpPr>
          <p:spPr bwMode="auto">
            <a:xfrm>
              <a:off x="4971" y="2717"/>
              <a:ext cx="4" cy="8"/>
            </a:xfrm>
            <a:custGeom>
              <a:avLst/>
              <a:gdLst>
                <a:gd name="T0" fmla="*/ 0 w 27"/>
                <a:gd name="T1" fmla="*/ 0 h 53"/>
                <a:gd name="T2" fmla="*/ 0 w 27"/>
                <a:gd name="T3" fmla="*/ 0 h 53"/>
                <a:gd name="T4" fmla="*/ 0 w 27"/>
                <a:gd name="T5" fmla="*/ 0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0" y="0"/>
                  </a:moveTo>
                  <a:lnTo>
                    <a:pt x="25" y="53"/>
                  </a:lnTo>
                  <a:lnTo>
                    <a:pt x="27" y="53"/>
                  </a:lnTo>
                </a:path>
              </a:pathLst>
            </a:custGeom>
            <a:noFill/>
            <a:ln w="0">
              <a:solidFill>
                <a:srgbClr val="000000"/>
              </a:solidFill>
              <a:prstDash val="solid"/>
              <a:round/>
            </a:ln>
          </p:spPr>
          <p:txBody>
            <a:bodyPr/>
            <a:lstStyle/>
            <a:p>
              <a:endParaRPr lang="en-US"/>
            </a:p>
          </p:txBody>
        </p:sp>
        <p:sp>
          <p:nvSpPr>
            <p:cNvPr id="27151" name="Freeform 1742"/>
            <p:cNvSpPr/>
            <p:nvPr/>
          </p:nvSpPr>
          <p:spPr bwMode="auto">
            <a:xfrm>
              <a:off x="4967" y="2767"/>
              <a:ext cx="8" cy="4"/>
            </a:xfrm>
            <a:custGeom>
              <a:avLst/>
              <a:gdLst>
                <a:gd name="T0" fmla="*/ 0 w 52"/>
                <a:gd name="T1" fmla="*/ 0 h 26"/>
                <a:gd name="T2" fmla="*/ 0 w 52"/>
                <a:gd name="T3" fmla="*/ 0 h 26"/>
                <a:gd name="T4" fmla="*/ 0 w 52"/>
                <a:gd name="T5" fmla="*/ 0 h 26"/>
                <a:gd name="T6" fmla="*/ 0 60000 65536"/>
                <a:gd name="T7" fmla="*/ 0 60000 65536"/>
                <a:gd name="T8" fmla="*/ 0 60000 65536"/>
                <a:gd name="T9" fmla="*/ 0 w 52"/>
                <a:gd name="T10" fmla="*/ 0 h 26"/>
                <a:gd name="T11" fmla="*/ 52 w 52"/>
                <a:gd name="T12" fmla="*/ 26 h 26"/>
              </a:gdLst>
              <a:ahLst/>
              <a:cxnLst>
                <a:cxn ang="T6">
                  <a:pos x="T0" y="T1"/>
                </a:cxn>
                <a:cxn ang="T7">
                  <a:pos x="T2" y="T3"/>
                </a:cxn>
                <a:cxn ang="T8">
                  <a:pos x="T4" y="T5"/>
                </a:cxn>
              </a:cxnLst>
              <a:rect l="T9" t="T10" r="T11" b="T12"/>
              <a:pathLst>
                <a:path w="52" h="26">
                  <a:moveTo>
                    <a:pt x="52" y="0"/>
                  </a:moveTo>
                  <a:lnTo>
                    <a:pt x="0" y="26"/>
                  </a:lnTo>
                  <a:lnTo>
                    <a:pt x="1" y="26"/>
                  </a:lnTo>
                </a:path>
              </a:pathLst>
            </a:custGeom>
            <a:noFill/>
            <a:ln w="0">
              <a:solidFill>
                <a:srgbClr val="000000"/>
              </a:solidFill>
              <a:prstDash val="solid"/>
              <a:round/>
            </a:ln>
          </p:spPr>
          <p:txBody>
            <a:bodyPr/>
            <a:lstStyle/>
            <a:p>
              <a:endParaRPr lang="en-US"/>
            </a:p>
          </p:txBody>
        </p:sp>
        <p:sp>
          <p:nvSpPr>
            <p:cNvPr id="27152" name="Freeform 1743"/>
            <p:cNvSpPr/>
            <p:nvPr/>
          </p:nvSpPr>
          <p:spPr bwMode="auto">
            <a:xfrm>
              <a:off x="4971" y="2763"/>
              <a:ext cx="4" cy="8"/>
            </a:xfrm>
            <a:custGeom>
              <a:avLst/>
              <a:gdLst>
                <a:gd name="T0" fmla="*/ 0 w 25"/>
                <a:gd name="T1" fmla="*/ 0 h 53"/>
                <a:gd name="T2" fmla="*/ 0 w 25"/>
                <a:gd name="T3" fmla="*/ 0 h 53"/>
                <a:gd name="T4" fmla="*/ 0 w 25"/>
                <a:gd name="T5" fmla="*/ 0 h 53"/>
                <a:gd name="T6" fmla="*/ 0 60000 65536"/>
                <a:gd name="T7" fmla="*/ 0 60000 65536"/>
                <a:gd name="T8" fmla="*/ 0 60000 65536"/>
                <a:gd name="T9" fmla="*/ 0 w 25"/>
                <a:gd name="T10" fmla="*/ 0 h 53"/>
                <a:gd name="T11" fmla="*/ 25 w 25"/>
                <a:gd name="T12" fmla="*/ 53 h 53"/>
              </a:gdLst>
              <a:ahLst/>
              <a:cxnLst>
                <a:cxn ang="T6">
                  <a:pos x="T0" y="T1"/>
                </a:cxn>
                <a:cxn ang="T7">
                  <a:pos x="T2" y="T3"/>
                </a:cxn>
                <a:cxn ang="T8">
                  <a:pos x="T4" y="T5"/>
                </a:cxn>
              </a:cxnLst>
              <a:rect l="T9" t="T10" r="T11" b="T12"/>
              <a:pathLst>
                <a:path w="25" h="53">
                  <a:moveTo>
                    <a:pt x="25" y="0"/>
                  </a:moveTo>
                  <a:lnTo>
                    <a:pt x="0" y="53"/>
                  </a:lnTo>
                  <a:lnTo>
                    <a:pt x="1" y="53"/>
                  </a:lnTo>
                </a:path>
              </a:pathLst>
            </a:custGeom>
            <a:noFill/>
            <a:ln w="0">
              <a:solidFill>
                <a:srgbClr val="000000"/>
              </a:solidFill>
              <a:prstDash val="solid"/>
              <a:round/>
            </a:ln>
          </p:spPr>
          <p:txBody>
            <a:bodyPr/>
            <a:lstStyle/>
            <a:p>
              <a:endParaRPr lang="en-US"/>
            </a:p>
          </p:txBody>
        </p:sp>
        <p:sp>
          <p:nvSpPr>
            <p:cNvPr id="27153" name="Freeform 1744"/>
            <p:cNvSpPr/>
            <p:nvPr/>
          </p:nvSpPr>
          <p:spPr bwMode="auto">
            <a:xfrm>
              <a:off x="4983" y="2763"/>
              <a:ext cx="4" cy="8"/>
            </a:xfrm>
            <a:custGeom>
              <a:avLst/>
              <a:gdLst>
                <a:gd name="T0" fmla="*/ 0 w 28"/>
                <a:gd name="T1" fmla="*/ 0 h 53"/>
                <a:gd name="T2" fmla="*/ 0 w 28"/>
                <a:gd name="T3" fmla="*/ 0 h 53"/>
                <a:gd name="T4" fmla="*/ 0 w 28"/>
                <a:gd name="T5" fmla="*/ 0 h 53"/>
                <a:gd name="T6" fmla="*/ 0 60000 65536"/>
                <a:gd name="T7" fmla="*/ 0 60000 65536"/>
                <a:gd name="T8" fmla="*/ 0 60000 65536"/>
                <a:gd name="T9" fmla="*/ 0 w 28"/>
                <a:gd name="T10" fmla="*/ 0 h 53"/>
                <a:gd name="T11" fmla="*/ 28 w 28"/>
                <a:gd name="T12" fmla="*/ 53 h 53"/>
              </a:gdLst>
              <a:ahLst/>
              <a:cxnLst>
                <a:cxn ang="T6">
                  <a:pos x="T0" y="T1"/>
                </a:cxn>
                <a:cxn ang="T7">
                  <a:pos x="T2" y="T3"/>
                </a:cxn>
                <a:cxn ang="T8">
                  <a:pos x="T4" y="T5"/>
                </a:cxn>
              </a:cxnLst>
              <a:rect l="T9" t="T10" r="T11" b="T12"/>
              <a:pathLst>
                <a:path w="28" h="53">
                  <a:moveTo>
                    <a:pt x="0" y="0"/>
                  </a:moveTo>
                  <a:lnTo>
                    <a:pt x="27" y="53"/>
                  </a:lnTo>
                  <a:lnTo>
                    <a:pt x="28" y="53"/>
                  </a:lnTo>
                </a:path>
              </a:pathLst>
            </a:custGeom>
            <a:noFill/>
            <a:ln w="0">
              <a:solidFill>
                <a:srgbClr val="000000"/>
              </a:solidFill>
              <a:prstDash val="solid"/>
              <a:round/>
            </a:ln>
          </p:spPr>
          <p:txBody>
            <a:bodyPr/>
            <a:lstStyle/>
            <a:p>
              <a:endParaRPr lang="en-US"/>
            </a:p>
          </p:txBody>
        </p:sp>
        <p:sp>
          <p:nvSpPr>
            <p:cNvPr id="27154" name="Freeform 1745"/>
            <p:cNvSpPr/>
            <p:nvPr/>
          </p:nvSpPr>
          <p:spPr bwMode="auto">
            <a:xfrm>
              <a:off x="4983" y="2767"/>
              <a:ext cx="8" cy="4"/>
            </a:xfrm>
            <a:custGeom>
              <a:avLst/>
              <a:gdLst>
                <a:gd name="T0" fmla="*/ 0 w 54"/>
                <a:gd name="T1" fmla="*/ 0 h 26"/>
                <a:gd name="T2" fmla="*/ 0 w 54"/>
                <a:gd name="T3" fmla="*/ 0 h 26"/>
                <a:gd name="T4" fmla="*/ 0 w 54"/>
                <a:gd name="T5" fmla="*/ 0 h 26"/>
                <a:gd name="T6" fmla="*/ 0 60000 65536"/>
                <a:gd name="T7" fmla="*/ 0 60000 65536"/>
                <a:gd name="T8" fmla="*/ 0 60000 65536"/>
                <a:gd name="T9" fmla="*/ 0 w 54"/>
                <a:gd name="T10" fmla="*/ 0 h 26"/>
                <a:gd name="T11" fmla="*/ 54 w 54"/>
                <a:gd name="T12" fmla="*/ 26 h 26"/>
              </a:gdLst>
              <a:ahLst/>
              <a:cxnLst>
                <a:cxn ang="T6">
                  <a:pos x="T0" y="T1"/>
                </a:cxn>
                <a:cxn ang="T7">
                  <a:pos x="T2" y="T3"/>
                </a:cxn>
                <a:cxn ang="T8">
                  <a:pos x="T4" y="T5"/>
                </a:cxn>
              </a:cxnLst>
              <a:rect l="T9" t="T10" r="T11" b="T12"/>
              <a:pathLst>
                <a:path w="54" h="26">
                  <a:moveTo>
                    <a:pt x="0" y="0"/>
                  </a:moveTo>
                  <a:lnTo>
                    <a:pt x="53" y="26"/>
                  </a:lnTo>
                  <a:lnTo>
                    <a:pt x="54" y="26"/>
                  </a:lnTo>
                </a:path>
              </a:pathLst>
            </a:custGeom>
            <a:noFill/>
            <a:ln w="0">
              <a:solidFill>
                <a:srgbClr val="000000"/>
              </a:solidFill>
              <a:prstDash val="solid"/>
              <a:round/>
            </a:ln>
          </p:spPr>
          <p:txBody>
            <a:bodyPr/>
            <a:lstStyle/>
            <a:p>
              <a:endParaRPr lang="en-US"/>
            </a:p>
          </p:txBody>
        </p:sp>
        <p:sp>
          <p:nvSpPr>
            <p:cNvPr id="27155" name="Freeform 1746"/>
            <p:cNvSpPr/>
            <p:nvPr/>
          </p:nvSpPr>
          <p:spPr bwMode="auto">
            <a:xfrm>
              <a:off x="5010" y="2767"/>
              <a:ext cx="8" cy="4"/>
            </a:xfrm>
            <a:custGeom>
              <a:avLst/>
              <a:gdLst>
                <a:gd name="T0" fmla="*/ 0 w 52"/>
                <a:gd name="T1" fmla="*/ 0 h 26"/>
                <a:gd name="T2" fmla="*/ 0 w 52"/>
                <a:gd name="T3" fmla="*/ 0 h 26"/>
                <a:gd name="T4" fmla="*/ 0 w 52"/>
                <a:gd name="T5" fmla="*/ 0 h 26"/>
                <a:gd name="T6" fmla="*/ 0 60000 65536"/>
                <a:gd name="T7" fmla="*/ 0 60000 65536"/>
                <a:gd name="T8" fmla="*/ 0 60000 65536"/>
                <a:gd name="T9" fmla="*/ 0 w 52"/>
                <a:gd name="T10" fmla="*/ 0 h 26"/>
                <a:gd name="T11" fmla="*/ 52 w 52"/>
                <a:gd name="T12" fmla="*/ 26 h 26"/>
              </a:gdLst>
              <a:ahLst/>
              <a:cxnLst>
                <a:cxn ang="T6">
                  <a:pos x="T0" y="T1"/>
                </a:cxn>
                <a:cxn ang="T7">
                  <a:pos x="T2" y="T3"/>
                </a:cxn>
                <a:cxn ang="T8">
                  <a:pos x="T4" y="T5"/>
                </a:cxn>
              </a:cxnLst>
              <a:rect l="T9" t="T10" r="T11" b="T12"/>
              <a:pathLst>
                <a:path w="52" h="26">
                  <a:moveTo>
                    <a:pt x="52" y="0"/>
                  </a:moveTo>
                  <a:lnTo>
                    <a:pt x="0" y="26"/>
                  </a:lnTo>
                  <a:lnTo>
                    <a:pt x="1" y="26"/>
                  </a:lnTo>
                </a:path>
              </a:pathLst>
            </a:custGeom>
            <a:noFill/>
            <a:ln w="0">
              <a:solidFill>
                <a:srgbClr val="000000"/>
              </a:solidFill>
              <a:prstDash val="solid"/>
              <a:round/>
            </a:ln>
          </p:spPr>
          <p:txBody>
            <a:bodyPr/>
            <a:lstStyle/>
            <a:p>
              <a:endParaRPr lang="en-US"/>
            </a:p>
          </p:txBody>
        </p:sp>
        <p:sp>
          <p:nvSpPr>
            <p:cNvPr id="27156" name="Freeform 1747"/>
            <p:cNvSpPr/>
            <p:nvPr/>
          </p:nvSpPr>
          <p:spPr bwMode="auto">
            <a:xfrm>
              <a:off x="5014" y="2763"/>
              <a:ext cx="4" cy="8"/>
            </a:xfrm>
            <a:custGeom>
              <a:avLst/>
              <a:gdLst>
                <a:gd name="T0" fmla="*/ 0 w 26"/>
                <a:gd name="T1" fmla="*/ 0 h 53"/>
                <a:gd name="T2" fmla="*/ 0 w 26"/>
                <a:gd name="T3" fmla="*/ 0 h 53"/>
                <a:gd name="T4" fmla="*/ 0 w 26"/>
                <a:gd name="T5" fmla="*/ 0 h 53"/>
                <a:gd name="T6" fmla="*/ 0 60000 65536"/>
                <a:gd name="T7" fmla="*/ 0 60000 65536"/>
                <a:gd name="T8" fmla="*/ 0 60000 65536"/>
                <a:gd name="T9" fmla="*/ 0 w 26"/>
                <a:gd name="T10" fmla="*/ 0 h 53"/>
                <a:gd name="T11" fmla="*/ 26 w 26"/>
                <a:gd name="T12" fmla="*/ 53 h 53"/>
              </a:gdLst>
              <a:ahLst/>
              <a:cxnLst>
                <a:cxn ang="T6">
                  <a:pos x="T0" y="T1"/>
                </a:cxn>
                <a:cxn ang="T7">
                  <a:pos x="T2" y="T3"/>
                </a:cxn>
                <a:cxn ang="T8">
                  <a:pos x="T4" y="T5"/>
                </a:cxn>
              </a:cxnLst>
              <a:rect l="T9" t="T10" r="T11" b="T12"/>
              <a:pathLst>
                <a:path w="26" h="53">
                  <a:moveTo>
                    <a:pt x="26" y="0"/>
                  </a:moveTo>
                  <a:lnTo>
                    <a:pt x="0" y="53"/>
                  </a:lnTo>
                  <a:lnTo>
                    <a:pt x="2" y="53"/>
                  </a:lnTo>
                </a:path>
              </a:pathLst>
            </a:custGeom>
            <a:noFill/>
            <a:ln w="0">
              <a:solidFill>
                <a:srgbClr val="000000"/>
              </a:solidFill>
              <a:prstDash val="solid"/>
              <a:round/>
            </a:ln>
          </p:spPr>
          <p:txBody>
            <a:bodyPr/>
            <a:lstStyle/>
            <a:p>
              <a:endParaRPr lang="en-US"/>
            </a:p>
          </p:txBody>
        </p:sp>
        <p:sp>
          <p:nvSpPr>
            <p:cNvPr id="27157" name="Freeform 1748"/>
            <p:cNvSpPr/>
            <p:nvPr/>
          </p:nvSpPr>
          <p:spPr bwMode="auto">
            <a:xfrm>
              <a:off x="5026" y="2763"/>
              <a:ext cx="4" cy="8"/>
            </a:xfrm>
            <a:custGeom>
              <a:avLst/>
              <a:gdLst>
                <a:gd name="T0" fmla="*/ 0 w 28"/>
                <a:gd name="T1" fmla="*/ 0 h 53"/>
                <a:gd name="T2" fmla="*/ 0 w 28"/>
                <a:gd name="T3" fmla="*/ 0 h 53"/>
                <a:gd name="T4" fmla="*/ 0 w 28"/>
                <a:gd name="T5" fmla="*/ 0 h 53"/>
                <a:gd name="T6" fmla="*/ 0 60000 65536"/>
                <a:gd name="T7" fmla="*/ 0 60000 65536"/>
                <a:gd name="T8" fmla="*/ 0 60000 65536"/>
                <a:gd name="T9" fmla="*/ 0 w 28"/>
                <a:gd name="T10" fmla="*/ 0 h 53"/>
                <a:gd name="T11" fmla="*/ 28 w 28"/>
                <a:gd name="T12" fmla="*/ 53 h 53"/>
              </a:gdLst>
              <a:ahLst/>
              <a:cxnLst>
                <a:cxn ang="T6">
                  <a:pos x="T0" y="T1"/>
                </a:cxn>
                <a:cxn ang="T7">
                  <a:pos x="T2" y="T3"/>
                </a:cxn>
                <a:cxn ang="T8">
                  <a:pos x="T4" y="T5"/>
                </a:cxn>
              </a:cxnLst>
              <a:rect l="T9" t="T10" r="T11" b="T12"/>
              <a:pathLst>
                <a:path w="28" h="53">
                  <a:moveTo>
                    <a:pt x="0" y="0"/>
                  </a:moveTo>
                  <a:lnTo>
                    <a:pt x="27" y="53"/>
                  </a:lnTo>
                  <a:lnTo>
                    <a:pt x="28" y="53"/>
                  </a:lnTo>
                </a:path>
              </a:pathLst>
            </a:custGeom>
            <a:noFill/>
            <a:ln w="0">
              <a:solidFill>
                <a:srgbClr val="000000"/>
              </a:solidFill>
              <a:prstDash val="solid"/>
              <a:round/>
            </a:ln>
          </p:spPr>
          <p:txBody>
            <a:bodyPr/>
            <a:lstStyle/>
            <a:p>
              <a:endParaRPr lang="en-US"/>
            </a:p>
          </p:txBody>
        </p:sp>
        <p:sp>
          <p:nvSpPr>
            <p:cNvPr id="27158" name="Freeform 1749"/>
            <p:cNvSpPr/>
            <p:nvPr/>
          </p:nvSpPr>
          <p:spPr bwMode="auto">
            <a:xfrm>
              <a:off x="5026" y="2767"/>
              <a:ext cx="7" cy="4"/>
            </a:xfrm>
            <a:custGeom>
              <a:avLst/>
              <a:gdLst>
                <a:gd name="T0" fmla="*/ 0 w 54"/>
                <a:gd name="T1" fmla="*/ 0 h 26"/>
                <a:gd name="T2" fmla="*/ 0 w 54"/>
                <a:gd name="T3" fmla="*/ 0 h 26"/>
                <a:gd name="T4" fmla="*/ 0 w 54"/>
                <a:gd name="T5" fmla="*/ 0 h 26"/>
                <a:gd name="T6" fmla="*/ 0 60000 65536"/>
                <a:gd name="T7" fmla="*/ 0 60000 65536"/>
                <a:gd name="T8" fmla="*/ 0 60000 65536"/>
                <a:gd name="T9" fmla="*/ 0 w 54"/>
                <a:gd name="T10" fmla="*/ 0 h 26"/>
                <a:gd name="T11" fmla="*/ 54 w 54"/>
                <a:gd name="T12" fmla="*/ 26 h 26"/>
              </a:gdLst>
              <a:ahLst/>
              <a:cxnLst>
                <a:cxn ang="T6">
                  <a:pos x="T0" y="T1"/>
                </a:cxn>
                <a:cxn ang="T7">
                  <a:pos x="T2" y="T3"/>
                </a:cxn>
                <a:cxn ang="T8">
                  <a:pos x="T4" y="T5"/>
                </a:cxn>
              </a:cxnLst>
              <a:rect l="T9" t="T10" r="T11" b="T12"/>
              <a:pathLst>
                <a:path w="54" h="26">
                  <a:moveTo>
                    <a:pt x="0" y="0"/>
                  </a:moveTo>
                  <a:lnTo>
                    <a:pt x="53" y="26"/>
                  </a:lnTo>
                  <a:lnTo>
                    <a:pt x="54" y="26"/>
                  </a:lnTo>
                </a:path>
              </a:pathLst>
            </a:custGeom>
            <a:noFill/>
            <a:ln w="0">
              <a:solidFill>
                <a:srgbClr val="000000"/>
              </a:solidFill>
              <a:prstDash val="solid"/>
              <a:round/>
            </a:ln>
          </p:spPr>
          <p:txBody>
            <a:bodyPr/>
            <a:lstStyle/>
            <a:p>
              <a:endParaRPr lang="en-US"/>
            </a:p>
          </p:txBody>
        </p:sp>
        <p:sp>
          <p:nvSpPr>
            <p:cNvPr id="27159" name="Freeform 1750"/>
            <p:cNvSpPr/>
            <p:nvPr/>
          </p:nvSpPr>
          <p:spPr bwMode="auto">
            <a:xfrm>
              <a:off x="5053" y="2767"/>
              <a:ext cx="8" cy="4"/>
            </a:xfrm>
            <a:custGeom>
              <a:avLst/>
              <a:gdLst>
                <a:gd name="T0" fmla="*/ 0 w 53"/>
                <a:gd name="T1" fmla="*/ 0 h 26"/>
                <a:gd name="T2" fmla="*/ 0 w 53"/>
                <a:gd name="T3" fmla="*/ 0 h 26"/>
                <a:gd name="T4" fmla="*/ 0 w 53"/>
                <a:gd name="T5" fmla="*/ 0 h 26"/>
                <a:gd name="T6" fmla="*/ 0 60000 65536"/>
                <a:gd name="T7" fmla="*/ 0 60000 65536"/>
                <a:gd name="T8" fmla="*/ 0 60000 65536"/>
                <a:gd name="T9" fmla="*/ 0 w 53"/>
                <a:gd name="T10" fmla="*/ 0 h 26"/>
                <a:gd name="T11" fmla="*/ 53 w 53"/>
                <a:gd name="T12" fmla="*/ 26 h 26"/>
              </a:gdLst>
              <a:ahLst/>
              <a:cxnLst>
                <a:cxn ang="T6">
                  <a:pos x="T0" y="T1"/>
                </a:cxn>
                <a:cxn ang="T7">
                  <a:pos x="T2" y="T3"/>
                </a:cxn>
                <a:cxn ang="T8">
                  <a:pos x="T4" y="T5"/>
                </a:cxn>
              </a:cxnLst>
              <a:rect l="T9" t="T10" r="T11" b="T12"/>
              <a:pathLst>
                <a:path w="53" h="26">
                  <a:moveTo>
                    <a:pt x="53" y="0"/>
                  </a:moveTo>
                  <a:lnTo>
                    <a:pt x="0" y="26"/>
                  </a:lnTo>
                  <a:lnTo>
                    <a:pt x="1" y="26"/>
                  </a:lnTo>
                </a:path>
              </a:pathLst>
            </a:custGeom>
            <a:noFill/>
            <a:ln w="0">
              <a:solidFill>
                <a:srgbClr val="000000"/>
              </a:solidFill>
              <a:prstDash val="solid"/>
              <a:round/>
            </a:ln>
          </p:spPr>
          <p:txBody>
            <a:bodyPr/>
            <a:lstStyle/>
            <a:p>
              <a:endParaRPr lang="en-US"/>
            </a:p>
          </p:txBody>
        </p:sp>
        <p:sp>
          <p:nvSpPr>
            <p:cNvPr id="27160" name="Freeform 1751"/>
            <p:cNvSpPr/>
            <p:nvPr/>
          </p:nvSpPr>
          <p:spPr bwMode="auto">
            <a:xfrm>
              <a:off x="5057" y="2763"/>
              <a:ext cx="4" cy="8"/>
            </a:xfrm>
            <a:custGeom>
              <a:avLst/>
              <a:gdLst>
                <a:gd name="T0" fmla="*/ 0 w 27"/>
                <a:gd name="T1" fmla="*/ 0 h 53"/>
                <a:gd name="T2" fmla="*/ 0 w 27"/>
                <a:gd name="T3" fmla="*/ 0 h 53"/>
                <a:gd name="T4" fmla="*/ 0 w 27"/>
                <a:gd name="T5" fmla="*/ 0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27" y="0"/>
                  </a:moveTo>
                  <a:lnTo>
                    <a:pt x="0" y="53"/>
                  </a:lnTo>
                  <a:lnTo>
                    <a:pt x="1" y="53"/>
                  </a:lnTo>
                </a:path>
              </a:pathLst>
            </a:custGeom>
            <a:noFill/>
            <a:ln w="0">
              <a:solidFill>
                <a:srgbClr val="000000"/>
              </a:solidFill>
              <a:prstDash val="solid"/>
              <a:round/>
            </a:ln>
          </p:spPr>
          <p:txBody>
            <a:bodyPr/>
            <a:lstStyle/>
            <a:p>
              <a:endParaRPr lang="en-US"/>
            </a:p>
          </p:txBody>
        </p:sp>
        <p:sp>
          <p:nvSpPr>
            <p:cNvPr id="27161" name="Freeform 1752"/>
            <p:cNvSpPr/>
            <p:nvPr/>
          </p:nvSpPr>
          <p:spPr bwMode="auto">
            <a:xfrm>
              <a:off x="5069" y="2763"/>
              <a:ext cx="3" cy="8"/>
            </a:xfrm>
            <a:custGeom>
              <a:avLst/>
              <a:gdLst>
                <a:gd name="T0" fmla="*/ 0 w 27"/>
                <a:gd name="T1" fmla="*/ 0 h 53"/>
                <a:gd name="T2" fmla="*/ 0 w 27"/>
                <a:gd name="T3" fmla="*/ 0 h 53"/>
                <a:gd name="T4" fmla="*/ 0 w 27"/>
                <a:gd name="T5" fmla="*/ 0 h 53"/>
                <a:gd name="T6" fmla="*/ 0 60000 65536"/>
                <a:gd name="T7" fmla="*/ 0 60000 65536"/>
                <a:gd name="T8" fmla="*/ 0 60000 65536"/>
                <a:gd name="T9" fmla="*/ 0 w 27"/>
                <a:gd name="T10" fmla="*/ 0 h 53"/>
                <a:gd name="T11" fmla="*/ 27 w 27"/>
                <a:gd name="T12" fmla="*/ 53 h 53"/>
              </a:gdLst>
              <a:ahLst/>
              <a:cxnLst>
                <a:cxn ang="T6">
                  <a:pos x="T0" y="T1"/>
                </a:cxn>
                <a:cxn ang="T7">
                  <a:pos x="T2" y="T3"/>
                </a:cxn>
                <a:cxn ang="T8">
                  <a:pos x="T4" y="T5"/>
                </a:cxn>
              </a:cxnLst>
              <a:rect l="T9" t="T10" r="T11" b="T12"/>
              <a:pathLst>
                <a:path w="27" h="53">
                  <a:moveTo>
                    <a:pt x="0" y="0"/>
                  </a:moveTo>
                  <a:lnTo>
                    <a:pt x="26" y="53"/>
                  </a:lnTo>
                  <a:lnTo>
                    <a:pt x="27" y="53"/>
                  </a:lnTo>
                </a:path>
              </a:pathLst>
            </a:custGeom>
            <a:noFill/>
            <a:ln w="0">
              <a:solidFill>
                <a:srgbClr val="000000"/>
              </a:solidFill>
              <a:prstDash val="solid"/>
              <a:round/>
            </a:ln>
          </p:spPr>
          <p:txBody>
            <a:bodyPr/>
            <a:lstStyle/>
            <a:p>
              <a:endParaRPr lang="en-US"/>
            </a:p>
          </p:txBody>
        </p:sp>
        <p:sp>
          <p:nvSpPr>
            <p:cNvPr id="27162" name="Freeform 1753"/>
            <p:cNvSpPr/>
            <p:nvPr/>
          </p:nvSpPr>
          <p:spPr bwMode="auto">
            <a:xfrm>
              <a:off x="5069" y="2767"/>
              <a:ext cx="8" cy="4"/>
            </a:xfrm>
            <a:custGeom>
              <a:avLst/>
              <a:gdLst>
                <a:gd name="T0" fmla="*/ 0 w 54"/>
                <a:gd name="T1" fmla="*/ 0 h 26"/>
                <a:gd name="T2" fmla="*/ 0 w 54"/>
                <a:gd name="T3" fmla="*/ 0 h 26"/>
                <a:gd name="T4" fmla="*/ 0 w 54"/>
                <a:gd name="T5" fmla="*/ 0 h 26"/>
                <a:gd name="T6" fmla="*/ 0 60000 65536"/>
                <a:gd name="T7" fmla="*/ 0 60000 65536"/>
                <a:gd name="T8" fmla="*/ 0 60000 65536"/>
                <a:gd name="T9" fmla="*/ 0 w 54"/>
                <a:gd name="T10" fmla="*/ 0 h 26"/>
                <a:gd name="T11" fmla="*/ 54 w 54"/>
                <a:gd name="T12" fmla="*/ 26 h 26"/>
              </a:gdLst>
              <a:ahLst/>
              <a:cxnLst>
                <a:cxn ang="T6">
                  <a:pos x="T0" y="T1"/>
                </a:cxn>
                <a:cxn ang="T7">
                  <a:pos x="T2" y="T3"/>
                </a:cxn>
                <a:cxn ang="T8">
                  <a:pos x="T4" y="T5"/>
                </a:cxn>
              </a:cxnLst>
              <a:rect l="T9" t="T10" r="T11" b="T12"/>
              <a:pathLst>
                <a:path w="54" h="26">
                  <a:moveTo>
                    <a:pt x="0" y="0"/>
                  </a:moveTo>
                  <a:lnTo>
                    <a:pt x="53" y="26"/>
                  </a:lnTo>
                  <a:lnTo>
                    <a:pt x="54" y="26"/>
                  </a:lnTo>
                </a:path>
              </a:pathLst>
            </a:custGeom>
            <a:noFill/>
            <a:ln w="0">
              <a:solidFill>
                <a:srgbClr val="000000"/>
              </a:solidFill>
              <a:prstDash val="solid"/>
              <a:round/>
            </a:ln>
          </p:spPr>
          <p:txBody>
            <a:bodyPr/>
            <a:lstStyle/>
            <a:p>
              <a:endParaRPr lang="en-US"/>
            </a:p>
          </p:txBody>
        </p:sp>
        <p:sp>
          <p:nvSpPr>
            <p:cNvPr id="27163" name="Freeform 1754"/>
            <p:cNvSpPr/>
            <p:nvPr/>
          </p:nvSpPr>
          <p:spPr bwMode="auto">
            <a:xfrm>
              <a:off x="4035" y="1708"/>
              <a:ext cx="74" cy="29"/>
            </a:xfrm>
            <a:custGeom>
              <a:avLst/>
              <a:gdLst>
                <a:gd name="T0" fmla="*/ 1 w 505"/>
                <a:gd name="T1" fmla="*/ 1 h 198"/>
                <a:gd name="T2" fmla="*/ 0 w 505"/>
                <a:gd name="T3" fmla="*/ 0 h 198"/>
                <a:gd name="T4" fmla="*/ 2 w 505"/>
                <a:gd name="T5" fmla="*/ 0 h 198"/>
                <a:gd name="T6" fmla="*/ 1 w 505"/>
                <a:gd name="T7" fmla="*/ 1 h 198"/>
                <a:gd name="T8" fmla="*/ 0 60000 65536"/>
                <a:gd name="T9" fmla="*/ 0 60000 65536"/>
                <a:gd name="T10" fmla="*/ 0 60000 65536"/>
                <a:gd name="T11" fmla="*/ 0 60000 65536"/>
                <a:gd name="T12" fmla="*/ 0 w 505"/>
                <a:gd name="T13" fmla="*/ 0 h 198"/>
                <a:gd name="T14" fmla="*/ 505 w 505"/>
                <a:gd name="T15" fmla="*/ 198 h 198"/>
              </a:gdLst>
              <a:ahLst/>
              <a:cxnLst>
                <a:cxn ang="T8">
                  <a:pos x="T0" y="T1"/>
                </a:cxn>
                <a:cxn ang="T9">
                  <a:pos x="T2" y="T3"/>
                </a:cxn>
                <a:cxn ang="T10">
                  <a:pos x="T4" y="T5"/>
                </a:cxn>
                <a:cxn ang="T11">
                  <a:pos x="T6" y="T7"/>
                </a:cxn>
              </a:cxnLst>
              <a:rect l="T12" t="T13" r="T14" b="T15"/>
              <a:pathLst>
                <a:path w="505" h="198">
                  <a:moveTo>
                    <a:pt x="465" y="198"/>
                  </a:moveTo>
                  <a:lnTo>
                    <a:pt x="0" y="0"/>
                  </a:lnTo>
                  <a:lnTo>
                    <a:pt x="505" y="36"/>
                  </a:lnTo>
                  <a:lnTo>
                    <a:pt x="465" y="198"/>
                  </a:lnTo>
                  <a:close/>
                </a:path>
              </a:pathLst>
            </a:custGeom>
            <a:solidFill>
              <a:srgbClr val="000000"/>
            </a:solidFill>
            <a:ln w="9525">
              <a:noFill/>
              <a:round/>
            </a:ln>
          </p:spPr>
          <p:txBody>
            <a:bodyPr/>
            <a:lstStyle/>
            <a:p>
              <a:endParaRPr lang="en-US"/>
            </a:p>
          </p:txBody>
        </p:sp>
        <p:sp>
          <p:nvSpPr>
            <p:cNvPr id="27164" name="Freeform 1755"/>
            <p:cNvSpPr/>
            <p:nvPr/>
          </p:nvSpPr>
          <p:spPr bwMode="auto">
            <a:xfrm>
              <a:off x="4035" y="1708"/>
              <a:ext cx="74" cy="29"/>
            </a:xfrm>
            <a:custGeom>
              <a:avLst/>
              <a:gdLst>
                <a:gd name="T0" fmla="*/ 1 w 505"/>
                <a:gd name="T1" fmla="*/ 1 h 198"/>
                <a:gd name="T2" fmla="*/ 0 w 505"/>
                <a:gd name="T3" fmla="*/ 0 h 198"/>
                <a:gd name="T4" fmla="*/ 2 w 505"/>
                <a:gd name="T5" fmla="*/ 0 h 198"/>
                <a:gd name="T6" fmla="*/ 1 w 505"/>
                <a:gd name="T7" fmla="*/ 1 h 198"/>
                <a:gd name="T8" fmla="*/ 0 60000 65536"/>
                <a:gd name="T9" fmla="*/ 0 60000 65536"/>
                <a:gd name="T10" fmla="*/ 0 60000 65536"/>
                <a:gd name="T11" fmla="*/ 0 60000 65536"/>
                <a:gd name="T12" fmla="*/ 0 w 505"/>
                <a:gd name="T13" fmla="*/ 0 h 198"/>
                <a:gd name="T14" fmla="*/ 505 w 505"/>
                <a:gd name="T15" fmla="*/ 198 h 198"/>
              </a:gdLst>
              <a:ahLst/>
              <a:cxnLst>
                <a:cxn ang="T8">
                  <a:pos x="T0" y="T1"/>
                </a:cxn>
                <a:cxn ang="T9">
                  <a:pos x="T2" y="T3"/>
                </a:cxn>
                <a:cxn ang="T10">
                  <a:pos x="T4" y="T5"/>
                </a:cxn>
                <a:cxn ang="T11">
                  <a:pos x="T6" y="T7"/>
                </a:cxn>
              </a:cxnLst>
              <a:rect l="T12" t="T13" r="T14" b="T15"/>
              <a:pathLst>
                <a:path w="505" h="198">
                  <a:moveTo>
                    <a:pt x="465" y="198"/>
                  </a:moveTo>
                  <a:lnTo>
                    <a:pt x="0" y="0"/>
                  </a:lnTo>
                  <a:lnTo>
                    <a:pt x="505" y="36"/>
                  </a:lnTo>
                  <a:lnTo>
                    <a:pt x="465" y="198"/>
                  </a:lnTo>
                </a:path>
              </a:pathLst>
            </a:custGeom>
            <a:noFill/>
            <a:ln w="0">
              <a:solidFill>
                <a:srgbClr val="000000"/>
              </a:solidFill>
              <a:prstDash val="solid"/>
              <a:round/>
            </a:ln>
          </p:spPr>
          <p:txBody>
            <a:bodyPr/>
            <a:lstStyle/>
            <a:p>
              <a:endParaRPr lang="en-US"/>
            </a:p>
          </p:txBody>
        </p:sp>
        <p:sp>
          <p:nvSpPr>
            <p:cNvPr id="27165" name="Freeform 1756"/>
            <p:cNvSpPr/>
            <p:nvPr/>
          </p:nvSpPr>
          <p:spPr bwMode="auto">
            <a:xfrm>
              <a:off x="4106" y="1725"/>
              <a:ext cx="396" cy="95"/>
            </a:xfrm>
            <a:custGeom>
              <a:avLst/>
              <a:gdLst>
                <a:gd name="T0" fmla="*/ 0 w 2678"/>
                <a:gd name="T1" fmla="*/ 0 h 647"/>
                <a:gd name="T2" fmla="*/ 9 w 2678"/>
                <a:gd name="T3" fmla="*/ 2 h 647"/>
                <a:gd name="T4" fmla="*/ 9 w 2678"/>
                <a:gd name="T5" fmla="*/ 2 h 647"/>
                <a:gd name="T6" fmla="*/ 0 60000 65536"/>
                <a:gd name="T7" fmla="*/ 0 60000 65536"/>
                <a:gd name="T8" fmla="*/ 0 60000 65536"/>
                <a:gd name="T9" fmla="*/ 0 w 2678"/>
                <a:gd name="T10" fmla="*/ 0 h 647"/>
                <a:gd name="T11" fmla="*/ 2678 w 2678"/>
                <a:gd name="T12" fmla="*/ 647 h 647"/>
              </a:gdLst>
              <a:ahLst/>
              <a:cxnLst>
                <a:cxn ang="T6">
                  <a:pos x="T0" y="T1"/>
                </a:cxn>
                <a:cxn ang="T7">
                  <a:pos x="T2" y="T3"/>
                </a:cxn>
                <a:cxn ang="T8">
                  <a:pos x="T4" y="T5"/>
                </a:cxn>
              </a:cxnLst>
              <a:rect l="T9" t="T10" r="T11" b="T12"/>
              <a:pathLst>
                <a:path w="2678" h="647">
                  <a:moveTo>
                    <a:pt x="0" y="0"/>
                  </a:moveTo>
                  <a:lnTo>
                    <a:pt x="2677" y="647"/>
                  </a:lnTo>
                  <a:lnTo>
                    <a:pt x="2678" y="647"/>
                  </a:lnTo>
                </a:path>
              </a:pathLst>
            </a:custGeom>
            <a:noFill/>
            <a:ln w="0">
              <a:solidFill>
                <a:srgbClr val="000000"/>
              </a:solidFill>
              <a:prstDash val="solid"/>
              <a:round/>
            </a:ln>
          </p:spPr>
          <p:txBody>
            <a:bodyPr/>
            <a:lstStyle/>
            <a:p>
              <a:endParaRPr lang="en-US"/>
            </a:p>
          </p:txBody>
        </p:sp>
        <p:sp>
          <p:nvSpPr>
            <p:cNvPr id="27166" name="Freeform 1757"/>
            <p:cNvSpPr/>
            <p:nvPr/>
          </p:nvSpPr>
          <p:spPr bwMode="auto">
            <a:xfrm>
              <a:off x="4502" y="1820"/>
              <a:ext cx="98" cy="0"/>
            </a:xfrm>
            <a:custGeom>
              <a:avLst/>
              <a:gdLst>
                <a:gd name="T0" fmla="*/ 0 w 663"/>
                <a:gd name="T1" fmla="*/ 2 w 663"/>
                <a:gd name="T2" fmla="*/ 2 w 663"/>
                <a:gd name="T3" fmla="*/ 0 60000 65536"/>
                <a:gd name="T4" fmla="*/ 0 60000 65536"/>
                <a:gd name="T5" fmla="*/ 0 60000 65536"/>
                <a:gd name="T6" fmla="*/ 0 w 663"/>
                <a:gd name="T7" fmla="*/ 663 w 663"/>
              </a:gdLst>
              <a:ahLst/>
              <a:cxnLst>
                <a:cxn ang="T3">
                  <a:pos x="T0" y="0"/>
                </a:cxn>
                <a:cxn ang="T4">
                  <a:pos x="T1" y="0"/>
                </a:cxn>
                <a:cxn ang="T5">
                  <a:pos x="T2" y="0"/>
                </a:cxn>
              </a:cxnLst>
              <a:rect l="T6" t="0" r="T7" b="0"/>
              <a:pathLst>
                <a:path w="663">
                  <a:moveTo>
                    <a:pt x="0" y="0"/>
                  </a:moveTo>
                  <a:lnTo>
                    <a:pt x="662" y="0"/>
                  </a:lnTo>
                  <a:lnTo>
                    <a:pt x="663" y="0"/>
                  </a:lnTo>
                </a:path>
              </a:pathLst>
            </a:custGeom>
            <a:noFill/>
            <a:ln w="0">
              <a:solidFill>
                <a:srgbClr val="000000"/>
              </a:solidFill>
              <a:prstDash val="solid"/>
              <a:round/>
            </a:ln>
          </p:spPr>
          <p:txBody>
            <a:bodyPr/>
            <a:lstStyle/>
            <a:p>
              <a:endParaRPr lang="en-US"/>
            </a:p>
          </p:txBody>
        </p:sp>
        <p:sp>
          <p:nvSpPr>
            <p:cNvPr id="27167" name="Freeform 1758"/>
            <p:cNvSpPr/>
            <p:nvPr/>
          </p:nvSpPr>
          <p:spPr bwMode="auto">
            <a:xfrm>
              <a:off x="4649" y="1779"/>
              <a:ext cx="0" cy="82"/>
            </a:xfrm>
            <a:custGeom>
              <a:avLst/>
              <a:gdLst>
                <a:gd name="T0" fmla="*/ 0 w 1"/>
                <a:gd name="T1" fmla="*/ 0 h 554"/>
                <a:gd name="T2" fmla="*/ 0 w 1"/>
                <a:gd name="T3" fmla="*/ 2 h 554"/>
                <a:gd name="T4" fmla="*/ 0 w 1"/>
                <a:gd name="T5" fmla="*/ 2 h 554"/>
                <a:gd name="T6" fmla="*/ 0 60000 65536"/>
                <a:gd name="T7" fmla="*/ 0 60000 65536"/>
                <a:gd name="T8" fmla="*/ 0 60000 65536"/>
                <a:gd name="T9" fmla="*/ 0 w 1"/>
                <a:gd name="T10" fmla="*/ 0 h 554"/>
                <a:gd name="T11" fmla="*/ 0 w 1"/>
                <a:gd name="T12" fmla="*/ 554 h 554"/>
              </a:gdLst>
              <a:ahLst/>
              <a:cxnLst>
                <a:cxn ang="T6">
                  <a:pos x="T0" y="T1"/>
                </a:cxn>
                <a:cxn ang="T7">
                  <a:pos x="T2" y="T3"/>
                </a:cxn>
                <a:cxn ang="T8">
                  <a:pos x="T4" y="T5"/>
                </a:cxn>
              </a:cxnLst>
              <a:rect l="T9" t="T10" r="T11" b="T12"/>
              <a:pathLst>
                <a:path w="1" h="554">
                  <a:moveTo>
                    <a:pt x="0" y="0"/>
                  </a:moveTo>
                  <a:lnTo>
                    <a:pt x="0" y="554"/>
                  </a:lnTo>
                  <a:lnTo>
                    <a:pt x="1" y="554"/>
                  </a:lnTo>
                </a:path>
              </a:pathLst>
            </a:custGeom>
            <a:noFill/>
            <a:ln w="0">
              <a:solidFill>
                <a:srgbClr val="000000"/>
              </a:solidFill>
              <a:prstDash val="solid"/>
              <a:round/>
            </a:ln>
          </p:spPr>
          <p:txBody>
            <a:bodyPr/>
            <a:lstStyle/>
            <a:p>
              <a:endParaRPr lang="en-US"/>
            </a:p>
          </p:txBody>
        </p:sp>
        <p:sp>
          <p:nvSpPr>
            <p:cNvPr id="27168" name="Freeform 1759"/>
            <p:cNvSpPr/>
            <p:nvPr/>
          </p:nvSpPr>
          <p:spPr bwMode="auto">
            <a:xfrm>
              <a:off x="4652" y="1784"/>
              <a:ext cx="1" cy="73"/>
            </a:xfrm>
            <a:custGeom>
              <a:avLst/>
              <a:gdLst>
                <a:gd name="T0" fmla="*/ 0 w 1"/>
                <a:gd name="T1" fmla="*/ 0 h 502"/>
                <a:gd name="T2" fmla="*/ 0 w 1"/>
                <a:gd name="T3" fmla="*/ 2 h 502"/>
                <a:gd name="T4" fmla="*/ 1 w 1"/>
                <a:gd name="T5" fmla="*/ 2 h 502"/>
                <a:gd name="T6" fmla="*/ 0 60000 65536"/>
                <a:gd name="T7" fmla="*/ 0 60000 65536"/>
                <a:gd name="T8" fmla="*/ 0 60000 65536"/>
                <a:gd name="T9" fmla="*/ 0 w 1"/>
                <a:gd name="T10" fmla="*/ 0 h 502"/>
                <a:gd name="T11" fmla="*/ 1 w 1"/>
                <a:gd name="T12" fmla="*/ 502 h 502"/>
              </a:gdLst>
              <a:ahLst/>
              <a:cxnLst>
                <a:cxn ang="T6">
                  <a:pos x="T0" y="T1"/>
                </a:cxn>
                <a:cxn ang="T7">
                  <a:pos x="T2" y="T3"/>
                </a:cxn>
                <a:cxn ang="T8">
                  <a:pos x="T4" y="T5"/>
                </a:cxn>
              </a:cxnLst>
              <a:rect l="T9" t="T10" r="T11" b="T12"/>
              <a:pathLst>
                <a:path w="1" h="502">
                  <a:moveTo>
                    <a:pt x="0" y="0"/>
                  </a:moveTo>
                  <a:lnTo>
                    <a:pt x="0" y="502"/>
                  </a:lnTo>
                  <a:lnTo>
                    <a:pt x="1" y="502"/>
                  </a:lnTo>
                </a:path>
              </a:pathLst>
            </a:custGeom>
            <a:noFill/>
            <a:ln w="0">
              <a:solidFill>
                <a:srgbClr val="000000"/>
              </a:solidFill>
              <a:prstDash val="solid"/>
              <a:round/>
            </a:ln>
          </p:spPr>
          <p:txBody>
            <a:bodyPr/>
            <a:lstStyle/>
            <a:p>
              <a:endParaRPr lang="en-US"/>
            </a:p>
          </p:txBody>
        </p:sp>
        <p:sp>
          <p:nvSpPr>
            <p:cNvPr id="27169" name="Freeform 1760"/>
            <p:cNvSpPr/>
            <p:nvPr/>
          </p:nvSpPr>
          <p:spPr bwMode="auto">
            <a:xfrm>
              <a:off x="4656" y="1779"/>
              <a:ext cx="1" cy="82"/>
            </a:xfrm>
            <a:custGeom>
              <a:avLst/>
              <a:gdLst>
                <a:gd name="T0" fmla="*/ 0 w 1"/>
                <a:gd name="T1" fmla="*/ 0 h 554"/>
                <a:gd name="T2" fmla="*/ 0 w 1"/>
                <a:gd name="T3" fmla="*/ 2 h 554"/>
                <a:gd name="T4" fmla="*/ 1 w 1"/>
                <a:gd name="T5" fmla="*/ 2 h 554"/>
                <a:gd name="T6" fmla="*/ 0 60000 65536"/>
                <a:gd name="T7" fmla="*/ 0 60000 65536"/>
                <a:gd name="T8" fmla="*/ 0 60000 65536"/>
                <a:gd name="T9" fmla="*/ 0 w 1"/>
                <a:gd name="T10" fmla="*/ 0 h 554"/>
                <a:gd name="T11" fmla="*/ 1 w 1"/>
                <a:gd name="T12" fmla="*/ 554 h 554"/>
              </a:gdLst>
              <a:ahLst/>
              <a:cxnLst>
                <a:cxn ang="T6">
                  <a:pos x="T0" y="T1"/>
                </a:cxn>
                <a:cxn ang="T7">
                  <a:pos x="T2" y="T3"/>
                </a:cxn>
                <a:cxn ang="T8">
                  <a:pos x="T4" y="T5"/>
                </a:cxn>
              </a:cxnLst>
              <a:rect l="T9" t="T10" r="T11" b="T12"/>
              <a:pathLst>
                <a:path w="1" h="554">
                  <a:moveTo>
                    <a:pt x="0" y="0"/>
                  </a:moveTo>
                  <a:lnTo>
                    <a:pt x="0" y="554"/>
                  </a:lnTo>
                  <a:lnTo>
                    <a:pt x="1" y="554"/>
                  </a:lnTo>
                </a:path>
              </a:pathLst>
            </a:custGeom>
            <a:noFill/>
            <a:ln w="0">
              <a:solidFill>
                <a:srgbClr val="000000"/>
              </a:solidFill>
              <a:prstDash val="solid"/>
              <a:round/>
            </a:ln>
          </p:spPr>
          <p:txBody>
            <a:bodyPr/>
            <a:lstStyle/>
            <a:p>
              <a:endParaRPr lang="en-US"/>
            </a:p>
          </p:txBody>
        </p:sp>
        <p:sp>
          <p:nvSpPr>
            <p:cNvPr id="27170" name="Freeform 1761"/>
            <p:cNvSpPr/>
            <p:nvPr/>
          </p:nvSpPr>
          <p:spPr bwMode="auto">
            <a:xfrm>
              <a:off x="4637" y="1779"/>
              <a:ext cx="66" cy="39"/>
            </a:xfrm>
            <a:custGeom>
              <a:avLst/>
              <a:gdLst>
                <a:gd name="T0" fmla="*/ 0 w 450"/>
                <a:gd name="T1" fmla="*/ 0 h 263"/>
                <a:gd name="T2" fmla="*/ 1 w 450"/>
                <a:gd name="T3" fmla="*/ 0 h 263"/>
                <a:gd name="T4" fmla="*/ 1 w 450"/>
                <a:gd name="T5" fmla="*/ 0 h 263"/>
                <a:gd name="T6" fmla="*/ 1 w 450"/>
                <a:gd name="T7" fmla="*/ 0 h 263"/>
                <a:gd name="T8" fmla="*/ 1 w 450"/>
                <a:gd name="T9" fmla="*/ 0 h 263"/>
                <a:gd name="T10" fmla="*/ 1 w 450"/>
                <a:gd name="T11" fmla="*/ 0 h 263"/>
                <a:gd name="T12" fmla="*/ 1 w 450"/>
                <a:gd name="T13" fmla="*/ 1 h 263"/>
                <a:gd name="T14" fmla="*/ 1 w 450"/>
                <a:gd name="T15" fmla="*/ 1 h 263"/>
                <a:gd name="T16" fmla="*/ 1 w 450"/>
                <a:gd name="T17" fmla="*/ 1 h 263"/>
                <a:gd name="T18" fmla="*/ 0 w 450"/>
                <a:gd name="T19" fmla="*/ 1 h 263"/>
                <a:gd name="T20" fmla="*/ 0 w 450"/>
                <a:gd name="T21" fmla="*/ 1 h 2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0"/>
                <a:gd name="T34" fmla="*/ 0 h 263"/>
                <a:gd name="T35" fmla="*/ 450 w 450"/>
                <a:gd name="T36" fmla="*/ 263 h 2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0" h="263">
                  <a:moveTo>
                    <a:pt x="0" y="0"/>
                  </a:moveTo>
                  <a:lnTo>
                    <a:pt x="317" y="0"/>
                  </a:lnTo>
                  <a:lnTo>
                    <a:pt x="397" y="25"/>
                  </a:lnTo>
                  <a:lnTo>
                    <a:pt x="423" y="52"/>
                  </a:lnTo>
                  <a:lnTo>
                    <a:pt x="450" y="105"/>
                  </a:lnTo>
                  <a:lnTo>
                    <a:pt x="450" y="158"/>
                  </a:lnTo>
                  <a:lnTo>
                    <a:pt x="423" y="211"/>
                  </a:lnTo>
                  <a:lnTo>
                    <a:pt x="397" y="237"/>
                  </a:lnTo>
                  <a:lnTo>
                    <a:pt x="317" y="263"/>
                  </a:lnTo>
                  <a:lnTo>
                    <a:pt x="133" y="263"/>
                  </a:lnTo>
                  <a:lnTo>
                    <a:pt x="134" y="263"/>
                  </a:lnTo>
                </a:path>
              </a:pathLst>
            </a:custGeom>
            <a:noFill/>
            <a:ln w="0">
              <a:solidFill>
                <a:srgbClr val="000000"/>
              </a:solidFill>
              <a:prstDash val="solid"/>
              <a:round/>
            </a:ln>
          </p:spPr>
          <p:txBody>
            <a:bodyPr/>
            <a:lstStyle/>
            <a:p>
              <a:endParaRPr lang="en-US"/>
            </a:p>
          </p:txBody>
        </p:sp>
        <p:sp>
          <p:nvSpPr>
            <p:cNvPr id="27171" name="Freeform 1762"/>
            <p:cNvSpPr/>
            <p:nvPr/>
          </p:nvSpPr>
          <p:spPr bwMode="auto">
            <a:xfrm>
              <a:off x="4695" y="1787"/>
              <a:ext cx="4" cy="23"/>
            </a:xfrm>
            <a:custGeom>
              <a:avLst/>
              <a:gdLst>
                <a:gd name="T0" fmla="*/ 0 w 26"/>
                <a:gd name="T1" fmla="*/ 0 h 159"/>
                <a:gd name="T2" fmla="*/ 0 w 26"/>
                <a:gd name="T3" fmla="*/ 0 h 159"/>
                <a:gd name="T4" fmla="*/ 0 w 26"/>
                <a:gd name="T5" fmla="*/ 0 h 159"/>
                <a:gd name="T6" fmla="*/ 0 w 26"/>
                <a:gd name="T7" fmla="*/ 0 h 159"/>
                <a:gd name="T8" fmla="*/ 0 w 26"/>
                <a:gd name="T9" fmla="*/ 0 h 159"/>
                <a:gd name="T10" fmla="*/ 0 60000 65536"/>
                <a:gd name="T11" fmla="*/ 0 60000 65536"/>
                <a:gd name="T12" fmla="*/ 0 60000 65536"/>
                <a:gd name="T13" fmla="*/ 0 60000 65536"/>
                <a:gd name="T14" fmla="*/ 0 60000 65536"/>
                <a:gd name="T15" fmla="*/ 0 w 26"/>
                <a:gd name="T16" fmla="*/ 0 h 159"/>
                <a:gd name="T17" fmla="*/ 26 w 26"/>
                <a:gd name="T18" fmla="*/ 159 h 159"/>
              </a:gdLst>
              <a:ahLst/>
              <a:cxnLst>
                <a:cxn ang="T10">
                  <a:pos x="T0" y="T1"/>
                </a:cxn>
                <a:cxn ang="T11">
                  <a:pos x="T2" y="T3"/>
                </a:cxn>
                <a:cxn ang="T12">
                  <a:pos x="T4" y="T5"/>
                </a:cxn>
                <a:cxn ang="T13">
                  <a:pos x="T6" y="T7"/>
                </a:cxn>
                <a:cxn ang="T14">
                  <a:pos x="T8" y="T9"/>
                </a:cxn>
              </a:cxnLst>
              <a:rect l="T15" t="T16" r="T17" b="T18"/>
              <a:pathLst>
                <a:path w="26" h="159">
                  <a:moveTo>
                    <a:pt x="0" y="0"/>
                  </a:moveTo>
                  <a:lnTo>
                    <a:pt x="26" y="53"/>
                  </a:lnTo>
                  <a:lnTo>
                    <a:pt x="26" y="106"/>
                  </a:lnTo>
                  <a:lnTo>
                    <a:pt x="0" y="159"/>
                  </a:lnTo>
                  <a:lnTo>
                    <a:pt x="1" y="159"/>
                  </a:lnTo>
                </a:path>
              </a:pathLst>
            </a:custGeom>
            <a:noFill/>
            <a:ln w="0">
              <a:solidFill>
                <a:srgbClr val="000000"/>
              </a:solidFill>
              <a:prstDash val="solid"/>
              <a:round/>
            </a:ln>
          </p:spPr>
          <p:txBody>
            <a:bodyPr/>
            <a:lstStyle/>
            <a:p>
              <a:endParaRPr lang="en-US"/>
            </a:p>
          </p:txBody>
        </p:sp>
        <p:sp>
          <p:nvSpPr>
            <p:cNvPr id="27172" name="Freeform 1763"/>
            <p:cNvSpPr/>
            <p:nvPr/>
          </p:nvSpPr>
          <p:spPr bwMode="auto">
            <a:xfrm>
              <a:off x="4684" y="1779"/>
              <a:ext cx="11" cy="39"/>
            </a:xfrm>
            <a:custGeom>
              <a:avLst/>
              <a:gdLst>
                <a:gd name="T0" fmla="*/ 0 w 80"/>
                <a:gd name="T1" fmla="*/ 0 h 263"/>
                <a:gd name="T2" fmla="*/ 0 w 80"/>
                <a:gd name="T3" fmla="*/ 0 h 263"/>
                <a:gd name="T4" fmla="*/ 0 w 80"/>
                <a:gd name="T5" fmla="*/ 0 h 263"/>
                <a:gd name="T6" fmla="*/ 0 w 80"/>
                <a:gd name="T7" fmla="*/ 1 h 263"/>
                <a:gd name="T8" fmla="*/ 0 w 80"/>
                <a:gd name="T9" fmla="*/ 1 h 263"/>
                <a:gd name="T10" fmla="*/ 0 w 80"/>
                <a:gd name="T11" fmla="*/ 1 h 263"/>
                <a:gd name="T12" fmla="*/ 0 w 80"/>
                <a:gd name="T13" fmla="*/ 1 h 263"/>
                <a:gd name="T14" fmla="*/ 0 60000 65536"/>
                <a:gd name="T15" fmla="*/ 0 60000 65536"/>
                <a:gd name="T16" fmla="*/ 0 60000 65536"/>
                <a:gd name="T17" fmla="*/ 0 60000 65536"/>
                <a:gd name="T18" fmla="*/ 0 60000 65536"/>
                <a:gd name="T19" fmla="*/ 0 60000 65536"/>
                <a:gd name="T20" fmla="*/ 0 60000 65536"/>
                <a:gd name="T21" fmla="*/ 0 w 80"/>
                <a:gd name="T22" fmla="*/ 0 h 263"/>
                <a:gd name="T23" fmla="*/ 80 w 80"/>
                <a:gd name="T24" fmla="*/ 263 h 2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263">
                  <a:moveTo>
                    <a:pt x="0" y="0"/>
                  </a:moveTo>
                  <a:lnTo>
                    <a:pt x="53" y="25"/>
                  </a:lnTo>
                  <a:lnTo>
                    <a:pt x="80" y="78"/>
                  </a:lnTo>
                  <a:lnTo>
                    <a:pt x="80" y="184"/>
                  </a:lnTo>
                  <a:lnTo>
                    <a:pt x="53" y="237"/>
                  </a:lnTo>
                  <a:lnTo>
                    <a:pt x="0" y="263"/>
                  </a:lnTo>
                  <a:lnTo>
                    <a:pt x="1" y="263"/>
                  </a:lnTo>
                </a:path>
              </a:pathLst>
            </a:custGeom>
            <a:noFill/>
            <a:ln w="0">
              <a:solidFill>
                <a:srgbClr val="000000"/>
              </a:solidFill>
              <a:prstDash val="solid"/>
              <a:round/>
            </a:ln>
          </p:spPr>
          <p:txBody>
            <a:bodyPr/>
            <a:lstStyle/>
            <a:p>
              <a:endParaRPr lang="en-US"/>
            </a:p>
          </p:txBody>
        </p:sp>
        <p:sp>
          <p:nvSpPr>
            <p:cNvPr id="27173" name="Freeform 1764"/>
            <p:cNvSpPr/>
            <p:nvPr/>
          </p:nvSpPr>
          <p:spPr bwMode="auto">
            <a:xfrm>
              <a:off x="4672" y="1818"/>
              <a:ext cx="35" cy="43"/>
            </a:xfrm>
            <a:custGeom>
              <a:avLst/>
              <a:gdLst>
                <a:gd name="T0" fmla="*/ 0 w 238"/>
                <a:gd name="T1" fmla="*/ 0 h 291"/>
                <a:gd name="T2" fmla="*/ 0 w 238"/>
                <a:gd name="T3" fmla="*/ 0 h 291"/>
                <a:gd name="T4" fmla="*/ 0 w 238"/>
                <a:gd name="T5" fmla="*/ 0 h 291"/>
                <a:gd name="T6" fmla="*/ 0 w 238"/>
                <a:gd name="T7" fmla="*/ 1 h 291"/>
                <a:gd name="T8" fmla="*/ 0 w 238"/>
                <a:gd name="T9" fmla="*/ 1 h 291"/>
                <a:gd name="T10" fmla="*/ 1 w 238"/>
                <a:gd name="T11" fmla="*/ 1 h 291"/>
                <a:gd name="T12" fmla="*/ 1 w 238"/>
                <a:gd name="T13" fmla="*/ 1 h 291"/>
                <a:gd name="T14" fmla="*/ 1 w 238"/>
                <a:gd name="T15" fmla="*/ 1 h 291"/>
                <a:gd name="T16" fmla="*/ 1 w 238"/>
                <a:gd name="T17" fmla="*/ 1 h 2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8"/>
                <a:gd name="T28" fmla="*/ 0 h 291"/>
                <a:gd name="T29" fmla="*/ 238 w 238"/>
                <a:gd name="T30" fmla="*/ 291 h 2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8" h="291">
                  <a:moveTo>
                    <a:pt x="0" y="0"/>
                  </a:moveTo>
                  <a:lnTo>
                    <a:pt x="53" y="27"/>
                  </a:lnTo>
                  <a:lnTo>
                    <a:pt x="79" y="80"/>
                  </a:lnTo>
                  <a:lnTo>
                    <a:pt x="132" y="239"/>
                  </a:lnTo>
                  <a:lnTo>
                    <a:pt x="159" y="291"/>
                  </a:lnTo>
                  <a:lnTo>
                    <a:pt x="212" y="291"/>
                  </a:lnTo>
                  <a:lnTo>
                    <a:pt x="237" y="239"/>
                  </a:lnTo>
                  <a:lnTo>
                    <a:pt x="237" y="186"/>
                  </a:lnTo>
                  <a:lnTo>
                    <a:pt x="238" y="186"/>
                  </a:lnTo>
                </a:path>
              </a:pathLst>
            </a:custGeom>
            <a:noFill/>
            <a:ln w="0">
              <a:solidFill>
                <a:srgbClr val="000000"/>
              </a:solidFill>
              <a:prstDash val="solid"/>
              <a:round/>
            </a:ln>
          </p:spPr>
          <p:txBody>
            <a:bodyPr/>
            <a:lstStyle/>
            <a:p>
              <a:endParaRPr lang="en-US"/>
            </a:p>
          </p:txBody>
        </p:sp>
        <p:sp>
          <p:nvSpPr>
            <p:cNvPr id="27174" name="Freeform 1765"/>
            <p:cNvSpPr/>
            <p:nvPr/>
          </p:nvSpPr>
          <p:spPr bwMode="auto">
            <a:xfrm>
              <a:off x="4691" y="1845"/>
              <a:ext cx="12" cy="12"/>
            </a:xfrm>
            <a:custGeom>
              <a:avLst/>
              <a:gdLst>
                <a:gd name="T0" fmla="*/ 0 w 81"/>
                <a:gd name="T1" fmla="*/ 0 h 78"/>
                <a:gd name="T2" fmla="*/ 0 w 81"/>
                <a:gd name="T3" fmla="*/ 0 h 78"/>
                <a:gd name="T4" fmla="*/ 0 w 81"/>
                <a:gd name="T5" fmla="*/ 0 h 78"/>
                <a:gd name="T6" fmla="*/ 0 w 81"/>
                <a:gd name="T7" fmla="*/ 0 h 78"/>
                <a:gd name="T8" fmla="*/ 0 w 81"/>
                <a:gd name="T9" fmla="*/ 0 h 78"/>
                <a:gd name="T10" fmla="*/ 0 60000 65536"/>
                <a:gd name="T11" fmla="*/ 0 60000 65536"/>
                <a:gd name="T12" fmla="*/ 0 60000 65536"/>
                <a:gd name="T13" fmla="*/ 0 60000 65536"/>
                <a:gd name="T14" fmla="*/ 0 60000 65536"/>
                <a:gd name="T15" fmla="*/ 0 w 81"/>
                <a:gd name="T16" fmla="*/ 0 h 78"/>
                <a:gd name="T17" fmla="*/ 81 w 81"/>
                <a:gd name="T18" fmla="*/ 78 h 78"/>
              </a:gdLst>
              <a:ahLst/>
              <a:cxnLst>
                <a:cxn ang="T10">
                  <a:pos x="T0" y="T1"/>
                </a:cxn>
                <a:cxn ang="T11">
                  <a:pos x="T2" y="T3"/>
                </a:cxn>
                <a:cxn ang="T12">
                  <a:pos x="T4" y="T5"/>
                </a:cxn>
                <a:cxn ang="T13">
                  <a:pos x="T6" y="T7"/>
                </a:cxn>
                <a:cxn ang="T14">
                  <a:pos x="T8" y="T9"/>
                </a:cxn>
              </a:cxnLst>
              <a:rect l="T15" t="T16" r="T17" b="T18"/>
              <a:pathLst>
                <a:path w="81" h="78">
                  <a:moveTo>
                    <a:pt x="0" y="0"/>
                  </a:moveTo>
                  <a:lnTo>
                    <a:pt x="27" y="53"/>
                  </a:lnTo>
                  <a:lnTo>
                    <a:pt x="53" y="78"/>
                  </a:lnTo>
                  <a:lnTo>
                    <a:pt x="80" y="78"/>
                  </a:lnTo>
                  <a:lnTo>
                    <a:pt x="81" y="78"/>
                  </a:lnTo>
                </a:path>
              </a:pathLst>
            </a:custGeom>
            <a:noFill/>
            <a:ln w="0">
              <a:solidFill>
                <a:srgbClr val="000000"/>
              </a:solidFill>
              <a:prstDash val="solid"/>
              <a:round/>
            </a:ln>
          </p:spPr>
          <p:txBody>
            <a:bodyPr/>
            <a:lstStyle/>
            <a:p>
              <a:endParaRPr lang="en-US"/>
            </a:p>
          </p:txBody>
        </p:sp>
        <p:sp>
          <p:nvSpPr>
            <p:cNvPr id="27175" name="Freeform 1766"/>
            <p:cNvSpPr/>
            <p:nvPr/>
          </p:nvSpPr>
          <p:spPr bwMode="auto">
            <a:xfrm>
              <a:off x="4680" y="1822"/>
              <a:ext cx="27" cy="31"/>
            </a:xfrm>
            <a:custGeom>
              <a:avLst/>
              <a:gdLst>
                <a:gd name="T0" fmla="*/ 0 w 185"/>
                <a:gd name="T1" fmla="*/ 0 h 212"/>
                <a:gd name="T2" fmla="*/ 0 w 185"/>
                <a:gd name="T3" fmla="*/ 0 h 212"/>
                <a:gd name="T4" fmla="*/ 0 w 185"/>
                <a:gd name="T5" fmla="*/ 1 h 212"/>
                <a:gd name="T6" fmla="*/ 0 w 185"/>
                <a:gd name="T7" fmla="*/ 1 h 212"/>
                <a:gd name="T8" fmla="*/ 0 w 185"/>
                <a:gd name="T9" fmla="*/ 1 h 212"/>
                <a:gd name="T10" fmla="*/ 1 w 185"/>
                <a:gd name="T11" fmla="*/ 1 h 212"/>
                <a:gd name="T12" fmla="*/ 1 w 185"/>
                <a:gd name="T13" fmla="*/ 1 h 212"/>
                <a:gd name="T14" fmla="*/ 0 60000 65536"/>
                <a:gd name="T15" fmla="*/ 0 60000 65536"/>
                <a:gd name="T16" fmla="*/ 0 60000 65536"/>
                <a:gd name="T17" fmla="*/ 0 60000 65536"/>
                <a:gd name="T18" fmla="*/ 0 60000 65536"/>
                <a:gd name="T19" fmla="*/ 0 60000 65536"/>
                <a:gd name="T20" fmla="*/ 0 60000 65536"/>
                <a:gd name="T21" fmla="*/ 0 w 185"/>
                <a:gd name="T22" fmla="*/ 0 h 212"/>
                <a:gd name="T23" fmla="*/ 185 w 185"/>
                <a:gd name="T24" fmla="*/ 212 h 2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212">
                  <a:moveTo>
                    <a:pt x="0" y="0"/>
                  </a:moveTo>
                  <a:lnTo>
                    <a:pt x="26" y="26"/>
                  </a:lnTo>
                  <a:lnTo>
                    <a:pt x="106" y="185"/>
                  </a:lnTo>
                  <a:lnTo>
                    <a:pt x="132" y="212"/>
                  </a:lnTo>
                  <a:lnTo>
                    <a:pt x="159" y="212"/>
                  </a:lnTo>
                  <a:lnTo>
                    <a:pt x="184" y="185"/>
                  </a:lnTo>
                  <a:lnTo>
                    <a:pt x="185" y="185"/>
                  </a:lnTo>
                </a:path>
              </a:pathLst>
            </a:custGeom>
            <a:noFill/>
            <a:ln w="0">
              <a:solidFill>
                <a:srgbClr val="000000"/>
              </a:solidFill>
              <a:prstDash val="solid"/>
              <a:round/>
            </a:ln>
          </p:spPr>
          <p:txBody>
            <a:bodyPr/>
            <a:lstStyle/>
            <a:p>
              <a:endParaRPr lang="en-US"/>
            </a:p>
          </p:txBody>
        </p:sp>
        <p:sp>
          <p:nvSpPr>
            <p:cNvPr id="27176" name="Freeform 1767"/>
            <p:cNvSpPr/>
            <p:nvPr/>
          </p:nvSpPr>
          <p:spPr bwMode="auto">
            <a:xfrm>
              <a:off x="4637" y="1861"/>
              <a:ext cx="31" cy="0"/>
            </a:xfrm>
            <a:custGeom>
              <a:avLst/>
              <a:gdLst>
                <a:gd name="T0" fmla="*/ 0 w 213"/>
                <a:gd name="T1" fmla="*/ 1 w 213"/>
                <a:gd name="T2" fmla="*/ 1 w 213"/>
                <a:gd name="T3" fmla="*/ 0 60000 65536"/>
                <a:gd name="T4" fmla="*/ 0 60000 65536"/>
                <a:gd name="T5" fmla="*/ 0 60000 65536"/>
                <a:gd name="T6" fmla="*/ 0 w 213"/>
                <a:gd name="T7" fmla="*/ 213 w 213"/>
              </a:gdLst>
              <a:ahLst/>
              <a:cxnLst>
                <a:cxn ang="T3">
                  <a:pos x="T0" y="0"/>
                </a:cxn>
                <a:cxn ang="T4">
                  <a:pos x="T1" y="0"/>
                </a:cxn>
                <a:cxn ang="T5">
                  <a:pos x="T2" y="0"/>
                </a:cxn>
              </a:cxnLst>
              <a:rect l="T6" t="0" r="T7" b="0"/>
              <a:pathLst>
                <a:path w="213">
                  <a:moveTo>
                    <a:pt x="0" y="0"/>
                  </a:moveTo>
                  <a:lnTo>
                    <a:pt x="211" y="0"/>
                  </a:lnTo>
                  <a:lnTo>
                    <a:pt x="213" y="0"/>
                  </a:lnTo>
                </a:path>
              </a:pathLst>
            </a:custGeom>
            <a:noFill/>
            <a:ln w="0">
              <a:solidFill>
                <a:srgbClr val="000000"/>
              </a:solidFill>
              <a:prstDash val="solid"/>
              <a:round/>
            </a:ln>
          </p:spPr>
          <p:txBody>
            <a:bodyPr/>
            <a:lstStyle/>
            <a:p>
              <a:endParaRPr lang="en-US"/>
            </a:p>
          </p:txBody>
        </p:sp>
        <p:sp>
          <p:nvSpPr>
            <p:cNvPr id="27177" name="Freeform 1768"/>
            <p:cNvSpPr/>
            <p:nvPr/>
          </p:nvSpPr>
          <p:spPr bwMode="auto">
            <a:xfrm>
              <a:off x="4641" y="1779"/>
              <a:ext cx="8" cy="5"/>
            </a:xfrm>
            <a:custGeom>
              <a:avLst/>
              <a:gdLst>
                <a:gd name="T0" fmla="*/ 0 w 54"/>
                <a:gd name="T1" fmla="*/ 0 h 25"/>
                <a:gd name="T2" fmla="*/ 0 w 54"/>
                <a:gd name="T3" fmla="*/ 0 h 25"/>
                <a:gd name="T4" fmla="*/ 0 w 54"/>
                <a:gd name="T5" fmla="*/ 0 h 25"/>
                <a:gd name="T6" fmla="*/ 0 60000 65536"/>
                <a:gd name="T7" fmla="*/ 0 60000 65536"/>
                <a:gd name="T8" fmla="*/ 0 60000 65536"/>
                <a:gd name="T9" fmla="*/ 0 w 54"/>
                <a:gd name="T10" fmla="*/ 0 h 25"/>
                <a:gd name="T11" fmla="*/ 54 w 54"/>
                <a:gd name="T12" fmla="*/ 25 h 25"/>
              </a:gdLst>
              <a:ahLst/>
              <a:cxnLst>
                <a:cxn ang="T6">
                  <a:pos x="T0" y="T1"/>
                </a:cxn>
                <a:cxn ang="T7">
                  <a:pos x="T2" y="T3"/>
                </a:cxn>
                <a:cxn ang="T8">
                  <a:pos x="T4" y="T5"/>
                </a:cxn>
              </a:cxnLst>
              <a:rect l="T9" t="T10" r="T11" b="T12"/>
              <a:pathLst>
                <a:path w="54" h="25">
                  <a:moveTo>
                    <a:pt x="0" y="0"/>
                  </a:moveTo>
                  <a:lnTo>
                    <a:pt x="53" y="25"/>
                  </a:lnTo>
                  <a:lnTo>
                    <a:pt x="54" y="25"/>
                  </a:lnTo>
                </a:path>
              </a:pathLst>
            </a:custGeom>
            <a:noFill/>
            <a:ln w="0">
              <a:solidFill>
                <a:srgbClr val="000000"/>
              </a:solidFill>
              <a:prstDash val="solid"/>
              <a:round/>
            </a:ln>
          </p:spPr>
          <p:txBody>
            <a:bodyPr/>
            <a:lstStyle/>
            <a:p>
              <a:endParaRPr lang="en-US"/>
            </a:p>
          </p:txBody>
        </p:sp>
        <p:sp>
          <p:nvSpPr>
            <p:cNvPr id="27178" name="Freeform 1769"/>
            <p:cNvSpPr/>
            <p:nvPr/>
          </p:nvSpPr>
          <p:spPr bwMode="auto">
            <a:xfrm>
              <a:off x="4645" y="1779"/>
              <a:ext cx="4" cy="8"/>
            </a:xfrm>
            <a:custGeom>
              <a:avLst/>
              <a:gdLst>
                <a:gd name="T0" fmla="*/ 0 w 28"/>
                <a:gd name="T1" fmla="*/ 0 h 52"/>
                <a:gd name="T2" fmla="*/ 0 w 28"/>
                <a:gd name="T3" fmla="*/ 0 h 52"/>
                <a:gd name="T4" fmla="*/ 0 w 28"/>
                <a:gd name="T5" fmla="*/ 0 h 52"/>
                <a:gd name="T6" fmla="*/ 0 60000 65536"/>
                <a:gd name="T7" fmla="*/ 0 60000 65536"/>
                <a:gd name="T8" fmla="*/ 0 60000 65536"/>
                <a:gd name="T9" fmla="*/ 0 w 28"/>
                <a:gd name="T10" fmla="*/ 0 h 52"/>
                <a:gd name="T11" fmla="*/ 28 w 28"/>
                <a:gd name="T12" fmla="*/ 52 h 52"/>
              </a:gdLst>
              <a:ahLst/>
              <a:cxnLst>
                <a:cxn ang="T6">
                  <a:pos x="T0" y="T1"/>
                </a:cxn>
                <a:cxn ang="T7">
                  <a:pos x="T2" y="T3"/>
                </a:cxn>
                <a:cxn ang="T8">
                  <a:pos x="T4" y="T5"/>
                </a:cxn>
              </a:cxnLst>
              <a:rect l="T9" t="T10" r="T11" b="T12"/>
              <a:pathLst>
                <a:path w="28" h="52">
                  <a:moveTo>
                    <a:pt x="0" y="0"/>
                  </a:moveTo>
                  <a:lnTo>
                    <a:pt x="27" y="52"/>
                  </a:lnTo>
                  <a:lnTo>
                    <a:pt x="28" y="52"/>
                  </a:lnTo>
                </a:path>
              </a:pathLst>
            </a:custGeom>
            <a:noFill/>
            <a:ln w="0">
              <a:solidFill>
                <a:srgbClr val="000000"/>
              </a:solidFill>
              <a:prstDash val="solid"/>
              <a:round/>
            </a:ln>
          </p:spPr>
          <p:txBody>
            <a:bodyPr/>
            <a:lstStyle/>
            <a:p>
              <a:endParaRPr lang="en-US"/>
            </a:p>
          </p:txBody>
        </p:sp>
        <p:sp>
          <p:nvSpPr>
            <p:cNvPr id="27179" name="Freeform 1770"/>
            <p:cNvSpPr/>
            <p:nvPr/>
          </p:nvSpPr>
          <p:spPr bwMode="auto">
            <a:xfrm>
              <a:off x="4656" y="1779"/>
              <a:ext cx="4" cy="8"/>
            </a:xfrm>
            <a:custGeom>
              <a:avLst/>
              <a:gdLst>
                <a:gd name="T0" fmla="*/ 0 w 26"/>
                <a:gd name="T1" fmla="*/ 0 h 52"/>
                <a:gd name="T2" fmla="*/ 0 w 26"/>
                <a:gd name="T3" fmla="*/ 0 h 52"/>
                <a:gd name="T4" fmla="*/ 0 w 26"/>
                <a:gd name="T5" fmla="*/ 0 h 52"/>
                <a:gd name="T6" fmla="*/ 0 60000 65536"/>
                <a:gd name="T7" fmla="*/ 0 60000 65536"/>
                <a:gd name="T8" fmla="*/ 0 60000 65536"/>
                <a:gd name="T9" fmla="*/ 0 w 26"/>
                <a:gd name="T10" fmla="*/ 0 h 52"/>
                <a:gd name="T11" fmla="*/ 26 w 26"/>
                <a:gd name="T12" fmla="*/ 52 h 52"/>
              </a:gdLst>
              <a:ahLst/>
              <a:cxnLst>
                <a:cxn ang="T6">
                  <a:pos x="T0" y="T1"/>
                </a:cxn>
                <a:cxn ang="T7">
                  <a:pos x="T2" y="T3"/>
                </a:cxn>
                <a:cxn ang="T8">
                  <a:pos x="T4" y="T5"/>
                </a:cxn>
              </a:cxnLst>
              <a:rect l="T9" t="T10" r="T11" b="T12"/>
              <a:pathLst>
                <a:path w="26" h="52">
                  <a:moveTo>
                    <a:pt x="26" y="0"/>
                  </a:moveTo>
                  <a:lnTo>
                    <a:pt x="0" y="52"/>
                  </a:lnTo>
                  <a:lnTo>
                    <a:pt x="1" y="52"/>
                  </a:lnTo>
                </a:path>
              </a:pathLst>
            </a:custGeom>
            <a:noFill/>
            <a:ln w="0">
              <a:solidFill>
                <a:srgbClr val="000000"/>
              </a:solidFill>
              <a:prstDash val="solid"/>
              <a:round/>
            </a:ln>
          </p:spPr>
          <p:txBody>
            <a:bodyPr/>
            <a:lstStyle/>
            <a:p>
              <a:endParaRPr lang="en-US"/>
            </a:p>
          </p:txBody>
        </p:sp>
        <p:sp>
          <p:nvSpPr>
            <p:cNvPr id="27180" name="Freeform 1771"/>
            <p:cNvSpPr/>
            <p:nvPr/>
          </p:nvSpPr>
          <p:spPr bwMode="auto">
            <a:xfrm>
              <a:off x="4656" y="1779"/>
              <a:ext cx="8" cy="5"/>
            </a:xfrm>
            <a:custGeom>
              <a:avLst/>
              <a:gdLst>
                <a:gd name="T0" fmla="*/ 0 w 53"/>
                <a:gd name="T1" fmla="*/ 0 h 25"/>
                <a:gd name="T2" fmla="*/ 0 w 53"/>
                <a:gd name="T3" fmla="*/ 0 h 25"/>
                <a:gd name="T4" fmla="*/ 0 w 53"/>
                <a:gd name="T5" fmla="*/ 0 h 25"/>
                <a:gd name="T6" fmla="*/ 0 60000 65536"/>
                <a:gd name="T7" fmla="*/ 0 60000 65536"/>
                <a:gd name="T8" fmla="*/ 0 60000 65536"/>
                <a:gd name="T9" fmla="*/ 0 w 53"/>
                <a:gd name="T10" fmla="*/ 0 h 25"/>
                <a:gd name="T11" fmla="*/ 53 w 53"/>
                <a:gd name="T12" fmla="*/ 25 h 25"/>
              </a:gdLst>
              <a:ahLst/>
              <a:cxnLst>
                <a:cxn ang="T6">
                  <a:pos x="T0" y="T1"/>
                </a:cxn>
                <a:cxn ang="T7">
                  <a:pos x="T2" y="T3"/>
                </a:cxn>
                <a:cxn ang="T8">
                  <a:pos x="T4" y="T5"/>
                </a:cxn>
              </a:cxnLst>
              <a:rect l="T9" t="T10" r="T11" b="T12"/>
              <a:pathLst>
                <a:path w="53" h="25">
                  <a:moveTo>
                    <a:pt x="53" y="0"/>
                  </a:moveTo>
                  <a:lnTo>
                    <a:pt x="0" y="25"/>
                  </a:lnTo>
                  <a:lnTo>
                    <a:pt x="1" y="25"/>
                  </a:lnTo>
                </a:path>
              </a:pathLst>
            </a:custGeom>
            <a:noFill/>
            <a:ln w="0">
              <a:solidFill>
                <a:srgbClr val="000000"/>
              </a:solidFill>
              <a:prstDash val="solid"/>
              <a:round/>
            </a:ln>
          </p:spPr>
          <p:txBody>
            <a:bodyPr/>
            <a:lstStyle/>
            <a:p>
              <a:endParaRPr lang="en-US"/>
            </a:p>
          </p:txBody>
        </p:sp>
        <p:sp>
          <p:nvSpPr>
            <p:cNvPr id="27181" name="Freeform 1772"/>
            <p:cNvSpPr/>
            <p:nvPr/>
          </p:nvSpPr>
          <p:spPr bwMode="auto">
            <a:xfrm>
              <a:off x="4641" y="1857"/>
              <a:ext cx="8" cy="4"/>
            </a:xfrm>
            <a:custGeom>
              <a:avLst/>
              <a:gdLst>
                <a:gd name="T0" fmla="*/ 0 w 53"/>
                <a:gd name="T1" fmla="*/ 0 h 27"/>
                <a:gd name="T2" fmla="*/ 0 w 53"/>
                <a:gd name="T3" fmla="*/ 0 h 27"/>
                <a:gd name="T4" fmla="*/ 0 w 53"/>
                <a:gd name="T5" fmla="*/ 0 h 27"/>
                <a:gd name="T6" fmla="*/ 0 60000 65536"/>
                <a:gd name="T7" fmla="*/ 0 60000 65536"/>
                <a:gd name="T8" fmla="*/ 0 60000 65536"/>
                <a:gd name="T9" fmla="*/ 0 w 53"/>
                <a:gd name="T10" fmla="*/ 0 h 27"/>
                <a:gd name="T11" fmla="*/ 53 w 53"/>
                <a:gd name="T12" fmla="*/ 27 h 27"/>
              </a:gdLst>
              <a:ahLst/>
              <a:cxnLst>
                <a:cxn ang="T6">
                  <a:pos x="T0" y="T1"/>
                </a:cxn>
                <a:cxn ang="T7">
                  <a:pos x="T2" y="T3"/>
                </a:cxn>
                <a:cxn ang="T8">
                  <a:pos x="T4" y="T5"/>
                </a:cxn>
              </a:cxnLst>
              <a:rect l="T9" t="T10" r="T11" b="T12"/>
              <a:pathLst>
                <a:path w="53" h="27">
                  <a:moveTo>
                    <a:pt x="53" y="0"/>
                  </a:moveTo>
                  <a:lnTo>
                    <a:pt x="0" y="27"/>
                  </a:lnTo>
                  <a:lnTo>
                    <a:pt x="1" y="27"/>
                  </a:lnTo>
                </a:path>
              </a:pathLst>
            </a:custGeom>
            <a:noFill/>
            <a:ln w="0">
              <a:solidFill>
                <a:srgbClr val="000000"/>
              </a:solidFill>
              <a:prstDash val="solid"/>
              <a:round/>
            </a:ln>
          </p:spPr>
          <p:txBody>
            <a:bodyPr/>
            <a:lstStyle/>
            <a:p>
              <a:endParaRPr lang="en-US"/>
            </a:p>
          </p:txBody>
        </p:sp>
        <p:sp>
          <p:nvSpPr>
            <p:cNvPr id="27182" name="Freeform 1773"/>
            <p:cNvSpPr/>
            <p:nvPr/>
          </p:nvSpPr>
          <p:spPr bwMode="auto">
            <a:xfrm>
              <a:off x="4645" y="1853"/>
              <a:ext cx="4" cy="8"/>
            </a:xfrm>
            <a:custGeom>
              <a:avLst/>
              <a:gdLst>
                <a:gd name="T0" fmla="*/ 0 w 27"/>
                <a:gd name="T1" fmla="*/ 0 h 52"/>
                <a:gd name="T2" fmla="*/ 0 w 27"/>
                <a:gd name="T3" fmla="*/ 0 h 52"/>
                <a:gd name="T4" fmla="*/ 0 w 27"/>
                <a:gd name="T5" fmla="*/ 0 h 52"/>
                <a:gd name="T6" fmla="*/ 0 60000 65536"/>
                <a:gd name="T7" fmla="*/ 0 60000 65536"/>
                <a:gd name="T8" fmla="*/ 0 60000 65536"/>
                <a:gd name="T9" fmla="*/ 0 w 27"/>
                <a:gd name="T10" fmla="*/ 0 h 52"/>
                <a:gd name="T11" fmla="*/ 27 w 27"/>
                <a:gd name="T12" fmla="*/ 52 h 52"/>
              </a:gdLst>
              <a:ahLst/>
              <a:cxnLst>
                <a:cxn ang="T6">
                  <a:pos x="T0" y="T1"/>
                </a:cxn>
                <a:cxn ang="T7">
                  <a:pos x="T2" y="T3"/>
                </a:cxn>
                <a:cxn ang="T8">
                  <a:pos x="T4" y="T5"/>
                </a:cxn>
              </a:cxnLst>
              <a:rect l="T9" t="T10" r="T11" b="T12"/>
              <a:pathLst>
                <a:path w="27" h="52">
                  <a:moveTo>
                    <a:pt x="27" y="0"/>
                  </a:moveTo>
                  <a:lnTo>
                    <a:pt x="0" y="52"/>
                  </a:lnTo>
                  <a:lnTo>
                    <a:pt x="1" y="52"/>
                  </a:lnTo>
                </a:path>
              </a:pathLst>
            </a:custGeom>
            <a:noFill/>
            <a:ln w="0">
              <a:solidFill>
                <a:srgbClr val="000000"/>
              </a:solidFill>
              <a:prstDash val="solid"/>
              <a:round/>
            </a:ln>
          </p:spPr>
          <p:txBody>
            <a:bodyPr/>
            <a:lstStyle/>
            <a:p>
              <a:endParaRPr lang="en-US"/>
            </a:p>
          </p:txBody>
        </p:sp>
        <p:sp>
          <p:nvSpPr>
            <p:cNvPr id="27183" name="Freeform 1774"/>
            <p:cNvSpPr/>
            <p:nvPr/>
          </p:nvSpPr>
          <p:spPr bwMode="auto">
            <a:xfrm>
              <a:off x="4656" y="1853"/>
              <a:ext cx="5" cy="8"/>
            </a:xfrm>
            <a:custGeom>
              <a:avLst/>
              <a:gdLst>
                <a:gd name="T0" fmla="*/ 0 w 27"/>
                <a:gd name="T1" fmla="*/ 0 h 52"/>
                <a:gd name="T2" fmla="*/ 0 w 27"/>
                <a:gd name="T3" fmla="*/ 0 h 52"/>
                <a:gd name="T4" fmla="*/ 0 w 27"/>
                <a:gd name="T5" fmla="*/ 0 h 52"/>
                <a:gd name="T6" fmla="*/ 0 60000 65536"/>
                <a:gd name="T7" fmla="*/ 0 60000 65536"/>
                <a:gd name="T8" fmla="*/ 0 60000 65536"/>
                <a:gd name="T9" fmla="*/ 0 w 27"/>
                <a:gd name="T10" fmla="*/ 0 h 52"/>
                <a:gd name="T11" fmla="*/ 27 w 27"/>
                <a:gd name="T12" fmla="*/ 52 h 52"/>
              </a:gdLst>
              <a:ahLst/>
              <a:cxnLst>
                <a:cxn ang="T6">
                  <a:pos x="T0" y="T1"/>
                </a:cxn>
                <a:cxn ang="T7">
                  <a:pos x="T2" y="T3"/>
                </a:cxn>
                <a:cxn ang="T8">
                  <a:pos x="T4" y="T5"/>
                </a:cxn>
              </a:cxnLst>
              <a:rect l="T9" t="T10" r="T11" b="T12"/>
              <a:pathLst>
                <a:path w="27" h="52">
                  <a:moveTo>
                    <a:pt x="0" y="0"/>
                  </a:moveTo>
                  <a:lnTo>
                    <a:pt x="26" y="52"/>
                  </a:lnTo>
                  <a:lnTo>
                    <a:pt x="27" y="52"/>
                  </a:lnTo>
                </a:path>
              </a:pathLst>
            </a:custGeom>
            <a:noFill/>
            <a:ln w="0">
              <a:solidFill>
                <a:srgbClr val="000000"/>
              </a:solidFill>
              <a:prstDash val="solid"/>
              <a:round/>
            </a:ln>
          </p:spPr>
          <p:txBody>
            <a:bodyPr/>
            <a:lstStyle/>
            <a:p>
              <a:endParaRPr lang="en-US"/>
            </a:p>
          </p:txBody>
        </p:sp>
        <p:sp>
          <p:nvSpPr>
            <p:cNvPr id="27184" name="Freeform 1775"/>
            <p:cNvSpPr/>
            <p:nvPr/>
          </p:nvSpPr>
          <p:spPr bwMode="auto">
            <a:xfrm>
              <a:off x="4656" y="1857"/>
              <a:ext cx="8" cy="4"/>
            </a:xfrm>
            <a:custGeom>
              <a:avLst/>
              <a:gdLst>
                <a:gd name="T0" fmla="*/ 0 w 54"/>
                <a:gd name="T1" fmla="*/ 0 h 27"/>
                <a:gd name="T2" fmla="*/ 0 w 54"/>
                <a:gd name="T3" fmla="*/ 0 h 27"/>
                <a:gd name="T4" fmla="*/ 0 w 54"/>
                <a:gd name="T5" fmla="*/ 0 h 27"/>
                <a:gd name="T6" fmla="*/ 0 60000 65536"/>
                <a:gd name="T7" fmla="*/ 0 60000 65536"/>
                <a:gd name="T8" fmla="*/ 0 60000 65536"/>
                <a:gd name="T9" fmla="*/ 0 w 54"/>
                <a:gd name="T10" fmla="*/ 0 h 27"/>
                <a:gd name="T11" fmla="*/ 54 w 54"/>
                <a:gd name="T12" fmla="*/ 27 h 27"/>
              </a:gdLst>
              <a:ahLst/>
              <a:cxnLst>
                <a:cxn ang="T6">
                  <a:pos x="T0" y="T1"/>
                </a:cxn>
                <a:cxn ang="T7">
                  <a:pos x="T2" y="T3"/>
                </a:cxn>
                <a:cxn ang="T8">
                  <a:pos x="T4" y="T5"/>
                </a:cxn>
              </a:cxnLst>
              <a:rect l="T9" t="T10" r="T11" b="T12"/>
              <a:pathLst>
                <a:path w="54" h="27">
                  <a:moveTo>
                    <a:pt x="0" y="0"/>
                  </a:moveTo>
                  <a:lnTo>
                    <a:pt x="53" y="27"/>
                  </a:lnTo>
                  <a:lnTo>
                    <a:pt x="54" y="27"/>
                  </a:lnTo>
                </a:path>
              </a:pathLst>
            </a:custGeom>
            <a:noFill/>
            <a:ln w="0">
              <a:solidFill>
                <a:srgbClr val="000000"/>
              </a:solidFill>
              <a:prstDash val="solid"/>
              <a:round/>
            </a:ln>
          </p:spPr>
          <p:txBody>
            <a:bodyPr/>
            <a:lstStyle/>
            <a:p>
              <a:endParaRPr lang="en-US"/>
            </a:p>
          </p:txBody>
        </p:sp>
        <p:sp>
          <p:nvSpPr>
            <p:cNvPr id="27185" name="Freeform 1776"/>
            <p:cNvSpPr/>
            <p:nvPr/>
          </p:nvSpPr>
          <p:spPr bwMode="auto">
            <a:xfrm>
              <a:off x="4808" y="1779"/>
              <a:ext cx="1" cy="24"/>
            </a:xfrm>
            <a:custGeom>
              <a:avLst/>
              <a:gdLst>
                <a:gd name="T0" fmla="*/ 0 w 1"/>
                <a:gd name="T1" fmla="*/ 0 h 158"/>
                <a:gd name="T2" fmla="*/ 0 w 1"/>
                <a:gd name="T3" fmla="*/ 1 h 158"/>
                <a:gd name="T4" fmla="*/ 1 w 1"/>
                <a:gd name="T5" fmla="*/ 1 h 158"/>
                <a:gd name="T6" fmla="*/ 0 60000 65536"/>
                <a:gd name="T7" fmla="*/ 0 60000 65536"/>
                <a:gd name="T8" fmla="*/ 0 60000 65536"/>
                <a:gd name="T9" fmla="*/ 0 w 1"/>
                <a:gd name="T10" fmla="*/ 0 h 158"/>
                <a:gd name="T11" fmla="*/ 1 w 1"/>
                <a:gd name="T12" fmla="*/ 158 h 158"/>
              </a:gdLst>
              <a:ahLst/>
              <a:cxnLst>
                <a:cxn ang="T6">
                  <a:pos x="T0" y="T1"/>
                </a:cxn>
                <a:cxn ang="T7">
                  <a:pos x="T2" y="T3"/>
                </a:cxn>
                <a:cxn ang="T8">
                  <a:pos x="T4" y="T5"/>
                </a:cxn>
              </a:cxnLst>
              <a:rect l="T9" t="T10" r="T11" b="T12"/>
              <a:pathLst>
                <a:path w="1" h="158">
                  <a:moveTo>
                    <a:pt x="0" y="0"/>
                  </a:moveTo>
                  <a:lnTo>
                    <a:pt x="0" y="158"/>
                  </a:lnTo>
                  <a:lnTo>
                    <a:pt x="1" y="158"/>
                  </a:lnTo>
                </a:path>
              </a:pathLst>
            </a:custGeom>
            <a:noFill/>
            <a:ln w="0">
              <a:solidFill>
                <a:srgbClr val="000000"/>
              </a:solidFill>
              <a:prstDash val="solid"/>
              <a:round/>
            </a:ln>
          </p:spPr>
          <p:txBody>
            <a:bodyPr/>
            <a:lstStyle/>
            <a:p>
              <a:endParaRPr lang="en-US"/>
            </a:p>
          </p:txBody>
        </p:sp>
        <p:sp>
          <p:nvSpPr>
            <p:cNvPr id="27186" name="Freeform 1777"/>
            <p:cNvSpPr/>
            <p:nvPr/>
          </p:nvSpPr>
          <p:spPr bwMode="auto">
            <a:xfrm>
              <a:off x="4836" y="1779"/>
              <a:ext cx="27" cy="82"/>
            </a:xfrm>
            <a:custGeom>
              <a:avLst/>
              <a:gdLst>
                <a:gd name="T0" fmla="*/ 1 w 184"/>
                <a:gd name="T1" fmla="*/ 0 h 554"/>
                <a:gd name="T2" fmla="*/ 1 w 184"/>
                <a:gd name="T3" fmla="*/ 0 h 554"/>
                <a:gd name="T4" fmla="*/ 0 w 184"/>
                <a:gd name="T5" fmla="*/ 0 h 554"/>
                <a:gd name="T6" fmla="*/ 0 w 184"/>
                <a:gd name="T7" fmla="*/ 1 h 554"/>
                <a:gd name="T8" fmla="*/ 0 w 184"/>
                <a:gd name="T9" fmla="*/ 1 h 554"/>
                <a:gd name="T10" fmla="*/ 0 w 184"/>
                <a:gd name="T11" fmla="*/ 1 h 554"/>
                <a:gd name="T12" fmla="*/ 0 w 184"/>
                <a:gd name="T13" fmla="*/ 2 h 554"/>
                <a:gd name="T14" fmla="*/ 0 w 184"/>
                <a:gd name="T15" fmla="*/ 2 h 554"/>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554"/>
                <a:gd name="T26" fmla="*/ 184 w 184"/>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554">
                  <a:moveTo>
                    <a:pt x="184" y="0"/>
                  </a:moveTo>
                  <a:lnTo>
                    <a:pt x="184" y="78"/>
                  </a:lnTo>
                  <a:lnTo>
                    <a:pt x="158" y="158"/>
                  </a:lnTo>
                  <a:lnTo>
                    <a:pt x="53" y="290"/>
                  </a:lnTo>
                  <a:lnTo>
                    <a:pt x="26" y="343"/>
                  </a:lnTo>
                  <a:lnTo>
                    <a:pt x="0" y="449"/>
                  </a:lnTo>
                  <a:lnTo>
                    <a:pt x="0" y="554"/>
                  </a:lnTo>
                  <a:lnTo>
                    <a:pt x="1" y="554"/>
                  </a:lnTo>
                </a:path>
              </a:pathLst>
            </a:custGeom>
            <a:noFill/>
            <a:ln w="0">
              <a:solidFill>
                <a:srgbClr val="000000"/>
              </a:solidFill>
              <a:prstDash val="solid"/>
              <a:round/>
            </a:ln>
          </p:spPr>
          <p:txBody>
            <a:bodyPr/>
            <a:lstStyle/>
            <a:p>
              <a:endParaRPr lang="en-US"/>
            </a:p>
          </p:txBody>
        </p:sp>
        <p:sp>
          <p:nvSpPr>
            <p:cNvPr id="27187" name="Freeform 1778"/>
            <p:cNvSpPr/>
            <p:nvPr/>
          </p:nvSpPr>
          <p:spPr bwMode="auto">
            <a:xfrm>
              <a:off x="4832" y="1826"/>
              <a:ext cx="8" cy="35"/>
            </a:xfrm>
            <a:custGeom>
              <a:avLst/>
              <a:gdLst>
                <a:gd name="T0" fmla="*/ 0 w 53"/>
                <a:gd name="T1" fmla="*/ 0 h 238"/>
                <a:gd name="T2" fmla="*/ 0 w 53"/>
                <a:gd name="T3" fmla="*/ 0 h 238"/>
                <a:gd name="T4" fmla="*/ 0 w 53"/>
                <a:gd name="T5" fmla="*/ 0 h 238"/>
                <a:gd name="T6" fmla="*/ 0 w 53"/>
                <a:gd name="T7" fmla="*/ 1 h 238"/>
                <a:gd name="T8" fmla="*/ 0 w 53"/>
                <a:gd name="T9" fmla="*/ 1 h 238"/>
                <a:gd name="T10" fmla="*/ 0 60000 65536"/>
                <a:gd name="T11" fmla="*/ 0 60000 65536"/>
                <a:gd name="T12" fmla="*/ 0 60000 65536"/>
                <a:gd name="T13" fmla="*/ 0 60000 65536"/>
                <a:gd name="T14" fmla="*/ 0 60000 65536"/>
                <a:gd name="T15" fmla="*/ 0 w 53"/>
                <a:gd name="T16" fmla="*/ 0 h 238"/>
                <a:gd name="T17" fmla="*/ 53 w 53"/>
                <a:gd name="T18" fmla="*/ 238 h 238"/>
              </a:gdLst>
              <a:ahLst/>
              <a:cxnLst>
                <a:cxn ang="T10">
                  <a:pos x="T0" y="T1"/>
                </a:cxn>
                <a:cxn ang="T11">
                  <a:pos x="T2" y="T3"/>
                </a:cxn>
                <a:cxn ang="T12">
                  <a:pos x="T4" y="T5"/>
                </a:cxn>
                <a:cxn ang="T13">
                  <a:pos x="T6" y="T7"/>
                </a:cxn>
                <a:cxn ang="T14">
                  <a:pos x="T8" y="T9"/>
                </a:cxn>
              </a:cxnLst>
              <a:rect l="T15" t="T16" r="T17" b="T18"/>
              <a:pathLst>
                <a:path w="53" h="238">
                  <a:moveTo>
                    <a:pt x="53" y="0"/>
                  </a:moveTo>
                  <a:lnTo>
                    <a:pt x="27" y="53"/>
                  </a:lnTo>
                  <a:lnTo>
                    <a:pt x="0" y="133"/>
                  </a:lnTo>
                  <a:lnTo>
                    <a:pt x="0" y="238"/>
                  </a:lnTo>
                  <a:lnTo>
                    <a:pt x="1" y="238"/>
                  </a:lnTo>
                </a:path>
              </a:pathLst>
            </a:custGeom>
            <a:noFill/>
            <a:ln w="0">
              <a:solidFill>
                <a:srgbClr val="000000"/>
              </a:solidFill>
              <a:prstDash val="solid"/>
              <a:round/>
            </a:ln>
          </p:spPr>
          <p:txBody>
            <a:bodyPr/>
            <a:lstStyle/>
            <a:p>
              <a:endParaRPr lang="en-US"/>
            </a:p>
          </p:txBody>
        </p:sp>
        <p:sp>
          <p:nvSpPr>
            <p:cNvPr id="27188" name="Freeform 1779"/>
            <p:cNvSpPr/>
            <p:nvPr/>
          </p:nvSpPr>
          <p:spPr bwMode="auto">
            <a:xfrm>
              <a:off x="4828" y="1803"/>
              <a:ext cx="31" cy="58"/>
            </a:xfrm>
            <a:custGeom>
              <a:avLst/>
              <a:gdLst>
                <a:gd name="T0" fmla="*/ 1 w 211"/>
                <a:gd name="T1" fmla="*/ 0 h 396"/>
                <a:gd name="T2" fmla="*/ 0 w 211"/>
                <a:gd name="T3" fmla="*/ 0 h 396"/>
                <a:gd name="T4" fmla="*/ 0 w 211"/>
                <a:gd name="T5" fmla="*/ 1 h 396"/>
                <a:gd name="T6" fmla="*/ 0 w 211"/>
                <a:gd name="T7" fmla="*/ 1 h 396"/>
                <a:gd name="T8" fmla="*/ 0 w 211"/>
                <a:gd name="T9" fmla="*/ 1 h 396"/>
                <a:gd name="T10" fmla="*/ 0 w 211"/>
                <a:gd name="T11" fmla="*/ 1 h 396"/>
                <a:gd name="T12" fmla="*/ 0 w 211"/>
                <a:gd name="T13" fmla="*/ 1 h 396"/>
                <a:gd name="T14" fmla="*/ 0 60000 65536"/>
                <a:gd name="T15" fmla="*/ 0 60000 65536"/>
                <a:gd name="T16" fmla="*/ 0 60000 65536"/>
                <a:gd name="T17" fmla="*/ 0 60000 65536"/>
                <a:gd name="T18" fmla="*/ 0 60000 65536"/>
                <a:gd name="T19" fmla="*/ 0 60000 65536"/>
                <a:gd name="T20" fmla="*/ 0 60000 65536"/>
                <a:gd name="T21" fmla="*/ 0 w 211"/>
                <a:gd name="T22" fmla="*/ 0 h 396"/>
                <a:gd name="T23" fmla="*/ 211 w 211"/>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 h="396">
                  <a:moveTo>
                    <a:pt x="211" y="0"/>
                  </a:moveTo>
                  <a:lnTo>
                    <a:pt x="79" y="132"/>
                  </a:lnTo>
                  <a:lnTo>
                    <a:pt x="26" y="211"/>
                  </a:lnTo>
                  <a:lnTo>
                    <a:pt x="0" y="291"/>
                  </a:lnTo>
                  <a:lnTo>
                    <a:pt x="0" y="396"/>
                  </a:lnTo>
                  <a:lnTo>
                    <a:pt x="53" y="396"/>
                  </a:lnTo>
                  <a:lnTo>
                    <a:pt x="54" y="396"/>
                  </a:lnTo>
                </a:path>
              </a:pathLst>
            </a:custGeom>
            <a:noFill/>
            <a:ln w="0">
              <a:solidFill>
                <a:srgbClr val="000000"/>
              </a:solidFill>
              <a:prstDash val="solid"/>
              <a:round/>
            </a:ln>
          </p:spPr>
          <p:txBody>
            <a:bodyPr/>
            <a:lstStyle/>
            <a:p>
              <a:endParaRPr lang="en-US"/>
            </a:p>
          </p:txBody>
        </p:sp>
        <p:sp>
          <p:nvSpPr>
            <p:cNvPr id="27189" name="Freeform 1780"/>
            <p:cNvSpPr/>
            <p:nvPr/>
          </p:nvSpPr>
          <p:spPr bwMode="auto">
            <a:xfrm>
              <a:off x="4808" y="1779"/>
              <a:ext cx="55" cy="16"/>
            </a:xfrm>
            <a:custGeom>
              <a:avLst/>
              <a:gdLst>
                <a:gd name="T0" fmla="*/ 0 w 370"/>
                <a:gd name="T1" fmla="*/ 0 h 105"/>
                <a:gd name="T2" fmla="*/ 0 w 370"/>
                <a:gd name="T3" fmla="*/ 0 h 105"/>
                <a:gd name="T4" fmla="*/ 0 w 370"/>
                <a:gd name="T5" fmla="*/ 0 h 105"/>
                <a:gd name="T6" fmla="*/ 0 w 370"/>
                <a:gd name="T7" fmla="*/ 0 h 105"/>
                <a:gd name="T8" fmla="*/ 1 w 370"/>
                <a:gd name="T9" fmla="*/ 0 h 105"/>
                <a:gd name="T10" fmla="*/ 1 w 370"/>
                <a:gd name="T11" fmla="*/ 0 h 105"/>
                <a:gd name="T12" fmla="*/ 1 w 370"/>
                <a:gd name="T13" fmla="*/ 0 h 105"/>
                <a:gd name="T14" fmla="*/ 1 w 370"/>
                <a:gd name="T15" fmla="*/ 0 h 105"/>
                <a:gd name="T16" fmla="*/ 1 w 370"/>
                <a:gd name="T17" fmla="*/ 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0"/>
                <a:gd name="T28" fmla="*/ 0 h 105"/>
                <a:gd name="T29" fmla="*/ 370 w 370"/>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0" h="105">
                  <a:moveTo>
                    <a:pt x="0" y="105"/>
                  </a:moveTo>
                  <a:lnTo>
                    <a:pt x="26" y="52"/>
                  </a:lnTo>
                  <a:lnTo>
                    <a:pt x="78" y="0"/>
                  </a:lnTo>
                  <a:lnTo>
                    <a:pt x="132" y="0"/>
                  </a:lnTo>
                  <a:lnTo>
                    <a:pt x="264" y="78"/>
                  </a:lnTo>
                  <a:lnTo>
                    <a:pt x="316" y="78"/>
                  </a:lnTo>
                  <a:lnTo>
                    <a:pt x="343" y="52"/>
                  </a:lnTo>
                  <a:lnTo>
                    <a:pt x="369" y="0"/>
                  </a:lnTo>
                  <a:lnTo>
                    <a:pt x="370" y="0"/>
                  </a:lnTo>
                </a:path>
              </a:pathLst>
            </a:custGeom>
            <a:noFill/>
            <a:ln w="0">
              <a:solidFill>
                <a:srgbClr val="000000"/>
              </a:solidFill>
              <a:prstDash val="solid"/>
              <a:round/>
            </a:ln>
          </p:spPr>
          <p:txBody>
            <a:bodyPr/>
            <a:lstStyle/>
            <a:p>
              <a:endParaRPr lang="en-US"/>
            </a:p>
          </p:txBody>
        </p:sp>
        <p:sp>
          <p:nvSpPr>
            <p:cNvPr id="27190" name="Freeform 1781"/>
            <p:cNvSpPr/>
            <p:nvPr/>
          </p:nvSpPr>
          <p:spPr bwMode="auto">
            <a:xfrm>
              <a:off x="4817" y="1784"/>
              <a:ext cx="19" cy="3"/>
            </a:xfrm>
            <a:custGeom>
              <a:avLst/>
              <a:gdLst>
                <a:gd name="T0" fmla="*/ 0 w 134"/>
                <a:gd name="T1" fmla="*/ 0 h 27"/>
                <a:gd name="T2" fmla="*/ 0 w 134"/>
                <a:gd name="T3" fmla="*/ 0 h 27"/>
                <a:gd name="T4" fmla="*/ 0 w 134"/>
                <a:gd name="T5" fmla="*/ 0 h 27"/>
                <a:gd name="T6" fmla="*/ 0 w 134"/>
                <a:gd name="T7" fmla="*/ 0 h 27"/>
                <a:gd name="T8" fmla="*/ 0 w 134"/>
                <a:gd name="T9" fmla="*/ 0 h 27"/>
                <a:gd name="T10" fmla="*/ 0 60000 65536"/>
                <a:gd name="T11" fmla="*/ 0 60000 65536"/>
                <a:gd name="T12" fmla="*/ 0 60000 65536"/>
                <a:gd name="T13" fmla="*/ 0 60000 65536"/>
                <a:gd name="T14" fmla="*/ 0 60000 65536"/>
                <a:gd name="T15" fmla="*/ 0 w 134"/>
                <a:gd name="T16" fmla="*/ 0 h 27"/>
                <a:gd name="T17" fmla="*/ 134 w 134"/>
                <a:gd name="T18" fmla="*/ 27 h 27"/>
              </a:gdLst>
              <a:ahLst/>
              <a:cxnLst>
                <a:cxn ang="T10">
                  <a:pos x="T0" y="T1"/>
                </a:cxn>
                <a:cxn ang="T11">
                  <a:pos x="T2" y="T3"/>
                </a:cxn>
                <a:cxn ang="T12">
                  <a:pos x="T4" y="T5"/>
                </a:cxn>
                <a:cxn ang="T13">
                  <a:pos x="T6" y="T7"/>
                </a:cxn>
                <a:cxn ang="T14">
                  <a:pos x="T8" y="T9"/>
                </a:cxn>
              </a:cxnLst>
              <a:rect l="T15" t="T16" r="T17" b="T18"/>
              <a:pathLst>
                <a:path w="134" h="27">
                  <a:moveTo>
                    <a:pt x="0" y="27"/>
                  </a:moveTo>
                  <a:lnTo>
                    <a:pt x="26" y="0"/>
                  </a:lnTo>
                  <a:lnTo>
                    <a:pt x="80" y="0"/>
                  </a:lnTo>
                  <a:lnTo>
                    <a:pt x="133" y="27"/>
                  </a:lnTo>
                  <a:lnTo>
                    <a:pt x="134" y="27"/>
                  </a:lnTo>
                </a:path>
              </a:pathLst>
            </a:custGeom>
            <a:noFill/>
            <a:ln w="0">
              <a:solidFill>
                <a:srgbClr val="000000"/>
              </a:solidFill>
              <a:prstDash val="solid"/>
              <a:round/>
            </a:ln>
          </p:spPr>
          <p:txBody>
            <a:bodyPr/>
            <a:lstStyle/>
            <a:p>
              <a:endParaRPr lang="en-US"/>
            </a:p>
          </p:txBody>
        </p:sp>
        <p:sp>
          <p:nvSpPr>
            <p:cNvPr id="27191" name="Freeform 1782"/>
            <p:cNvSpPr/>
            <p:nvPr/>
          </p:nvSpPr>
          <p:spPr bwMode="auto">
            <a:xfrm>
              <a:off x="4808" y="1787"/>
              <a:ext cx="40" cy="8"/>
            </a:xfrm>
            <a:custGeom>
              <a:avLst/>
              <a:gdLst>
                <a:gd name="T0" fmla="*/ 0 w 265"/>
                <a:gd name="T1" fmla="*/ 0 h 53"/>
                <a:gd name="T2" fmla="*/ 0 w 265"/>
                <a:gd name="T3" fmla="*/ 0 h 53"/>
                <a:gd name="T4" fmla="*/ 0 w 265"/>
                <a:gd name="T5" fmla="*/ 0 h 53"/>
                <a:gd name="T6" fmla="*/ 0 w 265"/>
                <a:gd name="T7" fmla="*/ 0 h 53"/>
                <a:gd name="T8" fmla="*/ 1 w 265"/>
                <a:gd name="T9" fmla="*/ 0 h 53"/>
                <a:gd name="T10" fmla="*/ 1 w 265"/>
                <a:gd name="T11" fmla="*/ 0 h 53"/>
                <a:gd name="T12" fmla="*/ 0 60000 65536"/>
                <a:gd name="T13" fmla="*/ 0 60000 65536"/>
                <a:gd name="T14" fmla="*/ 0 60000 65536"/>
                <a:gd name="T15" fmla="*/ 0 60000 65536"/>
                <a:gd name="T16" fmla="*/ 0 60000 65536"/>
                <a:gd name="T17" fmla="*/ 0 60000 65536"/>
                <a:gd name="T18" fmla="*/ 0 w 265"/>
                <a:gd name="T19" fmla="*/ 0 h 53"/>
                <a:gd name="T20" fmla="*/ 265 w 265"/>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265" h="53">
                  <a:moveTo>
                    <a:pt x="0" y="53"/>
                  </a:moveTo>
                  <a:lnTo>
                    <a:pt x="26" y="26"/>
                  </a:lnTo>
                  <a:lnTo>
                    <a:pt x="78" y="0"/>
                  </a:lnTo>
                  <a:lnTo>
                    <a:pt x="132" y="0"/>
                  </a:lnTo>
                  <a:lnTo>
                    <a:pt x="264" y="26"/>
                  </a:lnTo>
                  <a:lnTo>
                    <a:pt x="265" y="26"/>
                  </a:lnTo>
                </a:path>
              </a:pathLst>
            </a:custGeom>
            <a:noFill/>
            <a:ln w="0">
              <a:solidFill>
                <a:srgbClr val="000000"/>
              </a:solidFill>
              <a:prstDash val="solid"/>
              <a:round/>
            </a:ln>
          </p:spPr>
          <p:txBody>
            <a:bodyPr/>
            <a:lstStyle/>
            <a:p>
              <a:endParaRPr lang="en-US"/>
            </a:p>
          </p:txBody>
        </p:sp>
        <p:sp>
          <p:nvSpPr>
            <p:cNvPr id="27192" name="Freeform 1783"/>
            <p:cNvSpPr/>
            <p:nvPr/>
          </p:nvSpPr>
          <p:spPr bwMode="auto">
            <a:xfrm>
              <a:off x="4886" y="1779"/>
              <a:ext cx="1" cy="24"/>
            </a:xfrm>
            <a:custGeom>
              <a:avLst/>
              <a:gdLst>
                <a:gd name="T0" fmla="*/ 0 w 1"/>
                <a:gd name="T1" fmla="*/ 0 h 158"/>
                <a:gd name="T2" fmla="*/ 0 w 1"/>
                <a:gd name="T3" fmla="*/ 1 h 158"/>
                <a:gd name="T4" fmla="*/ 1 w 1"/>
                <a:gd name="T5" fmla="*/ 1 h 158"/>
                <a:gd name="T6" fmla="*/ 0 60000 65536"/>
                <a:gd name="T7" fmla="*/ 0 60000 65536"/>
                <a:gd name="T8" fmla="*/ 0 60000 65536"/>
                <a:gd name="T9" fmla="*/ 0 w 1"/>
                <a:gd name="T10" fmla="*/ 0 h 158"/>
                <a:gd name="T11" fmla="*/ 1 w 1"/>
                <a:gd name="T12" fmla="*/ 158 h 158"/>
              </a:gdLst>
              <a:ahLst/>
              <a:cxnLst>
                <a:cxn ang="T6">
                  <a:pos x="T0" y="T1"/>
                </a:cxn>
                <a:cxn ang="T7">
                  <a:pos x="T2" y="T3"/>
                </a:cxn>
                <a:cxn ang="T8">
                  <a:pos x="T4" y="T5"/>
                </a:cxn>
              </a:cxnLst>
              <a:rect l="T9" t="T10" r="T11" b="T12"/>
              <a:pathLst>
                <a:path w="1" h="158">
                  <a:moveTo>
                    <a:pt x="0" y="0"/>
                  </a:moveTo>
                  <a:lnTo>
                    <a:pt x="0" y="158"/>
                  </a:lnTo>
                  <a:lnTo>
                    <a:pt x="1" y="158"/>
                  </a:lnTo>
                </a:path>
              </a:pathLst>
            </a:custGeom>
            <a:noFill/>
            <a:ln w="0">
              <a:solidFill>
                <a:srgbClr val="000000"/>
              </a:solidFill>
              <a:prstDash val="solid"/>
              <a:round/>
            </a:ln>
          </p:spPr>
          <p:txBody>
            <a:bodyPr/>
            <a:lstStyle/>
            <a:p>
              <a:endParaRPr lang="en-US"/>
            </a:p>
          </p:txBody>
        </p:sp>
        <p:sp>
          <p:nvSpPr>
            <p:cNvPr id="27193" name="Freeform 1784"/>
            <p:cNvSpPr/>
            <p:nvPr/>
          </p:nvSpPr>
          <p:spPr bwMode="auto">
            <a:xfrm>
              <a:off x="4914" y="1779"/>
              <a:ext cx="27" cy="82"/>
            </a:xfrm>
            <a:custGeom>
              <a:avLst/>
              <a:gdLst>
                <a:gd name="T0" fmla="*/ 1 w 185"/>
                <a:gd name="T1" fmla="*/ 0 h 554"/>
                <a:gd name="T2" fmla="*/ 1 w 185"/>
                <a:gd name="T3" fmla="*/ 0 h 554"/>
                <a:gd name="T4" fmla="*/ 0 w 185"/>
                <a:gd name="T5" fmla="*/ 0 h 554"/>
                <a:gd name="T6" fmla="*/ 0 w 185"/>
                <a:gd name="T7" fmla="*/ 1 h 554"/>
                <a:gd name="T8" fmla="*/ 0 w 185"/>
                <a:gd name="T9" fmla="*/ 1 h 554"/>
                <a:gd name="T10" fmla="*/ 0 w 185"/>
                <a:gd name="T11" fmla="*/ 1 h 554"/>
                <a:gd name="T12" fmla="*/ 0 w 185"/>
                <a:gd name="T13" fmla="*/ 2 h 554"/>
                <a:gd name="T14" fmla="*/ 0 w 185"/>
                <a:gd name="T15" fmla="*/ 2 h 554"/>
                <a:gd name="T16" fmla="*/ 0 60000 65536"/>
                <a:gd name="T17" fmla="*/ 0 60000 65536"/>
                <a:gd name="T18" fmla="*/ 0 60000 65536"/>
                <a:gd name="T19" fmla="*/ 0 60000 65536"/>
                <a:gd name="T20" fmla="*/ 0 60000 65536"/>
                <a:gd name="T21" fmla="*/ 0 60000 65536"/>
                <a:gd name="T22" fmla="*/ 0 60000 65536"/>
                <a:gd name="T23" fmla="*/ 0 60000 65536"/>
                <a:gd name="T24" fmla="*/ 0 w 185"/>
                <a:gd name="T25" fmla="*/ 0 h 554"/>
                <a:gd name="T26" fmla="*/ 185 w 185"/>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5" h="554">
                  <a:moveTo>
                    <a:pt x="185" y="0"/>
                  </a:moveTo>
                  <a:lnTo>
                    <a:pt x="185" y="78"/>
                  </a:lnTo>
                  <a:lnTo>
                    <a:pt x="158" y="158"/>
                  </a:lnTo>
                  <a:lnTo>
                    <a:pt x="53" y="290"/>
                  </a:lnTo>
                  <a:lnTo>
                    <a:pt x="26" y="343"/>
                  </a:lnTo>
                  <a:lnTo>
                    <a:pt x="0" y="449"/>
                  </a:lnTo>
                  <a:lnTo>
                    <a:pt x="0" y="554"/>
                  </a:lnTo>
                  <a:lnTo>
                    <a:pt x="1" y="554"/>
                  </a:lnTo>
                </a:path>
              </a:pathLst>
            </a:custGeom>
            <a:noFill/>
            <a:ln w="0">
              <a:solidFill>
                <a:srgbClr val="000000"/>
              </a:solidFill>
              <a:prstDash val="solid"/>
              <a:round/>
            </a:ln>
          </p:spPr>
          <p:txBody>
            <a:bodyPr/>
            <a:lstStyle/>
            <a:p>
              <a:endParaRPr lang="en-US"/>
            </a:p>
          </p:txBody>
        </p:sp>
        <p:sp>
          <p:nvSpPr>
            <p:cNvPr id="27194" name="Freeform 1785"/>
            <p:cNvSpPr/>
            <p:nvPr/>
          </p:nvSpPr>
          <p:spPr bwMode="auto">
            <a:xfrm>
              <a:off x="4910" y="1826"/>
              <a:ext cx="8" cy="35"/>
            </a:xfrm>
            <a:custGeom>
              <a:avLst/>
              <a:gdLst>
                <a:gd name="T0" fmla="*/ 0 w 53"/>
                <a:gd name="T1" fmla="*/ 0 h 238"/>
                <a:gd name="T2" fmla="*/ 0 w 53"/>
                <a:gd name="T3" fmla="*/ 0 h 238"/>
                <a:gd name="T4" fmla="*/ 0 w 53"/>
                <a:gd name="T5" fmla="*/ 0 h 238"/>
                <a:gd name="T6" fmla="*/ 0 w 53"/>
                <a:gd name="T7" fmla="*/ 1 h 238"/>
                <a:gd name="T8" fmla="*/ 0 w 53"/>
                <a:gd name="T9" fmla="*/ 1 h 238"/>
                <a:gd name="T10" fmla="*/ 0 60000 65536"/>
                <a:gd name="T11" fmla="*/ 0 60000 65536"/>
                <a:gd name="T12" fmla="*/ 0 60000 65536"/>
                <a:gd name="T13" fmla="*/ 0 60000 65536"/>
                <a:gd name="T14" fmla="*/ 0 60000 65536"/>
                <a:gd name="T15" fmla="*/ 0 w 53"/>
                <a:gd name="T16" fmla="*/ 0 h 238"/>
                <a:gd name="T17" fmla="*/ 53 w 53"/>
                <a:gd name="T18" fmla="*/ 238 h 238"/>
              </a:gdLst>
              <a:ahLst/>
              <a:cxnLst>
                <a:cxn ang="T10">
                  <a:pos x="T0" y="T1"/>
                </a:cxn>
                <a:cxn ang="T11">
                  <a:pos x="T2" y="T3"/>
                </a:cxn>
                <a:cxn ang="T12">
                  <a:pos x="T4" y="T5"/>
                </a:cxn>
                <a:cxn ang="T13">
                  <a:pos x="T6" y="T7"/>
                </a:cxn>
                <a:cxn ang="T14">
                  <a:pos x="T8" y="T9"/>
                </a:cxn>
              </a:cxnLst>
              <a:rect l="T15" t="T16" r="T17" b="T18"/>
              <a:pathLst>
                <a:path w="53" h="238">
                  <a:moveTo>
                    <a:pt x="53" y="0"/>
                  </a:moveTo>
                  <a:lnTo>
                    <a:pt x="27" y="53"/>
                  </a:lnTo>
                  <a:lnTo>
                    <a:pt x="0" y="133"/>
                  </a:lnTo>
                  <a:lnTo>
                    <a:pt x="0" y="238"/>
                  </a:lnTo>
                  <a:lnTo>
                    <a:pt x="1" y="238"/>
                  </a:lnTo>
                </a:path>
              </a:pathLst>
            </a:custGeom>
            <a:noFill/>
            <a:ln w="0">
              <a:solidFill>
                <a:srgbClr val="000000"/>
              </a:solidFill>
              <a:prstDash val="solid"/>
              <a:round/>
            </a:ln>
          </p:spPr>
          <p:txBody>
            <a:bodyPr/>
            <a:lstStyle/>
            <a:p>
              <a:endParaRPr lang="en-US"/>
            </a:p>
          </p:txBody>
        </p:sp>
        <p:sp>
          <p:nvSpPr>
            <p:cNvPr id="27195" name="Freeform 1786"/>
            <p:cNvSpPr/>
            <p:nvPr/>
          </p:nvSpPr>
          <p:spPr bwMode="auto">
            <a:xfrm>
              <a:off x="4906" y="1803"/>
              <a:ext cx="31" cy="58"/>
            </a:xfrm>
            <a:custGeom>
              <a:avLst/>
              <a:gdLst>
                <a:gd name="T0" fmla="*/ 1 w 211"/>
                <a:gd name="T1" fmla="*/ 0 h 396"/>
                <a:gd name="T2" fmla="*/ 0 w 211"/>
                <a:gd name="T3" fmla="*/ 0 h 396"/>
                <a:gd name="T4" fmla="*/ 0 w 211"/>
                <a:gd name="T5" fmla="*/ 1 h 396"/>
                <a:gd name="T6" fmla="*/ 0 w 211"/>
                <a:gd name="T7" fmla="*/ 1 h 396"/>
                <a:gd name="T8" fmla="*/ 0 w 211"/>
                <a:gd name="T9" fmla="*/ 1 h 396"/>
                <a:gd name="T10" fmla="*/ 0 w 211"/>
                <a:gd name="T11" fmla="*/ 1 h 396"/>
                <a:gd name="T12" fmla="*/ 0 w 211"/>
                <a:gd name="T13" fmla="*/ 1 h 396"/>
                <a:gd name="T14" fmla="*/ 0 60000 65536"/>
                <a:gd name="T15" fmla="*/ 0 60000 65536"/>
                <a:gd name="T16" fmla="*/ 0 60000 65536"/>
                <a:gd name="T17" fmla="*/ 0 60000 65536"/>
                <a:gd name="T18" fmla="*/ 0 60000 65536"/>
                <a:gd name="T19" fmla="*/ 0 60000 65536"/>
                <a:gd name="T20" fmla="*/ 0 60000 65536"/>
                <a:gd name="T21" fmla="*/ 0 w 211"/>
                <a:gd name="T22" fmla="*/ 0 h 396"/>
                <a:gd name="T23" fmla="*/ 211 w 211"/>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 h="396">
                  <a:moveTo>
                    <a:pt x="211" y="0"/>
                  </a:moveTo>
                  <a:lnTo>
                    <a:pt x="79" y="132"/>
                  </a:lnTo>
                  <a:lnTo>
                    <a:pt x="26" y="211"/>
                  </a:lnTo>
                  <a:lnTo>
                    <a:pt x="0" y="291"/>
                  </a:lnTo>
                  <a:lnTo>
                    <a:pt x="0" y="396"/>
                  </a:lnTo>
                  <a:lnTo>
                    <a:pt x="53" y="396"/>
                  </a:lnTo>
                  <a:lnTo>
                    <a:pt x="54" y="396"/>
                  </a:lnTo>
                </a:path>
              </a:pathLst>
            </a:custGeom>
            <a:noFill/>
            <a:ln w="0">
              <a:solidFill>
                <a:srgbClr val="000000"/>
              </a:solidFill>
              <a:prstDash val="solid"/>
              <a:round/>
            </a:ln>
          </p:spPr>
          <p:txBody>
            <a:bodyPr/>
            <a:lstStyle/>
            <a:p>
              <a:endParaRPr lang="en-US"/>
            </a:p>
          </p:txBody>
        </p:sp>
        <p:sp>
          <p:nvSpPr>
            <p:cNvPr id="27196" name="Freeform 1787"/>
            <p:cNvSpPr/>
            <p:nvPr/>
          </p:nvSpPr>
          <p:spPr bwMode="auto">
            <a:xfrm>
              <a:off x="4886" y="1779"/>
              <a:ext cx="55" cy="16"/>
            </a:xfrm>
            <a:custGeom>
              <a:avLst/>
              <a:gdLst>
                <a:gd name="T0" fmla="*/ 0 w 371"/>
                <a:gd name="T1" fmla="*/ 0 h 105"/>
                <a:gd name="T2" fmla="*/ 0 w 371"/>
                <a:gd name="T3" fmla="*/ 0 h 105"/>
                <a:gd name="T4" fmla="*/ 0 w 371"/>
                <a:gd name="T5" fmla="*/ 0 h 105"/>
                <a:gd name="T6" fmla="*/ 0 w 371"/>
                <a:gd name="T7" fmla="*/ 0 h 105"/>
                <a:gd name="T8" fmla="*/ 1 w 371"/>
                <a:gd name="T9" fmla="*/ 0 h 105"/>
                <a:gd name="T10" fmla="*/ 1 w 371"/>
                <a:gd name="T11" fmla="*/ 0 h 105"/>
                <a:gd name="T12" fmla="*/ 1 w 371"/>
                <a:gd name="T13" fmla="*/ 0 h 105"/>
                <a:gd name="T14" fmla="*/ 1 w 371"/>
                <a:gd name="T15" fmla="*/ 0 h 105"/>
                <a:gd name="T16" fmla="*/ 1 w 371"/>
                <a:gd name="T17" fmla="*/ 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1"/>
                <a:gd name="T28" fmla="*/ 0 h 105"/>
                <a:gd name="T29" fmla="*/ 371 w 371"/>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1" h="105">
                  <a:moveTo>
                    <a:pt x="0" y="105"/>
                  </a:moveTo>
                  <a:lnTo>
                    <a:pt x="26" y="52"/>
                  </a:lnTo>
                  <a:lnTo>
                    <a:pt x="79" y="0"/>
                  </a:lnTo>
                  <a:lnTo>
                    <a:pt x="132" y="0"/>
                  </a:lnTo>
                  <a:lnTo>
                    <a:pt x="265" y="78"/>
                  </a:lnTo>
                  <a:lnTo>
                    <a:pt x="317" y="78"/>
                  </a:lnTo>
                  <a:lnTo>
                    <a:pt x="343" y="52"/>
                  </a:lnTo>
                  <a:lnTo>
                    <a:pt x="370" y="0"/>
                  </a:lnTo>
                  <a:lnTo>
                    <a:pt x="371" y="0"/>
                  </a:lnTo>
                </a:path>
              </a:pathLst>
            </a:custGeom>
            <a:noFill/>
            <a:ln w="0">
              <a:solidFill>
                <a:srgbClr val="000000"/>
              </a:solidFill>
              <a:prstDash val="solid"/>
              <a:round/>
            </a:ln>
          </p:spPr>
          <p:txBody>
            <a:bodyPr/>
            <a:lstStyle/>
            <a:p>
              <a:endParaRPr lang="en-US"/>
            </a:p>
          </p:txBody>
        </p:sp>
        <p:sp>
          <p:nvSpPr>
            <p:cNvPr id="27197" name="Freeform 1788"/>
            <p:cNvSpPr/>
            <p:nvPr/>
          </p:nvSpPr>
          <p:spPr bwMode="auto">
            <a:xfrm>
              <a:off x="4895" y="1784"/>
              <a:ext cx="19" cy="3"/>
            </a:xfrm>
            <a:custGeom>
              <a:avLst/>
              <a:gdLst>
                <a:gd name="T0" fmla="*/ 0 w 134"/>
                <a:gd name="T1" fmla="*/ 0 h 27"/>
                <a:gd name="T2" fmla="*/ 0 w 134"/>
                <a:gd name="T3" fmla="*/ 0 h 27"/>
                <a:gd name="T4" fmla="*/ 0 w 134"/>
                <a:gd name="T5" fmla="*/ 0 h 27"/>
                <a:gd name="T6" fmla="*/ 0 w 134"/>
                <a:gd name="T7" fmla="*/ 0 h 27"/>
                <a:gd name="T8" fmla="*/ 0 w 134"/>
                <a:gd name="T9" fmla="*/ 0 h 27"/>
                <a:gd name="T10" fmla="*/ 0 60000 65536"/>
                <a:gd name="T11" fmla="*/ 0 60000 65536"/>
                <a:gd name="T12" fmla="*/ 0 60000 65536"/>
                <a:gd name="T13" fmla="*/ 0 60000 65536"/>
                <a:gd name="T14" fmla="*/ 0 60000 65536"/>
                <a:gd name="T15" fmla="*/ 0 w 134"/>
                <a:gd name="T16" fmla="*/ 0 h 27"/>
                <a:gd name="T17" fmla="*/ 134 w 134"/>
                <a:gd name="T18" fmla="*/ 27 h 27"/>
              </a:gdLst>
              <a:ahLst/>
              <a:cxnLst>
                <a:cxn ang="T10">
                  <a:pos x="T0" y="T1"/>
                </a:cxn>
                <a:cxn ang="T11">
                  <a:pos x="T2" y="T3"/>
                </a:cxn>
                <a:cxn ang="T12">
                  <a:pos x="T4" y="T5"/>
                </a:cxn>
                <a:cxn ang="T13">
                  <a:pos x="T6" y="T7"/>
                </a:cxn>
                <a:cxn ang="T14">
                  <a:pos x="T8" y="T9"/>
                </a:cxn>
              </a:cxnLst>
              <a:rect l="T15" t="T16" r="T17" b="T18"/>
              <a:pathLst>
                <a:path w="134" h="27">
                  <a:moveTo>
                    <a:pt x="0" y="27"/>
                  </a:moveTo>
                  <a:lnTo>
                    <a:pt x="27" y="0"/>
                  </a:lnTo>
                  <a:lnTo>
                    <a:pt x="80" y="0"/>
                  </a:lnTo>
                  <a:lnTo>
                    <a:pt x="133" y="27"/>
                  </a:lnTo>
                  <a:lnTo>
                    <a:pt x="134" y="27"/>
                  </a:lnTo>
                </a:path>
              </a:pathLst>
            </a:custGeom>
            <a:noFill/>
            <a:ln w="0">
              <a:solidFill>
                <a:srgbClr val="000000"/>
              </a:solidFill>
              <a:prstDash val="solid"/>
              <a:round/>
            </a:ln>
          </p:spPr>
          <p:txBody>
            <a:bodyPr/>
            <a:lstStyle/>
            <a:p>
              <a:endParaRPr lang="en-US"/>
            </a:p>
          </p:txBody>
        </p:sp>
        <p:sp>
          <p:nvSpPr>
            <p:cNvPr id="27198" name="Freeform 1789"/>
            <p:cNvSpPr/>
            <p:nvPr/>
          </p:nvSpPr>
          <p:spPr bwMode="auto">
            <a:xfrm>
              <a:off x="4886" y="1787"/>
              <a:ext cx="40" cy="8"/>
            </a:xfrm>
            <a:custGeom>
              <a:avLst/>
              <a:gdLst>
                <a:gd name="T0" fmla="*/ 0 w 266"/>
                <a:gd name="T1" fmla="*/ 0 h 53"/>
                <a:gd name="T2" fmla="*/ 0 w 266"/>
                <a:gd name="T3" fmla="*/ 0 h 53"/>
                <a:gd name="T4" fmla="*/ 0 w 266"/>
                <a:gd name="T5" fmla="*/ 0 h 53"/>
                <a:gd name="T6" fmla="*/ 0 w 266"/>
                <a:gd name="T7" fmla="*/ 0 h 53"/>
                <a:gd name="T8" fmla="*/ 1 w 266"/>
                <a:gd name="T9" fmla="*/ 0 h 53"/>
                <a:gd name="T10" fmla="*/ 1 w 266"/>
                <a:gd name="T11" fmla="*/ 0 h 53"/>
                <a:gd name="T12" fmla="*/ 0 60000 65536"/>
                <a:gd name="T13" fmla="*/ 0 60000 65536"/>
                <a:gd name="T14" fmla="*/ 0 60000 65536"/>
                <a:gd name="T15" fmla="*/ 0 60000 65536"/>
                <a:gd name="T16" fmla="*/ 0 60000 65536"/>
                <a:gd name="T17" fmla="*/ 0 60000 65536"/>
                <a:gd name="T18" fmla="*/ 0 w 266"/>
                <a:gd name="T19" fmla="*/ 0 h 53"/>
                <a:gd name="T20" fmla="*/ 266 w 266"/>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266" h="53">
                  <a:moveTo>
                    <a:pt x="0" y="53"/>
                  </a:moveTo>
                  <a:lnTo>
                    <a:pt x="26" y="26"/>
                  </a:lnTo>
                  <a:lnTo>
                    <a:pt x="79" y="0"/>
                  </a:lnTo>
                  <a:lnTo>
                    <a:pt x="132" y="0"/>
                  </a:lnTo>
                  <a:lnTo>
                    <a:pt x="265" y="26"/>
                  </a:lnTo>
                  <a:lnTo>
                    <a:pt x="266" y="26"/>
                  </a:lnTo>
                </a:path>
              </a:pathLst>
            </a:custGeom>
            <a:noFill/>
            <a:ln w="0">
              <a:solidFill>
                <a:srgbClr val="000000"/>
              </a:solidFill>
              <a:prstDash val="solid"/>
              <a:round/>
            </a:ln>
          </p:spPr>
          <p:txBody>
            <a:bodyPr/>
            <a:lstStyle/>
            <a:p>
              <a:endParaRPr lang="en-US"/>
            </a:p>
          </p:txBody>
        </p:sp>
        <p:sp>
          <p:nvSpPr>
            <p:cNvPr id="27199" name="Freeform 1790"/>
            <p:cNvSpPr/>
            <p:nvPr/>
          </p:nvSpPr>
          <p:spPr bwMode="auto">
            <a:xfrm>
              <a:off x="2417" y="1863"/>
              <a:ext cx="448" cy="256"/>
            </a:xfrm>
            <a:custGeom>
              <a:avLst/>
              <a:gdLst>
                <a:gd name="T0" fmla="*/ 10 w 3037"/>
                <a:gd name="T1" fmla="*/ 0 h 1754"/>
                <a:gd name="T2" fmla="*/ 0 w 3037"/>
                <a:gd name="T3" fmla="*/ 5 h 1754"/>
                <a:gd name="T4" fmla="*/ 0 w 3037"/>
                <a:gd name="T5" fmla="*/ 5 h 1754"/>
                <a:gd name="T6" fmla="*/ 0 60000 65536"/>
                <a:gd name="T7" fmla="*/ 0 60000 65536"/>
                <a:gd name="T8" fmla="*/ 0 60000 65536"/>
                <a:gd name="T9" fmla="*/ 0 w 3037"/>
                <a:gd name="T10" fmla="*/ 0 h 1754"/>
                <a:gd name="T11" fmla="*/ 3037 w 3037"/>
                <a:gd name="T12" fmla="*/ 1754 h 1754"/>
              </a:gdLst>
              <a:ahLst/>
              <a:cxnLst>
                <a:cxn ang="T6">
                  <a:pos x="T0" y="T1"/>
                </a:cxn>
                <a:cxn ang="T7">
                  <a:pos x="T2" y="T3"/>
                </a:cxn>
                <a:cxn ang="T8">
                  <a:pos x="T4" y="T5"/>
                </a:cxn>
              </a:cxnLst>
              <a:rect l="T9" t="T10" r="T11" b="T12"/>
              <a:pathLst>
                <a:path w="3037" h="1754">
                  <a:moveTo>
                    <a:pt x="3037" y="0"/>
                  </a:moveTo>
                  <a:lnTo>
                    <a:pt x="0" y="1754"/>
                  </a:lnTo>
                  <a:lnTo>
                    <a:pt x="1" y="1754"/>
                  </a:lnTo>
                </a:path>
              </a:pathLst>
            </a:custGeom>
            <a:noFill/>
            <a:ln w="0">
              <a:solidFill>
                <a:srgbClr val="000000"/>
              </a:solidFill>
              <a:prstDash val="solid"/>
              <a:round/>
            </a:ln>
          </p:spPr>
          <p:txBody>
            <a:bodyPr/>
            <a:lstStyle/>
            <a:p>
              <a:endParaRPr lang="en-US"/>
            </a:p>
          </p:txBody>
        </p:sp>
        <p:sp>
          <p:nvSpPr>
            <p:cNvPr id="27200" name="Freeform 1791"/>
            <p:cNvSpPr/>
            <p:nvPr/>
          </p:nvSpPr>
          <p:spPr bwMode="auto">
            <a:xfrm>
              <a:off x="3998" y="1863"/>
              <a:ext cx="449" cy="256"/>
            </a:xfrm>
            <a:custGeom>
              <a:avLst/>
              <a:gdLst>
                <a:gd name="T0" fmla="*/ 0 w 3038"/>
                <a:gd name="T1" fmla="*/ 0 h 1754"/>
                <a:gd name="T2" fmla="*/ 10 w 3038"/>
                <a:gd name="T3" fmla="*/ 5 h 1754"/>
                <a:gd name="T4" fmla="*/ 10 w 3038"/>
                <a:gd name="T5" fmla="*/ 5 h 1754"/>
                <a:gd name="T6" fmla="*/ 0 60000 65536"/>
                <a:gd name="T7" fmla="*/ 0 60000 65536"/>
                <a:gd name="T8" fmla="*/ 0 60000 65536"/>
                <a:gd name="T9" fmla="*/ 0 w 3038"/>
                <a:gd name="T10" fmla="*/ 0 h 1754"/>
                <a:gd name="T11" fmla="*/ 3038 w 3038"/>
                <a:gd name="T12" fmla="*/ 1754 h 1754"/>
              </a:gdLst>
              <a:ahLst/>
              <a:cxnLst>
                <a:cxn ang="T6">
                  <a:pos x="T0" y="T1"/>
                </a:cxn>
                <a:cxn ang="T7">
                  <a:pos x="T2" y="T3"/>
                </a:cxn>
                <a:cxn ang="T8">
                  <a:pos x="T4" y="T5"/>
                </a:cxn>
              </a:cxnLst>
              <a:rect l="T9" t="T10" r="T11" b="T12"/>
              <a:pathLst>
                <a:path w="3038" h="1754">
                  <a:moveTo>
                    <a:pt x="0" y="0"/>
                  </a:moveTo>
                  <a:lnTo>
                    <a:pt x="3037" y="1754"/>
                  </a:lnTo>
                  <a:lnTo>
                    <a:pt x="3038" y="1754"/>
                  </a:lnTo>
                </a:path>
              </a:pathLst>
            </a:custGeom>
            <a:noFill/>
            <a:ln w="0">
              <a:solidFill>
                <a:srgbClr val="000000"/>
              </a:solidFill>
              <a:prstDash val="solid"/>
              <a:round/>
            </a:ln>
          </p:spPr>
          <p:txBody>
            <a:bodyPr/>
            <a:lstStyle/>
            <a:p>
              <a:endParaRPr lang="en-US"/>
            </a:p>
          </p:txBody>
        </p:sp>
        <p:sp>
          <p:nvSpPr>
            <p:cNvPr id="27201" name="Freeform 1792"/>
            <p:cNvSpPr/>
            <p:nvPr/>
          </p:nvSpPr>
          <p:spPr bwMode="auto">
            <a:xfrm>
              <a:off x="2520" y="2145"/>
              <a:ext cx="774" cy="474"/>
            </a:xfrm>
            <a:custGeom>
              <a:avLst/>
              <a:gdLst>
                <a:gd name="T0" fmla="*/ 0 w 5238"/>
                <a:gd name="T1" fmla="*/ 0 h 3235"/>
                <a:gd name="T2" fmla="*/ 3 w 5238"/>
                <a:gd name="T3" fmla="*/ 3 h 3235"/>
                <a:gd name="T4" fmla="*/ 6 w 5238"/>
                <a:gd name="T5" fmla="*/ 6 h 3235"/>
                <a:gd name="T6" fmla="*/ 9 w 5238"/>
                <a:gd name="T7" fmla="*/ 8 h 3235"/>
                <a:gd name="T8" fmla="*/ 13 w 5238"/>
                <a:gd name="T9" fmla="*/ 9 h 3235"/>
                <a:gd name="T10" fmla="*/ 17 w 5238"/>
                <a:gd name="T11" fmla="*/ 10 h 3235"/>
                <a:gd name="T12" fmla="*/ 17 w 5238"/>
                <a:gd name="T13" fmla="*/ 10 h 3235"/>
                <a:gd name="T14" fmla="*/ 0 60000 65536"/>
                <a:gd name="T15" fmla="*/ 0 60000 65536"/>
                <a:gd name="T16" fmla="*/ 0 60000 65536"/>
                <a:gd name="T17" fmla="*/ 0 60000 65536"/>
                <a:gd name="T18" fmla="*/ 0 60000 65536"/>
                <a:gd name="T19" fmla="*/ 0 60000 65536"/>
                <a:gd name="T20" fmla="*/ 0 60000 65536"/>
                <a:gd name="T21" fmla="*/ 0 w 5238"/>
                <a:gd name="T22" fmla="*/ 0 h 3235"/>
                <a:gd name="T23" fmla="*/ 5238 w 5238"/>
                <a:gd name="T24" fmla="*/ 3235 h 3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38" h="3235">
                  <a:moveTo>
                    <a:pt x="0" y="0"/>
                  </a:moveTo>
                  <a:lnTo>
                    <a:pt x="794" y="989"/>
                  </a:lnTo>
                  <a:lnTo>
                    <a:pt x="1743" y="1829"/>
                  </a:lnTo>
                  <a:lnTo>
                    <a:pt x="2822" y="2495"/>
                  </a:lnTo>
                  <a:lnTo>
                    <a:pt x="3997" y="2969"/>
                  </a:lnTo>
                  <a:lnTo>
                    <a:pt x="5237" y="3235"/>
                  </a:lnTo>
                  <a:lnTo>
                    <a:pt x="5238" y="3235"/>
                  </a:lnTo>
                </a:path>
              </a:pathLst>
            </a:custGeom>
            <a:noFill/>
            <a:ln w="0">
              <a:solidFill>
                <a:srgbClr val="000000"/>
              </a:solidFill>
              <a:prstDash val="solid"/>
              <a:round/>
            </a:ln>
          </p:spPr>
          <p:txBody>
            <a:bodyPr/>
            <a:lstStyle/>
            <a:p>
              <a:endParaRPr lang="en-US"/>
            </a:p>
          </p:txBody>
        </p:sp>
        <p:sp>
          <p:nvSpPr>
            <p:cNvPr id="27202" name="Freeform 1793"/>
            <p:cNvSpPr/>
            <p:nvPr/>
          </p:nvSpPr>
          <p:spPr bwMode="auto">
            <a:xfrm>
              <a:off x="3570" y="2145"/>
              <a:ext cx="774" cy="474"/>
            </a:xfrm>
            <a:custGeom>
              <a:avLst/>
              <a:gdLst>
                <a:gd name="T0" fmla="*/ 0 w 5237"/>
                <a:gd name="T1" fmla="*/ 10 h 3235"/>
                <a:gd name="T2" fmla="*/ 4 w 5237"/>
                <a:gd name="T3" fmla="*/ 9 h 3235"/>
                <a:gd name="T4" fmla="*/ 8 w 5237"/>
                <a:gd name="T5" fmla="*/ 8 h 3235"/>
                <a:gd name="T6" fmla="*/ 11 w 5237"/>
                <a:gd name="T7" fmla="*/ 6 h 3235"/>
                <a:gd name="T8" fmla="*/ 14 w 5237"/>
                <a:gd name="T9" fmla="*/ 3 h 3235"/>
                <a:gd name="T10" fmla="*/ 17 w 5237"/>
                <a:gd name="T11" fmla="*/ 0 h 3235"/>
                <a:gd name="T12" fmla="*/ 17 w 5237"/>
                <a:gd name="T13" fmla="*/ 0 h 3235"/>
                <a:gd name="T14" fmla="*/ 0 60000 65536"/>
                <a:gd name="T15" fmla="*/ 0 60000 65536"/>
                <a:gd name="T16" fmla="*/ 0 60000 65536"/>
                <a:gd name="T17" fmla="*/ 0 60000 65536"/>
                <a:gd name="T18" fmla="*/ 0 60000 65536"/>
                <a:gd name="T19" fmla="*/ 0 60000 65536"/>
                <a:gd name="T20" fmla="*/ 0 60000 65536"/>
                <a:gd name="T21" fmla="*/ 0 w 5237"/>
                <a:gd name="T22" fmla="*/ 0 h 3235"/>
                <a:gd name="T23" fmla="*/ 5237 w 5237"/>
                <a:gd name="T24" fmla="*/ 3235 h 3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37" h="3235">
                  <a:moveTo>
                    <a:pt x="0" y="3235"/>
                  </a:moveTo>
                  <a:lnTo>
                    <a:pt x="1238" y="2969"/>
                  </a:lnTo>
                  <a:lnTo>
                    <a:pt x="2415" y="2495"/>
                  </a:lnTo>
                  <a:lnTo>
                    <a:pt x="3493" y="1829"/>
                  </a:lnTo>
                  <a:lnTo>
                    <a:pt x="4443" y="989"/>
                  </a:lnTo>
                  <a:lnTo>
                    <a:pt x="5236" y="0"/>
                  </a:lnTo>
                  <a:lnTo>
                    <a:pt x="5237" y="0"/>
                  </a:lnTo>
                </a:path>
              </a:pathLst>
            </a:custGeom>
            <a:noFill/>
            <a:ln w="0">
              <a:solidFill>
                <a:srgbClr val="000000"/>
              </a:solidFill>
              <a:prstDash val="solid"/>
              <a:round/>
            </a:ln>
          </p:spPr>
          <p:txBody>
            <a:bodyPr/>
            <a:lstStyle/>
            <a:p>
              <a:endParaRPr lang="en-US"/>
            </a:p>
          </p:txBody>
        </p:sp>
        <p:sp>
          <p:nvSpPr>
            <p:cNvPr id="27203" name="Freeform 1794"/>
            <p:cNvSpPr/>
            <p:nvPr/>
          </p:nvSpPr>
          <p:spPr bwMode="auto">
            <a:xfrm>
              <a:off x="2481" y="2083"/>
              <a:ext cx="49" cy="68"/>
            </a:xfrm>
            <a:custGeom>
              <a:avLst/>
              <a:gdLst>
                <a:gd name="T0" fmla="*/ 1 w 335"/>
                <a:gd name="T1" fmla="*/ 1 h 468"/>
                <a:gd name="T2" fmla="*/ 1 w 335"/>
                <a:gd name="T3" fmla="*/ 1 h 468"/>
                <a:gd name="T4" fmla="*/ 0 w 335"/>
                <a:gd name="T5" fmla="*/ 0 h 468"/>
                <a:gd name="T6" fmla="*/ 1 w 335"/>
                <a:gd name="T7" fmla="*/ 1 h 468"/>
                <a:gd name="T8" fmla="*/ 0 60000 65536"/>
                <a:gd name="T9" fmla="*/ 0 60000 65536"/>
                <a:gd name="T10" fmla="*/ 0 60000 65536"/>
                <a:gd name="T11" fmla="*/ 0 60000 65536"/>
                <a:gd name="T12" fmla="*/ 0 w 335"/>
                <a:gd name="T13" fmla="*/ 0 h 468"/>
                <a:gd name="T14" fmla="*/ 335 w 335"/>
                <a:gd name="T15" fmla="*/ 468 h 468"/>
              </a:gdLst>
              <a:ahLst/>
              <a:cxnLst>
                <a:cxn ang="T8">
                  <a:pos x="T0" y="T1"/>
                </a:cxn>
                <a:cxn ang="T9">
                  <a:pos x="T2" y="T3"/>
                </a:cxn>
                <a:cxn ang="T10">
                  <a:pos x="T4" y="T5"/>
                </a:cxn>
                <a:cxn ang="T11">
                  <a:pos x="T6" y="T7"/>
                </a:cxn>
              </a:cxnLst>
              <a:rect l="T12" t="T13" r="T14" b="T15"/>
              <a:pathLst>
                <a:path w="335" h="468">
                  <a:moveTo>
                    <a:pt x="194" y="468"/>
                  </a:moveTo>
                  <a:lnTo>
                    <a:pt x="335" y="379"/>
                  </a:lnTo>
                  <a:lnTo>
                    <a:pt x="0" y="0"/>
                  </a:lnTo>
                  <a:lnTo>
                    <a:pt x="194" y="468"/>
                  </a:lnTo>
                  <a:close/>
                </a:path>
              </a:pathLst>
            </a:custGeom>
            <a:solidFill>
              <a:srgbClr val="000000"/>
            </a:solidFill>
            <a:ln w="9525">
              <a:noFill/>
              <a:round/>
            </a:ln>
          </p:spPr>
          <p:txBody>
            <a:bodyPr/>
            <a:lstStyle/>
            <a:p>
              <a:endParaRPr lang="en-US"/>
            </a:p>
          </p:txBody>
        </p:sp>
        <p:sp>
          <p:nvSpPr>
            <p:cNvPr id="27204" name="Freeform 1795"/>
            <p:cNvSpPr/>
            <p:nvPr/>
          </p:nvSpPr>
          <p:spPr bwMode="auto">
            <a:xfrm>
              <a:off x="2481" y="2083"/>
              <a:ext cx="49" cy="68"/>
            </a:xfrm>
            <a:custGeom>
              <a:avLst/>
              <a:gdLst>
                <a:gd name="T0" fmla="*/ 1 w 335"/>
                <a:gd name="T1" fmla="*/ 1 h 468"/>
                <a:gd name="T2" fmla="*/ 1 w 335"/>
                <a:gd name="T3" fmla="*/ 1 h 468"/>
                <a:gd name="T4" fmla="*/ 0 w 335"/>
                <a:gd name="T5" fmla="*/ 0 h 468"/>
                <a:gd name="T6" fmla="*/ 1 w 335"/>
                <a:gd name="T7" fmla="*/ 1 h 468"/>
                <a:gd name="T8" fmla="*/ 0 60000 65536"/>
                <a:gd name="T9" fmla="*/ 0 60000 65536"/>
                <a:gd name="T10" fmla="*/ 0 60000 65536"/>
                <a:gd name="T11" fmla="*/ 0 60000 65536"/>
                <a:gd name="T12" fmla="*/ 0 w 335"/>
                <a:gd name="T13" fmla="*/ 0 h 468"/>
                <a:gd name="T14" fmla="*/ 335 w 335"/>
                <a:gd name="T15" fmla="*/ 468 h 468"/>
              </a:gdLst>
              <a:ahLst/>
              <a:cxnLst>
                <a:cxn ang="T8">
                  <a:pos x="T0" y="T1"/>
                </a:cxn>
                <a:cxn ang="T9">
                  <a:pos x="T2" y="T3"/>
                </a:cxn>
                <a:cxn ang="T10">
                  <a:pos x="T4" y="T5"/>
                </a:cxn>
                <a:cxn ang="T11">
                  <a:pos x="T6" y="T7"/>
                </a:cxn>
              </a:cxnLst>
              <a:rect l="T12" t="T13" r="T14" b="T15"/>
              <a:pathLst>
                <a:path w="335" h="468">
                  <a:moveTo>
                    <a:pt x="194" y="468"/>
                  </a:moveTo>
                  <a:lnTo>
                    <a:pt x="335" y="379"/>
                  </a:lnTo>
                  <a:lnTo>
                    <a:pt x="0" y="0"/>
                  </a:lnTo>
                  <a:lnTo>
                    <a:pt x="194" y="468"/>
                  </a:lnTo>
                </a:path>
              </a:pathLst>
            </a:custGeom>
            <a:noFill/>
            <a:ln w="0">
              <a:solidFill>
                <a:srgbClr val="000000"/>
              </a:solidFill>
              <a:prstDash val="solid"/>
              <a:round/>
            </a:ln>
          </p:spPr>
          <p:txBody>
            <a:bodyPr/>
            <a:lstStyle/>
            <a:p>
              <a:endParaRPr lang="en-US"/>
            </a:p>
          </p:txBody>
        </p:sp>
        <p:sp>
          <p:nvSpPr>
            <p:cNvPr id="27205" name="Freeform 1796"/>
            <p:cNvSpPr/>
            <p:nvPr/>
          </p:nvSpPr>
          <p:spPr bwMode="auto">
            <a:xfrm>
              <a:off x="4333" y="2083"/>
              <a:ext cx="50" cy="68"/>
            </a:xfrm>
            <a:custGeom>
              <a:avLst/>
              <a:gdLst>
                <a:gd name="T0" fmla="*/ 0 w 334"/>
                <a:gd name="T1" fmla="*/ 1 h 468"/>
                <a:gd name="T2" fmla="*/ 0 w 334"/>
                <a:gd name="T3" fmla="*/ 1 h 468"/>
                <a:gd name="T4" fmla="*/ 1 w 334"/>
                <a:gd name="T5" fmla="*/ 0 h 468"/>
                <a:gd name="T6" fmla="*/ 0 w 334"/>
                <a:gd name="T7" fmla="*/ 1 h 468"/>
                <a:gd name="T8" fmla="*/ 0 60000 65536"/>
                <a:gd name="T9" fmla="*/ 0 60000 65536"/>
                <a:gd name="T10" fmla="*/ 0 60000 65536"/>
                <a:gd name="T11" fmla="*/ 0 60000 65536"/>
                <a:gd name="T12" fmla="*/ 0 w 334"/>
                <a:gd name="T13" fmla="*/ 0 h 468"/>
                <a:gd name="T14" fmla="*/ 334 w 334"/>
                <a:gd name="T15" fmla="*/ 468 h 468"/>
              </a:gdLst>
              <a:ahLst/>
              <a:cxnLst>
                <a:cxn ang="T8">
                  <a:pos x="T0" y="T1"/>
                </a:cxn>
                <a:cxn ang="T9">
                  <a:pos x="T2" y="T3"/>
                </a:cxn>
                <a:cxn ang="T10">
                  <a:pos x="T4" y="T5"/>
                </a:cxn>
                <a:cxn ang="T11">
                  <a:pos x="T6" y="T7"/>
                </a:cxn>
              </a:cxnLst>
              <a:rect l="T12" t="T13" r="T14" b="T15"/>
              <a:pathLst>
                <a:path w="334" h="468">
                  <a:moveTo>
                    <a:pt x="0" y="379"/>
                  </a:moveTo>
                  <a:lnTo>
                    <a:pt x="141" y="468"/>
                  </a:lnTo>
                  <a:lnTo>
                    <a:pt x="334" y="0"/>
                  </a:lnTo>
                  <a:lnTo>
                    <a:pt x="0" y="379"/>
                  </a:lnTo>
                  <a:close/>
                </a:path>
              </a:pathLst>
            </a:custGeom>
            <a:solidFill>
              <a:srgbClr val="000000"/>
            </a:solidFill>
            <a:ln w="9525">
              <a:noFill/>
              <a:round/>
            </a:ln>
          </p:spPr>
          <p:txBody>
            <a:bodyPr/>
            <a:lstStyle/>
            <a:p>
              <a:endParaRPr lang="en-US"/>
            </a:p>
          </p:txBody>
        </p:sp>
        <p:sp>
          <p:nvSpPr>
            <p:cNvPr id="27206" name="Freeform 1797"/>
            <p:cNvSpPr/>
            <p:nvPr/>
          </p:nvSpPr>
          <p:spPr bwMode="auto">
            <a:xfrm>
              <a:off x="4333" y="2083"/>
              <a:ext cx="50" cy="68"/>
            </a:xfrm>
            <a:custGeom>
              <a:avLst/>
              <a:gdLst>
                <a:gd name="T0" fmla="*/ 0 w 334"/>
                <a:gd name="T1" fmla="*/ 1 h 468"/>
                <a:gd name="T2" fmla="*/ 0 w 334"/>
                <a:gd name="T3" fmla="*/ 1 h 468"/>
                <a:gd name="T4" fmla="*/ 1 w 334"/>
                <a:gd name="T5" fmla="*/ 0 h 468"/>
                <a:gd name="T6" fmla="*/ 0 w 334"/>
                <a:gd name="T7" fmla="*/ 1 h 468"/>
                <a:gd name="T8" fmla="*/ 0 60000 65536"/>
                <a:gd name="T9" fmla="*/ 0 60000 65536"/>
                <a:gd name="T10" fmla="*/ 0 60000 65536"/>
                <a:gd name="T11" fmla="*/ 0 60000 65536"/>
                <a:gd name="T12" fmla="*/ 0 w 334"/>
                <a:gd name="T13" fmla="*/ 0 h 468"/>
                <a:gd name="T14" fmla="*/ 334 w 334"/>
                <a:gd name="T15" fmla="*/ 468 h 468"/>
              </a:gdLst>
              <a:ahLst/>
              <a:cxnLst>
                <a:cxn ang="T8">
                  <a:pos x="T0" y="T1"/>
                </a:cxn>
                <a:cxn ang="T9">
                  <a:pos x="T2" y="T3"/>
                </a:cxn>
                <a:cxn ang="T10">
                  <a:pos x="T4" y="T5"/>
                </a:cxn>
                <a:cxn ang="T11">
                  <a:pos x="T6" y="T7"/>
                </a:cxn>
              </a:cxnLst>
              <a:rect l="T12" t="T13" r="T14" b="T15"/>
              <a:pathLst>
                <a:path w="334" h="468">
                  <a:moveTo>
                    <a:pt x="0" y="379"/>
                  </a:moveTo>
                  <a:lnTo>
                    <a:pt x="141" y="468"/>
                  </a:lnTo>
                  <a:lnTo>
                    <a:pt x="334" y="0"/>
                  </a:lnTo>
                  <a:lnTo>
                    <a:pt x="0" y="379"/>
                  </a:lnTo>
                </a:path>
              </a:pathLst>
            </a:custGeom>
            <a:noFill/>
            <a:ln w="0">
              <a:solidFill>
                <a:srgbClr val="000000"/>
              </a:solidFill>
              <a:prstDash val="solid"/>
              <a:round/>
            </a:ln>
          </p:spPr>
          <p:txBody>
            <a:bodyPr/>
            <a:lstStyle/>
            <a:p>
              <a:endParaRPr lang="en-US"/>
            </a:p>
          </p:txBody>
        </p:sp>
        <p:sp>
          <p:nvSpPr>
            <p:cNvPr id="27207" name="Freeform 1798"/>
            <p:cNvSpPr/>
            <p:nvPr/>
          </p:nvSpPr>
          <p:spPr bwMode="auto">
            <a:xfrm>
              <a:off x="3346" y="2595"/>
              <a:ext cx="0" cy="73"/>
            </a:xfrm>
            <a:custGeom>
              <a:avLst/>
              <a:gdLst>
                <a:gd name="T0" fmla="*/ 0 w 1"/>
                <a:gd name="T1" fmla="*/ 0 h 502"/>
                <a:gd name="T2" fmla="*/ 0 w 1"/>
                <a:gd name="T3" fmla="*/ 2 h 502"/>
                <a:gd name="T4" fmla="*/ 0 w 1"/>
                <a:gd name="T5" fmla="*/ 2 h 502"/>
                <a:gd name="T6" fmla="*/ 0 60000 65536"/>
                <a:gd name="T7" fmla="*/ 0 60000 65536"/>
                <a:gd name="T8" fmla="*/ 0 60000 65536"/>
                <a:gd name="T9" fmla="*/ 0 w 1"/>
                <a:gd name="T10" fmla="*/ 0 h 502"/>
                <a:gd name="T11" fmla="*/ 0 w 1"/>
                <a:gd name="T12" fmla="*/ 502 h 502"/>
              </a:gdLst>
              <a:ahLst/>
              <a:cxnLst>
                <a:cxn ang="T6">
                  <a:pos x="T0" y="T1"/>
                </a:cxn>
                <a:cxn ang="T7">
                  <a:pos x="T2" y="T3"/>
                </a:cxn>
                <a:cxn ang="T8">
                  <a:pos x="T4" y="T5"/>
                </a:cxn>
              </a:cxnLst>
              <a:rect l="T9" t="T10" r="T11" b="T12"/>
              <a:pathLst>
                <a:path w="1" h="502">
                  <a:moveTo>
                    <a:pt x="0" y="0"/>
                  </a:moveTo>
                  <a:lnTo>
                    <a:pt x="0" y="502"/>
                  </a:lnTo>
                  <a:lnTo>
                    <a:pt x="1" y="502"/>
                  </a:lnTo>
                </a:path>
              </a:pathLst>
            </a:custGeom>
            <a:noFill/>
            <a:ln w="0">
              <a:solidFill>
                <a:srgbClr val="000000"/>
              </a:solidFill>
              <a:prstDash val="solid"/>
              <a:round/>
            </a:ln>
          </p:spPr>
          <p:txBody>
            <a:bodyPr/>
            <a:lstStyle/>
            <a:p>
              <a:endParaRPr lang="en-US"/>
            </a:p>
          </p:txBody>
        </p:sp>
        <p:sp>
          <p:nvSpPr>
            <p:cNvPr id="27208" name="Freeform 1799"/>
            <p:cNvSpPr/>
            <p:nvPr/>
          </p:nvSpPr>
          <p:spPr bwMode="auto">
            <a:xfrm>
              <a:off x="3350" y="2595"/>
              <a:ext cx="1" cy="69"/>
            </a:xfrm>
            <a:custGeom>
              <a:avLst/>
              <a:gdLst>
                <a:gd name="T0" fmla="*/ 0 w 1"/>
                <a:gd name="T1" fmla="*/ 0 h 475"/>
                <a:gd name="T2" fmla="*/ 0 w 1"/>
                <a:gd name="T3" fmla="*/ 1 h 475"/>
                <a:gd name="T4" fmla="*/ 1 w 1"/>
                <a:gd name="T5" fmla="*/ 1 h 475"/>
                <a:gd name="T6" fmla="*/ 0 60000 65536"/>
                <a:gd name="T7" fmla="*/ 0 60000 65536"/>
                <a:gd name="T8" fmla="*/ 0 60000 65536"/>
                <a:gd name="T9" fmla="*/ 0 w 1"/>
                <a:gd name="T10" fmla="*/ 0 h 475"/>
                <a:gd name="T11" fmla="*/ 1 w 1"/>
                <a:gd name="T12" fmla="*/ 475 h 475"/>
              </a:gdLst>
              <a:ahLst/>
              <a:cxnLst>
                <a:cxn ang="T6">
                  <a:pos x="T0" y="T1"/>
                </a:cxn>
                <a:cxn ang="T7">
                  <a:pos x="T2" y="T3"/>
                </a:cxn>
                <a:cxn ang="T8">
                  <a:pos x="T4" y="T5"/>
                </a:cxn>
              </a:cxnLst>
              <a:rect l="T9" t="T10" r="T11" b="T12"/>
              <a:pathLst>
                <a:path w="1" h="475">
                  <a:moveTo>
                    <a:pt x="0" y="0"/>
                  </a:moveTo>
                  <a:lnTo>
                    <a:pt x="0" y="475"/>
                  </a:lnTo>
                  <a:lnTo>
                    <a:pt x="1" y="475"/>
                  </a:lnTo>
                </a:path>
              </a:pathLst>
            </a:custGeom>
            <a:noFill/>
            <a:ln w="0">
              <a:solidFill>
                <a:srgbClr val="000000"/>
              </a:solidFill>
              <a:prstDash val="solid"/>
              <a:round/>
            </a:ln>
          </p:spPr>
          <p:txBody>
            <a:bodyPr/>
            <a:lstStyle/>
            <a:p>
              <a:endParaRPr lang="en-US"/>
            </a:p>
          </p:txBody>
        </p:sp>
        <p:sp>
          <p:nvSpPr>
            <p:cNvPr id="27209" name="Freeform 1800"/>
            <p:cNvSpPr/>
            <p:nvPr/>
          </p:nvSpPr>
          <p:spPr bwMode="auto">
            <a:xfrm>
              <a:off x="3353" y="2587"/>
              <a:ext cx="1" cy="81"/>
            </a:xfrm>
            <a:custGeom>
              <a:avLst/>
              <a:gdLst>
                <a:gd name="T0" fmla="*/ 0 w 2"/>
                <a:gd name="T1" fmla="*/ 0 h 555"/>
                <a:gd name="T2" fmla="*/ 0 w 2"/>
                <a:gd name="T3" fmla="*/ 2 h 555"/>
                <a:gd name="T4" fmla="*/ 1 w 2"/>
                <a:gd name="T5" fmla="*/ 2 h 555"/>
                <a:gd name="T6" fmla="*/ 0 60000 65536"/>
                <a:gd name="T7" fmla="*/ 0 60000 65536"/>
                <a:gd name="T8" fmla="*/ 0 60000 65536"/>
                <a:gd name="T9" fmla="*/ 0 w 2"/>
                <a:gd name="T10" fmla="*/ 0 h 555"/>
                <a:gd name="T11" fmla="*/ 2 w 2"/>
                <a:gd name="T12" fmla="*/ 555 h 555"/>
              </a:gdLst>
              <a:ahLst/>
              <a:cxnLst>
                <a:cxn ang="T6">
                  <a:pos x="T0" y="T1"/>
                </a:cxn>
                <a:cxn ang="T7">
                  <a:pos x="T2" y="T3"/>
                </a:cxn>
                <a:cxn ang="T8">
                  <a:pos x="T4" y="T5"/>
                </a:cxn>
              </a:cxnLst>
              <a:rect l="T9" t="T10" r="T11" b="T12"/>
              <a:pathLst>
                <a:path w="2" h="555">
                  <a:moveTo>
                    <a:pt x="0" y="0"/>
                  </a:moveTo>
                  <a:lnTo>
                    <a:pt x="0" y="555"/>
                  </a:lnTo>
                  <a:lnTo>
                    <a:pt x="2" y="555"/>
                  </a:lnTo>
                </a:path>
              </a:pathLst>
            </a:custGeom>
            <a:noFill/>
            <a:ln w="0">
              <a:solidFill>
                <a:srgbClr val="000000"/>
              </a:solidFill>
              <a:prstDash val="solid"/>
              <a:round/>
            </a:ln>
          </p:spPr>
          <p:txBody>
            <a:bodyPr/>
            <a:lstStyle/>
            <a:p>
              <a:endParaRPr lang="en-US"/>
            </a:p>
          </p:txBody>
        </p:sp>
        <p:sp>
          <p:nvSpPr>
            <p:cNvPr id="27210" name="Freeform 1801"/>
            <p:cNvSpPr/>
            <p:nvPr/>
          </p:nvSpPr>
          <p:spPr bwMode="auto">
            <a:xfrm>
              <a:off x="3335" y="2587"/>
              <a:ext cx="18" cy="16"/>
            </a:xfrm>
            <a:custGeom>
              <a:avLst/>
              <a:gdLst>
                <a:gd name="T0" fmla="*/ 0 w 131"/>
                <a:gd name="T1" fmla="*/ 0 h 106"/>
                <a:gd name="T2" fmla="*/ 0 w 131"/>
                <a:gd name="T3" fmla="*/ 0 h 106"/>
                <a:gd name="T4" fmla="*/ 0 w 131"/>
                <a:gd name="T5" fmla="*/ 0 h 106"/>
                <a:gd name="T6" fmla="*/ 0 w 131"/>
                <a:gd name="T7" fmla="*/ 0 h 106"/>
                <a:gd name="T8" fmla="*/ 0 60000 65536"/>
                <a:gd name="T9" fmla="*/ 0 60000 65536"/>
                <a:gd name="T10" fmla="*/ 0 60000 65536"/>
                <a:gd name="T11" fmla="*/ 0 60000 65536"/>
                <a:gd name="T12" fmla="*/ 0 w 131"/>
                <a:gd name="T13" fmla="*/ 0 h 106"/>
                <a:gd name="T14" fmla="*/ 131 w 131"/>
                <a:gd name="T15" fmla="*/ 106 h 106"/>
              </a:gdLst>
              <a:ahLst/>
              <a:cxnLst>
                <a:cxn ang="T8">
                  <a:pos x="T0" y="T1"/>
                </a:cxn>
                <a:cxn ang="T9">
                  <a:pos x="T2" y="T3"/>
                </a:cxn>
                <a:cxn ang="T10">
                  <a:pos x="T4" y="T5"/>
                </a:cxn>
                <a:cxn ang="T11">
                  <a:pos x="T6" y="T7"/>
                </a:cxn>
              </a:cxnLst>
              <a:rect l="T12" t="T13" r="T14" b="T15"/>
              <a:pathLst>
                <a:path w="131" h="106">
                  <a:moveTo>
                    <a:pt x="131" y="0"/>
                  </a:moveTo>
                  <a:lnTo>
                    <a:pt x="53" y="79"/>
                  </a:lnTo>
                  <a:lnTo>
                    <a:pt x="0" y="106"/>
                  </a:lnTo>
                  <a:lnTo>
                    <a:pt x="1" y="106"/>
                  </a:lnTo>
                </a:path>
              </a:pathLst>
            </a:custGeom>
            <a:noFill/>
            <a:ln w="0">
              <a:solidFill>
                <a:srgbClr val="000000"/>
              </a:solidFill>
              <a:prstDash val="solid"/>
              <a:round/>
            </a:ln>
          </p:spPr>
          <p:txBody>
            <a:bodyPr/>
            <a:lstStyle/>
            <a:p>
              <a:endParaRPr lang="en-US"/>
            </a:p>
          </p:txBody>
        </p:sp>
        <p:sp>
          <p:nvSpPr>
            <p:cNvPr id="27211" name="Freeform 1802"/>
            <p:cNvSpPr/>
            <p:nvPr/>
          </p:nvSpPr>
          <p:spPr bwMode="auto">
            <a:xfrm>
              <a:off x="3330" y="2668"/>
              <a:ext cx="39" cy="1"/>
            </a:xfrm>
            <a:custGeom>
              <a:avLst/>
              <a:gdLst>
                <a:gd name="T0" fmla="*/ 0 w 266"/>
                <a:gd name="T1" fmla="*/ 0 h 1"/>
                <a:gd name="T2" fmla="*/ 1 w 266"/>
                <a:gd name="T3" fmla="*/ 0 h 1"/>
                <a:gd name="T4" fmla="*/ 1 w 266"/>
                <a:gd name="T5" fmla="*/ 0 h 1"/>
                <a:gd name="T6" fmla="*/ 0 60000 65536"/>
                <a:gd name="T7" fmla="*/ 0 60000 65536"/>
                <a:gd name="T8" fmla="*/ 0 60000 65536"/>
                <a:gd name="T9" fmla="*/ 0 w 266"/>
                <a:gd name="T10" fmla="*/ 0 h 1"/>
                <a:gd name="T11" fmla="*/ 266 w 266"/>
                <a:gd name="T12" fmla="*/ 1 h 1"/>
              </a:gdLst>
              <a:ahLst/>
              <a:cxnLst>
                <a:cxn ang="T6">
                  <a:pos x="T0" y="T1"/>
                </a:cxn>
                <a:cxn ang="T7">
                  <a:pos x="T2" y="T3"/>
                </a:cxn>
                <a:cxn ang="T8">
                  <a:pos x="T4" y="T5"/>
                </a:cxn>
              </a:cxnLst>
              <a:rect l="T9" t="T10" r="T11" b="T12"/>
              <a:pathLst>
                <a:path w="266" h="1">
                  <a:moveTo>
                    <a:pt x="0" y="0"/>
                  </a:moveTo>
                  <a:lnTo>
                    <a:pt x="265" y="0"/>
                  </a:lnTo>
                  <a:lnTo>
                    <a:pt x="266" y="0"/>
                  </a:lnTo>
                </a:path>
              </a:pathLst>
            </a:custGeom>
            <a:noFill/>
            <a:ln w="0">
              <a:solidFill>
                <a:srgbClr val="000000"/>
              </a:solidFill>
              <a:prstDash val="solid"/>
              <a:round/>
            </a:ln>
          </p:spPr>
          <p:txBody>
            <a:bodyPr/>
            <a:lstStyle/>
            <a:p>
              <a:endParaRPr lang="en-US"/>
            </a:p>
          </p:txBody>
        </p:sp>
        <p:sp>
          <p:nvSpPr>
            <p:cNvPr id="27212" name="Freeform 1803"/>
            <p:cNvSpPr/>
            <p:nvPr/>
          </p:nvSpPr>
          <p:spPr bwMode="auto">
            <a:xfrm>
              <a:off x="3338" y="2664"/>
              <a:ext cx="8" cy="4"/>
            </a:xfrm>
            <a:custGeom>
              <a:avLst/>
              <a:gdLst>
                <a:gd name="T0" fmla="*/ 0 w 53"/>
                <a:gd name="T1" fmla="*/ 0 h 27"/>
                <a:gd name="T2" fmla="*/ 0 w 53"/>
                <a:gd name="T3" fmla="*/ 0 h 27"/>
                <a:gd name="T4" fmla="*/ 0 w 53"/>
                <a:gd name="T5" fmla="*/ 0 h 27"/>
                <a:gd name="T6" fmla="*/ 0 60000 65536"/>
                <a:gd name="T7" fmla="*/ 0 60000 65536"/>
                <a:gd name="T8" fmla="*/ 0 60000 65536"/>
                <a:gd name="T9" fmla="*/ 0 w 53"/>
                <a:gd name="T10" fmla="*/ 0 h 27"/>
                <a:gd name="T11" fmla="*/ 53 w 53"/>
                <a:gd name="T12" fmla="*/ 27 h 27"/>
              </a:gdLst>
              <a:ahLst/>
              <a:cxnLst>
                <a:cxn ang="T6">
                  <a:pos x="T0" y="T1"/>
                </a:cxn>
                <a:cxn ang="T7">
                  <a:pos x="T2" y="T3"/>
                </a:cxn>
                <a:cxn ang="T8">
                  <a:pos x="T4" y="T5"/>
                </a:cxn>
              </a:cxnLst>
              <a:rect l="T9" t="T10" r="T11" b="T12"/>
              <a:pathLst>
                <a:path w="53" h="27">
                  <a:moveTo>
                    <a:pt x="53" y="0"/>
                  </a:moveTo>
                  <a:lnTo>
                    <a:pt x="0" y="27"/>
                  </a:lnTo>
                  <a:lnTo>
                    <a:pt x="1" y="27"/>
                  </a:lnTo>
                </a:path>
              </a:pathLst>
            </a:custGeom>
            <a:noFill/>
            <a:ln w="0">
              <a:solidFill>
                <a:srgbClr val="000000"/>
              </a:solidFill>
              <a:prstDash val="solid"/>
              <a:round/>
            </a:ln>
          </p:spPr>
          <p:txBody>
            <a:bodyPr/>
            <a:lstStyle/>
            <a:p>
              <a:endParaRPr lang="en-US"/>
            </a:p>
          </p:txBody>
        </p:sp>
        <p:sp>
          <p:nvSpPr>
            <p:cNvPr id="27213" name="Freeform 1804"/>
            <p:cNvSpPr/>
            <p:nvPr/>
          </p:nvSpPr>
          <p:spPr bwMode="auto">
            <a:xfrm>
              <a:off x="3342" y="2661"/>
              <a:ext cx="4" cy="7"/>
            </a:xfrm>
            <a:custGeom>
              <a:avLst/>
              <a:gdLst>
                <a:gd name="T0" fmla="*/ 0 w 26"/>
                <a:gd name="T1" fmla="*/ 0 h 52"/>
                <a:gd name="T2" fmla="*/ 0 w 26"/>
                <a:gd name="T3" fmla="*/ 0 h 52"/>
                <a:gd name="T4" fmla="*/ 0 w 26"/>
                <a:gd name="T5" fmla="*/ 0 h 52"/>
                <a:gd name="T6" fmla="*/ 0 60000 65536"/>
                <a:gd name="T7" fmla="*/ 0 60000 65536"/>
                <a:gd name="T8" fmla="*/ 0 60000 65536"/>
                <a:gd name="T9" fmla="*/ 0 w 26"/>
                <a:gd name="T10" fmla="*/ 0 h 52"/>
                <a:gd name="T11" fmla="*/ 26 w 26"/>
                <a:gd name="T12" fmla="*/ 52 h 52"/>
              </a:gdLst>
              <a:ahLst/>
              <a:cxnLst>
                <a:cxn ang="T6">
                  <a:pos x="T0" y="T1"/>
                </a:cxn>
                <a:cxn ang="T7">
                  <a:pos x="T2" y="T3"/>
                </a:cxn>
                <a:cxn ang="T8">
                  <a:pos x="T4" y="T5"/>
                </a:cxn>
              </a:cxnLst>
              <a:rect l="T9" t="T10" r="T11" b="T12"/>
              <a:pathLst>
                <a:path w="26" h="52">
                  <a:moveTo>
                    <a:pt x="26" y="0"/>
                  </a:moveTo>
                  <a:lnTo>
                    <a:pt x="0" y="52"/>
                  </a:lnTo>
                  <a:lnTo>
                    <a:pt x="1" y="52"/>
                  </a:lnTo>
                </a:path>
              </a:pathLst>
            </a:custGeom>
            <a:noFill/>
            <a:ln w="0">
              <a:solidFill>
                <a:srgbClr val="000000"/>
              </a:solidFill>
              <a:prstDash val="solid"/>
              <a:round/>
            </a:ln>
          </p:spPr>
          <p:txBody>
            <a:bodyPr/>
            <a:lstStyle/>
            <a:p>
              <a:endParaRPr lang="en-US"/>
            </a:p>
          </p:txBody>
        </p:sp>
        <p:sp>
          <p:nvSpPr>
            <p:cNvPr id="27214" name="Freeform 1805"/>
            <p:cNvSpPr/>
            <p:nvPr/>
          </p:nvSpPr>
          <p:spPr bwMode="auto">
            <a:xfrm>
              <a:off x="3353" y="2661"/>
              <a:ext cx="5" cy="7"/>
            </a:xfrm>
            <a:custGeom>
              <a:avLst/>
              <a:gdLst>
                <a:gd name="T0" fmla="*/ 0 w 28"/>
                <a:gd name="T1" fmla="*/ 0 h 52"/>
                <a:gd name="T2" fmla="*/ 0 w 28"/>
                <a:gd name="T3" fmla="*/ 0 h 52"/>
                <a:gd name="T4" fmla="*/ 0 w 28"/>
                <a:gd name="T5" fmla="*/ 0 h 52"/>
                <a:gd name="T6" fmla="*/ 0 60000 65536"/>
                <a:gd name="T7" fmla="*/ 0 60000 65536"/>
                <a:gd name="T8" fmla="*/ 0 60000 65536"/>
                <a:gd name="T9" fmla="*/ 0 w 28"/>
                <a:gd name="T10" fmla="*/ 0 h 52"/>
                <a:gd name="T11" fmla="*/ 28 w 28"/>
                <a:gd name="T12" fmla="*/ 52 h 52"/>
              </a:gdLst>
              <a:ahLst/>
              <a:cxnLst>
                <a:cxn ang="T6">
                  <a:pos x="T0" y="T1"/>
                </a:cxn>
                <a:cxn ang="T7">
                  <a:pos x="T2" y="T3"/>
                </a:cxn>
                <a:cxn ang="T8">
                  <a:pos x="T4" y="T5"/>
                </a:cxn>
              </a:cxnLst>
              <a:rect l="T9" t="T10" r="T11" b="T12"/>
              <a:pathLst>
                <a:path w="28" h="52">
                  <a:moveTo>
                    <a:pt x="0" y="0"/>
                  </a:moveTo>
                  <a:lnTo>
                    <a:pt x="27" y="52"/>
                  </a:lnTo>
                  <a:lnTo>
                    <a:pt x="28" y="52"/>
                  </a:lnTo>
                </a:path>
              </a:pathLst>
            </a:custGeom>
            <a:noFill/>
            <a:ln w="0">
              <a:solidFill>
                <a:srgbClr val="000000"/>
              </a:solidFill>
              <a:prstDash val="solid"/>
              <a:round/>
            </a:ln>
          </p:spPr>
          <p:txBody>
            <a:bodyPr/>
            <a:lstStyle/>
            <a:p>
              <a:endParaRPr lang="en-US"/>
            </a:p>
          </p:txBody>
        </p:sp>
        <p:sp>
          <p:nvSpPr>
            <p:cNvPr id="27215" name="Freeform 1806"/>
            <p:cNvSpPr/>
            <p:nvPr/>
          </p:nvSpPr>
          <p:spPr bwMode="auto">
            <a:xfrm>
              <a:off x="3353" y="2664"/>
              <a:ext cx="9" cy="4"/>
            </a:xfrm>
            <a:custGeom>
              <a:avLst/>
              <a:gdLst>
                <a:gd name="T0" fmla="*/ 0 w 54"/>
                <a:gd name="T1" fmla="*/ 0 h 27"/>
                <a:gd name="T2" fmla="*/ 0 w 54"/>
                <a:gd name="T3" fmla="*/ 0 h 27"/>
                <a:gd name="T4" fmla="*/ 0 w 54"/>
                <a:gd name="T5" fmla="*/ 0 h 27"/>
                <a:gd name="T6" fmla="*/ 0 60000 65536"/>
                <a:gd name="T7" fmla="*/ 0 60000 65536"/>
                <a:gd name="T8" fmla="*/ 0 60000 65536"/>
                <a:gd name="T9" fmla="*/ 0 w 54"/>
                <a:gd name="T10" fmla="*/ 0 h 27"/>
                <a:gd name="T11" fmla="*/ 54 w 54"/>
                <a:gd name="T12" fmla="*/ 27 h 27"/>
              </a:gdLst>
              <a:ahLst/>
              <a:cxnLst>
                <a:cxn ang="T6">
                  <a:pos x="T0" y="T1"/>
                </a:cxn>
                <a:cxn ang="T7">
                  <a:pos x="T2" y="T3"/>
                </a:cxn>
                <a:cxn ang="T8">
                  <a:pos x="T4" y="T5"/>
                </a:cxn>
              </a:cxnLst>
              <a:rect l="T9" t="T10" r="T11" b="T12"/>
              <a:pathLst>
                <a:path w="54" h="27">
                  <a:moveTo>
                    <a:pt x="0" y="0"/>
                  </a:moveTo>
                  <a:lnTo>
                    <a:pt x="53" y="27"/>
                  </a:lnTo>
                  <a:lnTo>
                    <a:pt x="54" y="27"/>
                  </a:lnTo>
                </a:path>
              </a:pathLst>
            </a:custGeom>
            <a:noFill/>
            <a:ln w="0">
              <a:solidFill>
                <a:srgbClr val="000000"/>
              </a:solidFill>
              <a:prstDash val="solid"/>
              <a:round/>
            </a:ln>
          </p:spPr>
          <p:txBody>
            <a:bodyPr/>
            <a:lstStyle/>
            <a:p>
              <a:endParaRPr lang="en-US"/>
            </a:p>
          </p:txBody>
        </p:sp>
        <p:sp>
          <p:nvSpPr>
            <p:cNvPr id="27216" name="Freeform 1807"/>
            <p:cNvSpPr/>
            <p:nvPr/>
          </p:nvSpPr>
          <p:spPr bwMode="auto">
            <a:xfrm>
              <a:off x="3404" y="2603"/>
              <a:ext cx="4" cy="3"/>
            </a:xfrm>
            <a:custGeom>
              <a:avLst/>
              <a:gdLst>
                <a:gd name="T0" fmla="*/ 0 w 27"/>
                <a:gd name="T1" fmla="*/ 0 h 26"/>
                <a:gd name="T2" fmla="*/ 0 w 27"/>
                <a:gd name="T3" fmla="*/ 0 h 26"/>
                <a:gd name="T4" fmla="*/ 0 w 27"/>
                <a:gd name="T5" fmla="*/ 0 h 26"/>
                <a:gd name="T6" fmla="*/ 0 w 27"/>
                <a:gd name="T7" fmla="*/ 0 h 26"/>
                <a:gd name="T8" fmla="*/ 0 w 27"/>
                <a:gd name="T9" fmla="*/ 0 h 26"/>
                <a:gd name="T10" fmla="*/ 0 w 27"/>
                <a:gd name="T11" fmla="*/ 0 h 26"/>
                <a:gd name="T12" fmla="*/ 0 60000 65536"/>
                <a:gd name="T13" fmla="*/ 0 60000 65536"/>
                <a:gd name="T14" fmla="*/ 0 60000 65536"/>
                <a:gd name="T15" fmla="*/ 0 60000 65536"/>
                <a:gd name="T16" fmla="*/ 0 60000 65536"/>
                <a:gd name="T17" fmla="*/ 0 60000 65536"/>
                <a:gd name="T18" fmla="*/ 0 w 27"/>
                <a:gd name="T19" fmla="*/ 0 h 26"/>
                <a:gd name="T20" fmla="*/ 27 w 2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7" h="26">
                  <a:moveTo>
                    <a:pt x="0" y="0"/>
                  </a:moveTo>
                  <a:lnTo>
                    <a:pt x="0" y="26"/>
                  </a:lnTo>
                  <a:lnTo>
                    <a:pt x="27" y="26"/>
                  </a:lnTo>
                  <a:lnTo>
                    <a:pt x="27" y="0"/>
                  </a:lnTo>
                  <a:lnTo>
                    <a:pt x="0" y="0"/>
                  </a:lnTo>
                  <a:lnTo>
                    <a:pt x="1" y="0"/>
                  </a:lnTo>
                </a:path>
              </a:pathLst>
            </a:custGeom>
            <a:noFill/>
            <a:ln w="0">
              <a:solidFill>
                <a:srgbClr val="000000"/>
              </a:solidFill>
              <a:prstDash val="solid"/>
              <a:round/>
            </a:ln>
          </p:spPr>
          <p:txBody>
            <a:bodyPr/>
            <a:lstStyle/>
            <a:p>
              <a:endParaRPr lang="en-US"/>
            </a:p>
          </p:txBody>
        </p:sp>
        <p:sp>
          <p:nvSpPr>
            <p:cNvPr id="27217" name="Freeform 1808"/>
            <p:cNvSpPr/>
            <p:nvPr/>
          </p:nvSpPr>
          <p:spPr bwMode="auto">
            <a:xfrm>
              <a:off x="3401" y="2587"/>
              <a:ext cx="50" cy="35"/>
            </a:xfrm>
            <a:custGeom>
              <a:avLst/>
              <a:gdLst>
                <a:gd name="T0" fmla="*/ 0 w 343"/>
                <a:gd name="T1" fmla="*/ 0 h 238"/>
                <a:gd name="T2" fmla="*/ 0 w 343"/>
                <a:gd name="T3" fmla="*/ 0 h 238"/>
                <a:gd name="T4" fmla="*/ 0 w 343"/>
                <a:gd name="T5" fmla="*/ 0 h 238"/>
                <a:gd name="T6" fmla="*/ 0 w 343"/>
                <a:gd name="T7" fmla="*/ 0 h 238"/>
                <a:gd name="T8" fmla="*/ 0 w 343"/>
                <a:gd name="T9" fmla="*/ 0 h 238"/>
                <a:gd name="T10" fmla="*/ 0 w 343"/>
                <a:gd name="T11" fmla="*/ 0 h 238"/>
                <a:gd name="T12" fmla="*/ 0 w 343"/>
                <a:gd name="T13" fmla="*/ 0 h 238"/>
                <a:gd name="T14" fmla="*/ 0 w 343"/>
                <a:gd name="T15" fmla="*/ 0 h 238"/>
                <a:gd name="T16" fmla="*/ 0 w 343"/>
                <a:gd name="T17" fmla="*/ 0 h 238"/>
                <a:gd name="T18" fmla="*/ 0 w 343"/>
                <a:gd name="T19" fmla="*/ 0 h 238"/>
                <a:gd name="T20" fmla="*/ 0 w 343"/>
                <a:gd name="T21" fmla="*/ 0 h 238"/>
                <a:gd name="T22" fmla="*/ 1 w 343"/>
                <a:gd name="T23" fmla="*/ 0 h 238"/>
                <a:gd name="T24" fmla="*/ 1 w 343"/>
                <a:gd name="T25" fmla="*/ 0 h 238"/>
                <a:gd name="T26" fmla="*/ 1 w 343"/>
                <a:gd name="T27" fmla="*/ 0 h 238"/>
                <a:gd name="T28" fmla="*/ 1 w 343"/>
                <a:gd name="T29" fmla="*/ 0 h 238"/>
                <a:gd name="T30" fmla="*/ 1 w 343"/>
                <a:gd name="T31" fmla="*/ 1 h 238"/>
                <a:gd name="T32" fmla="*/ 1 w 343"/>
                <a:gd name="T33" fmla="*/ 1 h 238"/>
                <a:gd name="T34" fmla="*/ 1 w 343"/>
                <a:gd name="T35" fmla="*/ 1 h 2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3"/>
                <a:gd name="T55" fmla="*/ 0 h 238"/>
                <a:gd name="T56" fmla="*/ 343 w 343"/>
                <a:gd name="T57" fmla="*/ 238 h 2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3" h="238">
                  <a:moveTo>
                    <a:pt x="26" y="79"/>
                  </a:moveTo>
                  <a:lnTo>
                    <a:pt x="53" y="79"/>
                  </a:lnTo>
                  <a:lnTo>
                    <a:pt x="79" y="106"/>
                  </a:lnTo>
                  <a:lnTo>
                    <a:pt x="79" y="132"/>
                  </a:lnTo>
                  <a:lnTo>
                    <a:pt x="53" y="159"/>
                  </a:lnTo>
                  <a:lnTo>
                    <a:pt x="26" y="159"/>
                  </a:lnTo>
                  <a:lnTo>
                    <a:pt x="0" y="132"/>
                  </a:lnTo>
                  <a:lnTo>
                    <a:pt x="0" y="106"/>
                  </a:lnTo>
                  <a:lnTo>
                    <a:pt x="26" y="53"/>
                  </a:lnTo>
                  <a:lnTo>
                    <a:pt x="53" y="26"/>
                  </a:lnTo>
                  <a:lnTo>
                    <a:pt x="132" y="0"/>
                  </a:lnTo>
                  <a:lnTo>
                    <a:pt x="237" y="0"/>
                  </a:lnTo>
                  <a:lnTo>
                    <a:pt x="317" y="26"/>
                  </a:lnTo>
                  <a:lnTo>
                    <a:pt x="343" y="79"/>
                  </a:lnTo>
                  <a:lnTo>
                    <a:pt x="343" y="159"/>
                  </a:lnTo>
                  <a:lnTo>
                    <a:pt x="317" y="212"/>
                  </a:lnTo>
                  <a:lnTo>
                    <a:pt x="237" y="238"/>
                  </a:lnTo>
                  <a:lnTo>
                    <a:pt x="238" y="238"/>
                  </a:lnTo>
                </a:path>
              </a:pathLst>
            </a:custGeom>
            <a:noFill/>
            <a:ln w="0">
              <a:solidFill>
                <a:srgbClr val="000000"/>
              </a:solidFill>
              <a:prstDash val="solid"/>
              <a:round/>
            </a:ln>
          </p:spPr>
          <p:txBody>
            <a:bodyPr/>
            <a:lstStyle/>
            <a:p>
              <a:endParaRPr lang="en-US"/>
            </a:p>
          </p:txBody>
        </p:sp>
        <p:sp>
          <p:nvSpPr>
            <p:cNvPr id="27218" name="Freeform 1809"/>
            <p:cNvSpPr/>
            <p:nvPr/>
          </p:nvSpPr>
          <p:spPr bwMode="auto">
            <a:xfrm>
              <a:off x="3443" y="2591"/>
              <a:ext cx="4" cy="27"/>
            </a:xfrm>
            <a:custGeom>
              <a:avLst/>
              <a:gdLst>
                <a:gd name="T0" fmla="*/ 0 w 27"/>
                <a:gd name="T1" fmla="*/ 0 h 186"/>
                <a:gd name="T2" fmla="*/ 0 w 27"/>
                <a:gd name="T3" fmla="*/ 0 h 186"/>
                <a:gd name="T4" fmla="*/ 0 w 27"/>
                <a:gd name="T5" fmla="*/ 0 h 186"/>
                <a:gd name="T6" fmla="*/ 0 w 27"/>
                <a:gd name="T7" fmla="*/ 1 h 186"/>
                <a:gd name="T8" fmla="*/ 0 w 27"/>
                <a:gd name="T9" fmla="*/ 1 h 186"/>
                <a:gd name="T10" fmla="*/ 0 60000 65536"/>
                <a:gd name="T11" fmla="*/ 0 60000 65536"/>
                <a:gd name="T12" fmla="*/ 0 60000 65536"/>
                <a:gd name="T13" fmla="*/ 0 60000 65536"/>
                <a:gd name="T14" fmla="*/ 0 60000 65536"/>
                <a:gd name="T15" fmla="*/ 0 w 27"/>
                <a:gd name="T16" fmla="*/ 0 h 186"/>
                <a:gd name="T17" fmla="*/ 27 w 27"/>
                <a:gd name="T18" fmla="*/ 186 h 186"/>
              </a:gdLst>
              <a:ahLst/>
              <a:cxnLst>
                <a:cxn ang="T10">
                  <a:pos x="T0" y="T1"/>
                </a:cxn>
                <a:cxn ang="T11">
                  <a:pos x="T2" y="T3"/>
                </a:cxn>
                <a:cxn ang="T12">
                  <a:pos x="T4" y="T5"/>
                </a:cxn>
                <a:cxn ang="T13">
                  <a:pos x="T6" y="T7"/>
                </a:cxn>
                <a:cxn ang="T14">
                  <a:pos x="T8" y="T9"/>
                </a:cxn>
              </a:cxnLst>
              <a:rect l="T15" t="T16" r="T17" b="T18"/>
              <a:pathLst>
                <a:path w="27" h="186">
                  <a:moveTo>
                    <a:pt x="0" y="0"/>
                  </a:moveTo>
                  <a:lnTo>
                    <a:pt x="27" y="53"/>
                  </a:lnTo>
                  <a:lnTo>
                    <a:pt x="27" y="133"/>
                  </a:lnTo>
                  <a:lnTo>
                    <a:pt x="0" y="186"/>
                  </a:lnTo>
                  <a:lnTo>
                    <a:pt x="1" y="186"/>
                  </a:lnTo>
                </a:path>
              </a:pathLst>
            </a:custGeom>
            <a:noFill/>
            <a:ln w="0">
              <a:solidFill>
                <a:srgbClr val="000000"/>
              </a:solidFill>
              <a:prstDash val="solid"/>
              <a:round/>
            </a:ln>
          </p:spPr>
          <p:txBody>
            <a:bodyPr/>
            <a:lstStyle/>
            <a:p>
              <a:endParaRPr lang="en-US"/>
            </a:p>
          </p:txBody>
        </p:sp>
        <p:sp>
          <p:nvSpPr>
            <p:cNvPr id="27219" name="Freeform 1810"/>
            <p:cNvSpPr/>
            <p:nvPr/>
          </p:nvSpPr>
          <p:spPr bwMode="auto">
            <a:xfrm>
              <a:off x="3432" y="2587"/>
              <a:ext cx="11" cy="35"/>
            </a:xfrm>
            <a:custGeom>
              <a:avLst/>
              <a:gdLst>
                <a:gd name="T0" fmla="*/ 0 w 79"/>
                <a:gd name="T1" fmla="*/ 0 h 238"/>
                <a:gd name="T2" fmla="*/ 0 w 79"/>
                <a:gd name="T3" fmla="*/ 0 h 238"/>
                <a:gd name="T4" fmla="*/ 0 w 79"/>
                <a:gd name="T5" fmla="*/ 0 h 238"/>
                <a:gd name="T6" fmla="*/ 0 w 79"/>
                <a:gd name="T7" fmla="*/ 0 h 238"/>
                <a:gd name="T8" fmla="*/ 0 w 79"/>
                <a:gd name="T9" fmla="*/ 1 h 238"/>
                <a:gd name="T10" fmla="*/ 0 w 79"/>
                <a:gd name="T11" fmla="*/ 1 h 238"/>
                <a:gd name="T12" fmla="*/ 0 w 79"/>
                <a:gd name="T13" fmla="*/ 1 h 238"/>
                <a:gd name="T14" fmla="*/ 0 60000 65536"/>
                <a:gd name="T15" fmla="*/ 0 60000 65536"/>
                <a:gd name="T16" fmla="*/ 0 60000 65536"/>
                <a:gd name="T17" fmla="*/ 0 60000 65536"/>
                <a:gd name="T18" fmla="*/ 0 60000 65536"/>
                <a:gd name="T19" fmla="*/ 0 60000 65536"/>
                <a:gd name="T20" fmla="*/ 0 60000 65536"/>
                <a:gd name="T21" fmla="*/ 0 w 79"/>
                <a:gd name="T22" fmla="*/ 0 h 238"/>
                <a:gd name="T23" fmla="*/ 79 w 79"/>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238">
                  <a:moveTo>
                    <a:pt x="0" y="0"/>
                  </a:moveTo>
                  <a:lnTo>
                    <a:pt x="53" y="26"/>
                  </a:lnTo>
                  <a:lnTo>
                    <a:pt x="79" y="79"/>
                  </a:lnTo>
                  <a:lnTo>
                    <a:pt x="79" y="159"/>
                  </a:lnTo>
                  <a:lnTo>
                    <a:pt x="53" y="212"/>
                  </a:lnTo>
                  <a:lnTo>
                    <a:pt x="0" y="238"/>
                  </a:lnTo>
                  <a:lnTo>
                    <a:pt x="1" y="238"/>
                  </a:lnTo>
                </a:path>
              </a:pathLst>
            </a:custGeom>
            <a:noFill/>
            <a:ln w="0">
              <a:solidFill>
                <a:srgbClr val="000000"/>
              </a:solidFill>
              <a:prstDash val="solid"/>
              <a:round/>
            </a:ln>
          </p:spPr>
          <p:txBody>
            <a:bodyPr/>
            <a:lstStyle/>
            <a:p>
              <a:endParaRPr lang="en-US"/>
            </a:p>
          </p:txBody>
        </p:sp>
        <p:sp>
          <p:nvSpPr>
            <p:cNvPr id="27220" name="Freeform 1811"/>
            <p:cNvSpPr/>
            <p:nvPr/>
          </p:nvSpPr>
          <p:spPr bwMode="auto">
            <a:xfrm>
              <a:off x="3401" y="2622"/>
              <a:ext cx="54" cy="46"/>
            </a:xfrm>
            <a:custGeom>
              <a:avLst/>
              <a:gdLst>
                <a:gd name="T0" fmla="*/ 0 w 370"/>
                <a:gd name="T1" fmla="*/ 0 h 317"/>
                <a:gd name="T2" fmla="*/ 1 w 370"/>
                <a:gd name="T3" fmla="*/ 0 h 317"/>
                <a:gd name="T4" fmla="*/ 1 w 370"/>
                <a:gd name="T5" fmla="*/ 0 h 317"/>
                <a:gd name="T6" fmla="*/ 1 w 370"/>
                <a:gd name="T7" fmla="*/ 0 h 317"/>
                <a:gd name="T8" fmla="*/ 1 w 370"/>
                <a:gd name="T9" fmla="*/ 0 h 317"/>
                <a:gd name="T10" fmla="*/ 1 w 370"/>
                <a:gd name="T11" fmla="*/ 1 h 317"/>
                <a:gd name="T12" fmla="*/ 1 w 370"/>
                <a:gd name="T13" fmla="*/ 1 h 317"/>
                <a:gd name="T14" fmla="*/ 1 w 370"/>
                <a:gd name="T15" fmla="*/ 1 h 317"/>
                <a:gd name="T16" fmla="*/ 1 w 370"/>
                <a:gd name="T17" fmla="*/ 1 h 317"/>
                <a:gd name="T18" fmla="*/ 0 w 370"/>
                <a:gd name="T19" fmla="*/ 1 h 317"/>
                <a:gd name="T20" fmla="*/ 0 w 370"/>
                <a:gd name="T21" fmla="*/ 1 h 317"/>
                <a:gd name="T22" fmla="*/ 0 w 370"/>
                <a:gd name="T23" fmla="*/ 1 h 317"/>
                <a:gd name="T24" fmla="*/ 0 w 370"/>
                <a:gd name="T25" fmla="*/ 1 h 317"/>
                <a:gd name="T26" fmla="*/ 0 w 370"/>
                <a:gd name="T27" fmla="*/ 1 h 317"/>
                <a:gd name="T28" fmla="*/ 0 w 370"/>
                <a:gd name="T29" fmla="*/ 0 h 317"/>
                <a:gd name="T30" fmla="*/ 0 w 370"/>
                <a:gd name="T31" fmla="*/ 0 h 317"/>
                <a:gd name="T32" fmla="*/ 0 w 370"/>
                <a:gd name="T33" fmla="*/ 1 h 317"/>
                <a:gd name="T34" fmla="*/ 0 w 370"/>
                <a:gd name="T35" fmla="*/ 1 h 317"/>
                <a:gd name="T36" fmla="*/ 0 w 370"/>
                <a:gd name="T37" fmla="*/ 1 h 317"/>
                <a:gd name="T38" fmla="*/ 0 w 370"/>
                <a:gd name="T39" fmla="*/ 1 h 317"/>
                <a:gd name="T40" fmla="*/ 0 w 370"/>
                <a:gd name="T41" fmla="*/ 1 h 3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0"/>
                <a:gd name="T64" fmla="*/ 0 h 317"/>
                <a:gd name="T65" fmla="*/ 370 w 370"/>
                <a:gd name="T66" fmla="*/ 317 h 3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0" h="317">
                  <a:moveTo>
                    <a:pt x="159" y="0"/>
                  </a:moveTo>
                  <a:lnTo>
                    <a:pt x="237" y="0"/>
                  </a:lnTo>
                  <a:lnTo>
                    <a:pt x="290" y="27"/>
                  </a:lnTo>
                  <a:lnTo>
                    <a:pt x="343" y="79"/>
                  </a:lnTo>
                  <a:lnTo>
                    <a:pt x="370" y="132"/>
                  </a:lnTo>
                  <a:lnTo>
                    <a:pt x="370" y="212"/>
                  </a:lnTo>
                  <a:lnTo>
                    <a:pt x="343" y="265"/>
                  </a:lnTo>
                  <a:lnTo>
                    <a:pt x="317" y="290"/>
                  </a:lnTo>
                  <a:lnTo>
                    <a:pt x="237" y="317"/>
                  </a:lnTo>
                  <a:lnTo>
                    <a:pt x="132" y="317"/>
                  </a:lnTo>
                  <a:lnTo>
                    <a:pt x="53" y="290"/>
                  </a:lnTo>
                  <a:lnTo>
                    <a:pt x="26" y="265"/>
                  </a:lnTo>
                  <a:lnTo>
                    <a:pt x="0" y="212"/>
                  </a:lnTo>
                  <a:lnTo>
                    <a:pt x="0" y="185"/>
                  </a:lnTo>
                  <a:lnTo>
                    <a:pt x="26" y="158"/>
                  </a:lnTo>
                  <a:lnTo>
                    <a:pt x="53" y="158"/>
                  </a:lnTo>
                  <a:lnTo>
                    <a:pt x="79" y="185"/>
                  </a:lnTo>
                  <a:lnTo>
                    <a:pt x="79" y="212"/>
                  </a:lnTo>
                  <a:lnTo>
                    <a:pt x="53" y="238"/>
                  </a:lnTo>
                  <a:lnTo>
                    <a:pt x="26" y="238"/>
                  </a:lnTo>
                  <a:lnTo>
                    <a:pt x="27" y="238"/>
                  </a:lnTo>
                </a:path>
              </a:pathLst>
            </a:custGeom>
            <a:noFill/>
            <a:ln w="0">
              <a:solidFill>
                <a:srgbClr val="000000"/>
              </a:solidFill>
              <a:prstDash val="solid"/>
              <a:round/>
            </a:ln>
          </p:spPr>
          <p:txBody>
            <a:bodyPr/>
            <a:lstStyle/>
            <a:p>
              <a:endParaRPr lang="en-US"/>
            </a:p>
          </p:txBody>
        </p:sp>
        <p:sp>
          <p:nvSpPr>
            <p:cNvPr id="27221" name="Freeform 1812"/>
            <p:cNvSpPr/>
            <p:nvPr/>
          </p:nvSpPr>
          <p:spPr bwMode="auto">
            <a:xfrm>
              <a:off x="3447" y="2634"/>
              <a:ext cx="4" cy="27"/>
            </a:xfrm>
            <a:custGeom>
              <a:avLst/>
              <a:gdLst>
                <a:gd name="T0" fmla="*/ 0 w 26"/>
                <a:gd name="T1" fmla="*/ 0 h 186"/>
                <a:gd name="T2" fmla="*/ 0 w 26"/>
                <a:gd name="T3" fmla="*/ 0 h 186"/>
                <a:gd name="T4" fmla="*/ 0 w 26"/>
                <a:gd name="T5" fmla="*/ 0 h 186"/>
                <a:gd name="T6" fmla="*/ 0 w 26"/>
                <a:gd name="T7" fmla="*/ 1 h 186"/>
                <a:gd name="T8" fmla="*/ 0 w 26"/>
                <a:gd name="T9" fmla="*/ 1 h 186"/>
                <a:gd name="T10" fmla="*/ 0 60000 65536"/>
                <a:gd name="T11" fmla="*/ 0 60000 65536"/>
                <a:gd name="T12" fmla="*/ 0 60000 65536"/>
                <a:gd name="T13" fmla="*/ 0 60000 65536"/>
                <a:gd name="T14" fmla="*/ 0 60000 65536"/>
                <a:gd name="T15" fmla="*/ 0 w 26"/>
                <a:gd name="T16" fmla="*/ 0 h 186"/>
                <a:gd name="T17" fmla="*/ 26 w 26"/>
                <a:gd name="T18" fmla="*/ 186 h 186"/>
              </a:gdLst>
              <a:ahLst/>
              <a:cxnLst>
                <a:cxn ang="T10">
                  <a:pos x="T0" y="T1"/>
                </a:cxn>
                <a:cxn ang="T11">
                  <a:pos x="T2" y="T3"/>
                </a:cxn>
                <a:cxn ang="T12">
                  <a:pos x="T4" y="T5"/>
                </a:cxn>
                <a:cxn ang="T13">
                  <a:pos x="T6" y="T7"/>
                </a:cxn>
                <a:cxn ang="T14">
                  <a:pos x="T8" y="T9"/>
                </a:cxn>
              </a:cxnLst>
              <a:rect l="T15" t="T16" r="T17" b="T18"/>
              <a:pathLst>
                <a:path w="26" h="186">
                  <a:moveTo>
                    <a:pt x="0" y="0"/>
                  </a:moveTo>
                  <a:lnTo>
                    <a:pt x="26" y="53"/>
                  </a:lnTo>
                  <a:lnTo>
                    <a:pt x="26" y="133"/>
                  </a:lnTo>
                  <a:lnTo>
                    <a:pt x="0" y="186"/>
                  </a:lnTo>
                  <a:lnTo>
                    <a:pt x="1" y="186"/>
                  </a:lnTo>
                </a:path>
              </a:pathLst>
            </a:custGeom>
            <a:noFill/>
            <a:ln w="0">
              <a:solidFill>
                <a:srgbClr val="000000"/>
              </a:solidFill>
              <a:prstDash val="solid"/>
              <a:round/>
            </a:ln>
          </p:spPr>
          <p:txBody>
            <a:bodyPr/>
            <a:lstStyle/>
            <a:p>
              <a:endParaRPr lang="en-US"/>
            </a:p>
          </p:txBody>
        </p:sp>
        <p:sp>
          <p:nvSpPr>
            <p:cNvPr id="27222" name="Freeform 1813"/>
            <p:cNvSpPr/>
            <p:nvPr/>
          </p:nvSpPr>
          <p:spPr bwMode="auto">
            <a:xfrm>
              <a:off x="3432" y="2622"/>
              <a:ext cx="15" cy="46"/>
            </a:xfrm>
            <a:custGeom>
              <a:avLst/>
              <a:gdLst>
                <a:gd name="T0" fmla="*/ 0 w 106"/>
                <a:gd name="T1" fmla="*/ 0 h 317"/>
                <a:gd name="T2" fmla="*/ 0 w 106"/>
                <a:gd name="T3" fmla="*/ 0 h 317"/>
                <a:gd name="T4" fmla="*/ 0 w 106"/>
                <a:gd name="T5" fmla="*/ 0 h 317"/>
                <a:gd name="T6" fmla="*/ 0 w 106"/>
                <a:gd name="T7" fmla="*/ 0 h 317"/>
                <a:gd name="T8" fmla="*/ 0 w 106"/>
                <a:gd name="T9" fmla="*/ 1 h 317"/>
                <a:gd name="T10" fmla="*/ 0 w 106"/>
                <a:gd name="T11" fmla="*/ 1 h 317"/>
                <a:gd name="T12" fmla="*/ 0 w 106"/>
                <a:gd name="T13" fmla="*/ 1 h 317"/>
                <a:gd name="T14" fmla="*/ 0 w 106"/>
                <a:gd name="T15" fmla="*/ 1 h 317"/>
                <a:gd name="T16" fmla="*/ 0 60000 65536"/>
                <a:gd name="T17" fmla="*/ 0 60000 65536"/>
                <a:gd name="T18" fmla="*/ 0 60000 65536"/>
                <a:gd name="T19" fmla="*/ 0 60000 65536"/>
                <a:gd name="T20" fmla="*/ 0 60000 65536"/>
                <a:gd name="T21" fmla="*/ 0 60000 65536"/>
                <a:gd name="T22" fmla="*/ 0 60000 65536"/>
                <a:gd name="T23" fmla="*/ 0 60000 65536"/>
                <a:gd name="T24" fmla="*/ 0 w 106"/>
                <a:gd name="T25" fmla="*/ 0 h 317"/>
                <a:gd name="T26" fmla="*/ 106 w 106"/>
                <a:gd name="T27" fmla="*/ 317 h 3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 h="317">
                  <a:moveTo>
                    <a:pt x="0" y="0"/>
                  </a:moveTo>
                  <a:lnTo>
                    <a:pt x="53" y="27"/>
                  </a:lnTo>
                  <a:lnTo>
                    <a:pt x="79" y="52"/>
                  </a:lnTo>
                  <a:lnTo>
                    <a:pt x="106" y="132"/>
                  </a:lnTo>
                  <a:lnTo>
                    <a:pt x="106" y="212"/>
                  </a:lnTo>
                  <a:lnTo>
                    <a:pt x="79" y="290"/>
                  </a:lnTo>
                  <a:lnTo>
                    <a:pt x="26" y="317"/>
                  </a:lnTo>
                  <a:lnTo>
                    <a:pt x="27" y="317"/>
                  </a:lnTo>
                </a:path>
              </a:pathLst>
            </a:custGeom>
            <a:noFill/>
            <a:ln w="0">
              <a:solidFill>
                <a:srgbClr val="000000"/>
              </a:solidFill>
              <a:prstDash val="solid"/>
              <a:round/>
            </a:ln>
          </p:spPr>
          <p:txBody>
            <a:bodyPr/>
            <a:lstStyle/>
            <a:p>
              <a:endParaRPr lang="en-US"/>
            </a:p>
          </p:txBody>
        </p:sp>
        <p:sp>
          <p:nvSpPr>
            <p:cNvPr id="27223" name="Freeform 1814"/>
            <p:cNvSpPr/>
            <p:nvPr/>
          </p:nvSpPr>
          <p:spPr bwMode="auto">
            <a:xfrm>
              <a:off x="3404" y="2649"/>
              <a:ext cx="4" cy="4"/>
            </a:xfrm>
            <a:custGeom>
              <a:avLst/>
              <a:gdLst>
                <a:gd name="T0" fmla="*/ 0 w 27"/>
                <a:gd name="T1" fmla="*/ 0 h 27"/>
                <a:gd name="T2" fmla="*/ 0 w 27"/>
                <a:gd name="T3" fmla="*/ 0 h 27"/>
                <a:gd name="T4" fmla="*/ 0 w 27"/>
                <a:gd name="T5" fmla="*/ 0 h 27"/>
                <a:gd name="T6" fmla="*/ 0 w 27"/>
                <a:gd name="T7" fmla="*/ 0 h 27"/>
                <a:gd name="T8" fmla="*/ 0 w 27"/>
                <a:gd name="T9" fmla="*/ 0 h 27"/>
                <a:gd name="T10" fmla="*/ 0 w 27"/>
                <a:gd name="T11" fmla="*/ 0 h 27"/>
                <a:gd name="T12" fmla="*/ 0 60000 65536"/>
                <a:gd name="T13" fmla="*/ 0 60000 65536"/>
                <a:gd name="T14" fmla="*/ 0 60000 65536"/>
                <a:gd name="T15" fmla="*/ 0 60000 65536"/>
                <a:gd name="T16" fmla="*/ 0 60000 65536"/>
                <a:gd name="T17" fmla="*/ 0 60000 65536"/>
                <a:gd name="T18" fmla="*/ 0 w 27"/>
                <a:gd name="T19" fmla="*/ 0 h 27"/>
                <a:gd name="T20" fmla="*/ 27 w 2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7" h="27">
                  <a:moveTo>
                    <a:pt x="0" y="0"/>
                  </a:moveTo>
                  <a:lnTo>
                    <a:pt x="0" y="27"/>
                  </a:lnTo>
                  <a:lnTo>
                    <a:pt x="27" y="27"/>
                  </a:lnTo>
                  <a:lnTo>
                    <a:pt x="27" y="0"/>
                  </a:lnTo>
                  <a:lnTo>
                    <a:pt x="0" y="0"/>
                  </a:lnTo>
                  <a:lnTo>
                    <a:pt x="1" y="0"/>
                  </a:lnTo>
                </a:path>
              </a:pathLst>
            </a:custGeom>
            <a:noFill/>
            <a:ln w="0">
              <a:solidFill>
                <a:srgbClr val="000000"/>
              </a:solidFill>
              <a:prstDash val="solid"/>
              <a:round/>
            </a:ln>
          </p:spPr>
          <p:txBody>
            <a:bodyPr/>
            <a:lstStyle/>
            <a:p>
              <a:endParaRPr lang="en-US"/>
            </a:p>
          </p:txBody>
        </p:sp>
        <p:sp>
          <p:nvSpPr>
            <p:cNvPr id="27224" name="Freeform 1815"/>
            <p:cNvSpPr/>
            <p:nvPr/>
          </p:nvSpPr>
          <p:spPr bwMode="auto">
            <a:xfrm>
              <a:off x="3479" y="2587"/>
              <a:ext cx="54" cy="81"/>
            </a:xfrm>
            <a:custGeom>
              <a:avLst/>
              <a:gdLst>
                <a:gd name="T0" fmla="*/ 0 w 370"/>
                <a:gd name="T1" fmla="*/ 0 h 555"/>
                <a:gd name="T2" fmla="*/ 0 w 370"/>
                <a:gd name="T3" fmla="*/ 0 h 555"/>
                <a:gd name="T4" fmla="*/ 0 w 370"/>
                <a:gd name="T5" fmla="*/ 0 h 555"/>
                <a:gd name="T6" fmla="*/ 0 w 370"/>
                <a:gd name="T7" fmla="*/ 1 h 555"/>
                <a:gd name="T8" fmla="*/ 0 w 370"/>
                <a:gd name="T9" fmla="*/ 1 h 555"/>
                <a:gd name="T10" fmla="*/ 0 w 370"/>
                <a:gd name="T11" fmla="*/ 1 h 555"/>
                <a:gd name="T12" fmla="*/ 0 w 370"/>
                <a:gd name="T13" fmla="*/ 2 h 555"/>
                <a:gd name="T14" fmla="*/ 0 w 370"/>
                <a:gd name="T15" fmla="*/ 2 h 555"/>
                <a:gd name="T16" fmla="*/ 1 w 370"/>
                <a:gd name="T17" fmla="*/ 2 h 555"/>
                <a:gd name="T18" fmla="*/ 1 w 370"/>
                <a:gd name="T19" fmla="*/ 2 h 555"/>
                <a:gd name="T20" fmla="*/ 1 w 370"/>
                <a:gd name="T21" fmla="*/ 1 h 555"/>
                <a:gd name="T22" fmla="*/ 1 w 370"/>
                <a:gd name="T23" fmla="*/ 1 h 555"/>
                <a:gd name="T24" fmla="*/ 1 w 370"/>
                <a:gd name="T25" fmla="*/ 1 h 555"/>
                <a:gd name="T26" fmla="*/ 1 w 370"/>
                <a:gd name="T27" fmla="*/ 0 h 555"/>
                <a:gd name="T28" fmla="*/ 1 w 370"/>
                <a:gd name="T29" fmla="*/ 0 h 555"/>
                <a:gd name="T30" fmla="*/ 1 w 370"/>
                <a:gd name="T31" fmla="*/ 0 h 555"/>
                <a:gd name="T32" fmla="*/ 0 w 370"/>
                <a:gd name="T33" fmla="*/ 0 h 555"/>
                <a:gd name="T34" fmla="*/ 0 w 370"/>
                <a:gd name="T35" fmla="*/ 0 h 5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0"/>
                <a:gd name="T55" fmla="*/ 0 h 555"/>
                <a:gd name="T56" fmla="*/ 370 w 370"/>
                <a:gd name="T57" fmla="*/ 555 h 5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0" h="555">
                  <a:moveTo>
                    <a:pt x="158" y="0"/>
                  </a:moveTo>
                  <a:lnTo>
                    <a:pt x="80" y="26"/>
                  </a:lnTo>
                  <a:lnTo>
                    <a:pt x="27" y="106"/>
                  </a:lnTo>
                  <a:lnTo>
                    <a:pt x="0" y="238"/>
                  </a:lnTo>
                  <a:lnTo>
                    <a:pt x="0" y="317"/>
                  </a:lnTo>
                  <a:lnTo>
                    <a:pt x="27" y="450"/>
                  </a:lnTo>
                  <a:lnTo>
                    <a:pt x="80" y="528"/>
                  </a:lnTo>
                  <a:lnTo>
                    <a:pt x="158" y="555"/>
                  </a:lnTo>
                  <a:lnTo>
                    <a:pt x="211" y="555"/>
                  </a:lnTo>
                  <a:lnTo>
                    <a:pt x="291" y="528"/>
                  </a:lnTo>
                  <a:lnTo>
                    <a:pt x="344" y="450"/>
                  </a:lnTo>
                  <a:lnTo>
                    <a:pt x="370" y="317"/>
                  </a:lnTo>
                  <a:lnTo>
                    <a:pt x="370" y="238"/>
                  </a:lnTo>
                  <a:lnTo>
                    <a:pt x="344" y="106"/>
                  </a:lnTo>
                  <a:lnTo>
                    <a:pt x="291" y="26"/>
                  </a:lnTo>
                  <a:lnTo>
                    <a:pt x="211" y="0"/>
                  </a:lnTo>
                  <a:lnTo>
                    <a:pt x="158" y="0"/>
                  </a:lnTo>
                  <a:lnTo>
                    <a:pt x="160" y="0"/>
                  </a:lnTo>
                </a:path>
              </a:pathLst>
            </a:custGeom>
            <a:noFill/>
            <a:ln w="0">
              <a:solidFill>
                <a:srgbClr val="000000"/>
              </a:solidFill>
              <a:prstDash val="solid"/>
              <a:round/>
            </a:ln>
          </p:spPr>
          <p:txBody>
            <a:bodyPr/>
            <a:lstStyle/>
            <a:p>
              <a:endParaRPr lang="en-US"/>
            </a:p>
          </p:txBody>
        </p:sp>
        <p:sp>
          <p:nvSpPr>
            <p:cNvPr id="27225" name="Freeform 1816"/>
            <p:cNvSpPr/>
            <p:nvPr/>
          </p:nvSpPr>
          <p:spPr bwMode="auto">
            <a:xfrm>
              <a:off x="3483" y="2595"/>
              <a:ext cx="8" cy="66"/>
            </a:xfrm>
            <a:custGeom>
              <a:avLst/>
              <a:gdLst>
                <a:gd name="T0" fmla="*/ 0 w 54"/>
                <a:gd name="T1" fmla="*/ 0 h 450"/>
                <a:gd name="T2" fmla="*/ 0 w 54"/>
                <a:gd name="T3" fmla="*/ 0 h 450"/>
                <a:gd name="T4" fmla="*/ 0 w 54"/>
                <a:gd name="T5" fmla="*/ 0 h 450"/>
                <a:gd name="T6" fmla="*/ 0 w 54"/>
                <a:gd name="T7" fmla="*/ 1 h 450"/>
                <a:gd name="T8" fmla="*/ 0 w 54"/>
                <a:gd name="T9" fmla="*/ 1 h 450"/>
                <a:gd name="T10" fmla="*/ 0 w 54"/>
                <a:gd name="T11" fmla="*/ 1 h 450"/>
                <a:gd name="T12" fmla="*/ 0 w 54"/>
                <a:gd name="T13" fmla="*/ 1 h 450"/>
                <a:gd name="T14" fmla="*/ 0 60000 65536"/>
                <a:gd name="T15" fmla="*/ 0 60000 65536"/>
                <a:gd name="T16" fmla="*/ 0 60000 65536"/>
                <a:gd name="T17" fmla="*/ 0 60000 65536"/>
                <a:gd name="T18" fmla="*/ 0 60000 65536"/>
                <a:gd name="T19" fmla="*/ 0 60000 65536"/>
                <a:gd name="T20" fmla="*/ 0 60000 65536"/>
                <a:gd name="T21" fmla="*/ 0 w 54"/>
                <a:gd name="T22" fmla="*/ 0 h 450"/>
                <a:gd name="T23" fmla="*/ 54 w 54"/>
                <a:gd name="T24" fmla="*/ 450 h 4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50">
                  <a:moveTo>
                    <a:pt x="53" y="0"/>
                  </a:moveTo>
                  <a:lnTo>
                    <a:pt x="26" y="53"/>
                  </a:lnTo>
                  <a:lnTo>
                    <a:pt x="0" y="159"/>
                  </a:lnTo>
                  <a:lnTo>
                    <a:pt x="0" y="290"/>
                  </a:lnTo>
                  <a:lnTo>
                    <a:pt x="26" y="397"/>
                  </a:lnTo>
                  <a:lnTo>
                    <a:pt x="53" y="450"/>
                  </a:lnTo>
                  <a:lnTo>
                    <a:pt x="54" y="450"/>
                  </a:lnTo>
                </a:path>
              </a:pathLst>
            </a:custGeom>
            <a:noFill/>
            <a:ln w="0">
              <a:solidFill>
                <a:srgbClr val="000000"/>
              </a:solidFill>
              <a:prstDash val="solid"/>
              <a:round/>
            </a:ln>
          </p:spPr>
          <p:txBody>
            <a:bodyPr/>
            <a:lstStyle/>
            <a:p>
              <a:endParaRPr lang="en-US"/>
            </a:p>
          </p:txBody>
        </p:sp>
        <p:sp>
          <p:nvSpPr>
            <p:cNvPr id="27226" name="Freeform 1817"/>
            <p:cNvSpPr/>
            <p:nvPr/>
          </p:nvSpPr>
          <p:spPr bwMode="auto">
            <a:xfrm>
              <a:off x="3521" y="2595"/>
              <a:ext cx="9" cy="66"/>
            </a:xfrm>
            <a:custGeom>
              <a:avLst/>
              <a:gdLst>
                <a:gd name="T0" fmla="*/ 0 w 53"/>
                <a:gd name="T1" fmla="*/ 1 h 450"/>
                <a:gd name="T2" fmla="*/ 0 w 53"/>
                <a:gd name="T3" fmla="*/ 1 h 450"/>
                <a:gd name="T4" fmla="*/ 0 w 53"/>
                <a:gd name="T5" fmla="*/ 1 h 450"/>
                <a:gd name="T6" fmla="*/ 0 w 53"/>
                <a:gd name="T7" fmla="*/ 0 h 450"/>
                <a:gd name="T8" fmla="*/ 0 w 53"/>
                <a:gd name="T9" fmla="*/ 0 h 450"/>
                <a:gd name="T10" fmla="*/ 0 w 53"/>
                <a:gd name="T11" fmla="*/ 0 h 450"/>
                <a:gd name="T12" fmla="*/ 0 w 53"/>
                <a:gd name="T13" fmla="*/ 0 h 450"/>
                <a:gd name="T14" fmla="*/ 0 60000 65536"/>
                <a:gd name="T15" fmla="*/ 0 60000 65536"/>
                <a:gd name="T16" fmla="*/ 0 60000 65536"/>
                <a:gd name="T17" fmla="*/ 0 60000 65536"/>
                <a:gd name="T18" fmla="*/ 0 60000 65536"/>
                <a:gd name="T19" fmla="*/ 0 60000 65536"/>
                <a:gd name="T20" fmla="*/ 0 60000 65536"/>
                <a:gd name="T21" fmla="*/ 0 w 53"/>
                <a:gd name="T22" fmla="*/ 0 h 450"/>
                <a:gd name="T23" fmla="*/ 53 w 53"/>
                <a:gd name="T24" fmla="*/ 450 h 4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450">
                  <a:moveTo>
                    <a:pt x="0" y="450"/>
                  </a:moveTo>
                  <a:lnTo>
                    <a:pt x="26" y="397"/>
                  </a:lnTo>
                  <a:lnTo>
                    <a:pt x="53" y="290"/>
                  </a:lnTo>
                  <a:lnTo>
                    <a:pt x="53" y="159"/>
                  </a:lnTo>
                  <a:lnTo>
                    <a:pt x="26" y="53"/>
                  </a:lnTo>
                  <a:lnTo>
                    <a:pt x="0" y="0"/>
                  </a:lnTo>
                  <a:lnTo>
                    <a:pt x="1" y="0"/>
                  </a:lnTo>
                </a:path>
              </a:pathLst>
            </a:custGeom>
            <a:noFill/>
            <a:ln w="0">
              <a:solidFill>
                <a:srgbClr val="000000"/>
              </a:solidFill>
              <a:prstDash val="solid"/>
              <a:round/>
            </a:ln>
          </p:spPr>
          <p:txBody>
            <a:bodyPr/>
            <a:lstStyle/>
            <a:p>
              <a:endParaRPr lang="en-US"/>
            </a:p>
          </p:txBody>
        </p:sp>
        <p:sp>
          <p:nvSpPr>
            <p:cNvPr id="27227" name="Freeform 1818"/>
            <p:cNvSpPr/>
            <p:nvPr/>
          </p:nvSpPr>
          <p:spPr bwMode="auto">
            <a:xfrm>
              <a:off x="3486" y="2587"/>
              <a:ext cx="16" cy="81"/>
            </a:xfrm>
            <a:custGeom>
              <a:avLst/>
              <a:gdLst>
                <a:gd name="T0" fmla="*/ 0 w 107"/>
                <a:gd name="T1" fmla="*/ 0 h 555"/>
                <a:gd name="T2" fmla="*/ 0 w 107"/>
                <a:gd name="T3" fmla="*/ 0 h 555"/>
                <a:gd name="T4" fmla="*/ 0 w 107"/>
                <a:gd name="T5" fmla="*/ 0 h 555"/>
                <a:gd name="T6" fmla="*/ 0 w 107"/>
                <a:gd name="T7" fmla="*/ 1 h 555"/>
                <a:gd name="T8" fmla="*/ 0 w 107"/>
                <a:gd name="T9" fmla="*/ 1 h 555"/>
                <a:gd name="T10" fmla="*/ 0 w 107"/>
                <a:gd name="T11" fmla="*/ 1 h 555"/>
                <a:gd name="T12" fmla="*/ 0 w 107"/>
                <a:gd name="T13" fmla="*/ 2 h 555"/>
                <a:gd name="T14" fmla="*/ 0 w 107"/>
                <a:gd name="T15" fmla="*/ 2 h 555"/>
                <a:gd name="T16" fmla="*/ 0 w 107"/>
                <a:gd name="T17" fmla="*/ 2 h 5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555"/>
                <a:gd name="T29" fmla="*/ 107 w 107"/>
                <a:gd name="T30" fmla="*/ 555 h 5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555">
                  <a:moveTo>
                    <a:pt x="105" y="0"/>
                  </a:moveTo>
                  <a:lnTo>
                    <a:pt x="53" y="26"/>
                  </a:lnTo>
                  <a:lnTo>
                    <a:pt x="27" y="79"/>
                  </a:lnTo>
                  <a:lnTo>
                    <a:pt x="0" y="212"/>
                  </a:lnTo>
                  <a:lnTo>
                    <a:pt x="0" y="343"/>
                  </a:lnTo>
                  <a:lnTo>
                    <a:pt x="27" y="476"/>
                  </a:lnTo>
                  <a:lnTo>
                    <a:pt x="53" y="528"/>
                  </a:lnTo>
                  <a:lnTo>
                    <a:pt x="105" y="555"/>
                  </a:lnTo>
                  <a:lnTo>
                    <a:pt x="107" y="555"/>
                  </a:lnTo>
                </a:path>
              </a:pathLst>
            </a:custGeom>
            <a:noFill/>
            <a:ln w="0">
              <a:solidFill>
                <a:srgbClr val="000000"/>
              </a:solidFill>
              <a:prstDash val="solid"/>
              <a:round/>
            </a:ln>
          </p:spPr>
          <p:txBody>
            <a:bodyPr/>
            <a:lstStyle/>
            <a:p>
              <a:endParaRPr lang="en-US"/>
            </a:p>
          </p:txBody>
        </p:sp>
        <p:sp>
          <p:nvSpPr>
            <p:cNvPr id="27228" name="Freeform 1819"/>
            <p:cNvSpPr/>
            <p:nvPr/>
          </p:nvSpPr>
          <p:spPr bwMode="auto">
            <a:xfrm>
              <a:off x="3510" y="2587"/>
              <a:ext cx="15" cy="81"/>
            </a:xfrm>
            <a:custGeom>
              <a:avLst/>
              <a:gdLst>
                <a:gd name="T0" fmla="*/ 0 w 106"/>
                <a:gd name="T1" fmla="*/ 2 h 555"/>
                <a:gd name="T2" fmla="*/ 0 w 106"/>
                <a:gd name="T3" fmla="*/ 2 h 555"/>
                <a:gd name="T4" fmla="*/ 0 w 106"/>
                <a:gd name="T5" fmla="*/ 1 h 555"/>
                <a:gd name="T6" fmla="*/ 0 w 106"/>
                <a:gd name="T7" fmla="*/ 1 h 555"/>
                <a:gd name="T8" fmla="*/ 0 w 106"/>
                <a:gd name="T9" fmla="*/ 1 h 555"/>
                <a:gd name="T10" fmla="*/ 0 w 106"/>
                <a:gd name="T11" fmla="*/ 0 h 555"/>
                <a:gd name="T12" fmla="*/ 0 w 106"/>
                <a:gd name="T13" fmla="*/ 0 h 555"/>
                <a:gd name="T14" fmla="*/ 0 w 106"/>
                <a:gd name="T15" fmla="*/ 0 h 555"/>
                <a:gd name="T16" fmla="*/ 0 w 106"/>
                <a:gd name="T17" fmla="*/ 0 h 5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555"/>
                <a:gd name="T29" fmla="*/ 106 w 106"/>
                <a:gd name="T30" fmla="*/ 555 h 5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555">
                  <a:moveTo>
                    <a:pt x="0" y="555"/>
                  </a:moveTo>
                  <a:lnTo>
                    <a:pt x="53" y="528"/>
                  </a:lnTo>
                  <a:lnTo>
                    <a:pt x="80" y="476"/>
                  </a:lnTo>
                  <a:lnTo>
                    <a:pt x="106" y="343"/>
                  </a:lnTo>
                  <a:lnTo>
                    <a:pt x="106" y="212"/>
                  </a:lnTo>
                  <a:lnTo>
                    <a:pt x="80" y="79"/>
                  </a:lnTo>
                  <a:lnTo>
                    <a:pt x="53" y="26"/>
                  </a:lnTo>
                  <a:lnTo>
                    <a:pt x="0" y="0"/>
                  </a:lnTo>
                  <a:lnTo>
                    <a:pt x="1" y="0"/>
                  </a:lnTo>
                </a:path>
              </a:pathLst>
            </a:custGeom>
            <a:noFill/>
            <a:ln w="0">
              <a:solidFill>
                <a:srgbClr val="000000"/>
              </a:solidFill>
              <a:prstDash val="solid"/>
              <a:round/>
            </a:ln>
          </p:spPr>
          <p:txBody>
            <a:bodyPr/>
            <a:lstStyle/>
            <a:p>
              <a:endParaRPr lang="en-US"/>
            </a:p>
          </p:txBody>
        </p:sp>
        <p:sp>
          <p:nvSpPr>
            <p:cNvPr id="27229" name="Line 1820"/>
            <p:cNvSpPr>
              <a:spLocks noChangeShapeType="1"/>
            </p:cNvSpPr>
            <p:nvPr/>
          </p:nvSpPr>
          <p:spPr bwMode="auto">
            <a:xfrm>
              <a:off x="3432" y="1539"/>
              <a:ext cx="1" cy="0"/>
            </a:xfrm>
            <a:prstGeom prst="line">
              <a:avLst/>
            </a:prstGeom>
            <a:noFill/>
            <a:ln w="0">
              <a:solidFill>
                <a:srgbClr val="000000"/>
              </a:solidFill>
              <a:round/>
            </a:ln>
          </p:spPr>
          <p:txBody>
            <a:bodyPr/>
            <a:lstStyle/>
            <a:p>
              <a:endParaRPr lang="en-US"/>
            </a:p>
          </p:txBody>
        </p:sp>
        <p:sp>
          <p:nvSpPr>
            <p:cNvPr id="27230" name="Line 1821"/>
            <p:cNvSpPr>
              <a:spLocks noChangeShapeType="1"/>
            </p:cNvSpPr>
            <p:nvPr/>
          </p:nvSpPr>
          <p:spPr bwMode="auto">
            <a:xfrm>
              <a:off x="2888" y="1850"/>
              <a:ext cx="0" cy="1"/>
            </a:xfrm>
            <a:prstGeom prst="line">
              <a:avLst/>
            </a:prstGeom>
            <a:noFill/>
            <a:ln w="0">
              <a:solidFill>
                <a:srgbClr val="000000"/>
              </a:solidFill>
              <a:round/>
            </a:ln>
          </p:spPr>
          <p:txBody>
            <a:bodyPr/>
            <a:lstStyle/>
            <a:p>
              <a:endParaRPr lang="en-US"/>
            </a:p>
          </p:txBody>
        </p:sp>
        <p:sp>
          <p:nvSpPr>
            <p:cNvPr id="27231" name="Line 1822"/>
            <p:cNvSpPr>
              <a:spLocks noChangeShapeType="1"/>
            </p:cNvSpPr>
            <p:nvPr/>
          </p:nvSpPr>
          <p:spPr bwMode="auto">
            <a:xfrm>
              <a:off x="3976" y="1850"/>
              <a:ext cx="0" cy="1"/>
            </a:xfrm>
            <a:prstGeom prst="line">
              <a:avLst/>
            </a:prstGeom>
            <a:noFill/>
            <a:ln w="0">
              <a:solidFill>
                <a:srgbClr val="000000"/>
              </a:solidFill>
              <a:round/>
            </a:ln>
          </p:spPr>
          <p:txBody>
            <a:bodyPr/>
            <a:lstStyle/>
            <a:p>
              <a:endParaRPr lang="en-US"/>
            </a:p>
          </p:txBody>
        </p:sp>
        <p:sp>
          <p:nvSpPr>
            <p:cNvPr id="27232" name="Line 1823"/>
            <p:cNvSpPr>
              <a:spLocks noChangeShapeType="1"/>
            </p:cNvSpPr>
            <p:nvPr/>
          </p:nvSpPr>
          <p:spPr bwMode="auto">
            <a:xfrm>
              <a:off x="3056" y="2562"/>
              <a:ext cx="1" cy="1"/>
            </a:xfrm>
            <a:prstGeom prst="line">
              <a:avLst/>
            </a:prstGeom>
            <a:noFill/>
            <a:ln w="0">
              <a:solidFill>
                <a:srgbClr val="000000"/>
              </a:solidFill>
              <a:round/>
            </a:ln>
          </p:spPr>
          <p:txBody>
            <a:bodyPr/>
            <a:lstStyle/>
            <a:p>
              <a:endParaRPr lang="en-US"/>
            </a:p>
          </p:txBody>
        </p:sp>
        <p:grpSp>
          <p:nvGrpSpPr>
            <p:cNvPr id="27233" name="Group 1824"/>
            <p:cNvGrpSpPr/>
            <p:nvPr/>
          </p:nvGrpSpPr>
          <p:grpSpPr bwMode="auto">
            <a:xfrm>
              <a:off x="3744" y="1260"/>
              <a:ext cx="163" cy="156"/>
              <a:chOff x="2130" y="2432"/>
              <a:chExt cx="448" cy="448"/>
            </a:xfrm>
          </p:grpSpPr>
          <p:sp>
            <p:nvSpPr>
              <p:cNvPr id="27273" name="Oval 1825"/>
              <p:cNvSpPr>
                <a:spLocks noChangeArrowheads="1"/>
              </p:cNvSpPr>
              <p:nvPr/>
            </p:nvSpPr>
            <p:spPr bwMode="auto">
              <a:xfrm>
                <a:off x="2130" y="2432"/>
                <a:ext cx="448" cy="448"/>
              </a:xfrm>
              <a:prstGeom prst="ellipse">
                <a:avLst/>
              </a:prstGeom>
              <a:solidFill>
                <a:schemeClr val="accent1"/>
              </a:solidFill>
              <a:ln w="28575">
                <a:solidFill>
                  <a:srgbClr val="053BE7"/>
                </a:solidFill>
                <a:round/>
              </a:ln>
            </p:spPr>
            <p:txBody>
              <a:bodyPr wrap="none" anchor="ctr"/>
              <a:lstStyle/>
              <a:p>
                <a:endParaRPr lang="ms-MY"/>
              </a:p>
            </p:txBody>
          </p:sp>
          <p:sp>
            <p:nvSpPr>
              <p:cNvPr id="27274" name="Line 1826"/>
              <p:cNvSpPr>
                <a:spLocks noChangeShapeType="1"/>
              </p:cNvSpPr>
              <p:nvPr/>
            </p:nvSpPr>
            <p:spPr bwMode="auto">
              <a:xfrm>
                <a:off x="2358" y="2523"/>
                <a:ext cx="0" cy="256"/>
              </a:xfrm>
              <a:prstGeom prst="line">
                <a:avLst/>
              </a:prstGeom>
              <a:noFill/>
              <a:ln w="28575">
                <a:solidFill>
                  <a:srgbClr val="053BE7"/>
                </a:solidFill>
                <a:round/>
              </a:ln>
            </p:spPr>
            <p:txBody>
              <a:bodyPr/>
              <a:lstStyle/>
              <a:p>
                <a:endParaRPr lang="en-US"/>
              </a:p>
            </p:txBody>
          </p:sp>
          <p:sp>
            <p:nvSpPr>
              <p:cNvPr id="27275" name="Line 1827"/>
              <p:cNvSpPr>
                <a:spLocks noChangeShapeType="1"/>
              </p:cNvSpPr>
              <p:nvPr/>
            </p:nvSpPr>
            <p:spPr bwMode="auto">
              <a:xfrm flipV="1">
                <a:off x="2221" y="2642"/>
                <a:ext cx="275" cy="18"/>
              </a:xfrm>
              <a:prstGeom prst="line">
                <a:avLst/>
              </a:prstGeom>
              <a:noFill/>
              <a:ln w="28575">
                <a:solidFill>
                  <a:srgbClr val="053BE7"/>
                </a:solidFill>
                <a:round/>
              </a:ln>
            </p:spPr>
            <p:txBody>
              <a:bodyPr/>
              <a:lstStyle/>
              <a:p>
                <a:endParaRPr lang="en-US"/>
              </a:p>
            </p:txBody>
          </p:sp>
        </p:grpSp>
        <p:grpSp>
          <p:nvGrpSpPr>
            <p:cNvPr id="27234" name="Group 1828"/>
            <p:cNvGrpSpPr/>
            <p:nvPr/>
          </p:nvGrpSpPr>
          <p:grpSpPr bwMode="auto">
            <a:xfrm>
              <a:off x="2976" y="1260"/>
              <a:ext cx="163" cy="156"/>
              <a:chOff x="2130" y="2432"/>
              <a:chExt cx="448" cy="448"/>
            </a:xfrm>
          </p:grpSpPr>
          <p:sp>
            <p:nvSpPr>
              <p:cNvPr id="27270" name="Oval 1829"/>
              <p:cNvSpPr>
                <a:spLocks noChangeArrowheads="1"/>
              </p:cNvSpPr>
              <p:nvPr/>
            </p:nvSpPr>
            <p:spPr bwMode="auto">
              <a:xfrm>
                <a:off x="2130" y="2432"/>
                <a:ext cx="448" cy="448"/>
              </a:xfrm>
              <a:prstGeom prst="ellipse">
                <a:avLst/>
              </a:prstGeom>
              <a:solidFill>
                <a:schemeClr val="accent1"/>
              </a:solidFill>
              <a:ln w="28575">
                <a:solidFill>
                  <a:srgbClr val="053BE7"/>
                </a:solidFill>
                <a:round/>
              </a:ln>
            </p:spPr>
            <p:txBody>
              <a:bodyPr wrap="none" anchor="ctr"/>
              <a:lstStyle/>
              <a:p>
                <a:endParaRPr lang="ms-MY"/>
              </a:p>
            </p:txBody>
          </p:sp>
          <p:sp>
            <p:nvSpPr>
              <p:cNvPr id="27271" name="Line 1830"/>
              <p:cNvSpPr>
                <a:spLocks noChangeShapeType="1"/>
              </p:cNvSpPr>
              <p:nvPr/>
            </p:nvSpPr>
            <p:spPr bwMode="auto">
              <a:xfrm>
                <a:off x="2358" y="2523"/>
                <a:ext cx="0" cy="256"/>
              </a:xfrm>
              <a:prstGeom prst="line">
                <a:avLst/>
              </a:prstGeom>
              <a:noFill/>
              <a:ln w="28575">
                <a:solidFill>
                  <a:srgbClr val="053BE7"/>
                </a:solidFill>
                <a:round/>
              </a:ln>
            </p:spPr>
            <p:txBody>
              <a:bodyPr/>
              <a:lstStyle/>
              <a:p>
                <a:endParaRPr lang="en-US"/>
              </a:p>
            </p:txBody>
          </p:sp>
          <p:sp>
            <p:nvSpPr>
              <p:cNvPr id="27272" name="Line 1831"/>
              <p:cNvSpPr>
                <a:spLocks noChangeShapeType="1"/>
              </p:cNvSpPr>
              <p:nvPr/>
            </p:nvSpPr>
            <p:spPr bwMode="auto">
              <a:xfrm flipV="1">
                <a:off x="2221" y="2642"/>
                <a:ext cx="275" cy="18"/>
              </a:xfrm>
              <a:prstGeom prst="line">
                <a:avLst/>
              </a:prstGeom>
              <a:noFill/>
              <a:ln w="28575">
                <a:solidFill>
                  <a:srgbClr val="053BE7"/>
                </a:solidFill>
                <a:round/>
              </a:ln>
            </p:spPr>
            <p:txBody>
              <a:bodyPr/>
              <a:lstStyle/>
              <a:p>
                <a:endParaRPr lang="en-US"/>
              </a:p>
            </p:txBody>
          </p:sp>
        </p:grpSp>
        <p:grpSp>
          <p:nvGrpSpPr>
            <p:cNvPr id="27235" name="Group 1832"/>
            <p:cNvGrpSpPr/>
            <p:nvPr/>
          </p:nvGrpSpPr>
          <p:grpSpPr bwMode="auto">
            <a:xfrm>
              <a:off x="3136" y="1118"/>
              <a:ext cx="163" cy="156"/>
              <a:chOff x="2130" y="2432"/>
              <a:chExt cx="448" cy="448"/>
            </a:xfrm>
          </p:grpSpPr>
          <p:sp>
            <p:nvSpPr>
              <p:cNvPr id="27267" name="Oval 1833"/>
              <p:cNvSpPr>
                <a:spLocks noChangeArrowheads="1"/>
              </p:cNvSpPr>
              <p:nvPr/>
            </p:nvSpPr>
            <p:spPr bwMode="auto">
              <a:xfrm>
                <a:off x="2130" y="2432"/>
                <a:ext cx="448" cy="448"/>
              </a:xfrm>
              <a:prstGeom prst="ellipse">
                <a:avLst/>
              </a:prstGeom>
              <a:solidFill>
                <a:schemeClr val="accent1"/>
              </a:solidFill>
              <a:ln w="28575">
                <a:solidFill>
                  <a:srgbClr val="053BE7"/>
                </a:solidFill>
                <a:round/>
              </a:ln>
            </p:spPr>
            <p:txBody>
              <a:bodyPr wrap="none" anchor="ctr"/>
              <a:lstStyle/>
              <a:p>
                <a:endParaRPr lang="ms-MY"/>
              </a:p>
            </p:txBody>
          </p:sp>
          <p:sp>
            <p:nvSpPr>
              <p:cNvPr id="27268" name="Line 1834"/>
              <p:cNvSpPr>
                <a:spLocks noChangeShapeType="1"/>
              </p:cNvSpPr>
              <p:nvPr/>
            </p:nvSpPr>
            <p:spPr bwMode="auto">
              <a:xfrm>
                <a:off x="2358" y="2523"/>
                <a:ext cx="0" cy="256"/>
              </a:xfrm>
              <a:prstGeom prst="line">
                <a:avLst/>
              </a:prstGeom>
              <a:noFill/>
              <a:ln w="28575">
                <a:solidFill>
                  <a:srgbClr val="053BE7"/>
                </a:solidFill>
                <a:round/>
              </a:ln>
            </p:spPr>
            <p:txBody>
              <a:bodyPr/>
              <a:lstStyle/>
              <a:p>
                <a:endParaRPr lang="en-US"/>
              </a:p>
            </p:txBody>
          </p:sp>
          <p:sp>
            <p:nvSpPr>
              <p:cNvPr id="27269" name="Line 1835"/>
              <p:cNvSpPr>
                <a:spLocks noChangeShapeType="1"/>
              </p:cNvSpPr>
              <p:nvPr/>
            </p:nvSpPr>
            <p:spPr bwMode="auto">
              <a:xfrm flipV="1">
                <a:off x="2221" y="2642"/>
                <a:ext cx="275" cy="18"/>
              </a:xfrm>
              <a:prstGeom prst="line">
                <a:avLst/>
              </a:prstGeom>
              <a:noFill/>
              <a:ln w="28575">
                <a:solidFill>
                  <a:srgbClr val="053BE7"/>
                </a:solidFill>
                <a:round/>
              </a:ln>
            </p:spPr>
            <p:txBody>
              <a:bodyPr/>
              <a:lstStyle/>
              <a:p>
                <a:endParaRPr lang="en-US"/>
              </a:p>
            </p:txBody>
          </p:sp>
        </p:grpSp>
        <p:grpSp>
          <p:nvGrpSpPr>
            <p:cNvPr id="27236" name="Group 1836"/>
            <p:cNvGrpSpPr/>
            <p:nvPr/>
          </p:nvGrpSpPr>
          <p:grpSpPr bwMode="auto">
            <a:xfrm>
              <a:off x="3369" y="1050"/>
              <a:ext cx="163" cy="156"/>
              <a:chOff x="2130" y="2432"/>
              <a:chExt cx="448" cy="448"/>
            </a:xfrm>
          </p:grpSpPr>
          <p:sp>
            <p:nvSpPr>
              <p:cNvPr id="27264" name="Oval 1837"/>
              <p:cNvSpPr>
                <a:spLocks noChangeArrowheads="1"/>
              </p:cNvSpPr>
              <p:nvPr/>
            </p:nvSpPr>
            <p:spPr bwMode="auto">
              <a:xfrm>
                <a:off x="2130" y="2432"/>
                <a:ext cx="448" cy="448"/>
              </a:xfrm>
              <a:prstGeom prst="ellipse">
                <a:avLst/>
              </a:prstGeom>
              <a:solidFill>
                <a:schemeClr val="accent1"/>
              </a:solidFill>
              <a:ln w="28575">
                <a:solidFill>
                  <a:srgbClr val="053BE7"/>
                </a:solidFill>
                <a:round/>
              </a:ln>
            </p:spPr>
            <p:txBody>
              <a:bodyPr wrap="none" anchor="ctr"/>
              <a:lstStyle/>
              <a:p>
                <a:endParaRPr lang="ms-MY"/>
              </a:p>
            </p:txBody>
          </p:sp>
          <p:sp>
            <p:nvSpPr>
              <p:cNvPr id="27265" name="Line 1838"/>
              <p:cNvSpPr>
                <a:spLocks noChangeShapeType="1"/>
              </p:cNvSpPr>
              <p:nvPr/>
            </p:nvSpPr>
            <p:spPr bwMode="auto">
              <a:xfrm>
                <a:off x="2358" y="2523"/>
                <a:ext cx="0" cy="256"/>
              </a:xfrm>
              <a:prstGeom prst="line">
                <a:avLst/>
              </a:prstGeom>
              <a:noFill/>
              <a:ln w="28575">
                <a:solidFill>
                  <a:srgbClr val="053BE7"/>
                </a:solidFill>
                <a:round/>
              </a:ln>
            </p:spPr>
            <p:txBody>
              <a:bodyPr/>
              <a:lstStyle/>
              <a:p>
                <a:endParaRPr lang="en-US"/>
              </a:p>
            </p:txBody>
          </p:sp>
          <p:sp>
            <p:nvSpPr>
              <p:cNvPr id="27266" name="Line 1839"/>
              <p:cNvSpPr>
                <a:spLocks noChangeShapeType="1"/>
              </p:cNvSpPr>
              <p:nvPr/>
            </p:nvSpPr>
            <p:spPr bwMode="auto">
              <a:xfrm flipV="1">
                <a:off x="2221" y="2642"/>
                <a:ext cx="275" cy="18"/>
              </a:xfrm>
              <a:prstGeom prst="line">
                <a:avLst/>
              </a:prstGeom>
              <a:noFill/>
              <a:ln w="28575">
                <a:solidFill>
                  <a:srgbClr val="053BE7"/>
                </a:solidFill>
                <a:round/>
              </a:ln>
            </p:spPr>
            <p:txBody>
              <a:bodyPr/>
              <a:lstStyle/>
              <a:p>
                <a:endParaRPr lang="en-US"/>
              </a:p>
            </p:txBody>
          </p:sp>
        </p:grpSp>
        <p:grpSp>
          <p:nvGrpSpPr>
            <p:cNvPr id="27237" name="Group 1840"/>
            <p:cNvGrpSpPr/>
            <p:nvPr/>
          </p:nvGrpSpPr>
          <p:grpSpPr bwMode="auto">
            <a:xfrm>
              <a:off x="3556" y="1091"/>
              <a:ext cx="163" cy="156"/>
              <a:chOff x="2130" y="2432"/>
              <a:chExt cx="448" cy="448"/>
            </a:xfrm>
          </p:grpSpPr>
          <p:sp>
            <p:nvSpPr>
              <p:cNvPr id="27261" name="Oval 1841"/>
              <p:cNvSpPr>
                <a:spLocks noChangeArrowheads="1"/>
              </p:cNvSpPr>
              <p:nvPr/>
            </p:nvSpPr>
            <p:spPr bwMode="auto">
              <a:xfrm>
                <a:off x="2130" y="2432"/>
                <a:ext cx="448" cy="448"/>
              </a:xfrm>
              <a:prstGeom prst="ellipse">
                <a:avLst/>
              </a:prstGeom>
              <a:solidFill>
                <a:schemeClr val="accent1"/>
              </a:solidFill>
              <a:ln w="28575">
                <a:solidFill>
                  <a:srgbClr val="053BE7"/>
                </a:solidFill>
                <a:round/>
              </a:ln>
            </p:spPr>
            <p:txBody>
              <a:bodyPr wrap="none" anchor="ctr"/>
              <a:lstStyle/>
              <a:p>
                <a:endParaRPr lang="ms-MY"/>
              </a:p>
            </p:txBody>
          </p:sp>
          <p:sp>
            <p:nvSpPr>
              <p:cNvPr id="27262" name="Line 1842"/>
              <p:cNvSpPr>
                <a:spLocks noChangeShapeType="1"/>
              </p:cNvSpPr>
              <p:nvPr/>
            </p:nvSpPr>
            <p:spPr bwMode="auto">
              <a:xfrm>
                <a:off x="2358" y="2523"/>
                <a:ext cx="0" cy="256"/>
              </a:xfrm>
              <a:prstGeom prst="line">
                <a:avLst/>
              </a:prstGeom>
              <a:noFill/>
              <a:ln w="28575">
                <a:solidFill>
                  <a:srgbClr val="053BE7"/>
                </a:solidFill>
                <a:round/>
              </a:ln>
            </p:spPr>
            <p:txBody>
              <a:bodyPr/>
              <a:lstStyle/>
              <a:p>
                <a:endParaRPr lang="en-US"/>
              </a:p>
            </p:txBody>
          </p:sp>
          <p:sp>
            <p:nvSpPr>
              <p:cNvPr id="27263" name="Line 1843"/>
              <p:cNvSpPr>
                <a:spLocks noChangeShapeType="1"/>
              </p:cNvSpPr>
              <p:nvPr/>
            </p:nvSpPr>
            <p:spPr bwMode="auto">
              <a:xfrm flipV="1">
                <a:off x="2221" y="2642"/>
                <a:ext cx="275" cy="18"/>
              </a:xfrm>
              <a:prstGeom prst="line">
                <a:avLst/>
              </a:prstGeom>
              <a:noFill/>
              <a:ln w="28575">
                <a:solidFill>
                  <a:srgbClr val="053BE7"/>
                </a:solidFill>
                <a:round/>
              </a:ln>
            </p:spPr>
            <p:txBody>
              <a:bodyPr/>
              <a:lstStyle/>
              <a:p>
                <a:endParaRPr lang="en-US"/>
              </a:p>
            </p:txBody>
          </p:sp>
        </p:grpSp>
        <p:grpSp>
          <p:nvGrpSpPr>
            <p:cNvPr id="27238" name="Group 1844"/>
            <p:cNvGrpSpPr/>
            <p:nvPr/>
          </p:nvGrpSpPr>
          <p:grpSpPr bwMode="auto">
            <a:xfrm>
              <a:off x="3711" y="1672"/>
              <a:ext cx="165" cy="146"/>
              <a:chOff x="3062" y="1115"/>
              <a:chExt cx="439" cy="430"/>
            </a:xfrm>
          </p:grpSpPr>
          <p:sp>
            <p:nvSpPr>
              <p:cNvPr id="27259" name="Oval 1845"/>
              <p:cNvSpPr>
                <a:spLocks noChangeArrowheads="1"/>
              </p:cNvSpPr>
              <p:nvPr/>
            </p:nvSpPr>
            <p:spPr bwMode="auto">
              <a:xfrm>
                <a:off x="3062" y="1115"/>
                <a:ext cx="439" cy="430"/>
              </a:xfrm>
              <a:prstGeom prst="ellipse">
                <a:avLst/>
              </a:prstGeom>
              <a:solidFill>
                <a:schemeClr val="accent1"/>
              </a:solidFill>
              <a:ln w="28575">
                <a:solidFill>
                  <a:srgbClr val="053BE7"/>
                </a:solidFill>
                <a:round/>
              </a:ln>
            </p:spPr>
            <p:txBody>
              <a:bodyPr wrap="none" anchor="ctr"/>
              <a:lstStyle/>
              <a:p>
                <a:endParaRPr lang="ms-MY"/>
              </a:p>
            </p:txBody>
          </p:sp>
          <p:sp>
            <p:nvSpPr>
              <p:cNvPr id="27260" name="Oval 1846"/>
              <p:cNvSpPr>
                <a:spLocks noChangeArrowheads="1"/>
              </p:cNvSpPr>
              <p:nvPr/>
            </p:nvSpPr>
            <p:spPr bwMode="auto">
              <a:xfrm>
                <a:off x="3218" y="1279"/>
                <a:ext cx="119" cy="128"/>
              </a:xfrm>
              <a:prstGeom prst="ellipse">
                <a:avLst/>
              </a:prstGeom>
              <a:solidFill>
                <a:schemeClr val="tx1"/>
              </a:solidFill>
              <a:ln w="28575">
                <a:solidFill>
                  <a:srgbClr val="053BE7"/>
                </a:solidFill>
                <a:round/>
              </a:ln>
            </p:spPr>
            <p:txBody>
              <a:bodyPr wrap="none" anchor="ctr"/>
              <a:lstStyle/>
              <a:p>
                <a:endParaRPr lang="ms-MY"/>
              </a:p>
            </p:txBody>
          </p:sp>
        </p:grpSp>
        <p:grpSp>
          <p:nvGrpSpPr>
            <p:cNvPr id="27239" name="Group 1847"/>
            <p:cNvGrpSpPr/>
            <p:nvPr/>
          </p:nvGrpSpPr>
          <p:grpSpPr bwMode="auto">
            <a:xfrm>
              <a:off x="3578" y="1850"/>
              <a:ext cx="165" cy="146"/>
              <a:chOff x="3062" y="1115"/>
              <a:chExt cx="439" cy="430"/>
            </a:xfrm>
          </p:grpSpPr>
          <p:sp>
            <p:nvSpPr>
              <p:cNvPr id="27257" name="Oval 1848"/>
              <p:cNvSpPr>
                <a:spLocks noChangeArrowheads="1"/>
              </p:cNvSpPr>
              <p:nvPr/>
            </p:nvSpPr>
            <p:spPr bwMode="auto">
              <a:xfrm>
                <a:off x="3062" y="1115"/>
                <a:ext cx="439" cy="430"/>
              </a:xfrm>
              <a:prstGeom prst="ellipse">
                <a:avLst/>
              </a:prstGeom>
              <a:solidFill>
                <a:schemeClr val="accent1"/>
              </a:solidFill>
              <a:ln w="28575">
                <a:solidFill>
                  <a:srgbClr val="053BE7"/>
                </a:solidFill>
                <a:round/>
              </a:ln>
            </p:spPr>
            <p:txBody>
              <a:bodyPr wrap="none" anchor="ctr"/>
              <a:lstStyle/>
              <a:p>
                <a:endParaRPr lang="ms-MY"/>
              </a:p>
            </p:txBody>
          </p:sp>
          <p:sp>
            <p:nvSpPr>
              <p:cNvPr id="27258" name="Oval 1849"/>
              <p:cNvSpPr>
                <a:spLocks noChangeArrowheads="1"/>
              </p:cNvSpPr>
              <p:nvPr/>
            </p:nvSpPr>
            <p:spPr bwMode="auto">
              <a:xfrm>
                <a:off x="3218" y="1279"/>
                <a:ext cx="119" cy="128"/>
              </a:xfrm>
              <a:prstGeom prst="ellipse">
                <a:avLst/>
              </a:prstGeom>
              <a:solidFill>
                <a:schemeClr val="tx1"/>
              </a:solidFill>
              <a:ln w="28575">
                <a:solidFill>
                  <a:srgbClr val="053BE7"/>
                </a:solidFill>
                <a:round/>
              </a:ln>
            </p:spPr>
            <p:txBody>
              <a:bodyPr wrap="none" anchor="ctr"/>
              <a:lstStyle/>
              <a:p>
                <a:endParaRPr lang="ms-MY"/>
              </a:p>
            </p:txBody>
          </p:sp>
        </p:grpSp>
        <p:grpSp>
          <p:nvGrpSpPr>
            <p:cNvPr id="27240" name="Group 1850"/>
            <p:cNvGrpSpPr/>
            <p:nvPr/>
          </p:nvGrpSpPr>
          <p:grpSpPr bwMode="auto">
            <a:xfrm>
              <a:off x="3354" y="1919"/>
              <a:ext cx="165" cy="146"/>
              <a:chOff x="3062" y="1115"/>
              <a:chExt cx="439" cy="430"/>
            </a:xfrm>
          </p:grpSpPr>
          <p:sp>
            <p:nvSpPr>
              <p:cNvPr id="27255" name="Oval 1851"/>
              <p:cNvSpPr>
                <a:spLocks noChangeArrowheads="1"/>
              </p:cNvSpPr>
              <p:nvPr/>
            </p:nvSpPr>
            <p:spPr bwMode="auto">
              <a:xfrm>
                <a:off x="3062" y="1115"/>
                <a:ext cx="439" cy="430"/>
              </a:xfrm>
              <a:prstGeom prst="ellipse">
                <a:avLst/>
              </a:prstGeom>
              <a:solidFill>
                <a:schemeClr val="accent1"/>
              </a:solidFill>
              <a:ln w="28575">
                <a:solidFill>
                  <a:srgbClr val="053BE7"/>
                </a:solidFill>
                <a:round/>
              </a:ln>
            </p:spPr>
            <p:txBody>
              <a:bodyPr wrap="none" anchor="ctr"/>
              <a:lstStyle/>
              <a:p>
                <a:endParaRPr lang="ms-MY"/>
              </a:p>
            </p:txBody>
          </p:sp>
          <p:sp>
            <p:nvSpPr>
              <p:cNvPr id="27256" name="Oval 1852"/>
              <p:cNvSpPr>
                <a:spLocks noChangeArrowheads="1"/>
              </p:cNvSpPr>
              <p:nvPr/>
            </p:nvSpPr>
            <p:spPr bwMode="auto">
              <a:xfrm>
                <a:off x="3218" y="1279"/>
                <a:ext cx="119" cy="128"/>
              </a:xfrm>
              <a:prstGeom prst="ellipse">
                <a:avLst/>
              </a:prstGeom>
              <a:solidFill>
                <a:schemeClr val="tx1"/>
              </a:solidFill>
              <a:ln w="28575">
                <a:solidFill>
                  <a:srgbClr val="053BE7"/>
                </a:solidFill>
                <a:round/>
              </a:ln>
            </p:spPr>
            <p:txBody>
              <a:bodyPr wrap="none" anchor="ctr"/>
              <a:lstStyle/>
              <a:p>
                <a:endParaRPr lang="ms-MY"/>
              </a:p>
            </p:txBody>
          </p:sp>
        </p:grpSp>
        <p:grpSp>
          <p:nvGrpSpPr>
            <p:cNvPr id="27241" name="Group 1853"/>
            <p:cNvGrpSpPr/>
            <p:nvPr/>
          </p:nvGrpSpPr>
          <p:grpSpPr bwMode="auto">
            <a:xfrm>
              <a:off x="3130" y="1850"/>
              <a:ext cx="165" cy="146"/>
              <a:chOff x="3062" y="1115"/>
              <a:chExt cx="439" cy="430"/>
            </a:xfrm>
          </p:grpSpPr>
          <p:sp>
            <p:nvSpPr>
              <p:cNvPr id="27253" name="Oval 1854"/>
              <p:cNvSpPr>
                <a:spLocks noChangeArrowheads="1"/>
              </p:cNvSpPr>
              <p:nvPr/>
            </p:nvSpPr>
            <p:spPr bwMode="auto">
              <a:xfrm>
                <a:off x="3062" y="1115"/>
                <a:ext cx="439" cy="430"/>
              </a:xfrm>
              <a:prstGeom prst="ellipse">
                <a:avLst/>
              </a:prstGeom>
              <a:solidFill>
                <a:schemeClr val="accent1"/>
              </a:solidFill>
              <a:ln w="28575">
                <a:solidFill>
                  <a:srgbClr val="053BE7"/>
                </a:solidFill>
                <a:round/>
              </a:ln>
            </p:spPr>
            <p:txBody>
              <a:bodyPr wrap="none" anchor="ctr"/>
              <a:lstStyle/>
              <a:p>
                <a:endParaRPr lang="ms-MY"/>
              </a:p>
            </p:txBody>
          </p:sp>
          <p:sp>
            <p:nvSpPr>
              <p:cNvPr id="27254" name="Oval 1855"/>
              <p:cNvSpPr>
                <a:spLocks noChangeArrowheads="1"/>
              </p:cNvSpPr>
              <p:nvPr/>
            </p:nvSpPr>
            <p:spPr bwMode="auto">
              <a:xfrm>
                <a:off x="3218" y="1279"/>
                <a:ext cx="119" cy="128"/>
              </a:xfrm>
              <a:prstGeom prst="ellipse">
                <a:avLst/>
              </a:prstGeom>
              <a:solidFill>
                <a:schemeClr val="tx1"/>
              </a:solidFill>
              <a:ln w="28575">
                <a:solidFill>
                  <a:srgbClr val="053BE7"/>
                </a:solidFill>
                <a:round/>
              </a:ln>
            </p:spPr>
            <p:txBody>
              <a:bodyPr wrap="none" anchor="ctr"/>
              <a:lstStyle/>
              <a:p>
                <a:endParaRPr lang="ms-MY"/>
              </a:p>
            </p:txBody>
          </p:sp>
        </p:grpSp>
        <p:grpSp>
          <p:nvGrpSpPr>
            <p:cNvPr id="27242" name="Group 1856"/>
            <p:cNvGrpSpPr/>
            <p:nvPr/>
          </p:nvGrpSpPr>
          <p:grpSpPr bwMode="auto">
            <a:xfrm>
              <a:off x="2970" y="1681"/>
              <a:ext cx="165" cy="146"/>
              <a:chOff x="3062" y="1115"/>
              <a:chExt cx="439" cy="430"/>
            </a:xfrm>
          </p:grpSpPr>
          <p:sp>
            <p:nvSpPr>
              <p:cNvPr id="27251" name="Oval 1857"/>
              <p:cNvSpPr>
                <a:spLocks noChangeArrowheads="1"/>
              </p:cNvSpPr>
              <p:nvPr/>
            </p:nvSpPr>
            <p:spPr bwMode="auto">
              <a:xfrm>
                <a:off x="3062" y="1115"/>
                <a:ext cx="439" cy="430"/>
              </a:xfrm>
              <a:prstGeom prst="ellipse">
                <a:avLst/>
              </a:prstGeom>
              <a:solidFill>
                <a:schemeClr val="accent1"/>
              </a:solidFill>
              <a:ln w="28575">
                <a:solidFill>
                  <a:srgbClr val="053BE7"/>
                </a:solidFill>
                <a:round/>
              </a:ln>
            </p:spPr>
            <p:txBody>
              <a:bodyPr wrap="none" anchor="ctr"/>
              <a:lstStyle/>
              <a:p>
                <a:endParaRPr lang="ms-MY"/>
              </a:p>
            </p:txBody>
          </p:sp>
          <p:sp>
            <p:nvSpPr>
              <p:cNvPr id="27252" name="Oval 1858"/>
              <p:cNvSpPr>
                <a:spLocks noChangeArrowheads="1"/>
              </p:cNvSpPr>
              <p:nvPr/>
            </p:nvSpPr>
            <p:spPr bwMode="auto">
              <a:xfrm>
                <a:off x="3218" y="1279"/>
                <a:ext cx="119" cy="128"/>
              </a:xfrm>
              <a:prstGeom prst="ellipse">
                <a:avLst/>
              </a:prstGeom>
              <a:solidFill>
                <a:schemeClr val="tx1"/>
              </a:solidFill>
              <a:ln w="28575">
                <a:solidFill>
                  <a:srgbClr val="053BE7"/>
                </a:solidFill>
                <a:round/>
              </a:ln>
            </p:spPr>
            <p:txBody>
              <a:bodyPr wrap="none" anchor="ctr"/>
              <a:lstStyle/>
              <a:p>
                <a:endParaRPr lang="ms-MY"/>
              </a:p>
            </p:txBody>
          </p:sp>
        </p:grpSp>
        <p:sp>
          <p:nvSpPr>
            <p:cNvPr id="27243" name="Line 1859"/>
            <p:cNvSpPr>
              <a:spLocks noChangeShapeType="1"/>
            </p:cNvSpPr>
            <p:nvPr/>
          </p:nvSpPr>
          <p:spPr bwMode="auto">
            <a:xfrm>
              <a:off x="2981" y="851"/>
              <a:ext cx="101" cy="155"/>
            </a:xfrm>
            <a:prstGeom prst="line">
              <a:avLst/>
            </a:prstGeom>
            <a:noFill/>
            <a:ln w="28575">
              <a:solidFill>
                <a:srgbClr val="000099"/>
              </a:solidFill>
              <a:round/>
              <a:tailEnd type="triangle" w="med" len="med"/>
            </a:ln>
          </p:spPr>
          <p:txBody>
            <a:bodyPr/>
            <a:lstStyle/>
            <a:p>
              <a:endParaRPr lang="en-US"/>
            </a:p>
          </p:txBody>
        </p:sp>
        <p:sp>
          <p:nvSpPr>
            <p:cNvPr id="27244" name="Line 1860"/>
            <p:cNvSpPr>
              <a:spLocks noChangeShapeType="1"/>
            </p:cNvSpPr>
            <p:nvPr/>
          </p:nvSpPr>
          <p:spPr bwMode="auto">
            <a:xfrm>
              <a:off x="3411" y="704"/>
              <a:ext cx="0" cy="201"/>
            </a:xfrm>
            <a:prstGeom prst="line">
              <a:avLst/>
            </a:prstGeom>
            <a:noFill/>
            <a:ln w="28575">
              <a:solidFill>
                <a:srgbClr val="000099"/>
              </a:solidFill>
              <a:round/>
              <a:tailEnd type="triangle" w="med" len="med"/>
            </a:ln>
          </p:spPr>
          <p:txBody>
            <a:bodyPr/>
            <a:lstStyle/>
            <a:p>
              <a:endParaRPr lang="en-US"/>
            </a:p>
          </p:txBody>
        </p:sp>
        <p:sp>
          <p:nvSpPr>
            <p:cNvPr id="27245" name="Line 1861"/>
            <p:cNvSpPr>
              <a:spLocks noChangeShapeType="1"/>
            </p:cNvSpPr>
            <p:nvPr/>
          </p:nvSpPr>
          <p:spPr bwMode="auto">
            <a:xfrm flipH="1">
              <a:off x="3831" y="887"/>
              <a:ext cx="119" cy="156"/>
            </a:xfrm>
            <a:prstGeom prst="line">
              <a:avLst/>
            </a:prstGeom>
            <a:noFill/>
            <a:ln w="28575">
              <a:solidFill>
                <a:srgbClr val="000099"/>
              </a:solidFill>
              <a:round/>
              <a:tailEnd type="triangle" w="med" len="med"/>
            </a:ln>
          </p:spPr>
          <p:txBody>
            <a:bodyPr/>
            <a:lstStyle/>
            <a:p>
              <a:endParaRPr lang="en-US"/>
            </a:p>
          </p:txBody>
        </p:sp>
        <p:sp>
          <p:nvSpPr>
            <p:cNvPr id="27246" name="Line 1862"/>
            <p:cNvSpPr>
              <a:spLocks noChangeShapeType="1"/>
            </p:cNvSpPr>
            <p:nvPr/>
          </p:nvSpPr>
          <p:spPr bwMode="auto">
            <a:xfrm flipH="1">
              <a:off x="2871" y="2003"/>
              <a:ext cx="137" cy="155"/>
            </a:xfrm>
            <a:prstGeom prst="line">
              <a:avLst/>
            </a:prstGeom>
            <a:noFill/>
            <a:ln w="28575">
              <a:solidFill>
                <a:srgbClr val="000099"/>
              </a:solidFill>
              <a:round/>
              <a:tailEnd type="triangle" w="med" len="med"/>
            </a:ln>
          </p:spPr>
          <p:txBody>
            <a:bodyPr/>
            <a:lstStyle/>
            <a:p>
              <a:endParaRPr lang="en-US"/>
            </a:p>
          </p:txBody>
        </p:sp>
        <p:sp>
          <p:nvSpPr>
            <p:cNvPr id="27247" name="Line 1863"/>
            <p:cNvSpPr>
              <a:spLocks noChangeShapeType="1"/>
            </p:cNvSpPr>
            <p:nvPr/>
          </p:nvSpPr>
          <p:spPr bwMode="auto">
            <a:xfrm>
              <a:off x="3447" y="2149"/>
              <a:ext cx="19" cy="228"/>
            </a:xfrm>
            <a:prstGeom prst="line">
              <a:avLst/>
            </a:prstGeom>
            <a:noFill/>
            <a:ln w="28575">
              <a:solidFill>
                <a:srgbClr val="000099"/>
              </a:solidFill>
              <a:round/>
              <a:tailEnd type="triangle" w="med" len="med"/>
            </a:ln>
          </p:spPr>
          <p:txBody>
            <a:bodyPr/>
            <a:lstStyle/>
            <a:p>
              <a:endParaRPr lang="en-US"/>
            </a:p>
          </p:txBody>
        </p:sp>
        <p:sp>
          <p:nvSpPr>
            <p:cNvPr id="27248" name="Line 1864"/>
            <p:cNvSpPr>
              <a:spLocks noChangeShapeType="1"/>
            </p:cNvSpPr>
            <p:nvPr/>
          </p:nvSpPr>
          <p:spPr bwMode="auto">
            <a:xfrm>
              <a:off x="3859" y="1993"/>
              <a:ext cx="164" cy="156"/>
            </a:xfrm>
            <a:prstGeom prst="line">
              <a:avLst/>
            </a:prstGeom>
            <a:noFill/>
            <a:ln w="28575">
              <a:solidFill>
                <a:srgbClr val="000099"/>
              </a:solidFill>
              <a:round/>
              <a:tailEnd type="triangle" w="med" len="med"/>
            </a:ln>
          </p:spPr>
          <p:txBody>
            <a:bodyPr/>
            <a:lstStyle/>
            <a:p>
              <a:endParaRPr lang="en-US"/>
            </a:p>
          </p:txBody>
        </p:sp>
        <p:sp>
          <p:nvSpPr>
            <p:cNvPr id="27249" name="Line 1865"/>
            <p:cNvSpPr>
              <a:spLocks noChangeShapeType="1"/>
            </p:cNvSpPr>
            <p:nvPr/>
          </p:nvSpPr>
          <p:spPr bwMode="auto">
            <a:xfrm flipH="1">
              <a:off x="2012" y="1536"/>
              <a:ext cx="1417" cy="0"/>
            </a:xfrm>
            <a:prstGeom prst="line">
              <a:avLst/>
            </a:prstGeom>
            <a:noFill/>
            <a:ln w="28575">
              <a:solidFill>
                <a:schemeClr val="bg2"/>
              </a:solidFill>
              <a:prstDash val="dash"/>
              <a:round/>
              <a:tailEnd type="triangle" w="med" len="med"/>
            </a:ln>
          </p:spPr>
          <p:txBody>
            <a:bodyPr/>
            <a:lstStyle/>
            <a:p>
              <a:endParaRPr lang="en-US"/>
            </a:p>
          </p:txBody>
        </p:sp>
        <p:sp>
          <p:nvSpPr>
            <p:cNvPr id="27250" name="Line 1866"/>
            <p:cNvSpPr>
              <a:spLocks noChangeShapeType="1"/>
            </p:cNvSpPr>
            <p:nvPr/>
          </p:nvSpPr>
          <p:spPr bwMode="auto">
            <a:xfrm>
              <a:off x="3429" y="1536"/>
              <a:ext cx="9" cy="1527"/>
            </a:xfrm>
            <a:prstGeom prst="line">
              <a:avLst/>
            </a:prstGeom>
            <a:noFill/>
            <a:ln w="28575">
              <a:solidFill>
                <a:schemeClr val="tx1"/>
              </a:solidFill>
              <a:prstDash val="dash"/>
              <a:round/>
              <a:tailEnd type="triangle" w="med" len="med"/>
            </a:ln>
          </p:spPr>
          <p:txBody>
            <a:bodyPr/>
            <a:lstStyle/>
            <a:p>
              <a:endParaRPr lang="en-US"/>
            </a:p>
          </p:txBody>
        </p:sp>
      </p:grpSp>
      <p:sp>
        <p:nvSpPr>
          <p:cNvPr id="26629" name="Text Box 1867"/>
          <p:cNvSpPr txBox="1">
            <a:spLocks noChangeArrowheads="1"/>
          </p:cNvSpPr>
          <p:nvPr/>
        </p:nvSpPr>
        <p:spPr bwMode="auto">
          <a:xfrm>
            <a:off x="1974850" y="2263775"/>
            <a:ext cx="2001838" cy="1603375"/>
          </a:xfrm>
          <a:prstGeom prst="rect">
            <a:avLst/>
          </a:prstGeom>
          <a:noFill/>
          <a:ln w="28575">
            <a:noFill/>
            <a:miter lim="800000"/>
          </a:ln>
        </p:spPr>
        <p:txBody>
          <a:bodyPr>
            <a:spAutoFit/>
          </a:bodyPr>
          <a:lstStyle/>
          <a:p>
            <a:pPr algn="ctr">
              <a:spcBef>
                <a:spcPct val="50000"/>
              </a:spcBef>
            </a:pPr>
            <a:r>
              <a:rPr lang="en-GB" i="1">
                <a:solidFill>
                  <a:schemeClr val="accent2"/>
                </a:solidFill>
                <a:latin typeface="Times New Roman" panose="02020603050405020304" pitchFamily="18" charset="0"/>
              </a:rPr>
              <a:t>Winding Axis of Rotor</a:t>
            </a:r>
            <a:endParaRPr lang="en-GB" i="1">
              <a:solidFill>
                <a:schemeClr val="accent2"/>
              </a:solidFill>
              <a:latin typeface="Times New Roman" panose="02020603050405020304" pitchFamily="18" charset="0"/>
            </a:endParaRPr>
          </a:p>
          <a:p>
            <a:pPr algn="ctr">
              <a:spcBef>
                <a:spcPct val="50000"/>
              </a:spcBef>
            </a:pPr>
            <a:r>
              <a:rPr lang="en-GB" i="1">
                <a:solidFill>
                  <a:schemeClr val="accent2"/>
                </a:solidFill>
                <a:latin typeface="Times New Roman" panose="02020603050405020304" pitchFamily="18" charset="0"/>
              </a:rPr>
              <a:t>Note it is perpendicular to the magnet flux</a:t>
            </a:r>
            <a:endParaRPr lang="en-GB" i="1">
              <a:solidFill>
                <a:schemeClr val="accent2"/>
              </a:solidFill>
              <a:latin typeface="Times New Roman" panose="02020603050405020304" pitchFamily="18" charset="0"/>
            </a:endParaRPr>
          </a:p>
        </p:txBody>
      </p:sp>
      <p:sp>
        <p:nvSpPr>
          <p:cNvPr id="26630" name="Text Box 1868"/>
          <p:cNvSpPr txBox="1">
            <a:spLocks noChangeArrowheads="1"/>
          </p:cNvSpPr>
          <p:nvPr/>
        </p:nvSpPr>
        <p:spPr bwMode="auto">
          <a:xfrm>
            <a:off x="250825" y="188913"/>
            <a:ext cx="8497888" cy="488950"/>
          </a:xfrm>
          <a:prstGeom prst="rect">
            <a:avLst/>
          </a:prstGeom>
          <a:solidFill>
            <a:schemeClr val="accent6">
              <a:lumMod val="20000"/>
              <a:lumOff val="80000"/>
            </a:schemeClr>
          </a:solidFill>
          <a:ln w="12700">
            <a:noFill/>
            <a:miter lim="800000"/>
          </a:ln>
        </p:spPr>
        <p:txBody>
          <a:bodyPr>
            <a:spAutoFit/>
          </a:bodyPr>
          <a:lstStyle/>
          <a:p>
            <a:pPr eaLnBrk="0" hangingPunct="0">
              <a:spcBef>
                <a:spcPct val="50000"/>
              </a:spcBef>
            </a:pPr>
            <a:r>
              <a:rPr lang="en-GB" sz="2600" b="1" dirty="0">
                <a:solidFill>
                  <a:srgbClr val="0429A0"/>
                </a:solidFill>
                <a:latin typeface="Tahoma" panose="020B0604030504040204" pitchFamily="34" charset="0"/>
              </a:rPr>
              <a:t>Cross section of a permanent magnet</a:t>
            </a:r>
            <a:r>
              <a:rPr lang="en-GB" sz="2600" b="1" dirty="0">
                <a:solidFill>
                  <a:srgbClr val="053BE7"/>
                </a:solidFill>
                <a:latin typeface="Tahoma" panose="020B0604030504040204" pitchFamily="34" charset="0"/>
              </a:rPr>
              <a:t> DC </a:t>
            </a:r>
            <a:r>
              <a:rPr lang="en-GB" sz="2600" b="1" dirty="0">
                <a:solidFill>
                  <a:srgbClr val="0429A0"/>
                </a:solidFill>
                <a:latin typeface="Tahoma" panose="020B0604030504040204" pitchFamily="34" charset="0"/>
              </a:rPr>
              <a:t>motor</a:t>
            </a:r>
            <a:endParaRPr lang="en-GB" sz="2600" b="1" dirty="0">
              <a:solidFill>
                <a:srgbClr val="0429A0"/>
              </a:solidFill>
              <a:latin typeface="Tahoma" panose="020B0604030504040204" pitchFamily="34" charset="0"/>
            </a:endParaRPr>
          </a:p>
        </p:txBody>
      </p:sp>
      <p:sp>
        <p:nvSpPr>
          <p:cNvPr id="26631" name="Line 1869"/>
          <p:cNvSpPr>
            <a:spLocks noChangeShapeType="1"/>
          </p:cNvSpPr>
          <p:nvPr/>
        </p:nvSpPr>
        <p:spPr bwMode="auto">
          <a:xfrm>
            <a:off x="1333500" y="1884363"/>
            <a:ext cx="668338" cy="0"/>
          </a:xfrm>
          <a:prstGeom prst="line">
            <a:avLst/>
          </a:prstGeom>
          <a:noFill/>
          <a:ln w="28575">
            <a:solidFill>
              <a:srgbClr val="0429A0"/>
            </a:solidFill>
            <a:round/>
            <a:tailEnd type="triangle" w="med" len="med"/>
          </a:ln>
        </p:spPr>
        <p:txBody>
          <a:bodyPr/>
          <a:lstStyle/>
          <a:p>
            <a:endParaRPr lang="en-US"/>
          </a:p>
        </p:txBody>
      </p:sp>
      <p:sp>
        <p:nvSpPr>
          <p:cNvPr id="26632" name="Text Box 1870"/>
          <p:cNvSpPr txBox="1">
            <a:spLocks noChangeArrowheads="1"/>
          </p:cNvSpPr>
          <p:nvPr/>
        </p:nvSpPr>
        <p:spPr bwMode="auto">
          <a:xfrm>
            <a:off x="985838" y="1392238"/>
            <a:ext cx="2379662" cy="396875"/>
          </a:xfrm>
          <a:prstGeom prst="rect">
            <a:avLst/>
          </a:prstGeom>
          <a:noFill/>
          <a:ln w="12700">
            <a:noFill/>
            <a:miter lim="800000"/>
          </a:ln>
        </p:spPr>
        <p:txBody>
          <a:bodyPr>
            <a:spAutoFit/>
          </a:bodyPr>
          <a:lstStyle/>
          <a:p>
            <a:pPr eaLnBrk="0" hangingPunct="0">
              <a:spcBef>
                <a:spcPct val="50000"/>
              </a:spcBef>
            </a:pPr>
            <a:r>
              <a:rPr lang="en-GB" sz="2000">
                <a:solidFill>
                  <a:schemeClr val="bg2"/>
                </a:solidFill>
                <a:latin typeface="Tahoma" panose="020B0604030504040204" pitchFamily="34" charset="0"/>
              </a:rPr>
              <a:t>Direction of B</a:t>
            </a:r>
            <a:endParaRPr lang="en-GB" sz="2000">
              <a:solidFill>
                <a:schemeClr val="bg2"/>
              </a:solidFill>
              <a:latin typeface="Tahoma" panose="020B0604030504040204" pitchFamily="34" charset="0"/>
            </a:endParaRPr>
          </a:p>
        </p:txBody>
      </p:sp>
      <p:sp>
        <p:nvSpPr>
          <p:cNvPr id="26633" name="Rectangle 1871"/>
          <p:cNvSpPr>
            <a:spLocks noChangeArrowheads="1"/>
          </p:cNvSpPr>
          <p:nvPr/>
        </p:nvSpPr>
        <p:spPr bwMode="auto">
          <a:xfrm>
            <a:off x="898525" y="1290638"/>
            <a:ext cx="1843088" cy="739775"/>
          </a:xfrm>
          <a:prstGeom prst="rect">
            <a:avLst/>
          </a:prstGeom>
          <a:noFill/>
          <a:ln w="12700" cap="rnd">
            <a:solidFill>
              <a:schemeClr val="bg2"/>
            </a:solidFill>
            <a:prstDash val="sysDot"/>
            <a:miter lim="800000"/>
          </a:ln>
        </p:spPr>
        <p:txBody>
          <a:bodyPr wrap="none" anchor="ctr"/>
          <a:lstStyle/>
          <a:p>
            <a:endParaRPr lang="ms-MY"/>
          </a:p>
        </p:txBody>
      </p:sp>
      <p:pic>
        <p:nvPicPr>
          <p:cNvPr id="26634" name="Picture 1872" descr="DSCF0001"/>
          <p:cNvPicPr>
            <a:picLocks noChangeAspect="1" noChangeArrowheads="1"/>
          </p:cNvPicPr>
          <p:nvPr/>
        </p:nvPicPr>
        <p:blipFill>
          <a:blip r:embed="rId1" cstate="print"/>
          <a:srcRect/>
          <a:stretch>
            <a:fillRect/>
          </a:stretch>
        </p:blipFill>
        <p:spPr bwMode="auto">
          <a:xfrm>
            <a:off x="843915" y="3951605"/>
            <a:ext cx="3766185" cy="2634615"/>
          </a:xfrm>
          <a:prstGeom prst="rect">
            <a:avLst/>
          </a:prstGeom>
          <a:noFill/>
          <a:ln w="9525">
            <a:noFill/>
            <a:miter lim="800000"/>
            <a:headEnd/>
            <a:tailEnd/>
          </a:ln>
        </p:spPr>
      </p:pic>
      <p:sp>
        <p:nvSpPr>
          <p:cNvPr id="26635" name="Rectangle 1873"/>
          <p:cNvSpPr>
            <a:spLocks noChangeArrowheads="1"/>
          </p:cNvSpPr>
          <p:nvPr/>
        </p:nvSpPr>
        <p:spPr bwMode="auto">
          <a:xfrm>
            <a:off x="5503863" y="4741863"/>
            <a:ext cx="3549650" cy="1825625"/>
          </a:xfrm>
          <a:prstGeom prst="rect">
            <a:avLst/>
          </a:prstGeom>
          <a:noFill/>
          <a:ln w="9525">
            <a:noFill/>
            <a:miter lim="800000"/>
          </a:ln>
        </p:spPr>
        <p:txBody>
          <a:bodyPr anchor="ctr"/>
          <a:lstStyle/>
          <a:p>
            <a:r>
              <a:rPr lang="en-GB" sz="2000">
                <a:solidFill>
                  <a:schemeClr val="tx2"/>
                </a:solidFill>
              </a:rPr>
              <a:t>Rotor with Commutator and End Frame with Brushes of Simple Permanent Magnet Machine</a:t>
            </a:r>
            <a:r>
              <a:rPr lang="en-GB" sz="2000" b="1">
                <a:solidFill>
                  <a:schemeClr val="tx2"/>
                </a:solidFill>
              </a:rPr>
              <a:t> </a:t>
            </a:r>
            <a:endParaRPr lang="en-GB" sz="2000" b="1">
              <a:solidFill>
                <a:schemeClr val="tx2"/>
              </a:solidFill>
            </a:endParaRPr>
          </a:p>
        </p:txBody>
      </p:sp>
      <p:sp>
        <p:nvSpPr>
          <p:cNvPr id="26636" name="Text Box 1874"/>
          <p:cNvSpPr txBox="1">
            <a:spLocks noChangeArrowheads="1"/>
          </p:cNvSpPr>
          <p:nvPr/>
        </p:nvSpPr>
        <p:spPr bwMode="auto">
          <a:xfrm>
            <a:off x="3525838" y="985838"/>
            <a:ext cx="1174750" cy="396875"/>
          </a:xfrm>
          <a:prstGeom prst="rect">
            <a:avLst/>
          </a:prstGeom>
          <a:noFill/>
          <a:ln w="12700">
            <a:noFill/>
            <a:miter lim="800000"/>
          </a:ln>
        </p:spPr>
        <p:txBody>
          <a:bodyPr>
            <a:spAutoFit/>
          </a:bodyPr>
          <a:lstStyle/>
          <a:p>
            <a:pPr eaLnBrk="0" hangingPunct="0">
              <a:spcBef>
                <a:spcPct val="50000"/>
              </a:spcBef>
            </a:pPr>
            <a:r>
              <a:rPr lang="en-GB" sz="2000">
                <a:solidFill>
                  <a:schemeClr val="bg2"/>
                </a:solidFill>
                <a:latin typeface="Tahoma" panose="020B0604030504040204" pitchFamily="34" charset="0"/>
              </a:rPr>
              <a:t>Stator</a:t>
            </a:r>
            <a:endParaRPr lang="en-GB" sz="2000">
              <a:solidFill>
                <a:schemeClr val="bg2"/>
              </a:solidFill>
              <a:latin typeface="Tahoma" panose="020B0604030504040204" pitchFamily="34" charset="0"/>
            </a:endParaRPr>
          </a:p>
        </p:txBody>
      </p:sp>
      <p:sp>
        <p:nvSpPr>
          <p:cNvPr id="26637" name="Line 1875"/>
          <p:cNvSpPr>
            <a:spLocks noChangeShapeType="1"/>
          </p:cNvSpPr>
          <p:nvPr/>
        </p:nvSpPr>
        <p:spPr bwMode="auto">
          <a:xfrm>
            <a:off x="4338638" y="1217613"/>
            <a:ext cx="884237" cy="377825"/>
          </a:xfrm>
          <a:prstGeom prst="line">
            <a:avLst/>
          </a:prstGeom>
          <a:noFill/>
          <a:ln w="12700">
            <a:solidFill>
              <a:schemeClr val="bg2"/>
            </a:solidFill>
            <a:rou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457200" y="115888"/>
            <a:ext cx="8229600" cy="706437"/>
          </a:xfrm>
          <a:solidFill>
            <a:schemeClr val="accent6">
              <a:lumMod val="20000"/>
              <a:lumOff val="80000"/>
            </a:schemeClr>
          </a:solidFill>
        </p:spPr>
        <p:txBody>
          <a:bodyPr/>
          <a:lstStyle/>
          <a:p>
            <a:pPr eaLnBrk="1" hangingPunct="1"/>
            <a:r>
              <a:rPr lang="en-US" sz="3600" b="1" dirty="0" smtClean="0">
                <a:solidFill>
                  <a:schemeClr val="accent2"/>
                </a:solidFill>
              </a:rPr>
              <a:t>Characteristics of DC Machine</a:t>
            </a:r>
            <a:endParaRPr lang="en-US" sz="3600" b="1" dirty="0" smtClean="0">
              <a:solidFill>
                <a:schemeClr val="accent2"/>
              </a:solidFill>
            </a:endParaRPr>
          </a:p>
        </p:txBody>
      </p:sp>
      <p:sp>
        <p:nvSpPr>
          <p:cNvPr id="27653" name="Rectangle 3"/>
          <p:cNvSpPr>
            <a:spLocks noGrp="1" noChangeArrowheads="1"/>
          </p:cNvSpPr>
          <p:nvPr>
            <p:ph type="body" idx="1"/>
          </p:nvPr>
        </p:nvSpPr>
        <p:spPr>
          <a:xfrm>
            <a:off x="457200" y="1125538"/>
            <a:ext cx="8686800" cy="5399087"/>
          </a:xfrm>
        </p:spPr>
        <p:txBody>
          <a:bodyPr/>
          <a:lstStyle/>
          <a:p>
            <a:pPr eaLnBrk="1" hangingPunct="1">
              <a:lnSpc>
                <a:spcPct val="80000"/>
              </a:lnSpc>
            </a:pPr>
            <a:r>
              <a:rPr lang="en-GB" sz="2400" i="1" smtClean="0">
                <a:latin typeface="Times New Roman" panose="02020603050405020304" pitchFamily="18" charset="0"/>
                <a:cs typeface="Times New Roman" panose="02020603050405020304" pitchFamily="18" charset="0"/>
              </a:rPr>
              <a:t>I</a:t>
            </a:r>
            <a:r>
              <a:rPr lang="en-GB" sz="2400" i="1" baseline="-25000" smtClean="0">
                <a:latin typeface="Times New Roman" panose="02020603050405020304" pitchFamily="18" charset="0"/>
                <a:cs typeface="Times New Roman" panose="02020603050405020304" pitchFamily="18" charset="0"/>
              </a:rPr>
              <a:t>f</a:t>
            </a:r>
            <a:r>
              <a:rPr lang="en-GB" sz="2400" i="1" smtClean="0">
                <a:latin typeface="Times New Roman" panose="02020603050405020304" pitchFamily="18" charset="0"/>
                <a:cs typeface="Times New Roman" panose="02020603050405020304" pitchFamily="18" charset="0"/>
              </a:rPr>
              <a:t> </a:t>
            </a:r>
            <a:r>
              <a:rPr lang="en-GB" sz="2400" smtClean="0">
                <a:latin typeface="Times New Roman" panose="02020603050405020304" pitchFamily="18" charset="0"/>
                <a:cs typeface="Times New Roman" panose="02020603050405020304" pitchFamily="18" charset="0"/>
              </a:rPr>
              <a:t> sets field </a:t>
            </a:r>
            <a:r>
              <a:rPr lang="en-GB" sz="2400" i="1" smtClean="0">
                <a:latin typeface="Times New Roman" panose="02020603050405020304" pitchFamily="18" charset="0"/>
                <a:cs typeface="Times New Roman" panose="02020603050405020304" pitchFamily="18" charset="0"/>
              </a:rPr>
              <a:t>B</a:t>
            </a:r>
            <a:r>
              <a:rPr lang="en-GB" sz="2400" smtClean="0">
                <a:latin typeface="Times New Roman" panose="02020603050405020304" pitchFamily="18" charset="0"/>
                <a:cs typeface="Times New Roman" panose="02020603050405020304" pitchFamily="18" charset="0"/>
              </a:rPr>
              <a:t>. This normally constant</a:t>
            </a:r>
            <a:endParaRPr lang="en-GB" sz="2400" smtClean="0">
              <a:latin typeface="Times New Roman" panose="02020603050405020304" pitchFamily="18" charset="0"/>
              <a:cs typeface="Times New Roman" panose="02020603050405020304" pitchFamily="18" charset="0"/>
            </a:endParaRPr>
          </a:p>
          <a:p>
            <a:pPr eaLnBrk="1" hangingPunct="1">
              <a:lnSpc>
                <a:spcPct val="80000"/>
              </a:lnSpc>
            </a:pPr>
            <a:endParaRPr lang="en-GB" sz="1000" smtClean="0">
              <a:latin typeface="Times New Roman" panose="02020603050405020304" pitchFamily="18" charset="0"/>
              <a:cs typeface="Times New Roman" panose="02020603050405020304" pitchFamily="18" charset="0"/>
            </a:endParaRPr>
          </a:p>
          <a:p>
            <a:pPr eaLnBrk="1" hangingPunct="1">
              <a:lnSpc>
                <a:spcPct val="80000"/>
              </a:lnSpc>
            </a:pPr>
            <a:r>
              <a:rPr lang="en-GB" sz="2400" smtClean="0">
                <a:latin typeface="Times New Roman" panose="02020603050405020304" pitchFamily="18" charset="0"/>
                <a:cs typeface="Times New Roman" panose="02020603050405020304" pitchFamily="18" charset="0"/>
              </a:rPr>
              <a:t>Torque = </a:t>
            </a:r>
            <a:r>
              <a:rPr lang="en-GB" sz="2400" i="1" smtClean="0">
                <a:latin typeface="Times New Roman" panose="02020603050405020304" pitchFamily="18" charset="0"/>
                <a:cs typeface="Times New Roman" panose="02020603050405020304" pitchFamily="18" charset="0"/>
              </a:rPr>
              <a:t>k i</a:t>
            </a:r>
            <a:r>
              <a:rPr lang="en-GB" sz="2400" i="1" baseline="-25000" smtClean="0">
                <a:latin typeface="Times New Roman" panose="02020603050405020304" pitchFamily="18" charset="0"/>
                <a:cs typeface="Times New Roman" panose="02020603050405020304" pitchFamily="18" charset="0"/>
              </a:rPr>
              <a:t>f</a:t>
            </a:r>
            <a:r>
              <a:rPr lang="en-GB" sz="2400" i="1" smtClean="0">
                <a:latin typeface="Times New Roman" panose="02020603050405020304" pitchFamily="18" charset="0"/>
                <a:cs typeface="Times New Roman" panose="02020603050405020304" pitchFamily="18" charset="0"/>
              </a:rPr>
              <a:t> i</a:t>
            </a:r>
            <a:r>
              <a:rPr lang="en-GB" sz="2400" i="1" baseline="-25000" smtClean="0">
                <a:latin typeface="Times New Roman" panose="02020603050405020304" pitchFamily="18" charset="0"/>
                <a:cs typeface="Times New Roman" panose="02020603050405020304" pitchFamily="18" charset="0"/>
              </a:rPr>
              <a:t>a</a:t>
            </a:r>
            <a:r>
              <a:rPr lang="en-GB" sz="2400" smtClean="0">
                <a:latin typeface="Times New Roman" panose="02020603050405020304" pitchFamily="18" charset="0"/>
                <a:cs typeface="Times New Roman" panose="02020603050405020304" pitchFamily="18" charset="0"/>
              </a:rPr>
              <a:t>. If </a:t>
            </a:r>
            <a:r>
              <a:rPr lang="en-GB" sz="2400" i="1" smtClean="0">
                <a:latin typeface="Times New Roman" panose="02020603050405020304" pitchFamily="18" charset="0"/>
                <a:cs typeface="Times New Roman" panose="02020603050405020304" pitchFamily="18" charset="0"/>
              </a:rPr>
              <a:t>i</a:t>
            </a:r>
            <a:r>
              <a:rPr lang="en-GB" sz="2400" i="1" baseline="-25000" smtClean="0">
                <a:latin typeface="Times New Roman" panose="02020603050405020304" pitchFamily="18" charset="0"/>
                <a:cs typeface="Times New Roman" panose="02020603050405020304" pitchFamily="18" charset="0"/>
              </a:rPr>
              <a:t>a</a:t>
            </a:r>
            <a:r>
              <a:rPr lang="en-GB" sz="2400" smtClean="0">
                <a:latin typeface="Times New Roman" panose="02020603050405020304" pitchFamily="18" charset="0"/>
                <a:cs typeface="Times New Roman" panose="02020603050405020304" pitchFamily="18" charset="0"/>
              </a:rPr>
              <a:t> supplied form separate supply then </a:t>
            </a:r>
            <a:r>
              <a:rPr lang="en-GB" sz="2400" i="1" smtClean="0">
                <a:latin typeface="Times New Roman" panose="02020603050405020304" pitchFamily="18" charset="0"/>
                <a:cs typeface="Times New Roman" panose="02020603050405020304" pitchFamily="18" charset="0"/>
              </a:rPr>
              <a:t>i</a:t>
            </a:r>
            <a:r>
              <a:rPr lang="en-GB" sz="2400" i="1" baseline="-25000" smtClean="0">
                <a:latin typeface="Times New Roman" panose="02020603050405020304" pitchFamily="18" charset="0"/>
                <a:cs typeface="Times New Roman" panose="02020603050405020304" pitchFamily="18" charset="0"/>
              </a:rPr>
              <a:t>a</a:t>
            </a:r>
            <a:r>
              <a:rPr lang="en-GB" sz="2400" smtClean="0">
                <a:latin typeface="Times New Roman" panose="02020603050405020304" pitchFamily="18" charset="0"/>
                <a:cs typeface="Times New Roman" panose="02020603050405020304" pitchFamily="18" charset="0"/>
              </a:rPr>
              <a:t> controls torque.  (If we want more torque then we inject more </a:t>
            </a:r>
            <a:r>
              <a:rPr lang="en-GB" sz="2400" i="1" smtClean="0">
                <a:latin typeface="Times New Roman" panose="02020603050405020304" pitchFamily="18" charset="0"/>
                <a:cs typeface="Times New Roman" panose="02020603050405020304" pitchFamily="18" charset="0"/>
              </a:rPr>
              <a:t>i</a:t>
            </a:r>
            <a:r>
              <a:rPr lang="en-GB" sz="2400" i="1" baseline="-25000" smtClean="0">
                <a:latin typeface="Times New Roman" panose="02020603050405020304" pitchFamily="18" charset="0"/>
                <a:cs typeface="Times New Roman" panose="02020603050405020304" pitchFamily="18" charset="0"/>
              </a:rPr>
              <a:t>a</a:t>
            </a:r>
            <a:r>
              <a:rPr lang="en-GB" sz="2400" smtClean="0">
                <a:latin typeface="Times New Roman" panose="02020603050405020304" pitchFamily="18" charset="0"/>
                <a:cs typeface="Times New Roman" panose="02020603050405020304" pitchFamily="18" charset="0"/>
              </a:rPr>
              <a:t>)</a:t>
            </a:r>
            <a:endParaRPr lang="en-GB" sz="2400" smtClean="0">
              <a:latin typeface="Times New Roman" panose="02020603050405020304" pitchFamily="18" charset="0"/>
              <a:cs typeface="Times New Roman" panose="02020603050405020304" pitchFamily="18" charset="0"/>
            </a:endParaRPr>
          </a:p>
          <a:p>
            <a:pPr eaLnBrk="1" hangingPunct="1">
              <a:lnSpc>
                <a:spcPct val="80000"/>
              </a:lnSpc>
            </a:pPr>
            <a:endParaRPr lang="en-GB" sz="1000" smtClean="0">
              <a:latin typeface="Times New Roman" panose="02020603050405020304" pitchFamily="18" charset="0"/>
              <a:cs typeface="Times New Roman" panose="02020603050405020304" pitchFamily="18" charset="0"/>
            </a:endParaRPr>
          </a:p>
          <a:p>
            <a:pPr eaLnBrk="1" hangingPunct="1">
              <a:lnSpc>
                <a:spcPct val="80000"/>
              </a:lnSpc>
            </a:pPr>
            <a:r>
              <a:rPr lang="en-GB" sz="2400" smtClean="0">
                <a:latin typeface="Times New Roman" panose="02020603050405020304" pitchFamily="18" charset="0"/>
                <a:cs typeface="Times New Roman" panose="02020603050405020304" pitchFamily="18" charset="0"/>
              </a:rPr>
              <a:t>Carbon brushes required – sparking is common and brushes wear out – regular maintenance</a:t>
            </a:r>
            <a:endParaRPr lang="en-GB" sz="2400" smtClean="0">
              <a:latin typeface="Times New Roman" panose="02020603050405020304" pitchFamily="18" charset="0"/>
              <a:cs typeface="Times New Roman" panose="02020603050405020304" pitchFamily="18" charset="0"/>
            </a:endParaRPr>
          </a:p>
          <a:p>
            <a:pPr eaLnBrk="1" hangingPunct="1">
              <a:lnSpc>
                <a:spcPct val="80000"/>
              </a:lnSpc>
            </a:pPr>
            <a:endParaRPr lang="en-GB" sz="1000" smtClean="0">
              <a:latin typeface="Times New Roman" panose="02020603050405020304" pitchFamily="18" charset="0"/>
              <a:cs typeface="Times New Roman" panose="02020603050405020304" pitchFamily="18" charset="0"/>
            </a:endParaRPr>
          </a:p>
          <a:p>
            <a:pPr eaLnBrk="1" hangingPunct="1">
              <a:lnSpc>
                <a:spcPct val="80000"/>
              </a:lnSpc>
            </a:pPr>
            <a:r>
              <a:rPr lang="en-GB" sz="2400" smtClean="0">
                <a:latin typeface="Times New Roman" panose="02020603050405020304" pitchFamily="18" charset="0"/>
                <a:cs typeface="Times New Roman" panose="02020603050405020304" pitchFamily="18" charset="0"/>
              </a:rPr>
              <a:t>Quite expensive due to commutator and armature winding construction.</a:t>
            </a:r>
            <a:endParaRPr lang="en-GB" sz="2400" smtClean="0">
              <a:latin typeface="Times New Roman" panose="02020603050405020304" pitchFamily="18" charset="0"/>
              <a:cs typeface="Times New Roman" panose="02020603050405020304" pitchFamily="18" charset="0"/>
            </a:endParaRPr>
          </a:p>
          <a:p>
            <a:pPr eaLnBrk="1" hangingPunct="1">
              <a:lnSpc>
                <a:spcPct val="80000"/>
              </a:lnSpc>
            </a:pPr>
            <a:endParaRPr lang="en-GB" sz="1000" smtClean="0">
              <a:latin typeface="Times New Roman" panose="02020603050405020304" pitchFamily="18" charset="0"/>
              <a:cs typeface="Times New Roman" panose="02020603050405020304" pitchFamily="18" charset="0"/>
            </a:endParaRPr>
          </a:p>
          <a:p>
            <a:pPr eaLnBrk="1" hangingPunct="1">
              <a:lnSpc>
                <a:spcPct val="80000"/>
              </a:lnSpc>
            </a:pPr>
            <a:r>
              <a:rPr lang="en-GB" sz="2400" smtClean="0">
                <a:latin typeface="Times New Roman" panose="02020603050405020304" pitchFamily="18" charset="0"/>
                <a:cs typeface="Times New Roman" panose="02020603050405020304" pitchFamily="18" charset="0"/>
              </a:rPr>
              <a:t>Very common for small motors (tape recorders, CDs, drills, printers, photocopiers etc. In these cases, B is often supplied by a permanent magnet.</a:t>
            </a:r>
            <a:endParaRPr lang="en-GB" sz="2400" smtClean="0">
              <a:latin typeface="Times New Roman" panose="02020603050405020304" pitchFamily="18" charset="0"/>
              <a:cs typeface="Times New Roman" panose="02020603050405020304" pitchFamily="18" charset="0"/>
            </a:endParaRPr>
          </a:p>
          <a:p>
            <a:pPr eaLnBrk="1" hangingPunct="1">
              <a:lnSpc>
                <a:spcPct val="80000"/>
              </a:lnSpc>
            </a:pPr>
            <a:endParaRPr lang="en-GB" sz="1000" smtClean="0">
              <a:latin typeface="Times New Roman" panose="02020603050405020304" pitchFamily="18" charset="0"/>
              <a:cs typeface="Times New Roman" panose="02020603050405020304" pitchFamily="18" charset="0"/>
            </a:endParaRPr>
          </a:p>
          <a:p>
            <a:pPr eaLnBrk="1" hangingPunct="1">
              <a:lnSpc>
                <a:spcPct val="80000"/>
              </a:lnSpc>
            </a:pPr>
            <a:r>
              <a:rPr lang="en-GB" sz="2400" smtClean="0">
                <a:latin typeface="Times New Roman" panose="02020603050405020304" pitchFamily="18" charset="0"/>
                <a:cs typeface="Times New Roman" panose="02020603050405020304" pitchFamily="18" charset="0"/>
              </a:rPr>
              <a:t>Can put armature and field winding in series and run it directly off single phase household mains. This called a “universal motor”. Used in lawn mowers, washing machines, cheap tools, hairdryers etc.</a:t>
            </a:r>
            <a:endParaRPr lang="en-US" sz="240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457200" y="274638"/>
            <a:ext cx="8291513" cy="490537"/>
          </a:xfrm>
          <a:solidFill>
            <a:schemeClr val="accent6">
              <a:lumMod val="20000"/>
              <a:lumOff val="80000"/>
            </a:schemeClr>
          </a:solidFill>
        </p:spPr>
        <p:txBody>
          <a:bodyPr/>
          <a:lstStyle/>
          <a:p>
            <a:pPr eaLnBrk="1" hangingPunct="1"/>
            <a:r>
              <a:rPr lang="en-US" sz="3600" b="1" dirty="0" smtClean="0">
                <a:solidFill>
                  <a:schemeClr val="accent2"/>
                </a:solidFill>
              </a:rPr>
              <a:t>Torque in Universal Motor</a:t>
            </a:r>
            <a:endParaRPr lang="en-US" sz="3600" dirty="0" smtClean="0">
              <a:solidFill>
                <a:schemeClr val="accent2"/>
              </a:solidFill>
            </a:endParaRPr>
          </a:p>
        </p:txBody>
      </p:sp>
      <p:grpSp>
        <p:nvGrpSpPr>
          <p:cNvPr id="28677" name="Group 154"/>
          <p:cNvGrpSpPr/>
          <p:nvPr/>
        </p:nvGrpSpPr>
        <p:grpSpPr bwMode="auto">
          <a:xfrm>
            <a:off x="684213" y="2924175"/>
            <a:ext cx="7616825" cy="3382963"/>
            <a:chOff x="431" y="1842"/>
            <a:chExt cx="4798" cy="2131"/>
          </a:xfrm>
        </p:grpSpPr>
        <p:sp>
          <p:nvSpPr>
            <p:cNvPr id="28679" name="Text Box 5"/>
            <p:cNvSpPr txBox="1">
              <a:spLocks noChangeArrowheads="1"/>
            </p:cNvSpPr>
            <p:nvPr/>
          </p:nvSpPr>
          <p:spPr bwMode="auto">
            <a:xfrm>
              <a:off x="3158" y="2260"/>
              <a:ext cx="389" cy="338"/>
            </a:xfrm>
            <a:prstGeom prst="rect">
              <a:avLst/>
            </a:prstGeom>
            <a:solidFill>
              <a:srgbClr val="FFFFFF"/>
            </a:solidFill>
            <a:ln w="9525">
              <a:noFill/>
              <a:miter lim="800000"/>
            </a:ln>
          </p:spPr>
          <p:txBody>
            <a:bodyPr/>
            <a:lstStyle/>
            <a:p>
              <a:r>
                <a:rPr lang="en-US" sz="2000"/>
                <a:t>F</a:t>
              </a:r>
              <a:endParaRPr lang="en-US" sz="2000"/>
            </a:p>
          </p:txBody>
        </p:sp>
        <p:sp>
          <p:nvSpPr>
            <p:cNvPr id="28680" name="Line 8"/>
            <p:cNvSpPr>
              <a:spLocks noChangeShapeType="1"/>
            </p:cNvSpPr>
            <p:nvPr/>
          </p:nvSpPr>
          <p:spPr bwMode="auto">
            <a:xfrm flipH="1">
              <a:off x="3590" y="2752"/>
              <a:ext cx="223" cy="0"/>
            </a:xfrm>
            <a:prstGeom prst="line">
              <a:avLst/>
            </a:prstGeom>
            <a:noFill/>
            <a:ln w="9525">
              <a:solidFill>
                <a:srgbClr val="000000"/>
              </a:solidFill>
              <a:round/>
            </a:ln>
          </p:spPr>
          <p:txBody>
            <a:bodyPr/>
            <a:lstStyle/>
            <a:p>
              <a:endParaRPr lang="en-US"/>
            </a:p>
          </p:txBody>
        </p:sp>
        <p:sp>
          <p:nvSpPr>
            <p:cNvPr id="28681" name="Text Box 9"/>
            <p:cNvSpPr txBox="1">
              <a:spLocks noChangeArrowheads="1"/>
            </p:cNvSpPr>
            <p:nvPr/>
          </p:nvSpPr>
          <p:spPr bwMode="auto">
            <a:xfrm>
              <a:off x="3320" y="3014"/>
              <a:ext cx="376" cy="242"/>
            </a:xfrm>
            <a:prstGeom prst="rect">
              <a:avLst/>
            </a:prstGeom>
            <a:solidFill>
              <a:srgbClr val="FFFFFF"/>
            </a:solidFill>
            <a:ln w="9525">
              <a:noFill/>
              <a:miter lim="800000"/>
            </a:ln>
          </p:spPr>
          <p:txBody>
            <a:bodyPr/>
            <a:lstStyle/>
            <a:p>
              <a:r>
                <a:rPr lang="en-US" sz="2000" b="1" i="1">
                  <a:latin typeface="Times New Roman" panose="02020603050405020304" pitchFamily="18" charset="0"/>
                </a:rPr>
                <a:t>i</a:t>
              </a:r>
              <a:r>
                <a:rPr lang="en-US" sz="2000" i="1" baseline="-25000">
                  <a:latin typeface="Times New Roman" panose="02020603050405020304" pitchFamily="18" charset="0"/>
                </a:rPr>
                <a:t>a</a:t>
              </a:r>
              <a:endParaRPr lang="en-US" sz="2000"/>
            </a:p>
          </p:txBody>
        </p:sp>
        <p:sp>
          <p:nvSpPr>
            <p:cNvPr id="28682" name="Rectangle 10"/>
            <p:cNvSpPr>
              <a:spLocks noChangeArrowheads="1"/>
            </p:cNvSpPr>
            <p:nvPr/>
          </p:nvSpPr>
          <p:spPr bwMode="auto">
            <a:xfrm>
              <a:off x="4845" y="2663"/>
              <a:ext cx="109" cy="186"/>
            </a:xfrm>
            <a:prstGeom prst="rect">
              <a:avLst/>
            </a:prstGeom>
            <a:solidFill>
              <a:srgbClr val="FFFFFF"/>
            </a:solidFill>
            <a:ln w="9525">
              <a:solidFill>
                <a:srgbClr val="000000"/>
              </a:solidFill>
              <a:miter lim="800000"/>
            </a:ln>
          </p:spPr>
          <p:txBody>
            <a:bodyPr/>
            <a:lstStyle/>
            <a:p>
              <a:endParaRPr lang="ms-MY"/>
            </a:p>
          </p:txBody>
        </p:sp>
        <p:sp>
          <p:nvSpPr>
            <p:cNvPr id="28683" name="Rectangle 11"/>
            <p:cNvSpPr>
              <a:spLocks noChangeArrowheads="1"/>
            </p:cNvSpPr>
            <p:nvPr/>
          </p:nvSpPr>
          <p:spPr bwMode="auto">
            <a:xfrm>
              <a:off x="3820" y="2663"/>
              <a:ext cx="109" cy="186"/>
            </a:xfrm>
            <a:prstGeom prst="rect">
              <a:avLst/>
            </a:prstGeom>
            <a:solidFill>
              <a:srgbClr val="FFFFFF"/>
            </a:solidFill>
            <a:ln w="9525">
              <a:solidFill>
                <a:srgbClr val="000000"/>
              </a:solidFill>
              <a:miter lim="800000"/>
            </a:ln>
          </p:spPr>
          <p:txBody>
            <a:bodyPr/>
            <a:lstStyle/>
            <a:p>
              <a:endParaRPr lang="ms-MY"/>
            </a:p>
          </p:txBody>
        </p:sp>
        <p:sp>
          <p:nvSpPr>
            <p:cNvPr id="28684" name="Line 12"/>
            <p:cNvSpPr>
              <a:spLocks noChangeShapeType="1"/>
            </p:cNvSpPr>
            <p:nvPr/>
          </p:nvSpPr>
          <p:spPr bwMode="auto">
            <a:xfrm flipH="1">
              <a:off x="4954" y="2747"/>
              <a:ext cx="224" cy="0"/>
            </a:xfrm>
            <a:prstGeom prst="line">
              <a:avLst/>
            </a:prstGeom>
            <a:noFill/>
            <a:ln w="9525">
              <a:solidFill>
                <a:srgbClr val="000000"/>
              </a:solidFill>
              <a:round/>
            </a:ln>
          </p:spPr>
          <p:txBody>
            <a:bodyPr/>
            <a:lstStyle/>
            <a:p>
              <a:endParaRPr lang="en-US"/>
            </a:p>
          </p:txBody>
        </p:sp>
        <p:sp>
          <p:nvSpPr>
            <p:cNvPr id="28685" name="Line 13"/>
            <p:cNvSpPr>
              <a:spLocks noChangeShapeType="1"/>
            </p:cNvSpPr>
            <p:nvPr/>
          </p:nvSpPr>
          <p:spPr bwMode="auto">
            <a:xfrm>
              <a:off x="3596" y="2752"/>
              <a:ext cx="0" cy="788"/>
            </a:xfrm>
            <a:prstGeom prst="line">
              <a:avLst/>
            </a:prstGeom>
            <a:noFill/>
            <a:ln w="9525">
              <a:solidFill>
                <a:srgbClr val="000000"/>
              </a:solidFill>
              <a:round/>
            </a:ln>
          </p:spPr>
          <p:txBody>
            <a:bodyPr/>
            <a:lstStyle/>
            <a:p>
              <a:endParaRPr lang="en-US"/>
            </a:p>
          </p:txBody>
        </p:sp>
        <p:sp>
          <p:nvSpPr>
            <p:cNvPr id="28686" name="Line 14"/>
            <p:cNvSpPr>
              <a:spLocks noChangeShapeType="1"/>
            </p:cNvSpPr>
            <p:nvPr/>
          </p:nvSpPr>
          <p:spPr bwMode="auto">
            <a:xfrm>
              <a:off x="5178" y="2747"/>
              <a:ext cx="0" cy="788"/>
            </a:xfrm>
            <a:prstGeom prst="line">
              <a:avLst/>
            </a:prstGeom>
            <a:noFill/>
            <a:ln w="9525">
              <a:solidFill>
                <a:srgbClr val="000000"/>
              </a:solidFill>
              <a:round/>
            </a:ln>
          </p:spPr>
          <p:txBody>
            <a:bodyPr/>
            <a:lstStyle/>
            <a:p>
              <a:endParaRPr lang="en-US"/>
            </a:p>
          </p:txBody>
        </p:sp>
        <p:sp>
          <p:nvSpPr>
            <p:cNvPr id="28687" name="Line 15"/>
            <p:cNvSpPr>
              <a:spLocks noChangeShapeType="1"/>
            </p:cNvSpPr>
            <p:nvPr/>
          </p:nvSpPr>
          <p:spPr bwMode="auto">
            <a:xfrm>
              <a:off x="5178" y="3101"/>
              <a:ext cx="0" cy="88"/>
            </a:xfrm>
            <a:prstGeom prst="line">
              <a:avLst/>
            </a:prstGeom>
            <a:noFill/>
            <a:ln w="9525">
              <a:solidFill>
                <a:srgbClr val="000000"/>
              </a:solidFill>
              <a:round/>
              <a:tailEnd type="triangle" w="med" len="med"/>
            </a:ln>
          </p:spPr>
          <p:txBody>
            <a:bodyPr/>
            <a:lstStyle/>
            <a:p>
              <a:endParaRPr lang="en-US"/>
            </a:p>
          </p:txBody>
        </p:sp>
        <p:sp>
          <p:nvSpPr>
            <p:cNvPr id="28688" name="Line 16"/>
            <p:cNvSpPr>
              <a:spLocks noChangeShapeType="1"/>
            </p:cNvSpPr>
            <p:nvPr/>
          </p:nvSpPr>
          <p:spPr bwMode="auto">
            <a:xfrm flipV="1">
              <a:off x="3595" y="3120"/>
              <a:ext cx="0" cy="69"/>
            </a:xfrm>
            <a:prstGeom prst="line">
              <a:avLst/>
            </a:prstGeom>
            <a:noFill/>
            <a:ln w="9525">
              <a:solidFill>
                <a:srgbClr val="000000"/>
              </a:solidFill>
              <a:round/>
              <a:tailEnd type="triangle" w="med" len="med"/>
            </a:ln>
          </p:spPr>
          <p:txBody>
            <a:bodyPr/>
            <a:lstStyle/>
            <a:p>
              <a:endParaRPr lang="en-US"/>
            </a:p>
          </p:txBody>
        </p:sp>
        <p:grpSp>
          <p:nvGrpSpPr>
            <p:cNvPr id="28689" name="Group 17"/>
            <p:cNvGrpSpPr/>
            <p:nvPr/>
          </p:nvGrpSpPr>
          <p:grpSpPr bwMode="auto">
            <a:xfrm>
              <a:off x="3552" y="1936"/>
              <a:ext cx="1677" cy="1633"/>
              <a:chOff x="1558" y="7660"/>
              <a:chExt cx="3287" cy="3247"/>
            </a:xfrm>
          </p:grpSpPr>
          <p:grpSp>
            <p:nvGrpSpPr>
              <p:cNvPr id="28702" name="Group 18"/>
              <p:cNvGrpSpPr/>
              <p:nvPr/>
            </p:nvGrpSpPr>
            <p:grpSpPr bwMode="auto">
              <a:xfrm>
                <a:off x="1558" y="7660"/>
                <a:ext cx="3287" cy="3247"/>
                <a:chOff x="1270" y="1365"/>
                <a:chExt cx="4185" cy="4135"/>
              </a:xfrm>
            </p:grpSpPr>
            <p:sp>
              <p:nvSpPr>
                <p:cNvPr id="28793" name="Oval 19"/>
                <p:cNvSpPr>
                  <a:spLocks noChangeArrowheads="1"/>
                </p:cNvSpPr>
                <p:nvPr/>
              </p:nvSpPr>
              <p:spPr bwMode="auto">
                <a:xfrm>
                  <a:off x="2225" y="2317"/>
                  <a:ext cx="2284" cy="2266"/>
                </a:xfrm>
                <a:prstGeom prst="ellipse">
                  <a:avLst/>
                </a:prstGeom>
                <a:solidFill>
                  <a:srgbClr val="FFFFFF"/>
                </a:solidFill>
                <a:ln w="9525">
                  <a:solidFill>
                    <a:srgbClr val="000000"/>
                  </a:solidFill>
                  <a:round/>
                </a:ln>
              </p:spPr>
              <p:txBody>
                <a:bodyPr/>
                <a:lstStyle/>
                <a:p>
                  <a:endParaRPr lang="ms-MY"/>
                </a:p>
              </p:txBody>
            </p:sp>
            <p:sp>
              <p:nvSpPr>
                <p:cNvPr id="28794" name="Arc 20"/>
                <p:cNvSpPr/>
                <p:nvPr/>
              </p:nvSpPr>
              <p:spPr bwMode="auto">
                <a:xfrm>
                  <a:off x="3374" y="2189"/>
                  <a:ext cx="358" cy="8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ln>
              </p:spPr>
              <p:txBody>
                <a:bodyPr/>
                <a:lstStyle/>
                <a:p>
                  <a:endParaRPr lang="en-US"/>
                </a:p>
              </p:txBody>
            </p:sp>
            <p:sp>
              <p:nvSpPr>
                <p:cNvPr id="28795" name="Arc 21"/>
                <p:cNvSpPr/>
                <p:nvPr/>
              </p:nvSpPr>
              <p:spPr bwMode="auto">
                <a:xfrm flipH="1">
                  <a:off x="3033" y="2189"/>
                  <a:ext cx="357" cy="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ln>
              </p:spPr>
              <p:txBody>
                <a:bodyPr/>
                <a:lstStyle/>
                <a:p>
                  <a:endParaRPr lang="en-US"/>
                </a:p>
              </p:txBody>
            </p:sp>
            <p:sp>
              <p:nvSpPr>
                <p:cNvPr id="28796" name="Line 22"/>
                <p:cNvSpPr>
                  <a:spLocks noChangeShapeType="1"/>
                </p:cNvSpPr>
                <p:nvPr/>
              </p:nvSpPr>
              <p:spPr bwMode="auto">
                <a:xfrm flipV="1">
                  <a:off x="3717" y="1806"/>
                  <a:ext cx="0" cy="447"/>
                </a:xfrm>
                <a:prstGeom prst="line">
                  <a:avLst/>
                </a:prstGeom>
                <a:noFill/>
                <a:ln w="9525">
                  <a:solidFill>
                    <a:srgbClr val="000000"/>
                  </a:solidFill>
                  <a:round/>
                </a:ln>
              </p:spPr>
              <p:txBody>
                <a:bodyPr/>
                <a:lstStyle/>
                <a:p>
                  <a:endParaRPr lang="en-US"/>
                </a:p>
              </p:txBody>
            </p:sp>
            <p:sp>
              <p:nvSpPr>
                <p:cNvPr id="28797" name="Line 23"/>
                <p:cNvSpPr>
                  <a:spLocks noChangeShapeType="1"/>
                </p:cNvSpPr>
                <p:nvPr/>
              </p:nvSpPr>
              <p:spPr bwMode="auto">
                <a:xfrm flipV="1">
                  <a:off x="3049" y="1791"/>
                  <a:ext cx="0" cy="447"/>
                </a:xfrm>
                <a:prstGeom prst="line">
                  <a:avLst/>
                </a:prstGeom>
                <a:noFill/>
                <a:ln w="9525">
                  <a:solidFill>
                    <a:srgbClr val="000000"/>
                  </a:solidFill>
                  <a:round/>
                </a:ln>
              </p:spPr>
              <p:txBody>
                <a:bodyPr/>
                <a:lstStyle/>
                <a:p>
                  <a:endParaRPr lang="en-US"/>
                </a:p>
              </p:txBody>
            </p:sp>
            <p:grpSp>
              <p:nvGrpSpPr>
                <p:cNvPr id="28798" name="Group 24"/>
                <p:cNvGrpSpPr/>
                <p:nvPr/>
              </p:nvGrpSpPr>
              <p:grpSpPr bwMode="auto">
                <a:xfrm>
                  <a:off x="2675" y="1966"/>
                  <a:ext cx="327" cy="287"/>
                  <a:chOff x="4770" y="2940"/>
                  <a:chExt cx="315" cy="270"/>
                </a:xfrm>
              </p:grpSpPr>
              <p:sp>
                <p:nvSpPr>
                  <p:cNvPr id="28818" name="Oval 25"/>
                  <p:cNvSpPr>
                    <a:spLocks noChangeArrowheads="1"/>
                  </p:cNvSpPr>
                  <p:nvPr/>
                </p:nvSpPr>
                <p:spPr bwMode="auto">
                  <a:xfrm>
                    <a:off x="4770" y="2940"/>
                    <a:ext cx="315" cy="270"/>
                  </a:xfrm>
                  <a:prstGeom prst="ellipse">
                    <a:avLst/>
                  </a:prstGeom>
                  <a:solidFill>
                    <a:srgbClr val="FFFFFF"/>
                  </a:solidFill>
                  <a:ln w="9525">
                    <a:solidFill>
                      <a:srgbClr val="000000"/>
                    </a:solidFill>
                    <a:round/>
                  </a:ln>
                </p:spPr>
                <p:txBody>
                  <a:bodyPr/>
                  <a:lstStyle/>
                  <a:p>
                    <a:endParaRPr lang="ms-MY"/>
                  </a:p>
                </p:txBody>
              </p:sp>
              <p:sp>
                <p:nvSpPr>
                  <p:cNvPr id="28819" name="Line 26"/>
                  <p:cNvSpPr>
                    <a:spLocks noChangeShapeType="1"/>
                  </p:cNvSpPr>
                  <p:nvPr/>
                </p:nvSpPr>
                <p:spPr bwMode="auto">
                  <a:xfrm>
                    <a:off x="4825" y="2970"/>
                    <a:ext cx="195" cy="225"/>
                  </a:xfrm>
                  <a:prstGeom prst="line">
                    <a:avLst/>
                  </a:prstGeom>
                  <a:noFill/>
                  <a:ln w="9525">
                    <a:solidFill>
                      <a:srgbClr val="000000"/>
                    </a:solidFill>
                    <a:round/>
                  </a:ln>
                </p:spPr>
                <p:txBody>
                  <a:bodyPr/>
                  <a:lstStyle/>
                  <a:p>
                    <a:endParaRPr lang="en-US"/>
                  </a:p>
                </p:txBody>
              </p:sp>
              <p:sp>
                <p:nvSpPr>
                  <p:cNvPr id="28820" name="Line 27"/>
                  <p:cNvSpPr>
                    <a:spLocks noChangeShapeType="1"/>
                  </p:cNvSpPr>
                  <p:nvPr/>
                </p:nvSpPr>
                <p:spPr bwMode="auto">
                  <a:xfrm flipH="1">
                    <a:off x="4830" y="2970"/>
                    <a:ext cx="180" cy="210"/>
                  </a:xfrm>
                  <a:prstGeom prst="line">
                    <a:avLst/>
                  </a:prstGeom>
                  <a:noFill/>
                  <a:ln w="9525">
                    <a:solidFill>
                      <a:srgbClr val="000000"/>
                    </a:solidFill>
                    <a:round/>
                  </a:ln>
                </p:spPr>
                <p:txBody>
                  <a:bodyPr/>
                  <a:lstStyle/>
                  <a:p>
                    <a:endParaRPr lang="en-US"/>
                  </a:p>
                </p:txBody>
              </p:sp>
            </p:grpSp>
            <p:sp>
              <p:nvSpPr>
                <p:cNvPr id="28799" name="Arc 28"/>
                <p:cNvSpPr/>
                <p:nvPr/>
              </p:nvSpPr>
              <p:spPr bwMode="auto">
                <a:xfrm flipV="1">
                  <a:off x="3390" y="4631"/>
                  <a:ext cx="332" cy="5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ln>
              </p:spPr>
              <p:txBody>
                <a:bodyPr/>
                <a:lstStyle/>
                <a:p>
                  <a:endParaRPr lang="en-US"/>
                </a:p>
              </p:txBody>
            </p:sp>
            <p:sp>
              <p:nvSpPr>
                <p:cNvPr id="28800" name="Arc 29"/>
                <p:cNvSpPr/>
                <p:nvPr/>
              </p:nvSpPr>
              <p:spPr bwMode="auto">
                <a:xfrm flipH="1" flipV="1">
                  <a:off x="3038" y="4631"/>
                  <a:ext cx="342" cy="5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ln>
              </p:spPr>
              <p:txBody>
                <a:bodyPr/>
                <a:lstStyle/>
                <a:p>
                  <a:endParaRPr lang="en-US"/>
                </a:p>
              </p:txBody>
            </p:sp>
            <p:sp>
              <p:nvSpPr>
                <p:cNvPr id="28801" name="Line 30"/>
                <p:cNvSpPr>
                  <a:spLocks noChangeShapeType="1"/>
                </p:cNvSpPr>
                <p:nvPr/>
              </p:nvSpPr>
              <p:spPr bwMode="auto">
                <a:xfrm flipV="1">
                  <a:off x="3048" y="4640"/>
                  <a:ext cx="0" cy="458"/>
                </a:xfrm>
                <a:prstGeom prst="line">
                  <a:avLst/>
                </a:prstGeom>
                <a:noFill/>
                <a:ln w="9525">
                  <a:solidFill>
                    <a:srgbClr val="000000"/>
                  </a:solidFill>
                  <a:round/>
                </a:ln>
              </p:spPr>
              <p:txBody>
                <a:bodyPr/>
                <a:lstStyle/>
                <a:p>
                  <a:endParaRPr lang="en-US"/>
                </a:p>
              </p:txBody>
            </p:sp>
            <p:sp>
              <p:nvSpPr>
                <p:cNvPr id="28802" name="Line 31"/>
                <p:cNvSpPr>
                  <a:spLocks noChangeShapeType="1"/>
                </p:cNvSpPr>
                <p:nvPr/>
              </p:nvSpPr>
              <p:spPr bwMode="auto">
                <a:xfrm flipV="1">
                  <a:off x="3711" y="4653"/>
                  <a:ext cx="0" cy="447"/>
                </a:xfrm>
                <a:prstGeom prst="line">
                  <a:avLst/>
                </a:prstGeom>
                <a:noFill/>
                <a:ln w="9525">
                  <a:solidFill>
                    <a:srgbClr val="000000"/>
                  </a:solidFill>
                  <a:round/>
                </a:ln>
              </p:spPr>
              <p:txBody>
                <a:bodyPr/>
                <a:lstStyle/>
                <a:p>
                  <a:endParaRPr lang="en-US"/>
                </a:p>
              </p:txBody>
            </p:sp>
            <p:grpSp>
              <p:nvGrpSpPr>
                <p:cNvPr id="28803" name="Group 32"/>
                <p:cNvGrpSpPr/>
                <p:nvPr/>
              </p:nvGrpSpPr>
              <p:grpSpPr bwMode="auto">
                <a:xfrm>
                  <a:off x="3748" y="1934"/>
                  <a:ext cx="326" cy="287"/>
                  <a:chOff x="5805" y="2910"/>
                  <a:chExt cx="315" cy="270"/>
                </a:xfrm>
              </p:grpSpPr>
              <p:sp>
                <p:nvSpPr>
                  <p:cNvPr id="28816" name="Oval 33"/>
                  <p:cNvSpPr>
                    <a:spLocks noChangeArrowheads="1"/>
                  </p:cNvSpPr>
                  <p:nvPr/>
                </p:nvSpPr>
                <p:spPr bwMode="auto">
                  <a:xfrm>
                    <a:off x="5805" y="2910"/>
                    <a:ext cx="315" cy="270"/>
                  </a:xfrm>
                  <a:prstGeom prst="ellipse">
                    <a:avLst/>
                  </a:prstGeom>
                  <a:solidFill>
                    <a:srgbClr val="FFFFFF"/>
                  </a:solidFill>
                  <a:ln w="9525">
                    <a:solidFill>
                      <a:srgbClr val="000000"/>
                    </a:solidFill>
                    <a:round/>
                  </a:ln>
                </p:spPr>
                <p:txBody>
                  <a:bodyPr/>
                  <a:lstStyle/>
                  <a:p>
                    <a:endParaRPr lang="ms-MY"/>
                  </a:p>
                </p:txBody>
              </p:sp>
              <p:sp>
                <p:nvSpPr>
                  <p:cNvPr id="28817" name="Oval 34"/>
                  <p:cNvSpPr>
                    <a:spLocks noChangeArrowheads="1"/>
                  </p:cNvSpPr>
                  <p:nvPr/>
                </p:nvSpPr>
                <p:spPr bwMode="auto">
                  <a:xfrm>
                    <a:off x="5930" y="3014"/>
                    <a:ext cx="70" cy="56"/>
                  </a:xfrm>
                  <a:prstGeom prst="ellipse">
                    <a:avLst/>
                  </a:prstGeom>
                  <a:solidFill>
                    <a:srgbClr val="000000"/>
                  </a:solidFill>
                  <a:ln w="9525">
                    <a:solidFill>
                      <a:srgbClr val="000000"/>
                    </a:solidFill>
                    <a:round/>
                  </a:ln>
                </p:spPr>
                <p:txBody>
                  <a:bodyPr/>
                  <a:lstStyle/>
                  <a:p>
                    <a:endParaRPr lang="ms-MY"/>
                  </a:p>
                </p:txBody>
              </p:sp>
            </p:grpSp>
            <p:grpSp>
              <p:nvGrpSpPr>
                <p:cNvPr id="28804" name="Group 35"/>
                <p:cNvGrpSpPr/>
                <p:nvPr/>
              </p:nvGrpSpPr>
              <p:grpSpPr bwMode="auto">
                <a:xfrm>
                  <a:off x="2681" y="4658"/>
                  <a:ext cx="326" cy="287"/>
                  <a:chOff x="5805" y="2910"/>
                  <a:chExt cx="315" cy="270"/>
                </a:xfrm>
              </p:grpSpPr>
              <p:sp>
                <p:nvSpPr>
                  <p:cNvPr id="28814" name="Oval 36"/>
                  <p:cNvSpPr>
                    <a:spLocks noChangeArrowheads="1"/>
                  </p:cNvSpPr>
                  <p:nvPr/>
                </p:nvSpPr>
                <p:spPr bwMode="auto">
                  <a:xfrm>
                    <a:off x="5805" y="2910"/>
                    <a:ext cx="315" cy="270"/>
                  </a:xfrm>
                  <a:prstGeom prst="ellipse">
                    <a:avLst/>
                  </a:prstGeom>
                  <a:solidFill>
                    <a:srgbClr val="FFFFFF"/>
                  </a:solidFill>
                  <a:ln w="9525">
                    <a:solidFill>
                      <a:srgbClr val="000000"/>
                    </a:solidFill>
                    <a:round/>
                  </a:ln>
                </p:spPr>
                <p:txBody>
                  <a:bodyPr/>
                  <a:lstStyle/>
                  <a:p>
                    <a:endParaRPr lang="ms-MY"/>
                  </a:p>
                </p:txBody>
              </p:sp>
              <p:sp>
                <p:nvSpPr>
                  <p:cNvPr id="28815" name="Oval 37"/>
                  <p:cNvSpPr>
                    <a:spLocks noChangeArrowheads="1"/>
                  </p:cNvSpPr>
                  <p:nvPr/>
                </p:nvSpPr>
                <p:spPr bwMode="auto">
                  <a:xfrm>
                    <a:off x="5930" y="3014"/>
                    <a:ext cx="70" cy="56"/>
                  </a:xfrm>
                  <a:prstGeom prst="ellipse">
                    <a:avLst/>
                  </a:prstGeom>
                  <a:solidFill>
                    <a:srgbClr val="000000"/>
                  </a:solidFill>
                  <a:ln w="9525">
                    <a:solidFill>
                      <a:srgbClr val="000000"/>
                    </a:solidFill>
                    <a:round/>
                  </a:ln>
                </p:spPr>
                <p:txBody>
                  <a:bodyPr/>
                  <a:lstStyle/>
                  <a:p>
                    <a:endParaRPr lang="ms-MY"/>
                  </a:p>
                </p:txBody>
              </p:sp>
            </p:grpSp>
            <p:grpSp>
              <p:nvGrpSpPr>
                <p:cNvPr id="28805" name="Group 38"/>
                <p:cNvGrpSpPr/>
                <p:nvPr/>
              </p:nvGrpSpPr>
              <p:grpSpPr bwMode="auto">
                <a:xfrm>
                  <a:off x="3753" y="4669"/>
                  <a:ext cx="326" cy="287"/>
                  <a:chOff x="4770" y="2940"/>
                  <a:chExt cx="315" cy="270"/>
                </a:xfrm>
              </p:grpSpPr>
              <p:sp>
                <p:nvSpPr>
                  <p:cNvPr id="28811" name="Oval 39"/>
                  <p:cNvSpPr>
                    <a:spLocks noChangeArrowheads="1"/>
                  </p:cNvSpPr>
                  <p:nvPr/>
                </p:nvSpPr>
                <p:spPr bwMode="auto">
                  <a:xfrm>
                    <a:off x="4770" y="2940"/>
                    <a:ext cx="315" cy="270"/>
                  </a:xfrm>
                  <a:prstGeom prst="ellipse">
                    <a:avLst/>
                  </a:prstGeom>
                  <a:solidFill>
                    <a:srgbClr val="FFFFFF"/>
                  </a:solidFill>
                  <a:ln w="9525">
                    <a:solidFill>
                      <a:srgbClr val="000000"/>
                    </a:solidFill>
                    <a:round/>
                  </a:ln>
                </p:spPr>
                <p:txBody>
                  <a:bodyPr/>
                  <a:lstStyle/>
                  <a:p>
                    <a:endParaRPr lang="ms-MY"/>
                  </a:p>
                </p:txBody>
              </p:sp>
              <p:sp>
                <p:nvSpPr>
                  <p:cNvPr id="28812" name="Line 40"/>
                  <p:cNvSpPr>
                    <a:spLocks noChangeShapeType="1"/>
                  </p:cNvSpPr>
                  <p:nvPr/>
                </p:nvSpPr>
                <p:spPr bwMode="auto">
                  <a:xfrm>
                    <a:off x="4825" y="2970"/>
                    <a:ext cx="195" cy="225"/>
                  </a:xfrm>
                  <a:prstGeom prst="line">
                    <a:avLst/>
                  </a:prstGeom>
                  <a:noFill/>
                  <a:ln w="9525">
                    <a:solidFill>
                      <a:srgbClr val="000000"/>
                    </a:solidFill>
                    <a:round/>
                  </a:ln>
                </p:spPr>
                <p:txBody>
                  <a:bodyPr/>
                  <a:lstStyle/>
                  <a:p>
                    <a:endParaRPr lang="en-US"/>
                  </a:p>
                </p:txBody>
              </p:sp>
              <p:sp>
                <p:nvSpPr>
                  <p:cNvPr id="28813" name="Line 41"/>
                  <p:cNvSpPr>
                    <a:spLocks noChangeShapeType="1"/>
                  </p:cNvSpPr>
                  <p:nvPr/>
                </p:nvSpPr>
                <p:spPr bwMode="auto">
                  <a:xfrm flipH="1">
                    <a:off x="4830" y="2970"/>
                    <a:ext cx="180" cy="210"/>
                  </a:xfrm>
                  <a:prstGeom prst="line">
                    <a:avLst/>
                  </a:prstGeom>
                  <a:noFill/>
                  <a:ln w="9525">
                    <a:solidFill>
                      <a:srgbClr val="000000"/>
                    </a:solidFill>
                    <a:round/>
                  </a:ln>
                </p:spPr>
                <p:txBody>
                  <a:bodyPr/>
                  <a:lstStyle/>
                  <a:p>
                    <a:endParaRPr lang="en-US"/>
                  </a:p>
                </p:txBody>
              </p:sp>
            </p:grpSp>
            <p:sp>
              <p:nvSpPr>
                <p:cNvPr id="28806" name="Oval 42"/>
                <p:cNvSpPr>
                  <a:spLocks noChangeArrowheads="1"/>
                </p:cNvSpPr>
                <p:nvPr/>
              </p:nvSpPr>
              <p:spPr bwMode="auto">
                <a:xfrm>
                  <a:off x="1677" y="1770"/>
                  <a:ext cx="3371" cy="3352"/>
                </a:xfrm>
                <a:prstGeom prst="ellipse">
                  <a:avLst/>
                </a:prstGeom>
                <a:noFill/>
                <a:ln w="9525">
                  <a:solidFill>
                    <a:srgbClr val="000000"/>
                  </a:solidFill>
                  <a:round/>
                </a:ln>
              </p:spPr>
              <p:txBody>
                <a:bodyPr/>
                <a:lstStyle/>
                <a:p>
                  <a:endParaRPr lang="ms-MY"/>
                </a:p>
              </p:txBody>
            </p:sp>
            <p:sp>
              <p:nvSpPr>
                <p:cNvPr id="28807" name="Rectangle 43"/>
                <p:cNvSpPr>
                  <a:spLocks noChangeArrowheads="1"/>
                </p:cNvSpPr>
                <p:nvPr/>
              </p:nvSpPr>
              <p:spPr bwMode="auto">
                <a:xfrm>
                  <a:off x="3060" y="1743"/>
                  <a:ext cx="642" cy="125"/>
                </a:xfrm>
                <a:prstGeom prst="rect">
                  <a:avLst/>
                </a:prstGeom>
                <a:solidFill>
                  <a:srgbClr val="FFFFFF"/>
                </a:solidFill>
                <a:ln w="9525">
                  <a:noFill/>
                  <a:miter lim="800000"/>
                </a:ln>
              </p:spPr>
              <p:txBody>
                <a:bodyPr/>
                <a:lstStyle/>
                <a:p>
                  <a:endParaRPr lang="ms-MY"/>
                </a:p>
              </p:txBody>
            </p:sp>
            <p:sp>
              <p:nvSpPr>
                <p:cNvPr id="28808" name="Rectangle 44"/>
                <p:cNvSpPr>
                  <a:spLocks noChangeArrowheads="1"/>
                </p:cNvSpPr>
                <p:nvPr/>
              </p:nvSpPr>
              <p:spPr bwMode="auto">
                <a:xfrm>
                  <a:off x="3048" y="5044"/>
                  <a:ext cx="642" cy="124"/>
                </a:xfrm>
                <a:prstGeom prst="rect">
                  <a:avLst/>
                </a:prstGeom>
                <a:solidFill>
                  <a:srgbClr val="FFFFFF"/>
                </a:solidFill>
                <a:ln w="9525">
                  <a:noFill/>
                  <a:miter lim="800000"/>
                </a:ln>
              </p:spPr>
              <p:txBody>
                <a:bodyPr/>
                <a:lstStyle/>
                <a:p>
                  <a:endParaRPr lang="ms-MY"/>
                </a:p>
              </p:txBody>
            </p:sp>
            <p:sp>
              <p:nvSpPr>
                <p:cNvPr id="28809" name="Oval 45"/>
                <p:cNvSpPr>
                  <a:spLocks noChangeArrowheads="1"/>
                </p:cNvSpPr>
                <p:nvPr/>
              </p:nvSpPr>
              <p:spPr bwMode="auto">
                <a:xfrm>
                  <a:off x="1270" y="1365"/>
                  <a:ext cx="4185" cy="4135"/>
                </a:xfrm>
                <a:prstGeom prst="ellipse">
                  <a:avLst/>
                </a:prstGeom>
                <a:noFill/>
                <a:ln w="9525">
                  <a:solidFill>
                    <a:srgbClr val="000000"/>
                  </a:solidFill>
                  <a:round/>
                </a:ln>
              </p:spPr>
              <p:txBody>
                <a:bodyPr/>
                <a:lstStyle/>
                <a:p>
                  <a:endParaRPr lang="ms-MY"/>
                </a:p>
              </p:txBody>
            </p:sp>
            <p:sp>
              <p:nvSpPr>
                <p:cNvPr id="28810" name="Line 46"/>
                <p:cNvSpPr>
                  <a:spLocks noChangeShapeType="1"/>
                </p:cNvSpPr>
                <p:nvPr/>
              </p:nvSpPr>
              <p:spPr bwMode="auto">
                <a:xfrm flipH="1">
                  <a:off x="3037" y="5008"/>
                  <a:ext cx="5" cy="75"/>
                </a:xfrm>
                <a:prstGeom prst="line">
                  <a:avLst/>
                </a:prstGeom>
                <a:noFill/>
                <a:ln w="9525">
                  <a:solidFill>
                    <a:srgbClr val="000000"/>
                  </a:solidFill>
                  <a:round/>
                </a:ln>
              </p:spPr>
              <p:txBody>
                <a:bodyPr/>
                <a:lstStyle/>
                <a:p>
                  <a:endParaRPr lang="en-US"/>
                </a:p>
              </p:txBody>
            </p:sp>
          </p:grpSp>
          <p:grpSp>
            <p:nvGrpSpPr>
              <p:cNvPr id="28703" name="Group 47"/>
              <p:cNvGrpSpPr/>
              <p:nvPr/>
            </p:nvGrpSpPr>
            <p:grpSpPr bwMode="auto">
              <a:xfrm>
                <a:off x="3154" y="8478"/>
                <a:ext cx="150" cy="156"/>
                <a:chOff x="5490" y="3465"/>
                <a:chExt cx="180" cy="195"/>
              </a:xfrm>
            </p:grpSpPr>
            <p:sp>
              <p:nvSpPr>
                <p:cNvPr id="28789" name="Oval 48"/>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8790" name="Group 49"/>
                <p:cNvGrpSpPr/>
                <p:nvPr/>
              </p:nvGrpSpPr>
              <p:grpSpPr bwMode="auto">
                <a:xfrm>
                  <a:off x="5490" y="3465"/>
                  <a:ext cx="180" cy="195"/>
                  <a:chOff x="5280" y="3285"/>
                  <a:chExt cx="180" cy="195"/>
                </a:xfrm>
              </p:grpSpPr>
              <p:sp>
                <p:nvSpPr>
                  <p:cNvPr id="28791" name="Line 50"/>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8792" name="Line 51"/>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8704" name="Group 52"/>
              <p:cNvGrpSpPr/>
              <p:nvPr/>
            </p:nvGrpSpPr>
            <p:grpSpPr bwMode="auto">
              <a:xfrm>
                <a:off x="3551" y="8558"/>
                <a:ext cx="150" cy="156"/>
                <a:chOff x="5490" y="3465"/>
                <a:chExt cx="180" cy="195"/>
              </a:xfrm>
            </p:grpSpPr>
            <p:sp>
              <p:nvSpPr>
                <p:cNvPr id="28785" name="Oval 53"/>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8786" name="Group 54"/>
                <p:cNvGrpSpPr/>
                <p:nvPr/>
              </p:nvGrpSpPr>
              <p:grpSpPr bwMode="auto">
                <a:xfrm>
                  <a:off x="5490" y="3465"/>
                  <a:ext cx="180" cy="195"/>
                  <a:chOff x="5280" y="3285"/>
                  <a:chExt cx="180" cy="195"/>
                </a:xfrm>
              </p:grpSpPr>
              <p:sp>
                <p:nvSpPr>
                  <p:cNvPr id="28787" name="Line 55"/>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8788" name="Line 56"/>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8705" name="Group 57"/>
              <p:cNvGrpSpPr/>
              <p:nvPr/>
            </p:nvGrpSpPr>
            <p:grpSpPr bwMode="auto">
              <a:xfrm>
                <a:off x="3361" y="8494"/>
                <a:ext cx="149" cy="156"/>
                <a:chOff x="5490" y="3465"/>
                <a:chExt cx="180" cy="195"/>
              </a:xfrm>
            </p:grpSpPr>
            <p:sp>
              <p:nvSpPr>
                <p:cNvPr id="28781" name="Oval 58"/>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8782" name="Group 59"/>
                <p:cNvGrpSpPr/>
                <p:nvPr/>
              </p:nvGrpSpPr>
              <p:grpSpPr bwMode="auto">
                <a:xfrm>
                  <a:off x="5490" y="3465"/>
                  <a:ext cx="180" cy="195"/>
                  <a:chOff x="5280" y="3285"/>
                  <a:chExt cx="180" cy="195"/>
                </a:xfrm>
              </p:grpSpPr>
              <p:sp>
                <p:nvSpPr>
                  <p:cNvPr id="28783" name="Line 60"/>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8784" name="Line 61"/>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8706" name="Group 62"/>
              <p:cNvGrpSpPr/>
              <p:nvPr/>
            </p:nvGrpSpPr>
            <p:grpSpPr bwMode="auto">
              <a:xfrm>
                <a:off x="2947" y="8486"/>
                <a:ext cx="149" cy="156"/>
                <a:chOff x="5490" y="3465"/>
                <a:chExt cx="180" cy="195"/>
              </a:xfrm>
            </p:grpSpPr>
            <p:sp>
              <p:nvSpPr>
                <p:cNvPr id="28777" name="Oval 63"/>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8778" name="Group 64"/>
                <p:cNvGrpSpPr/>
                <p:nvPr/>
              </p:nvGrpSpPr>
              <p:grpSpPr bwMode="auto">
                <a:xfrm>
                  <a:off x="5490" y="3465"/>
                  <a:ext cx="180" cy="195"/>
                  <a:chOff x="5280" y="3285"/>
                  <a:chExt cx="180" cy="195"/>
                </a:xfrm>
              </p:grpSpPr>
              <p:sp>
                <p:nvSpPr>
                  <p:cNvPr id="28779" name="Line 65"/>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8780" name="Line 66"/>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8707" name="Group 67"/>
              <p:cNvGrpSpPr/>
              <p:nvPr/>
            </p:nvGrpSpPr>
            <p:grpSpPr bwMode="auto">
              <a:xfrm>
                <a:off x="3163" y="9966"/>
                <a:ext cx="136" cy="156"/>
                <a:chOff x="5370" y="5185"/>
                <a:chExt cx="165" cy="195"/>
              </a:xfrm>
            </p:grpSpPr>
            <p:sp>
              <p:nvSpPr>
                <p:cNvPr id="28775" name="Oval 68"/>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8776" name="Oval 69"/>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8708" name="Group 70"/>
              <p:cNvGrpSpPr/>
              <p:nvPr/>
            </p:nvGrpSpPr>
            <p:grpSpPr bwMode="auto">
              <a:xfrm>
                <a:off x="2972" y="9950"/>
                <a:ext cx="137" cy="156"/>
                <a:chOff x="5370" y="5185"/>
                <a:chExt cx="165" cy="195"/>
              </a:xfrm>
            </p:grpSpPr>
            <p:sp>
              <p:nvSpPr>
                <p:cNvPr id="28773" name="Oval 71"/>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8774" name="Oval 72"/>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8709" name="Group 73"/>
              <p:cNvGrpSpPr/>
              <p:nvPr/>
            </p:nvGrpSpPr>
            <p:grpSpPr bwMode="auto">
              <a:xfrm>
                <a:off x="2782" y="9886"/>
                <a:ext cx="136" cy="156"/>
                <a:chOff x="5370" y="5185"/>
                <a:chExt cx="165" cy="195"/>
              </a:xfrm>
            </p:grpSpPr>
            <p:sp>
              <p:nvSpPr>
                <p:cNvPr id="28771" name="Oval 74"/>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8772" name="Oval 75"/>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8710" name="Group 76"/>
              <p:cNvGrpSpPr/>
              <p:nvPr/>
            </p:nvGrpSpPr>
            <p:grpSpPr bwMode="auto">
              <a:xfrm>
                <a:off x="2600" y="9766"/>
                <a:ext cx="136" cy="156"/>
                <a:chOff x="5370" y="5185"/>
                <a:chExt cx="165" cy="195"/>
              </a:xfrm>
            </p:grpSpPr>
            <p:sp>
              <p:nvSpPr>
                <p:cNvPr id="28769" name="Oval 77"/>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8770" name="Oval 78"/>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8711" name="Group 79"/>
              <p:cNvGrpSpPr/>
              <p:nvPr/>
            </p:nvGrpSpPr>
            <p:grpSpPr bwMode="auto">
              <a:xfrm>
                <a:off x="2467" y="9622"/>
                <a:ext cx="137" cy="156"/>
                <a:chOff x="5370" y="5185"/>
                <a:chExt cx="165" cy="195"/>
              </a:xfrm>
            </p:grpSpPr>
            <p:sp>
              <p:nvSpPr>
                <p:cNvPr id="28767" name="Oval 80"/>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8768" name="Oval 81"/>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sp>
            <p:nvSpPr>
              <p:cNvPr id="28712" name="Oval 82"/>
              <p:cNvSpPr>
                <a:spLocks noChangeArrowheads="1"/>
              </p:cNvSpPr>
              <p:nvPr/>
            </p:nvSpPr>
            <p:spPr bwMode="auto">
              <a:xfrm flipV="1">
                <a:off x="2336" y="9218"/>
                <a:ext cx="152" cy="155"/>
              </a:xfrm>
              <a:prstGeom prst="ellipse">
                <a:avLst/>
              </a:prstGeom>
              <a:solidFill>
                <a:srgbClr val="FFFFFF"/>
              </a:solidFill>
              <a:ln w="9525">
                <a:solidFill>
                  <a:srgbClr val="000000"/>
                </a:solidFill>
                <a:round/>
              </a:ln>
            </p:spPr>
            <p:txBody>
              <a:bodyPr/>
              <a:lstStyle/>
              <a:p>
                <a:endParaRPr lang="ms-MY"/>
              </a:p>
            </p:txBody>
          </p:sp>
          <p:sp>
            <p:nvSpPr>
              <p:cNvPr id="28713" name="Oval 83"/>
              <p:cNvSpPr>
                <a:spLocks noChangeArrowheads="1"/>
              </p:cNvSpPr>
              <p:nvPr/>
            </p:nvSpPr>
            <p:spPr bwMode="auto">
              <a:xfrm flipV="1">
                <a:off x="3958" y="9218"/>
                <a:ext cx="152" cy="155"/>
              </a:xfrm>
              <a:prstGeom prst="ellipse">
                <a:avLst/>
              </a:prstGeom>
              <a:solidFill>
                <a:srgbClr val="FFFFFF"/>
              </a:solidFill>
              <a:ln w="9525">
                <a:solidFill>
                  <a:srgbClr val="000000"/>
                </a:solidFill>
                <a:round/>
              </a:ln>
            </p:spPr>
            <p:txBody>
              <a:bodyPr/>
              <a:lstStyle/>
              <a:p>
                <a:endParaRPr lang="ms-MY"/>
              </a:p>
            </p:txBody>
          </p:sp>
          <p:grpSp>
            <p:nvGrpSpPr>
              <p:cNvPr id="28714" name="Group 84"/>
              <p:cNvGrpSpPr/>
              <p:nvPr/>
            </p:nvGrpSpPr>
            <p:grpSpPr bwMode="auto">
              <a:xfrm>
                <a:off x="3733" y="8670"/>
                <a:ext cx="150" cy="156"/>
                <a:chOff x="5490" y="3465"/>
                <a:chExt cx="180" cy="195"/>
              </a:xfrm>
            </p:grpSpPr>
            <p:sp>
              <p:nvSpPr>
                <p:cNvPr id="28763" name="Oval 85"/>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8764" name="Group 86"/>
                <p:cNvGrpSpPr/>
                <p:nvPr/>
              </p:nvGrpSpPr>
              <p:grpSpPr bwMode="auto">
                <a:xfrm>
                  <a:off x="5490" y="3465"/>
                  <a:ext cx="180" cy="195"/>
                  <a:chOff x="5280" y="3285"/>
                  <a:chExt cx="180" cy="195"/>
                </a:xfrm>
              </p:grpSpPr>
              <p:sp>
                <p:nvSpPr>
                  <p:cNvPr id="28765" name="Line 87"/>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8766" name="Line 88"/>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8715" name="Group 89"/>
              <p:cNvGrpSpPr/>
              <p:nvPr/>
            </p:nvGrpSpPr>
            <p:grpSpPr bwMode="auto">
              <a:xfrm>
                <a:off x="3858" y="8830"/>
                <a:ext cx="149" cy="156"/>
                <a:chOff x="5490" y="3465"/>
                <a:chExt cx="180" cy="195"/>
              </a:xfrm>
            </p:grpSpPr>
            <p:sp>
              <p:nvSpPr>
                <p:cNvPr id="28759" name="Oval 90"/>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8760" name="Group 91"/>
                <p:cNvGrpSpPr/>
                <p:nvPr/>
              </p:nvGrpSpPr>
              <p:grpSpPr bwMode="auto">
                <a:xfrm>
                  <a:off x="5490" y="3465"/>
                  <a:ext cx="180" cy="195"/>
                  <a:chOff x="5280" y="3285"/>
                  <a:chExt cx="180" cy="195"/>
                </a:xfrm>
              </p:grpSpPr>
              <p:sp>
                <p:nvSpPr>
                  <p:cNvPr id="28761" name="Line 92"/>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8762" name="Line 93"/>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8716" name="Group 94"/>
              <p:cNvGrpSpPr/>
              <p:nvPr/>
            </p:nvGrpSpPr>
            <p:grpSpPr bwMode="auto">
              <a:xfrm>
                <a:off x="3940" y="9006"/>
                <a:ext cx="150" cy="156"/>
                <a:chOff x="5490" y="3465"/>
                <a:chExt cx="180" cy="195"/>
              </a:xfrm>
            </p:grpSpPr>
            <p:sp>
              <p:nvSpPr>
                <p:cNvPr id="28755" name="Oval 95"/>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8756" name="Group 96"/>
                <p:cNvGrpSpPr/>
                <p:nvPr/>
              </p:nvGrpSpPr>
              <p:grpSpPr bwMode="auto">
                <a:xfrm>
                  <a:off x="5490" y="3465"/>
                  <a:ext cx="180" cy="195"/>
                  <a:chOff x="5280" y="3285"/>
                  <a:chExt cx="180" cy="195"/>
                </a:xfrm>
              </p:grpSpPr>
              <p:sp>
                <p:nvSpPr>
                  <p:cNvPr id="28757" name="Line 97"/>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8758" name="Line 98"/>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8717" name="Group 99"/>
              <p:cNvGrpSpPr/>
              <p:nvPr/>
            </p:nvGrpSpPr>
            <p:grpSpPr bwMode="auto">
              <a:xfrm>
                <a:off x="2749" y="8550"/>
                <a:ext cx="149" cy="156"/>
                <a:chOff x="5490" y="3465"/>
                <a:chExt cx="180" cy="195"/>
              </a:xfrm>
            </p:grpSpPr>
            <p:sp>
              <p:nvSpPr>
                <p:cNvPr id="28751" name="Oval 100"/>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8752" name="Group 101"/>
                <p:cNvGrpSpPr/>
                <p:nvPr/>
              </p:nvGrpSpPr>
              <p:grpSpPr bwMode="auto">
                <a:xfrm>
                  <a:off x="5490" y="3465"/>
                  <a:ext cx="180" cy="195"/>
                  <a:chOff x="5280" y="3285"/>
                  <a:chExt cx="180" cy="195"/>
                </a:xfrm>
              </p:grpSpPr>
              <p:sp>
                <p:nvSpPr>
                  <p:cNvPr id="28753" name="Line 102"/>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8754" name="Line 103"/>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8718" name="Group 104"/>
              <p:cNvGrpSpPr/>
              <p:nvPr/>
            </p:nvGrpSpPr>
            <p:grpSpPr bwMode="auto">
              <a:xfrm>
                <a:off x="2583" y="8654"/>
                <a:ext cx="149" cy="156"/>
                <a:chOff x="5490" y="3465"/>
                <a:chExt cx="180" cy="195"/>
              </a:xfrm>
            </p:grpSpPr>
            <p:sp>
              <p:nvSpPr>
                <p:cNvPr id="28747" name="Oval 105"/>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8748" name="Group 106"/>
                <p:cNvGrpSpPr/>
                <p:nvPr/>
              </p:nvGrpSpPr>
              <p:grpSpPr bwMode="auto">
                <a:xfrm>
                  <a:off x="5490" y="3465"/>
                  <a:ext cx="180" cy="195"/>
                  <a:chOff x="5280" y="3285"/>
                  <a:chExt cx="180" cy="195"/>
                </a:xfrm>
              </p:grpSpPr>
              <p:sp>
                <p:nvSpPr>
                  <p:cNvPr id="28749" name="Line 107"/>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8750" name="Line 108"/>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8719" name="Group 109"/>
              <p:cNvGrpSpPr/>
              <p:nvPr/>
            </p:nvGrpSpPr>
            <p:grpSpPr bwMode="auto">
              <a:xfrm>
                <a:off x="2442" y="8830"/>
                <a:ext cx="150" cy="156"/>
                <a:chOff x="5490" y="3465"/>
                <a:chExt cx="180" cy="195"/>
              </a:xfrm>
            </p:grpSpPr>
            <p:sp>
              <p:nvSpPr>
                <p:cNvPr id="28743" name="Oval 110"/>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8744" name="Group 111"/>
                <p:cNvGrpSpPr/>
                <p:nvPr/>
              </p:nvGrpSpPr>
              <p:grpSpPr bwMode="auto">
                <a:xfrm>
                  <a:off x="5490" y="3465"/>
                  <a:ext cx="180" cy="195"/>
                  <a:chOff x="5280" y="3285"/>
                  <a:chExt cx="180" cy="195"/>
                </a:xfrm>
              </p:grpSpPr>
              <p:sp>
                <p:nvSpPr>
                  <p:cNvPr id="28745" name="Line 112"/>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8746" name="Line 113"/>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8720" name="Group 114"/>
              <p:cNvGrpSpPr/>
              <p:nvPr/>
            </p:nvGrpSpPr>
            <p:grpSpPr bwMode="auto">
              <a:xfrm>
                <a:off x="2368" y="9022"/>
                <a:ext cx="149" cy="156"/>
                <a:chOff x="5490" y="3465"/>
                <a:chExt cx="180" cy="195"/>
              </a:xfrm>
            </p:grpSpPr>
            <p:sp>
              <p:nvSpPr>
                <p:cNvPr id="28739" name="Oval 115"/>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8740" name="Group 116"/>
                <p:cNvGrpSpPr/>
                <p:nvPr/>
              </p:nvGrpSpPr>
              <p:grpSpPr bwMode="auto">
                <a:xfrm>
                  <a:off x="5490" y="3465"/>
                  <a:ext cx="180" cy="195"/>
                  <a:chOff x="5280" y="3285"/>
                  <a:chExt cx="180" cy="195"/>
                </a:xfrm>
              </p:grpSpPr>
              <p:sp>
                <p:nvSpPr>
                  <p:cNvPr id="28741" name="Line 117"/>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8742" name="Line 118"/>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8721" name="Group 119"/>
              <p:cNvGrpSpPr/>
              <p:nvPr/>
            </p:nvGrpSpPr>
            <p:grpSpPr bwMode="auto">
              <a:xfrm>
                <a:off x="2368" y="9422"/>
                <a:ext cx="137" cy="156"/>
                <a:chOff x="5370" y="5185"/>
                <a:chExt cx="165" cy="195"/>
              </a:xfrm>
            </p:grpSpPr>
            <p:sp>
              <p:nvSpPr>
                <p:cNvPr id="28737" name="Oval 120"/>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8738" name="Oval 121"/>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8722" name="Group 122"/>
              <p:cNvGrpSpPr/>
              <p:nvPr/>
            </p:nvGrpSpPr>
            <p:grpSpPr bwMode="auto">
              <a:xfrm>
                <a:off x="3369" y="9950"/>
                <a:ext cx="137" cy="156"/>
                <a:chOff x="5370" y="5185"/>
                <a:chExt cx="165" cy="195"/>
              </a:xfrm>
            </p:grpSpPr>
            <p:sp>
              <p:nvSpPr>
                <p:cNvPr id="28735" name="Oval 123"/>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8736" name="Oval 124"/>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8723" name="Group 125"/>
              <p:cNvGrpSpPr/>
              <p:nvPr/>
            </p:nvGrpSpPr>
            <p:grpSpPr bwMode="auto">
              <a:xfrm>
                <a:off x="3568" y="9862"/>
                <a:ext cx="136" cy="156"/>
                <a:chOff x="5370" y="5185"/>
                <a:chExt cx="165" cy="195"/>
              </a:xfrm>
            </p:grpSpPr>
            <p:sp>
              <p:nvSpPr>
                <p:cNvPr id="28733" name="Oval 126"/>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8734" name="Oval 127"/>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8724" name="Group 128"/>
              <p:cNvGrpSpPr/>
              <p:nvPr/>
            </p:nvGrpSpPr>
            <p:grpSpPr bwMode="auto">
              <a:xfrm>
                <a:off x="3733" y="9734"/>
                <a:ext cx="137" cy="156"/>
                <a:chOff x="5370" y="5185"/>
                <a:chExt cx="165" cy="195"/>
              </a:xfrm>
            </p:grpSpPr>
            <p:sp>
              <p:nvSpPr>
                <p:cNvPr id="28731" name="Oval 129"/>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8732" name="Oval 130"/>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8725" name="Group 131"/>
              <p:cNvGrpSpPr/>
              <p:nvPr/>
            </p:nvGrpSpPr>
            <p:grpSpPr bwMode="auto">
              <a:xfrm>
                <a:off x="3858" y="9598"/>
                <a:ext cx="136" cy="156"/>
                <a:chOff x="5370" y="5185"/>
                <a:chExt cx="165" cy="195"/>
              </a:xfrm>
            </p:grpSpPr>
            <p:sp>
              <p:nvSpPr>
                <p:cNvPr id="28729" name="Oval 132"/>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8730" name="Oval 133"/>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8726" name="Group 134"/>
              <p:cNvGrpSpPr/>
              <p:nvPr/>
            </p:nvGrpSpPr>
            <p:grpSpPr bwMode="auto">
              <a:xfrm>
                <a:off x="3940" y="9414"/>
                <a:ext cx="137" cy="156"/>
                <a:chOff x="5370" y="5185"/>
                <a:chExt cx="165" cy="195"/>
              </a:xfrm>
            </p:grpSpPr>
            <p:sp>
              <p:nvSpPr>
                <p:cNvPr id="28727" name="Oval 135"/>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8728" name="Oval 136"/>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sp>
          <p:nvSpPr>
            <p:cNvPr id="28690" name="Text Box 137"/>
            <p:cNvSpPr txBox="1">
              <a:spLocks noChangeArrowheads="1"/>
            </p:cNvSpPr>
            <p:nvPr/>
          </p:nvSpPr>
          <p:spPr bwMode="auto">
            <a:xfrm>
              <a:off x="4518" y="3681"/>
              <a:ext cx="408" cy="292"/>
            </a:xfrm>
            <a:prstGeom prst="rect">
              <a:avLst/>
            </a:prstGeom>
            <a:solidFill>
              <a:srgbClr val="FFFFFF"/>
            </a:solidFill>
            <a:ln w="9525">
              <a:noFill/>
              <a:miter lim="800000"/>
            </a:ln>
          </p:spPr>
          <p:txBody>
            <a:bodyPr/>
            <a:lstStyle/>
            <a:p>
              <a:r>
                <a:rPr lang="en-US" sz="2000" b="1" i="1">
                  <a:latin typeface="Times New Roman" panose="02020603050405020304" pitchFamily="18" charset="0"/>
                </a:rPr>
                <a:t>B</a:t>
              </a:r>
              <a:endParaRPr lang="en-US" sz="2000"/>
            </a:p>
          </p:txBody>
        </p:sp>
        <p:sp>
          <p:nvSpPr>
            <p:cNvPr id="28691" name="Line 138"/>
            <p:cNvSpPr>
              <a:spLocks noChangeShapeType="1"/>
            </p:cNvSpPr>
            <p:nvPr/>
          </p:nvSpPr>
          <p:spPr bwMode="auto">
            <a:xfrm>
              <a:off x="4394" y="1843"/>
              <a:ext cx="0" cy="2014"/>
            </a:xfrm>
            <a:prstGeom prst="line">
              <a:avLst/>
            </a:prstGeom>
            <a:noFill/>
            <a:ln w="9525">
              <a:solidFill>
                <a:srgbClr val="000000"/>
              </a:solidFill>
              <a:round/>
              <a:tailEnd type="triangle" w="med" len="med"/>
            </a:ln>
          </p:spPr>
          <p:txBody>
            <a:bodyPr/>
            <a:lstStyle/>
            <a:p>
              <a:endParaRPr lang="en-US"/>
            </a:p>
          </p:txBody>
        </p:sp>
        <p:sp>
          <p:nvSpPr>
            <p:cNvPr id="28692" name="Text Box 140"/>
            <p:cNvSpPr txBox="1">
              <a:spLocks noChangeArrowheads="1"/>
            </p:cNvSpPr>
            <p:nvPr/>
          </p:nvSpPr>
          <p:spPr bwMode="auto">
            <a:xfrm>
              <a:off x="1156" y="1842"/>
              <a:ext cx="1905" cy="277"/>
            </a:xfrm>
            <a:prstGeom prst="rect">
              <a:avLst/>
            </a:prstGeom>
            <a:solidFill>
              <a:srgbClr val="FFFFFF"/>
            </a:solidFill>
            <a:ln w="9525">
              <a:noFill/>
              <a:miter lim="800000"/>
            </a:ln>
          </p:spPr>
          <p:txBody>
            <a:bodyPr/>
            <a:lstStyle/>
            <a:p>
              <a:r>
                <a:rPr lang="en-US" sz="2000" i="1">
                  <a:latin typeface="Times New Roman" panose="02020603050405020304" pitchFamily="18" charset="0"/>
                </a:rPr>
                <a:t>i</a:t>
              </a:r>
              <a:r>
                <a:rPr lang="en-US" sz="2000" baseline="-25000"/>
                <a:t>a</a:t>
              </a:r>
              <a:r>
                <a:rPr lang="en-US" sz="2000"/>
                <a:t> = </a:t>
              </a:r>
              <a:r>
                <a:rPr lang="en-US" sz="2000" i="1">
                  <a:latin typeface="Times New Roman" panose="02020603050405020304" pitchFamily="18" charset="0"/>
                </a:rPr>
                <a:t>i</a:t>
              </a:r>
              <a:r>
                <a:rPr lang="en-US" sz="2000" baseline="-25000"/>
                <a:t>f</a:t>
              </a:r>
              <a:r>
                <a:rPr lang="en-US" sz="2000"/>
                <a:t>  maximum positive</a:t>
              </a:r>
              <a:endParaRPr lang="en-US" sz="2000"/>
            </a:p>
          </p:txBody>
        </p:sp>
        <p:sp>
          <p:nvSpPr>
            <p:cNvPr id="28693" name="Text Box 142"/>
            <p:cNvSpPr txBox="1">
              <a:spLocks noChangeArrowheads="1"/>
            </p:cNvSpPr>
            <p:nvPr/>
          </p:nvSpPr>
          <p:spPr bwMode="auto">
            <a:xfrm>
              <a:off x="431" y="2321"/>
              <a:ext cx="550" cy="247"/>
            </a:xfrm>
            <a:prstGeom prst="rect">
              <a:avLst/>
            </a:prstGeom>
            <a:solidFill>
              <a:srgbClr val="FFFFFF"/>
            </a:solidFill>
            <a:ln w="9525">
              <a:noFill/>
              <a:miter lim="800000"/>
            </a:ln>
          </p:spPr>
          <p:txBody>
            <a:bodyPr/>
            <a:lstStyle/>
            <a:p>
              <a:r>
                <a:rPr lang="en-US" sz="2000" i="1">
                  <a:latin typeface="Times New Roman" panose="02020603050405020304" pitchFamily="18" charset="0"/>
                </a:rPr>
                <a:t>i</a:t>
              </a:r>
              <a:r>
                <a:rPr lang="en-US" sz="2000" baseline="-25000"/>
                <a:t>a</a:t>
              </a:r>
              <a:r>
                <a:rPr lang="en-US" sz="2000"/>
                <a:t> = </a:t>
              </a:r>
              <a:r>
                <a:rPr lang="en-US" sz="2000" i="1">
                  <a:latin typeface="Times New Roman" panose="02020603050405020304" pitchFamily="18" charset="0"/>
                </a:rPr>
                <a:t>i</a:t>
              </a:r>
              <a:r>
                <a:rPr lang="en-US" sz="2000" baseline="-25000"/>
                <a:t>f</a:t>
              </a:r>
              <a:endParaRPr lang="en-US" sz="2000"/>
            </a:p>
          </p:txBody>
        </p:sp>
        <p:sp>
          <p:nvSpPr>
            <p:cNvPr id="28694" name="Line 143"/>
            <p:cNvSpPr>
              <a:spLocks noChangeShapeType="1"/>
            </p:cNvSpPr>
            <p:nvPr/>
          </p:nvSpPr>
          <p:spPr bwMode="auto">
            <a:xfrm flipV="1">
              <a:off x="1383" y="2115"/>
              <a:ext cx="91" cy="229"/>
            </a:xfrm>
            <a:prstGeom prst="line">
              <a:avLst/>
            </a:prstGeom>
            <a:noFill/>
            <a:ln w="9525">
              <a:solidFill>
                <a:srgbClr val="000000"/>
              </a:solidFill>
              <a:round/>
              <a:tailEnd type="triangle" w="med" len="med"/>
            </a:ln>
          </p:spPr>
          <p:txBody>
            <a:bodyPr/>
            <a:lstStyle/>
            <a:p>
              <a:endParaRPr lang="en-US"/>
            </a:p>
          </p:txBody>
        </p:sp>
        <p:grpSp>
          <p:nvGrpSpPr>
            <p:cNvPr id="28695" name="Group 144"/>
            <p:cNvGrpSpPr/>
            <p:nvPr/>
          </p:nvGrpSpPr>
          <p:grpSpPr bwMode="auto">
            <a:xfrm>
              <a:off x="970" y="2328"/>
              <a:ext cx="1883" cy="1294"/>
              <a:chOff x="2100" y="1065"/>
              <a:chExt cx="2820" cy="1875"/>
            </a:xfrm>
          </p:grpSpPr>
          <p:grpSp>
            <p:nvGrpSpPr>
              <p:cNvPr id="28697" name="Group 145"/>
              <p:cNvGrpSpPr/>
              <p:nvPr/>
            </p:nvGrpSpPr>
            <p:grpSpPr bwMode="auto">
              <a:xfrm>
                <a:off x="2114" y="1105"/>
                <a:ext cx="2450" cy="1693"/>
                <a:chOff x="2085" y="5855"/>
                <a:chExt cx="2565" cy="2200"/>
              </a:xfrm>
            </p:grpSpPr>
            <p:sp>
              <p:nvSpPr>
                <p:cNvPr id="28700" name="Freeform 146"/>
                <p:cNvSpPr/>
                <p:nvPr/>
              </p:nvSpPr>
              <p:spPr bwMode="auto">
                <a:xfrm>
                  <a:off x="2085" y="5855"/>
                  <a:ext cx="1290" cy="1150"/>
                </a:xfrm>
                <a:custGeom>
                  <a:avLst/>
                  <a:gdLst>
                    <a:gd name="T0" fmla="*/ 0 w 1290"/>
                    <a:gd name="T1" fmla="*/ 1105 h 1150"/>
                    <a:gd name="T2" fmla="*/ 255 w 1290"/>
                    <a:gd name="T3" fmla="*/ 355 h 1150"/>
                    <a:gd name="T4" fmla="*/ 495 w 1290"/>
                    <a:gd name="T5" fmla="*/ 55 h 1150"/>
                    <a:gd name="T6" fmla="*/ 825 w 1290"/>
                    <a:gd name="T7" fmla="*/ 55 h 1150"/>
                    <a:gd name="T8" fmla="*/ 1050 w 1290"/>
                    <a:gd name="T9" fmla="*/ 385 h 1150"/>
                    <a:gd name="T10" fmla="*/ 1080 w 1290"/>
                    <a:gd name="T11" fmla="*/ 475 h 1150"/>
                    <a:gd name="T12" fmla="*/ 1290 w 1290"/>
                    <a:gd name="T13" fmla="*/ 1150 h 1150"/>
                    <a:gd name="T14" fmla="*/ 0 60000 65536"/>
                    <a:gd name="T15" fmla="*/ 0 60000 65536"/>
                    <a:gd name="T16" fmla="*/ 0 60000 65536"/>
                    <a:gd name="T17" fmla="*/ 0 60000 65536"/>
                    <a:gd name="T18" fmla="*/ 0 60000 65536"/>
                    <a:gd name="T19" fmla="*/ 0 60000 65536"/>
                    <a:gd name="T20" fmla="*/ 0 60000 65536"/>
                    <a:gd name="T21" fmla="*/ 0 w 1290"/>
                    <a:gd name="T22" fmla="*/ 0 h 1150"/>
                    <a:gd name="T23" fmla="*/ 1290 w 1290"/>
                    <a:gd name="T24" fmla="*/ 1150 h 1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0" h="1150">
                      <a:moveTo>
                        <a:pt x="0" y="1105"/>
                      </a:moveTo>
                      <a:cubicBezTo>
                        <a:pt x="86" y="817"/>
                        <a:pt x="172" y="530"/>
                        <a:pt x="255" y="355"/>
                      </a:cubicBezTo>
                      <a:cubicBezTo>
                        <a:pt x="338" y="180"/>
                        <a:pt x="400" y="105"/>
                        <a:pt x="495" y="55"/>
                      </a:cubicBezTo>
                      <a:cubicBezTo>
                        <a:pt x="590" y="5"/>
                        <a:pt x="733" y="0"/>
                        <a:pt x="825" y="55"/>
                      </a:cubicBezTo>
                      <a:cubicBezTo>
                        <a:pt x="917" y="110"/>
                        <a:pt x="1008" y="315"/>
                        <a:pt x="1050" y="385"/>
                      </a:cubicBezTo>
                      <a:cubicBezTo>
                        <a:pt x="1092" y="455"/>
                        <a:pt x="1040" y="348"/>
                        <a:pt x="1080" y="475"/>
                      </a:cubicBezTo>
                      <a:cubicBezTo>
                        <a:pt x="1120" y="602"/>
                        <a:pt x="1258" y="1040"/>
                        <a:pt x="1290" y="1150"/>
                      </a:cubicBezTo>
                    </a:path>
                  </a:pathLst>
                </a:custGeom>
                <a:noFill/>
                <a:ln w="9525" cap="flat">
                  <a:solidFill>
                    <a:srgbClr val="000000"/>
                  </a:solidFill>
                  <a:prstDash val="dash"/>
                  <a:round/>
                </a:ln>
              </p:spPr>
              <p:txBody>
                <a:bodyPr/>
                <a:lstStyle/>
                <a:p>
                  <a:endParaRPr lang="en-US"/>
                </a:p>
              </p:txBody>
            </p:sp>
            <p:sp>
              <p:nvSpPr>
                <p:cNvPr id="28701" name="Freeform 147"/>
                <p:cNvSpPr/>
                <p:nvPr/>
              </p:nvSpPr>
              <p:spPr bwMode="auto">
                <a:xfrm flipV="1">
                  <a:off x="3360" y="6905"/>
                  <a:ext cx="1290" cy="1150"/>
                </a:xfrm>
                <a:custGeom>
                  <a:avLst/>
                  <a:gdLst>
                    <a:gd name="T0" fmla="*/ 0 w 1290"/>
                    <a:gd name="T1" fmla="*/ 1105 h 1150"/>
                    <a:gd name="T2" fmla="*/ 255 w 1290"/>
                    <a:gd name="T3" fmla="*/ 355 h 1150"/>
                    <a:gd name="T4" fmla="*/ 495 w 1290"/>
                    <a:gd name="T5" fmla="*/ 55 h 1150"/>
                    <a:gd name="T6" fmla="*/ 825 w 1290"/>
                    <a:gd name="T7" fmla="*/ 55 h 1150"/>
                    <a:gd name="T8" fmla="*/ 1050 w 1290"/>
                    <a:gd name="T9" fmla="*/ 385 h 1150"/>
                    <a:gd name="T10" fmla="*/ 1080 w 1290"/>
                    <a:gd name="T11" fmla="*/ 475 h 1150"/>
                    <a:gd name="T12" fmla="*/ 1290 w 1290"/>
                    <a:gd name="T13" fmla="*/ 1150 h 1150"/>
                    <a:gd name="T14" fmla="*/ 0 60000 65536"/>
                    <a:gd name="T15" fmla="*/ 0 60000 65536"/>
                    <a:gd name="T16" fmla="*/ 0 60000 65536"/>
                    <a:gd name="T17" fmla="*/ 0 60000 65536"/>
                    <a:gd name="T18" fmla="*/ 0 60000 65536"/>
                    <a:gd name="T19" fmla="*/ 0 60000 65536"/>
                    <a:gd name="T20" fmla="*/ 0 60000 65536"/>
                    <a:gd name="T21" fmla="*/ 0 w 1290"/>
                    <a:gd name="T22" fmla="*/ 0 h 1150"/>
                    <a:gd name="T23" fmla="*/ 1290 w 1290"/>
                    <a:gd name="T24" fmla="*/ 1150 h 1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0" h="1150">
                      <a:moveTo>
                        <a:pt x="0" y="1105"/>
                      </a:moveTo>
                      <a:cubicBezTo>
                        <a:pt x="86" y="817"/>
                        <a:pt x="172" y="530"/>
                        <a:pt x="255" y="355"/>
                      </a:cubicBezTo>
                      <a:cubicBezTo>
                        <a:pt x="338" y="180"/>
                        <a:pt x="400" y="105"/>
                        <a:pt x="495" y="55"/>
                      </a:cubicBezTo>
                      <a:cubicBezTo>
                        <a:pt x="590" y="5"/>
                        <a:pt x="733" y="0"/>
                        <a:pt x="825" y="55"/>
                      </a:cubicBezTo>
                      <a:cubicBezTo>
                        <a:pt x="917" y="110"/>
                        <a:pt x="1008" y="315"/>
                        <a:pt x="1050" y="385"/>
                      </a:cubicBezTo>
                      <a:cubicBezTo>
                        <a:pt x="1092" y="455"/>
                        <a:pt x="1040" y="348"/>
                        <a:pt x="1080" y="475"/>
                      </a:cubicBezTo>
                      <a:cubicBezTo>
                        <a:pt x="1120" y="602"/>
                        <a:pt x="1258" y="1040"/>
                        <a:pt x="1290" y="1150"/>
                      </a:cubicBezTo>
                    </a:path>
                  </a:pathLst>
                </a:custGeom>
                <a:noFill/>
                <a:ln w="9525" cap="flat">
                  <a:solidFill>
                    <a:srgbClr val="000000"/>
                  </a:solidFill>
                  <a:prstDash val="dash"/>
                  <a:round/>
                </a:ln>
              </p:spPr>
              <p:txBody>
                <a:bodyPr/>
                <a:lstStyle/>
                <a:p>
                  <a:endParaRPr lang="en-US"/>
                </a:p>
              </p:txBody>
            </p:sp>
          </p:grpSp>
          <p:sp>
            <p:nvSpPr>
              <p:cNvPr id="28698" name="Line 148"/>
              <p:cNvSpPr>
                <a:spLocks noChangeShapeType="1"/>
              </p:cNvSpPr>
              <p:nvPr/>
            </p:nvSpPr>
            <p:spPr bwMode="auto">
              <a:xfrm>
                <a:off x="2130" y="1944"/>
                <a:ext cx="2790" cy="0"/>
              </a:xfrm>
              <a:prstGeom prst="line">
                <a:avLst/>
              </a:prstGeom>
              <a:noFill/>
              <a:ln w="9525">
                <a:solidFill>
                  <a:srgbClr val="000000"/>
                </a:solidFill>
                <a:round/>
              </a:ln>
            </p:spPr>
            <p:txBody>
              <a:bodyPr/>
              <a:lstStyle/>
              <a:p>
                <a:endParaRPr lang="en-US"/>
              </a:p>
            </p:txBody>
          </p:sp>
          <p:sp>
            <p:nvSpPr>
              <p:cNvPr id="28699" name="Line 149"/>
              <p:cNvSpPr>
                <a:spLocks noChangeShapeType="1"/>
              </p:cNvSpPr>
              <p:nvPr/>
            </p:nvSpPr>
            <p:spPr bwMode="auto">
              <a:xfrm>
                <a:off x="2100" y="1065"/>
                <a:ext cx="0" cy="1875"/>
              </a:xfrm>
              <a:prstGeom prst="line">
                <a:avLst/>
              </a:prstGeom>
              <a:noFill/>
              <a:ln w="9525">
                <a:solidFill>
                  <a:srgbClr val="000000"/>
                </a:solidFill>
                <a:round/>
              </a:ln>
            </p:spPr>
            <p:txBody>
              <a:bodyPr/>
              <a:lstStyle/>
              <a:p>
                <a:endParaRPr lang="en-US"/>
              </a:p>
            </p:txBody>
          </p:sp>
        </p:grpSp>
        <p:sp>
          <p:nvSpPr>
            <p:cNvPr id="28696" name="Line 150"/>
            <p:cNvSpPr>
              <a:spLocks noChangeShapeType="1"/>
            </p:cNvSpPr>
            <p:nvPr/>
          </p:nvSpPr>
          <p:spPr bwMode="auto">
            <a:xfrm flipH="1">
              <a:off x="3424" y="2398"/>
              <a:ext cx="932" cy="0"/>
            </a:xfrm>
            <a:prstGeom prst="line">
              <a:avLst/>
            </a:prstGeom>
            <a:noFill/>
            <a:ln w="9525">
              <a:solidFill>
                <a:srgbClr val="000000"/>
              </a:solidFill>
              <a:round/>
              <a:tailEnd type="triangle" w="med" len="med"/>
            </a:ln>
          </p:spPr>
          <p:txBody>
            <a:bodyPr/>
            <a:lstStyle/>
            <a:p>
              <a:endParaRPr lang="en-US"/>
            </a:p>
          </p:txBody>
        </p:sp>
      </p:grpSp>
      <p:sp>
        <p:nvSpPr>
          <p:cNvPr id="28678" name="Text Box 152"/>
          <p:cNvSpPr txBox="1">
            <a:spLocks noChangeArrowheads="1"/>
          </p:cNvSpPr>
          <p:nvPr/>
        </p:nvSpPr>
        <p:spPr bwMode="auto">
          <a:xfrm>
            <a:off x="395288" y="981075"/>
            <a:ext cx="8459787" cy="1552575"/>
          </a:xfrm>
          <a:prstGeom prst="rect">
            <a:avLst/>
          </a:prstGeom>
          <a:noFill/>
          <a:ln w="9525">
            <a:noFill/>
            <a:miter lim="800000"/>
          </a:ln>
        </p:spPr>
        <p:txBody>
          <a:bodyPr>
            <a:spAutoFit/>
          </a:bodyPr>
          <a:lstStyle/>
          <a:p>
            <a:pPr>
              <a:spcBef>
                <a:spcPct val="50000"/>
              </a:spcBef>
            </a:pPr>
            <a:r>
              <a:rPr lang="en-GB" sz="2400"/>
              <a:t>The single phase Universal Motor is very similar to a DC series motor. It can operate on either AC or DC and the resulting torque is about the same in each case. That is why it is called Universal Motor</a:t>
            </a:r>
            <a:endParaRPr lang="en-US"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700" name="Group 4"/>
          <p:cNvGrpSpPr/>
          <p:nvPr/>
        </p:nvGrpSpPr>
        <p:grpSpPr bwMode="auto">
          <a:xfrm>
            <a:off x="1403350" y="230188"/>
            <a:ext cx="6045200" cy="2436812"/>
            <a:chOff x="940" y="5522"/>
            <a:chExt cx="9521" cy="3839"/>
          </a:xfrm>
        </p:grpSpPr>
        <p:sp>
          <p:nvSpPr>
            <p:cNvPr id="29857" name="Rectangle 5"/>
            <p:cNvSpPr>
              <a:spLocks noChangeArrowheads="1"/>
            </p:cNvSpPr>
            <p:nvPr/>
          </p:nvSpPr>
          <p:spPr bwMode="auto">
            <a:xfrm>
              <a:off x="7562" y="7576"/>
              <a:ext cx="516" cy="99"/>
            </a:xfrm>
            <a:prstGeom prst="rect">
              <a:avLst/>
            </a:prstGeom>
            <a:solidFill>
              <a:srgbClr val="FFFFFF"/>
            </a:solidFill>
            <a:ln w="9525">
              <a:noFill/>
              <a:miter lim="800000"/>
            </a:ln>
          </p:spPr>
          <p:txBody>
            <a:bodyPr/>
            <a:lstStyle/>
            <a:p>
              <a:endParaRPr lang="ms-MY"/>
            </a:p>
          </p:txBody>
        </p:sp>
        <p:sp>
          <p:nvSpPr>
            <p:cNvPr id="29858" name="Text Box 6"/>
            <p:cNvSpPr txBox="1">
              <a:spLocks noChangeArrowheads="1"/>
            </p:cNvSpPr>
            <p:nvPr/>
          </p:nvSpPr>
          <p:spPr bwMode="auto">
            <a:xfrm>
              <a:off x="940" y="6341"/>
              <a:ext cx="1059" cy="485"/>
            </a:xfrm>
            <a:prstGeom prst="rect">
              <a:avLst/>
            </a:prstGeom>
            <a:solidFill>
              <a:srgbClr val="FFFFFF"/>
            </a:solidFill>
            <a:ln w="9525">
              <a:noFill/>
              <a:miter lim="800000"/>
            </a:ln>
          </p:spPr>
          <p:txBody>
            <a:bodyPr/>
            <a:lstStyle/>
            <a:p>
              <a:r>
                <a:rPr lang="en-US" sz="1600" i="1">
                  <a:latin typeface="Times New Roman" panose="02020603050405020304" pitchFamily="18" charset="0"/>
                </a:rPr>
                <a:t>i</a:t>
              </a:r>
              <a:r>
                <a:rPr lang="en-US" sz="1600" baseline="-25000"/>
                <a:t>a</a:t>
              </a:r>
              <a:r>
                <a:rPr lang="en-US" sz="1600"/>
                <a:t> = </a:t>
              </a:r>
              <a:r>
                <a:rPr lang="en-US" sz="1600" i="1">
                  <a:latin typeface="Times New Roman" panose="02020603050405020304" pitchFamily="18" charset="0"/>
                </a:rPr>
                <a:t>i</a:t>
              </a:r>
              <a:r>
                <a:rPr lang="en-US" sz="1600" baseline="-25000"/>
                <a:t>f</a:t>
              </a:r>
              <a:endParaRPr lang="en-US"/>
            </a:p>
          </p:txBody>
        </p:sp>
        <p:grpSp>
          <p:nvGrpSpPr>
            <p:cNvPr id="29859" name="Group 7"/>
            <p:cNvGrpSpPr/>
            <p:nvPr/>
          </p:nvGrpSpPr>
          <p:grpSpPr bwMode="auto">
            <a:xfrm>
              <a:off x="2035" y="6361"/>
              <a:ext cx="3595" cy="2370"/>
              <a:chOff x="1615" y="7133"/>
              <a:chExt cx="3575" cy="2550"/>
            </a:xfrm>
          </p:grpSpPr>
          <p:grpSp>
            <p:nvGrpSpPr>
              <p:cNvPr id="29914" name="Group 8"/>
              <p:cNvGrpSpPr/>
              <p:nvPr/>
            </p:nvGrpSpPr>
            <p:grpSpPr bwMode="auto">
              <a:xfrm>
                <a:off x="1615" y="7133"/>
                <a:ext cx="3575" cy="2550"/>
                <a:chOff x="2100" y="1065"/>
                <a:chExt cx="2820" cy="1875"/>
              </a:xfrm>
            </p:grpSpPr>
            <p:grpSp>
              <p:nvGrpSpPr>
                <p:cNvPr id="29916" name="Group 9"/>
                <p:cNvGrpSpPr/>
                <p:nvPr/>
              </p:nvGrpSpPr>
              <p:grpSpPr bwMode="auto">
                <a:xfrm>
                  <a:off x="2114" y="1105"/>
                  <a:ext cx="2450" cy="1693"/>
                  <a:chOff x="2085" y="5855"/>
                  <a:chExt cx="2565" cy="2200"/>
                </a:xfrm>
              </p:grpSpPr>
              <p:sp>
                <p:nvSpPr>
                  <p:cNvPr id="29919" name="Freeform 10"/>
                  <p:cNvSpPr/>
                  <p:nvPr/>
                </p:nvSpPr>
                <p:spPr bwMode="auto">
                  <a:xfrm>
                    <a:off x="2085" y="5855"/>
                    <a:ext cx="1290" cy="1150"/>
                  </a:xfrm>
                  <a:custGeom>
                    <a:avLst/>
                    <a:gdLst>
                      <a:gd name="T0" fmla="*/ 0 w 1290"/>
                      <a:gd name="T1" fmla="*/ 1105 h 1150"/>
                      <a:gd name="T2" fmla="*/ 255 w 1290"/>
                      <a:gd name="T3" fmla="*/ 355 h 1150"/>
                      <a:gd name="T4" fmla="*/ 495 w 1290"/>
                      <a:gd name="T5" fmla="*/ 55 h 1150"/>
                      <a:gd name="T6" fmla="*/ 825 w 1290"/>
                      <a:gd name="T7" fmla="*/ 55 h 1150"/>
                      <a:gd name="T8" fmla="*/ 1050 w 1290"/>
                      <a:gd name="T9" fmla="*/ 385 h 1150"/>
                      <a:gd name="T10" fmla="*/ 1080 w 1290"/>
                      <a:gd name="T11" fmla="*/ 475 h 1150"/>
                      <a:gd name="T12" fmla="*/ 1290 w 1290"/>
                      <a:gd name="T13" fmla="*/ 1150 h 1150"/>
                      <a:gd name="T14" fmla="*/ 0 60000 65536"/>
                      <a:gd name="T15" fmla="*/ 0 60000 65536"/>
                      <a:gd name="T16" fmla="*/ 0 60000 65536"/>
                      <a:gd name="T17" fmla="*/ 0 60000 65536"/>
                      <a:gd name="T18" fmla="*/ 0 60000 65536"/>
                      <a:gd name="T19" fmla="*/ 0 60000 65536"/>
                      <a:gd name="T20" fmla="*/ 0 60000 65536"/>
                      <a:gd name="T21" fmla="*/ 0 w 1290"/>
                      <a:gd name="T22" fmla="*/ 0 h 1150"/>
                      <a:gd name="T23" fmla="*/ 1290 w 1290"/>
                      <a:gd name="T24" fmla="*/ 1150 h 1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0" h="1150">
                        <a:moveTo>
                          <a:pt x="0" y="1105"/>
                        </a:moveTo>
                        <a:cubicBezTo>
                          <a:pt x="86" y="817"/>
                          <a:pt x="172" y="530"/>
                          <a:pt x="255" y="355"/>
                        </a:cubicBezTo>
                        <a:cubicBezTo>
                          <a:pt x="338" y="180"/>
                          <a:pt x="400" y="105"/>
                          <a:pt x="495" y="55"/>
                        </a:cubicBezTo>
                        <a:cubicBezTo>
                          <a:pt x="590" y="5"/>
                          <a:pt x="733" y="0"/>
                          <a:pt x="825" y="55"/>
                        </a:cubicBezTo>
                        <a:cubicBezTo>
                          <a:pt x="917" y="110"/>
                          <a:pt x="1008" y="315"/>
                          <a:pt x="1050" y="385"/>
                        </a:cubicBezTo>
                        <a:cubicBezTo>
                          <a:pt x="1092" y="455"/>
                          <a:pt x="1040" y="348"/>
                          <a:pt x="1080" y="475"/>
                        </a:cubicBezTo>
                        <a:cubicBezTo>
                          <a:pt x="1120" y="602"/>
                          <a:pt x="1258" y="1040"/>
                          <a:pt x="1290" y="1150"/>
                        </a:cubicBezTo>
                      </a:path>
                    </a:pathLst>
                  </a:custGeom>
                  <a:noFill/>
                  <a:ln w="9525" cap="flat">
                    <a:solidFill>
                      <a:srgbClr val="000000"/>
                    </a:solidFill>
                    <a:prstDash val="dash"/>
                    <a:round/>
                  </a:ln>
                </p:spPr>
                <p:txBody>
                  <a:bodyPr/>
                  <a:lstStyle/>
                  <a:p>
                    <a:endParaRPr lang="en-US"/>
                  </a:p>
                </p:txBody>
              </p:sp>
              <p:sp>
                <p:nvSpPr>
                  <p:cNvPr id="29920" name="Freeform 11"/>
                  <p:cNvSpPr/>
                  <p:nvPr/>
                </p:nvSpPr>
                <p:spPr bwMode="auto">
                  <a:xfrm flipV="1">
                    <a:off x="3360" y="6905"/>
                    <a:ext cx="1290" cy="1150"/>
                  </a:xfrm>
                  <a:custGeom>
                    <a:avLst/>
                    <a:gdLst>
                      <a:gd name="T0" fmla="*/ 0 w 1290"/>
                      <a:gd name="T1" fmla="*/ 1105 h 1150"/>
                      <a:gd name="T2" fmla="*/ 255 w 1290"/>
                      <a:gd name="T3" fmla="*/ 355 h 1150"/>
                      <a:gd name="T4" fmla="*/ 495 w 1290"/>
                      <a:gd name="T5" fmla="*/ 55 h 1150"/>
                      <a:gd name="T6" fmla="*/ 825 w 1290"/>
                      <a:gd name="T7" fmla="*/ 55 h 1150"/>
                      <a:gd name="T8" fmla="*/ 1050 w 1290"/>
                      <a:gd name="T9" fmla="*/ 385 h 1150"/>
                      <a:gd name="T10" fmla="*/ 1080 w 1290"/>
                      <a:gd name="T11" fmla="*/ 475 h 1150"/>
                      <a:gd name="T12" fmla="*/ 1290 w 1290"/>
                      <a:gd name="T13" fmla="*/ 1150 h 1150"/>
                      <a:gd name="T14" fmla="*/ 0 60000 65536"/>
                      <a:gd name="T15" fmla="*/ 0 60000 65536"/>
                      <a:gd name="T16" fmla="*/ 0 60000 65536"/>
                      <a:gd name="T17" fmla="*/ 0 60000 65536"/>
                      <a:gd name="T18" fmla="*/ 0 60000 65536"/>
                      <a:gd name="T19" fmla="*/ 0 60000 65536"/>
                      <a:gd name="T20" fmla="*/ 0 60000 65536"/>
                      <a:gd name="T21" fmla="*/ 0 w 1290"/>
                      <a:gd name="T22" fmla="*/ 0 h 1150"/>
                      <a:gd name="T23" fmla="*/ 1290 w 1290"/>
                      <a:gd name="T24" fmla="*/ 1150 h 1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0" h="1150">
                        <a:moveTo>
                          <a:pt x="0" y="1105"/>
                        </a:moveTo>
                        <a:cubicBezTo>
                          <a:pt x="86" y="817"/>
                          <a:pt x="172" y="530"/>
                          <a:pt x="255" y="355"/>
                        </a:cubicBezTo>
                        <a:cubicBezTo>
                          <a:pt x="338" y="180"/>
                          <a:pt x="400" y="105"/>
                          <a:pt x="495" y="55"/>
                        </a:cubicBezTo>
                        <a:cubicBezTo>
                          <a:pt x="590" y="5"/>
                          <a:pt x="733" y="0"/>
                          <a:pt x="825" y="55"/>
                        </a:cubicBezTo>
                        <a:cubicBezTo>
                          <a:pt x="917" y="110"/>
                          <a:pt x="1008" y="315"/>
                          <a:pt x="1050" y="385"/>
                        </a:cubicBezTo>
                        <a:cubicBezTo>
                          <a:pt x="1092" y="455"/>
                          <a:pt x="1040" y="348"/>
                          <a:pt x="1080" y="475"/>
                        </a:cubicBezTo>
                        <a:cubicBezTo>
                          <a:pt x="1120" y="602"/>
                          <a:pt x="1258" y="1040"/>
                          <a:pt x="1290" y="1150"/>
                        </a:cubicBezTo>
                      </a:path>
                    </a:pathLst>
                  </a:custGeom>
                  <a:noFill/>
                  <a:ln w="9525" cap="flat">
                    <a:solidFill>
                      <a:srgbClr val="000000"/>
                    </a:solidFill>
                    <a:prstDash val="dash"/>
                    <a:round/>
                  </a:ln>
                </p:spPr>
                <p:txBody>
                  <a:bodyPr/>
                  <a:lstStyle/>
                  <a:p>
                    <a:endParaRPr lang="en-US"/>
                  </a:p>
                </p:txBody>
              </p:sp>
            </p:grpSp>
            <p:sp>
              <p:nvSpPr>
                <p:cNvPr id="29917" name="Line 12"/>
                <p:cNvSpPr>
                  <a:spLocks noChangeShapeType="1"/>
                </p:cNvSpPr>
                <p:nvPr/>
              </p:nvSpPr>
              <p:spPr bwMode="auto">
                <a:xfrm>
                  <a:off x="2130" y="1944"/>
                  <a:ext cx="2790" cy="0"/>
                </a:xfrm>
                <a:prstGeom prst="line">
                  <a:avLst/>
                </a:prstGeom>
                <a:noFill/>
                <a:ln w="9525">
                  <a:solidFill>
                    <a:srgbClr val="000000"/>
                  </a:solidFill>
                  <a:round/>
                </a:ln>
              </p:spPr>
              <p:txBody>
                <a:bodyPr/>
                <a:lstStyle/>
                <a:p>
                  <a:endParaRPr lang="en-US"/>
                </a:p>
              </p:txBody>
            </p:sp>
            <p:sp>
              <p:nvSpPr>
                <p:cNvPr id="29918" name="Line 13"/>
                <p:cNvSpPr>
                  <a:spLocks noChangeShapeType="1"/>
                </p:cNvSpPr>
                <p:nvPr/>
              </p:nvSpPr>
              <p:spPr bwMode="auto">
                <a:xfrm>
                  <a:off x="2100" y="1065"/>
                  <a:ext cx="0" cy="1875"/>
                </a:xfrm>
                <a:prstGeom prst="line">
                  <a:avLst/>
                </a:prstGeom>
                <a:noFill/>
                <a:ln w="9525">
                  <a:solidFill>
                    <a:srgbClr val="000000"/>
                  </a:solidFill>
                  <a:round/>
                </a:ln>
              </p:spPr>
              <p:txBody>
                <a:bodyPr/>
                <a:lstStyle/>
                <a:p>
                  <a:endParaRPr lang="en-US"/>
                </a:p>
              </p:txBody>
            </p:sp>
          </p:grpSp>
          <p:sp>
            <p:nvSpPr>
              <p:cNvPr id="29915" name="Line 14"/>
              <p:cNvSpPr>
                <a:spLocks noChangeShapeType="1"/>
              </p:cNvSpPr>
              <p:nvPr/>
            </p:nvSpPr>
            <p:spPr bwMode="auto">
              <a:xfrm>
                <a:off x="3196" y="7507"/>
                <a:ext cx="0" cy="638"/>
              </a:xfrm>
              <a:prstGeom prst="line">
                <a:avLst/>
              </a:prstGeom>
              <a:noFill/>
              <a:ln w="9525">
                <a:solidFill>
                  <a:srgbClr val="000000"/>
                </a:solidFill>
                <a:round/>
                <a:tailEnd type="triangle" w="med" len="med"/>
              </a:ln>
            </p:spPr>
            <p:txBody>
              <a:bodyPr/>
              <a:lstStyle/>
              <a:p>
                <a:endParaRPr lang="en-US"/>
              </a:p>
            </p:txBody>
          </p:sp>
        </p:grpSp>
        <p:sp>
          <p:nvSpPr>
            <p:cNvPr id="29860" name="Text Box 15"/>
            <p:cNvSpPr txBox="1">
              <a:spLocks noChangeArrowheads="1"/>
            </p:cNvSpPr>
            <p:nvPr/>
          </p:nvSpPr>
          <p:spPr bwMode="auto">
            <a:xfrm>
              <a:off x="3010" y="8836"/>
              <a:ext cx="2360" cy="525"/>
            </a:xfrm>
            <a:prstGeom prst="rect">
              <a:avLst/>
            </a:prstGeom>
            <a:solidFill>
              <a:srgbClr val="FFFFFF"/>
            </a:solidFill>
            <a:ln w="9525">
              <a:noFill/>
              <a:miter lim="800000"/>
            </a:ln>
          </p:spPr>
          <p:txBody>
            <a:bodyPr/>
            <a:lstStyle/>
            <a:p>
              <a:r>
                <a:rPr lang="en-US" sz="1600" i="1">
                  <a:latin typeface="Times New Roman" panose="02020603050405020304" pitchFamily="18" charset="0"/>
                </a:rPr>
                <a:t>i</a:t>
              </a:r>
              <a:r>
                <a:rPr lang="en-US" sz="1600" baseline="-25000"/>
                <a:t>a</a:t>
              </a:r>
              <a:r>
                <a:rPr lang="en-US" sz="1600"/>
                <a:t> = </a:t>
              </a:r>
              <a:r>
                <a:rPr lang="en-US" sz="1600" i="1">
                  <a:latin typeface="Times New Roman" panose="02020603050405020304" pitchFamily="18" charset="0"/>
                </a:rPr>
                <a:t>i</a:t>
              </a:r>
              <a:r>
                <a:rPr lang="en-US" sz="1600" baseline="-25000"/>
                <a:t>f</a:t>
              </a:r>
              <a:r>
                <a:rPr lang="en-US" sz="1600"/>
                <a:t>  zero</a:t>
              </a:r>
              <a:endParaRPr lang="en-US"/>
            </a:p>
          </p:txBody>
        </p:sp>
        <p:grpSp>
          <p:nvGrpSpPr>
            <p:cNvPr id="29861" name="Group 16"/>
            <p:cNvGrpSpPr/>
            <p:nvPr/>
          </p:nvGrpSpPr>
          <p:grpSpPr bwMode="auto">
            <a:xfrm>
              <a:off x="5914" y="5522"/>
              <a:ext cx="4547" cy="3510"/>
              <a:chOff x="5604" y="6624"/>
              <a:chExt cx="4652" cy="3630"/>
            </a:xfrm>
          </p:grpSpPr>
          <p:grpSp>
            <p:nvGrpSpPr>
              <p:cNvPr id="29862" name="Group 17"/>
              <p:cNvGrpSpPr/>
              <p:nvPr/>
            </p:nvGrpSpPr>
            <p:grpSpPr bwMode="auto">
              <a:xfrm>
                <a:off x="5604" y="6624"/>
                <a:ext cx="4652" cy="3630"/>
                <a:chOff x="5019" y="6549"/>
                <a:chExt cx="4652" cy="3630"/>
              </a:xfrm>
            </p:grpSpPr>
            <p:grpSp>
              <p:nvGrpSpPr>
                <p:cNvPr id="29865" name="Group 18"/>
                <p:cNvGrpSpPr/>
                <p:nvPr/>
              </p:nvGrpSpPr>
              <p:grpSpPr bwMode="auto">
                <a:xfrm>
                  <a:off x="6215" y="8381"/>
                  <a:ext cx="3182" cy="1755"/>
                  <a:chOff x="6215" y="8381"/>
                  <a:chExt cx="3182" cy="1755"/>
                </a:xfrm>
              </p:grpSpPr>
              <p:sp>
                <p:nvSpPr>
                  <p:cNvPr id="29906" name="Line 19"/>
                  <p:cNvSpPr>
                    <a:spLocks noChangeShapeType="1"/>
                  </p:cNvSpPr>
                  <p:nvPr/>
                </p:nvSpPr>
                <p:spPr bwMode="auto">
                  <a:xfrm flipH="1">
                    <a:off x="6215" y="8558"/>
                    <a:ext cx="447" cy="0"/>
                  </a:xfrm>
                  <a:prstGeom prst="line">
                    <a:avLst/>
                  </a:prstGeom>
                  <a:noFill/>
                  <a:ln w="9525">
                    <a:solidFill>
                      <a:srgbClr val="000000"/>
                    </a:solidFill>
                    <a:round/>
                  </a:ln>
                </p:spPr>
                <p:txBody>
                  <a:bodyPr/>
                  <a:lstStyle/>
                  <a:p>
                    <a:endParaRPr lang="en-US"/>
                  </a:p>
                </p:txBody>
              </p:sp>
              <p:sp>
                <p:nvSpPr>
                  <p:cNvPr id="29907" name="Rectangle 20"/>
                  <p:cNvSpPr>
                    <a:spLocks noChangeArrowheads="1"/>
                  </p:cNvSpPr>
                  <p:nvPr/>
                </p:nvSpPr>
                <p:spPr bwMode="auto">
                  <a:xfrm>
                    <a:off x="8729" y="8381"/>
                    <a:ext cx="219" cy="373"/>
                  </a:xfrm>
                  <a:prstGeom prst="rect">
                    <a:avLst/>
                  </a:prstGeom>
                  <a:solidFill>
                    <a:srgbClr val="FFFFFF"/>
                  </a:solidFill>
                  <a:ln w="9525">
                    <a:solidFill>
                      <a:srgbClr val="000000"/>
                    </a:solidFill>
                    <a:miter lim="800000"/>
                  </a:ln>
                </p:spPr>
                <p:txBody>
                  <a:bodyPr/>
                  <a:lstStyle/>
                  <a:p>
                    <a:endParaRPr lang="ms-MY"/>
                  </a:p>
                </p:txBody>
              </p:sp>
              <p:sp>
                <p:nvSpPr>
                  <p:cNvPr id="29908" name="Rectangle 21"/>
                  <p:cNvSpPr>
                    <a:spLocks noChangeArrowheads="1"/>
                  </p:cNvSpPr>
                  <p:nvPr/>
                </p:nvSpPr>
                <p:spPr bwMode="auto">
                  <a:xfrm>
                    <a:off x="6676" y="8381"/>
                    <a:ext cx="218" cy="373"/>
                  </a:xfrm>
                  <a:prstGeom prst="rect">
                    <a:avLst/>
                  </a:prstGeom>
                  <a:solidFill>
                    <a:srgbClr val="FFFFFF"/>
                  </a:solidFill>
                  <a:ln w="9525">
                    <a:solidFill>
                      <a:srgbClr val="000000"/>
                    </a:solidFill>
                    <a:miter lim="800000"/>
                  </a:ln>
                </p:spPr>
                <p:txBody>
                  <a:bodyPr/>
                  <a:lstStyle/>
                  <a:p>
                    <a:endParaRPr lang="ms-MY"/>
                  </a:p>
                </p:txBody>
              </p:sp>
              <p:sp>
                <p:nvSpPr>
                  <p:cNvPr id="29909" name="Line 22"/>
                  <p:cNvSpPr>
                    <a:spLocks noChangeShapeType="1"/>
                  </p:cNvSpPr>
                  <p:nvPr/>
                </p:nvSpPr>
                <p:spPr bwMode="auto">
                  <a:xfrm flipH="1">
                    <a:off x="8948" y="8548"/>
                    <a:ext cx="449" cy="0"/>
                  </a:xfrm>
                  <a:prstGeom prst="line">
                    <a:avLst/>
                  </a:prstGeom>
                  <a:noFill/>
                  <a:ln w="9525">
                    <a:solidFill>
                      <a:srgbClr val="000000"/>
                    </a:solidFill>
                    <a:round/>
                  </a:ln>
                </p:spPr>
                <p:txBody>
                  <a:bodyPr/>
                  <a:lstStyle/>
                  <a:p>
                    <a:endParaRPr lang="en-US"/>
                  </a:p>
                </p:txBody>
              </p:sp>
              <p:sp>
                <p:nvSpPr>
                  <p:cNvPr id="29910" name="Line 23"/>
                  <p:cNvSpPr>
                    <a:spLocks noChangeShapeType="1"/>
                  </p:cNvSpPr>
                  <p:nvPr/>
                </p:nvSpPr>
                <p:spPr bwMode="auto">
                  <a:xfrm>
                    <a:off x="6228" y="8558"/>
                    <a:ext cx="0" cy="1578"/>
                  </a:xfrm>
                  <a:prstGeom prst="line">
                    <a:avLst/>
                  </a:prstGeom>
                  <a:noFill/>
                  <a:ln w="9525">
                    <a:solidFill>
                      <a:srgbClr val="000000"/>
                    </a:solidFill>
                    <a:round/>
                  </a:ln>
                </p:spPr>
                <p:txBody>
                  <a:bodyPr/>
                  <a:lstStyle/>
                  <a:p>
                    <a:endParaRPr lang="en-US"/>
                  </a:p>
                </p:txBody>
              </p:sp>
              <p:sp>
                <p:nvSpPr>
                  <p:cNvPr id="29911" name="Line 24"/>
                  <p:cNvSpPr>
                    <a:spLocks noChangeShapeType="1"/>
                  </p:cNvSpPr>
                  <p:nvPr/>
                </p:nvSpPr>
                <p:spPr bwMode="auto">
                  <a:xfrm>
                    <a:off x="9397" y="8548"/>
                    <a:ext cx="0" cy="1578"/>
                  </a:xfrm>
                  <a:prstGeom prst="line">
                    <a:avLst/>
                  </a:prstGeom>
                  <a:noFill/>
                  <a:ln w="9525">
                    <a:solidFill>
                      <a:srgbClr val="000000"/>
                    </a:solidFill>
                    <a:round/>
                  </a:ln>
                </p:spPr>
                <p:txBody>
                  <a:bodyPr/>
                  <a:lstStyle/>
                  <a:p>
                    <a:endParaRPr lang="en-US"/>
                  </a:p>
                </p:txBody>
              </p:sp>
              <p:sp>
                <p:nvSpPr>
                  <p:cNvPr id="29912" name="Line 25"/>
                  <p:cNvSpPr>
                    <a:spLocks noChangeShapeType="1"/>
                  </p:cNvSpPr>
                  <p:nvPr/>
                </p:nvSpPr>
                <p:spPr bwMode="auto">
                  <a:xfrm>
                    <a:off x="9397" y="9258"/>
                    <a:ext cx="0" cy="176"/>
                  </a:xfrm>
                  <a:prstGeom prst="line">
                    <a:avLst/>
                  </a:prstGeom>
                  <a:noFill/>
                  <a:ln w="9525">
                    <a:solidFill>
                      <a:srgbClr val="000000"/>
                    </a:solidFill>
                    <a:round/>
                    <a:tailEnd type="triangle" w="med" len="med"/>
                  </a:ln>
                </p:spPr>
                <p:txBody>
                  <a:bodyPr/>
                  <a:lstStyle/>
                  <a:p>
                    <a:endParaRPr lang="en-US"/>
                  </a:p>
                </p:txBody>
              </p:sp>
              <p:sp>
                <p:nvSpPr>
                  <p:cNvPr id="29913" name="Line 26"/>
                  <p:cNvSpPr>
                    <a:spLocks noChangeShapeType="1"/>
                  </p:cNvSpPr>
                  <p:nvPr/>
                </p:nvSpPr>
                <p:spPr bwMode="auto">
                  <a:xfrm flipV="1">
                    <a:off x="6225" y="9296"/>
                    <a:ext cx="0" cy="137"/>
                  </a:xfrm>
                  <a:prstGeom prst="line">
                    <a:avLst/>
                  </a:prstGeom>
                  <a:noFill/>
                  <a:ln w="9525">
                    <a:solidFill>
                      <a:srgbClr val="000000"/>
                    </a:solidFill>
                    <a:round/>
                    <a:tailEnd type="triangle" w="med" len="med"/>
                  </a:ln>
                </p:spPr>
                <p:txBody>
                  <a:bodyPr/>
                  <a:lstStyle/>
                  <a:p>
                    <a:endParaRPr lang="en-US"/>
                  </a:p>
                </p:txBody>
              </p:sp>
            </p:grpSp>
            <p:grpSp>
              <p:nvGrpSpPr>
                <p:cNvPr id="29866" name="Group 27"/>
                <p:cNvGrpSpPr/>
                <p:nvPr/>
              </p:nvGrpSpPr>
              <p:grpSpPr bwMode="auto">
                <a:xfrm>
                  <a:off x="5019" y="6549"/>
                  <a:ext cx="4652" cy="3630"/>
                  <a:chOff x="5019" y="6549"/>
                  <a:chExt cx="4652" cy="3630"/>
                </a:xfrm>
              </p:grpSpPr>
              <p:sp>
                <p:nvSpPr>
                  <p:cNvPr id="29867" name="Oval 28"/>
                  <p:cNvSpPr>
                    <a:spLocks noChangeArrowheads="1"/>
                  </p:cNvSpPr>
                  <p:nvPr/>
                </p:nvSpPr>
                <p:spPr bwMode="auto">
                  <a:xfrm>
                    <a:off x="6892" y="7662"/>
                    <a:ext cx="1833" cy="1792"/>
                  </a:xfrm>
                  <a:prstGeom prst="ellipse">
                    <a:avLst/>
                  </a:prstGeom>
                  <a:solidFill>
                    <a:srgbClr val="FFFFFF"/>
                  </a:solidFill>
                  <a:ln w="9525">
                    <a:solidFill>
                      <a:srgbClr val="000000"/>
                    </a:solidFill>
                    <a:round/>
                  </a:ln>
                </p:spPr>
                <p:txBody>
                  <a:bodyPr/>
                  <a:lstStyle/>
                  <a:p>
                    <a:endParaRPr lang="ms-MY"/>
                  </a:p>
                </p:txBody>
              </p:sp>
              <p:sp>
                <p:nvSpPr>
                  <p:cNvPr id="29868" name="Oval 29"/>
                  <p:cNvSpPr>
                    <a:spLocks noChangeArrowheads="1"/>
                  </p:cNvSpPr>
                  <p:nvPr/>
                </p:nvSpPr>
                <p:spPr bwMode="auto">
                  <a:xfrm flipV="1">
                    <a:off x="6920" y="8478"/>
                    <a:ext cx="156" cy="156"/>
                  </a:xfrm>
                  <a:prstGeom prst="ellipse">
                    <a:avLst/>
                  </a:prstGeom>
                  <a:solidFill>
                    <a:srgbClr val="FFFFFF"/>
                  </a:solidFill>
                  <a:ln w="9525">
                    <a:solidFill>
                      <a:srgbClr val="000000"/>
                    </a:solidFill>
                    <a:round/>
                  </a:ln>
                </p:spPr>
                <p:txBody>
                  <a:bodyPr/>
                  <a:lstStyle/>
                  <a:p>
                    <a:endParaRPr lang="ms-MY"/>
                  </a:p>
                </p:txBody>
              </p:sp>
              <p:sp>
                <p:nvSpPr>
                  <p:cNvPr id="29869" name="Oval 30"/>
                  <p:cNvSpPr>
                    <a:spLocks noChangeArrowheads="1"/>
                  </p:cNvSpPr>
                  <p:nvPr/>
                </p:nvSpPr>
                <p:spPr bwMode="auto">
                  <a:xfrm flipV="1">
                    <a:off x="8578" y="8478"/>
                    <a:ext cx="156" cy="156"/>
                  </a:xfrm>
                  <a:prstGeom prst="ellipse">
                    <a:avLst/>
                  </a:prstGeom>
                  <a:solidFill>
                    <a:srgbClr val="FFFFFF"/>
                  </a:solidFill>
                  <a:ln w="9525">
                    <a:solidFill>
                      <a:srgbClr val="000000"/>
                    </a:solidFill>
                    <a:round/>
                  </a:ln>
                </p:spPr>
                <p:txBody>
                  <a:bodyPr/>
                  <a:lstStyle/>
                  <a:p>
                    <a:endParaRPr lang="ms-MY"/>
                  </a:p>
                </p:txBody>
              </p:sp>
              <p:grpSp>
                <p:nvGrpSpPr>
                  <p:cNvPr id="29870" name="Group 31"/>
                  <p:cNvGrpSpPr/>
                  <p:nvPr/>
                </p:nvGrpSpPr>
                <p:grpSpPr bwMode="auto">
                  <a:xfrm>
                    <a:off x="6452" y="7229"/>
                    <a:ext cx="2706" cy="2651"/>
                    <a:chOff x="6452" y="7229"/>
                    <a:chExt cx="2706" cy="2651"/>
                  </a:xfrm>
                </p:grpSpPr>
                <p:sp>
                  <p:nvSpPr>
                    <p:cNvPr id="29893" name="Arc 32"/>
                    <p:cNvSpPr/>
                    <p:nvPr/>
                  </p:nvSpPr>
                  <p:spPr bwMode="auto">
                    <a:xfrm>
                      <a:off x="7814" y="7561"/>
                      <a:ext cx="288" cy="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ln>
                  </p:spPr>
                  <p:txBody>
                    <a:bodyPr/>
                    <a:lstStyle/>
                    <a:p>
                      <a:endParaRPr lang="en-US"/>
                    </a:p>
                  </p:txBody>
                </p:sp>
                <p:sp>
                  <p:nvSpPr>
                    <p:cNvPr id="29894" name="Arc 33"/>
                    <p:cNvSpPr/>
                    <p:nvPr/>
                  </p:nvSpPr>
                  <p:spPr bwMode="auto">
                    <a:xfrm flipH="1">
                      <a:off x="7540" y="7561"/>
                      <a:ext cx="287" cy="4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ln>
                  </p:spPr>
                  <p:txBody>
                    <a:bodyPr/>
                    <a:lstStyle/>
                    <a:p>
                      <a:endParaRPr lang="en-US"/>
                    </a:p>
                  </p:txBody>
                </p:sp>
                <p:sp>
                  <p:nvSpPr>
                    <p:cNvPr id="29895" name="Line 34"/>
                    <p:cNvSpPr>
                      <a:spLocks noChangeShapeType="1"/>
                    </p:cNvSpPr>
                    <p:nvPr/>
                  </p:nvSpPr>
                  <p:spPr bwMode="auto">
                    <a:xfrm flipV="1">
                      <a:off x="8090" y="7258"/>
                      <a:ext cx="0" cy="353"/>
                    </a:xfrm>
                    <a:prstGeom prst="line">
                      <a:avLst/>
                    </a:prstGeom>
                    <a:noFill/>
                    <a:ln w="9525">
                      <a:solidFill>
                        <a:srgbClr val="000000"/>
                      </a:solidFill>
                      <a:round/>
                    </a:ln>
                  </p:spPr>
                  <p:txBody>
                    <a:bodyPr/>
                    <a:lstStyle/>
                    <a:p>
                      <a:endParaRPr lang="en-US"/>
                    </a:p>
                  </p:txBody>
                </p:sp>
                <p:sp>
                  <p:nvSpPr>
                    <p:cNvPr id="29896" name="Line 35"/>
                    <p:cNvSpPr>
                      <a:spLocks noChangeShapeType="1"/>
                    </p:cNvSpPr>
                    <p:nvPr/>
                  </p:nvSpPr>
                  <p:spPr bwMode="auto">
                    <a:xfrm flipV="1">
                      <a:off x="7553" y="7246"/>
                      <a:ext cx="0" cy="353"/>
                    </a:xfrm>
                    <a:prstGeom prst="line">
                      <a:avLst/>
                    </a:prstGeom>
                    <a:noFill/>
                    <a:ln w="9525">
                      <a:solidFill>
                        <a:srgbClr val="000000"/>
                      </a:solidFill>
                      <a:round/>
                    </a:ln>
                  </p:spPr>
                  <p:txBody>
                    <a:bodyPr/>
                    <a:lstStyle/>
                    <a:p>
                      <a:endParaRPr lang="en-US"/>
                    </a:p>
                  </p:txBody>
                </p:sp>
                <p:sp>
                  <p:nvSpPr>
                    <p:cNvPr id="29897" name="Oval 36"/>
                    <p:cNvSpPr>
                      <a:spLocks noChangeArrowheads="1"/>
                    </p:cNvSpPr>
                    <p:nvPr/>
                  </p:nvSpPr>
                  <p:spPr bwMode="auto">
                    <a:xfrm>
                      <a:off x="7253" y="7384"/>
                      <a:ext cx="263" cy="227"/>
                    </a:xfrm>
                    <a:prstGeom prst="ellipse">
                      <a:avLst/>
                    </a:prstGeom>
                    <a:solidFill>
                      <a:srgbClr val="FFFFFF"/>
                    </a:solidFill>
                    <a:ln w="9525">
                      <a:solidFill>
                        <a:srgbClr val="000000"/>
                      </a:solidFill>
                      <a:round/>
                    </a:ln>
                  </p:spPr>
                  <p:txBody>
                    <a:bodyPr/>
                    <a:lstStyle/>
                    <a:p>
                      <a:endParaRPr lang="ms-MY"/>
                    </a:p>
                  </p:txBody>
                </p:sp>
                <p:sp>
                  <p:nvSpPr>
                    <p:cNvPr id="29898" name="Arc 37"/>
                    <p:cNvSpPr/>
                    <p:nvPr/>
                  </p:nvSpPr>
                  <p:spPr bwMode="auto">
                    <a:xfrm flipV="1">
                      <a:off x="7827" y="9492"/>
                      <a:ext cx="267" cy="4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ln>
                  </p:spPr>
                  <p:txBody>
                    <a:bodyPr/>
                    <a:lstStyle/>
                    <a:p>
                      <a:endParaRPr lang="en-US"/>
                    </a:p>
                  </p:txBody>
                </p:sp>
                <p:sp>
                  <p:nvSpPr>
                    <p:cNvPr id="29899" name="Arc 38"/>
                    <p:cNvSpPr/>
                    <p:nvPr/>
                  </p:nvSpPr>
                  <p:spPr bwMode="auto">
                    <a:xfrm flipH="1" flipV="1">
                      <a:off x="7544" y="9492"/>
                      <a:ext cx="275" cy="4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ln>
                  </p:spPr>
                  <p:txBody>
                    <a:bodyPr/>
                    <a:lstStyle/>
                    <a:p>
                      <a:endParaRPr lang="en-US"/>
                    </a:p>
                  </p:txBody>
                </p:sp>
                <p:sp>
                  <p:nvSpPr>
                    <p:cNvPr id="29900" name="Line 39"/>
                    <p:cNvSpPr>
                      <a:spLocks noChangeShapeType="1"/>
                    </p:cNvSpPr>
                    <p:nvPr/>
                  </p:nvSpPr>
                  <p:spPr bwMode="auto">
                    <a:xfrm flipV="1">
                      <a:off x="7552" y="9499"/>
                      <a:ext cx="0" cy="362"/>
                    </a:xfrm>
                    <a:prstGeom prst="line">
                      <a:avLst/>
                    </a:prstGeom>
                    <a:noFill/>
                    <a:ln w="9525">
                      <a:solidFill>
                        <a:srgbClr val="000000"/>
                      </a:solidFill>
                      <a:round/>
                    </a:ln>
                  </p:spPr>
                  <p:txBody>
                    <a:bodyPr/>
                    <a:lstStyle/>
                    <a:p>
                      <a:endParaRPr lang="en-US"/>
                    </a:p>
                  </p:txBody>
                </p:sp>
                <p:sp>
                  <p:nvSpPr>
                    <p:cNvPr id="29901" name="Line 40"/>
                    <p:cNvSpPr>
                      <a:spLocks noChangeShapeType="1"/>
                    </p:cNvSpPr>
                    <p:nvPr/>
                  </p:nvSpPr>
                  <p:spPr bwMode="auto">
                    <a:xfrm flipV="1">
                      <a:off x="8085" y="9509"/>
                      <a:ext cx="0" cy="354"/>
                    </a:xfrm>
                    <a:prstGeom prst="line">
                      <a:avLst/>
                    </a:prstGeom>
                    <a:noFill/>
                    <a:ln w="9525">
                      <a:solidFill>
                        <a:srgbClr val="000000"/>
                      </a:solidFill>
                      <a:round/>
                    </a:ln>
                  </p:spPr>
                  <p:txBody>
                    <a:bodyPr/>
                    <a:lstStyle/>
                    <a:p>
                      <a:endParaRPr lang="en-US"/>
                    </a:p>
                  </p:txBody>
                </p:sp>
                <p:sp>
                  <p:nvSpPr>
                    <p:cNvPr id="29902" name="Oval 41"/>
                    <p:cNvSpPr>
                      <a:spLocks noChangeArrowheads="1"/>
                    </p:cNvSpPr>
                    <p:nvPr/>
                  </p:nvSpPr>
                  <p:spPr bwMode="auto">
                    <a:xfrm>
                      <a:off x="8115" y="7359"/>
                      <a:ext cx="261" cy="227"/>
                    </a:xfrm>
                    <a:prstGeom prst="ellipse">
                      <a:avLst/>
                    </a:prstGeom>
                    <a:solidFill>
                      <a:srgbClr val="FFFFFF"/>
                    </a:solidFill>
                    <a:ln w="9525">
                      <a:solidFill>
                        <a:srgbClr val="000000"/>
                      </a:solidFill>
                      <a:round/>
                    </a:ln>
                  </p:spPr>
                  <p:txBody>
                    <a:bodyPr/>
                    <a:lstStyle/>
                    <a:p>
                      <a:endParaRPr lang="ms-MY"/>
                    </a:p>
                  </p:txBody>
                </p:sp>
                <p:sp>
                  <p:nvSpPr>
                    <p:cNvPr id="29903" name="Oval 42"/>
                    <p:cNvSpPr>
                      <a:spLocks noChangeArrowheads="1"/>
                    </p:cNvSpPr>
                    <p:nvPr/>
                  </p:nvSpPr>
                  <p:spPr bwMode="auto">
                    <a:xfrm>
                      <a:off x="6452" y="7229"/>
                      <a:ext cx="2706" cy="2651"/>
                    </a:xfrm>
                    <a:prstGeom prst="ellipse">
                      <a:avLst/>
                    </a:prstGeom>
                    <a:noFill/>
                    <a:ln w="9525">
                      <a:solidFill>
                        <a:srgbClr val="000000"/>
                      </a:solidFill>
                      <a:round/>
                    </a:ln>
                  </p:spPr>
                  <p:txBody>
                    <a:bodyPr/>
                    <a:lstStyle/>
                    <a:p>
                      <a:endParaRPr lang="ms-MY"/>
                    </a:p>
                  </p:txBody>
                </p:sp>
                <p:sp>
                  <p:nvSpPr>
                    <p:cNvPr id="29904" name="Oval 43"/>
                    <p:cNvSpPr>
                      <a:spLocks noChangeArrowheads="1"/>
                    </p:cNvSpPr>
                    <p:nvPr/>
                  </p:nvSpPr>
                  <p:spPr bwMode="auto">
                    <a:xfrm>
                      <a:off x="8130" y="9489"/>
                      <a:ext cx="261" cy="227"/>
                    </a:xfrm>
                    <a:prstGeom prst="ellipse">
                      <a:avLst/>
                    </a:prstGeom>
                    <a:solidFill>
                      <a:srgbClr val="FFFFFF"/>
                    </a:solidFill>
                    <a:ln w="9525">
                      <a:solidFill>
                        <a:srgbClr val="000000"/>
                      </a:solidFill>
                      <a:round/>
                    </a:ln>
                  </p:spPr>
                  <p:txBody>
                    <a:bodyPr/>
                    <a:lstStyle/>
                    <a:p>
                      <a:endParaRPr lang="ms-MY"/>
                    </a:p>
                  </p:txBody>
                </p:sp>
                <p:sp>
                  <p:nvSpPr>
                    <p:cNvPr id="29905" name="Oval 44"/>
                    <p:cNvSpPr>
                      <a:spLocks noChangeArrowheads="1"/>
                    </p:cNvSpPr>
                    <p:nvPr/>
                  </p:nvSpPr>
                  <p:spPr bwMode="auto">
                    <a:xfrm>
                      <a:off x="7193" y="9469"/>
                      <a:ext cx="263" cy="227"/>
                    </a:xfrm>
                    <a:prstGeom prst="ellipse">
                      <a:avLst/>
                    </a:prstGeom>
                    <a:solidFill>
                      <a:srgbClr val="FFFFFF"/>
                    </a:solidFill>
                    <a:ln w="9525">
                      <a:solidFill>
                        <a:srgbClr val="000000"/>
                      </a:solidFill>
                      <a:round/>
                    </a:ln>
                  </p:spPr>
                  <p:txBody>
                    <a:bodyPr/>
                    <a:lstStyle/>
                    <a:p>
                      <a:endParaRPr lang="ms-MY"/>
                    </a:p>
                  </p:txBody>
                </p:sp>
              </p:grpSp>
              <p:grpSp>
                <p:nvGrpSpPr>
                  <p:cNvPr id="29871" name="Group 45"/>
                  <p:cNvGrpSpPr/>
                  <p:nvPr/>
                </p:nvGrpSpPr>
                <p:grpSpPr bwMode="auto">
                  <a:xfrm>
                    <a:off x="5019" y="6549"/>
                    <a:ext cx="4652" cy="3630"/>
                    <a:chOff x="5019" y="6181"/>
                    <a:chExt cx="4652" cy="3630"/>
                  </a:xfrm>
                </p:grpSpPr>
                <p:sp>
                  <p:nvSpPr>
                    <p:cNvPr id="29890" name="Text Box 46"/>
                    <p:cNvSpPr txBox="1">
                      <a:spLocks noChangeArrowheads="1"/>
                    </p:cNvSpPr>
                    <p:nvPr/>
                  </p:nvSpPr>
                  <p:spPr bwMode="auto">
                    <a:xfrm>
                      <a:off x="5019" y="8731"/>
                      <a:ext cx="1022" cy="483"/>
                    </a:xfrm>
                    <a:prstGeom prst="rect">
                      <a:avLst/>
                    </a:prstGeom>
                    <a:solidFill>
                      <a:srgbClr val="FFFFFF"/>
                    </a:solidFill>
                    <a:ln w="9525">
                      <a:noFill/>
                      <a:miter lim="800000"/>
                    </a:ln>
                  </p:spPr>
                  <p:txBody>
                    <a:bodyPr/>
                    <a:lstStyle/>
                    <a:p>
                      <a:r>
                        <a:rPr lang="en-US" sz="1600" b="1" i="1">
                          <a:latin typeface="Times New Roman" panose="02020603050405020304" pitchFamily="18" charset="0"/>
                        </a:rPr>
                        <a:t>i</a:t>
                      </a:r>
                      <a:r>
                        <a:rPr lang="en-US" sz="1600" i="1" baseline="-25000">
                          <a:latin typeface="Times New Roman" panose="02020603050405020304" pitchFamily="18" charset="0"/>
                        </a:rPr>
                        <a:t>a </a:t>
                      </a:r>
                      <a:r>
                        <a:rPr lang="en-US" sz="1600">
                          <a:latin typeface="Times New Roman" panose="02020603050405020304" pitchFamily="18" charset="0"/>
                        </a:rPr>
                        <a:t>= 0</a:t>
                      </a:r>
                      <a:endParaRPr lang="en-US"/>
                    </a:p>
                  </p:txBody>
                </p:sp>
                <p:sp>
                  <p:nvSpPr>
                    <p:cNvPr id="29891" name="Oval 47"/>
                    <p:cNvSpPr>
                      <a:spLocks noChangeArrowheads="1"/>
                    </p:cNvSpPr>
                    <p:nvPr/>
                  </p:nvSpPr>
                  <p:spPr bwMode="auto">
                    <a:xfrm>
                      <a:off x="6125" y="6541"/>
                      <a:ext cx="3360" cy="3270"/>
                    </a:xfrm>
                    <a:prstGeom prst="ellipse">
                      <a:avLst/>
                    </a:prstGeom>
                    <a:noFill/>
                    <a:ln w="9525">
                      <a:solidFill>
                        <a:srgbClr val="000000"/>
                      </a:solidFill>
                      <a:round/>
                    </a:ln>
                  </p:spPr>
                  <p:txBody>
                    <a:bodyPr/>
                    <a:lstStyle/>
                    <a:p>
                      <a:endParaRPr lang="ms-MY"/>
                    </a:p>
                  </p:txBody>
                </p:sp>
                <p:sp>
                  <p:nvSpPr>
                    <p:cNvPr id="29892" name="Text Box 48"/>
                    <p:cNvSpPr txBox="1">
                      <a:spLocks noChangeArrowheads="1"/>
                    </p:cNvSpPr>
                    <p:nvPr/>
                  </p:nvSpPr>
                  <p:spPr bwMode="auto">
                    <a:xfrm>
                      <a:off x="8649" y="6181"/>
                      <a:ext cx="1022" cy="618"/>
                    </a:xfrm>
                    <a:prstGeom prst="rect">
                      <a:avLst/>
                    </a:prstGeom>
                    <a:solidFill>
                      <a:srgbClr val="FFFFFF"/>
                    </a:solidFill>
                    <a:ln w="9525">
                      <a:noFill/>
                      <a:miter lim="800000"/>
                    </a:ln>
                  </p:spPr>
                  <p:txBody>
                    <a:bodyPr/>
                    <a:lstStyle/>
                    <a:p>
                      <a:r>
                        <a:rPr lang="en-US" sz="1600" b="1" i="1">
                          <a:latin typeface="Times New Roman" panose="02020603050405020304" pitchFamily="18" charset="0"/>
                        </a:rPr>
                        <a:t>I</a:t>
                      </a:r>
                      <a:r>
                        <a:rPr lang="en-US" sz="1600" i="1" baseline="-25000">
                          <a:latin typeface="Times New Roman" panose="02020603050405020304" pitchFamily="18" charset="0"/>
                        </a:rPr>
                        <a:t>f </a:t>
                      </a:r>
                      <a:r>
                        <a:rPr lang="en-US" sz="1600">
                          <a:latin typeface="Times New Roman" panose="02020603050405020304" pitchFamily="18" charset="0"/>
                        </a:rPr>
                        <a:t>= 0</a:t>
                      </a:r>
                      <a:endParaRPr lang="en-US"/>
                    </a:p>
                  </p:txBody>
                </p:sp>
              </p:grpSp>
              <p:sp>
                <p:nvSpPr>
                  <p:cNvPr id="29872" name="Oval 49"/>
                  <p:cNvSpPr>
                    <a:spLocks noChangeArrowheads="1"/>
                  </p:cNvSpPr>
                  <p:nvPr/>
                </p:nvSpPr>
                <p:spPr bwMode="auto">
                  <a:xfrm flipV="1">
                    <a:off x="6965" y="8253"/>
                    <a:ext cx="156" cy="156"/>
                  </a:xfrm>
                  <a:prstGeom prst="ellipse">
                    <a:avLst/>
                  </a:prstGeom>
                  <a:solidFill>
                    <a:srgbClr val="FFFFFF"/>
                  </a:solidFill>
                  <a:ln w="9525">
                    <a:solidFill>
                      <a:srgbClr val="000000"/>
                    </a:solidFill>
                    <a:round/>
                  </a:ln>
                </p:spPr>
                <p:txBody>
                  <a:bodyPr/>
                  <a:lstStyle/>
                  <a:p>
                    <a:endParaRPr lang="ms-MY"/>
                  </a:p>
                </p:txBody>
              </p:sp>
              <p:sp>
                <p:nvSpPr>
                  <p:cNvPr id="29873" name="Oval 50"/>
                  <p:cNvSpPr>
                    <a:spLocks noChangeArrowheads="1"/>
                  </p:cNvSpPr>
                  <p:nvPr/>
                </p:nvSpPr>
                <p:spPr bwMode="auto">
                  <a:xfrm flipV="1">
                    <a:off x="7085" y="8043"/>
                    <a:ext cx="156" cy="156"/>
                  </a:xfrm>
                  <a:prstGeom prst="ellipse">
                    <a:avLst/>
                  </a:prstGeom>
                  <a:solidFill>
                    <a:srgbClr val="FFFFFF"/>
                  </a:solidFill>
                  <a:ln w="9525">
                    <a:solidFill>
                      <a:srgbClr val="000000"/>
                    </a:solidFill>
                    <a:round/>
                  </a:ln>
                </p:spPr>
                <p:txBody>
                  <a:bodyPr/>
                  <a:lstStyle/>
                  <a:p>
                    <a:endParaRPr lang="ms-MY"/>
                  </a:p>
                </p:txBody>
              </p:sp>
              <p:sp>
                <p:nvSpPr>
                  <p:cNvPr id="29874" name="Oval 51"/>
                  <p:cNvSpPr>
                    <a:spLocks noChangeArrowheads="1"/>
                  </p:cNvSpPr>
                  <p:nvPr/>
                </p:nvSpPr>
                <p:spPr bwMode="auto">
                  <a:xfrm flipV="1">
                    <a:off x="7235" y="7878"/>
                    <a:ext cx="156" cy="156"/>
                  </a:xfrm>
                  <a:prstGeom prst="ellipse">
                    <a:avLst/>
                  </a:prstGeom>
                  <a:solidFill>
                    <a:srgbClr val="FFFFFF"/>
                  </a:solidFill>
                  <a:ln w="9525">
                    <a:solidFill>
                      <a:srgbClr val="000000"/>
                    </a:solidFill>
                    <a:round/>
                  </a:ln>
                </p:spPr>
                <p:txBody>
                  <a:bodyPr/>
                  <a:lstStyle/>
                  <a:p>
                    <a:endParaRPr lang="ms-MY"/>
                  </a:p>
                </p:txBody>
              </p:sp>
              <p:sp>
                <p:nvSpPr>
                  <p:cNvPr id="29875" name="Oval 52"/>
                  <p:cNvSpPr>
                    <a:spLocks noChangeArrowheads="1"/>
                  </p:cNvSpPr>
                  <p:nvPr/>
                </p:nvSpPr>
                <p:spPr bwMode="auto">
                  <a:xfrm flipV="1">
                    <a:off x="7985" y="7713"/>
                    <a:ext cx="156" cy="156"/>
                  </a:xfrm>
                  <a:prstGeom prst="ellipse">
                    <a:avLst/>
                  </a:prstGeom>
                  <a:solidFill>
                    <a:srgbClr val="FFFFFF"/>
                  </a:solidFill>
                  <a:ln w="9525">
                    <a:solidFill>
                      <a:srgbClr val="000000"/>
                    </a:solidFill>
                    <a:round/>
                  </a:ln>
                </p:spPr>
                <p:txBody>
                  <a:bodyPr/>
                  <a:lstStyle/>
                  <a:p>
                    <a:endParaRPr lang="ms-MY"/>
                  </a:p>
                </p:txBody>
              </p:sp>
              <p:sp>
                <p:nvSpPr>
                  <p:cNvPr id="29876" name="Oval 53"/>
                  <p:cNvSpPr>
                    <a:spLocks noChangeArrowheads="1"/>
                  </p:cNvSpPr>
                  <p:nvPr/>
                </p:nvSpPr>
                <p:spPr bwMode="auto">
                  <a:xfrm flipV="1">
                    <a:off x="7730" y="9228"/>
                    <a:ext cx="186" cy="156"/>
                  </a:xfrm>
                  <a:prstGeom prst="ellipse">
                    <a:avLst/>
                  </a:prstGeom>
                  <a:solidFill>
                    <a:srgbClr val="FFFFFF"/>
                  </a:solidFill>
                  <a:ln w="9525">
                    <a:solidFill>
                      <a:srgbClr val="000000"/>
                    </a:solidFill>
                    <a:round/>
                  </a:ln>
                </p:spPr>
                <p:txBody>
                  <a:bodyPr/>
                  <a:lstStyle/>
                  <a:p>
                    <a:endParaRPr lang="ms-MY"/>
                  </a:p>
                </p:txBody>
              </p:sp>
              <p:sp>
                <p:nvSpPr>
                  <p:cNvPr id="29877" name="Oval 54"/>
                  <p:cNvSpPr>
                    <a:spLocks noChangeArrowheads="1"/>
                  </p:cNvSpPr>
                  <p:nvPr/>
                </p:nvSpPr>
                <p:spPr bwMode="auto">
                  <a:xfrm flipV="1">
                    <a:off x="7700" y="7698"/>
                    <a:ext cx="186" cy="156"/>
                  </a:xfrm>
                  <a:prstGeom prst="ellipse">
                    <a:avLst/>
                  </a:prstGeom>
                  <a:solidFill>
                    <a:srgbClr val="FFFFFF"/>
                  </a:solidFill>
                  <a:ln w="9525">
                    <a:solidFill>
                      <a:srgbClr val="000000"/>
                    </a:solidFill>
                    <a:round/>
                  </a:ln>
                </p:spPr>
                <p:txBody>
                  <a:bodyPr/>
                  <a:lstStyle/>
                  <a:p>
                    <a:endParaRPr lang="ms-MY"/>
                  </a:p>
                </p:txBody>
              </p:sp>
              <p:sp>
                <p:nvSpPr>
                  <p:cNvPr id="29878" name="Oval 55"/>
                  <p:cNvSpPr>
                    <a:spLocks noChangeArrowheads="1"/>
                  </p:cNvSpPr>
                  <p:nvPr/>
                </p:nvSpPr>
                <p:spPr bwMode="auto">
                  <a:xfrm flipV="1">
                    <a:off x="7460" y="7743"/>
                    <a:ext cx="156" cy="156"/>
                  </a:xfrm>
                  <a:prstGeom prst="ellipse">
                    <a:avLst/>
                  </a:prstGeom>
                  <a:solidFill>
                    <a:srgbClr val="FFFFFF"/>
                  </a:solidFill>
                  <a:ln w="9525">
                    <a:solidFill>
                      <a:srgbClr val="000000"/>
                    </a:solidFill>
                    <a:round/>
                  </a:ln>
                </p:spPr>
                <p:txBody>
                  <a:bodyPr/>
                  <a:lstStyle/>
                  <a:p>
                    <a:endParaRPr lang="ms-MY"/>
                  </a:p>
                </p:txBody>
              </p:sp>
              <p:sp>
                <p:nvSpPr>
                  <p:cNvPr id="29879" name="Oval 56"/>
                  <p:cNvSpPr>
                    <a:spLocks noChangeArrowheads="1"/>
                  </p:cNvSpPr>
                  <p:nvPr/>
                </p:nvSpPr>
                <p:spPr bwMode="auto">
                  <a:xfrm flipV="1">
                    <a:off x="8195" y="7818"/>
                    <a:ext cx="156" cy="156"/>
                  </a:xfrm>
                  <a:prstGeom prst="ellipse">
                    <a:avLst/>
                  </a:prstGeom>
                  <a:solidFill>
                    <a:srgbClr val="FFFFFF"/>
                  </a:solidFill>
                  <a:ln w="9525">
                    <a:solidFill>
                      <a:srgbClr val="000000"/>
                    </a:solidFill>
                    <a:round/>
                  </a:ln>
                </p:spPr>
                <p:txBody>
                  <a:bodyPr/>
                  <a:lstStyle/>
                  <a:p>
                    <a:endParaRPr lang="ms-MY"/>
                  </a:p>
                </p:txBody>
              </p:sp>
              <p:sp>
                <p:nvSpPr>
                  <p:cNvPr id="29880" name="Oval 57"/>
                  <p:cNvSpPr>
                    <a:spLocks noChangeArrowheads="1"/>
                  </p:cNvSpPr>
                  <p:nvPr/>
                </p:nvSpPr>
                <p:spPr bwMode="auto">
                  <a:xfrm flipV="1">
                    <a:off x="8375" y="7998"/>
                    <a:ext cx="156" cy="156"/>
                  </a:xfrm>
                  <a:prstGeom prst="ellipse">
                    <a:avLst/>
                  </a:prstGeom>
                  <a:solidFill>
                    <a:srgbClr val="FFFFFF"/>
                  </a:solidFill>
                  <a:ln w="9525">
                    <a:solidFill>
                      <a:srgbClr val="000000"/>
                    </a:solidFill>
                    <a:round/>
                  </a:ln>
                </p:spPr>
                <p:txBody>
                  <a:bodyPr/>
                  <a:lstStyle/>
                  <a:p>
                    <a:endParaRPr lang="ms-MY"/>
                  </a:p>
                </p:txBody>
              </p:sp>
              <p:sp>
                <p:nvSpPr>
                  <p:cNvPr id="29881" name="Oval 58"/>
                  <p:cNvSpPr>
                    <a:spLocks noChangeArrowheads="1"/>
                  </p:cNvSpPr>
                  <p:nvPr/>
                </p:nvSpPr>
                <p:spPr bwMode="auto">
                  <a:xfrm flipV="1">
                    <a:off x="8525" y="8223"/>
                    <a:ext cx="156" cy="156"/>
                  </a:xfrm>
                  <a:prstGeom prst="ellipse">
                    <a:avLst/>
                  </a:prstGeom>
                  <a:solidFill>
                    <a:srgbClr val="FFFFFF"/>
                  </a:solidFill>
                  <a:ln w="9525">
                    <a:solidFill>
                      <a:srgbClr val="000000"/>
                    </a:solidFill>
                    <a:round/>
                  </a:ln>
                </p:spPr>
                <p:txBody>
                  <a:bodyPr/>
                  <a:lstStyle/>
                  <a:p>
                    <a:endParaRPr lang="ms-MY"/>
                  </a:p>
                </p:txBody>
              </p:sp>
              <p:sp>
                <p:nvSpPr>
                  <p:cNvPr id="29882" name="Oval 59"/>
                  <p:cNvSpPr>
                    <a:spLocks noChangeArrowheads="1"/>
                  </p:cNvSpPr>
                  <p:nvPr/>
                </p:nvSpPr>
                <p:spPr bwMode="auto">
                  <a:xfrm flipV="1">
                    <a:off x="6965" y="8688"/>
                    <a:ext cx="156" cy="171"/>
                  </a:xfrm>
                  <a:prstGeom prst="ellipse">
                    <a:avLst/>
                  </a:prstGeom>
                  <a:solidFill>
                    <a:srgbClr val="FFFFFF"/>
                  </a:solidFill>
                  <a:ln w="9525">
                    <a:solidFill>
                      <a:srgbClr val="000000"/>
                    </a:solidFill>
                    <a:round/>
                  </a:ln>
                </p:spPr>
                <p:txBody>
                  <a:bodyPr/>
                  <a:lstStyle/>
                  <a:p>
                    <a:endParaRPr lang="ms-MY"/>
                  </a:p>
                </p:txBody>
              </p:sp>
              <p:sp>
                <p:nvSpPr>
                  <p:cNvPr id="29883" name="Oval 60"/>
                  <p:cNvSpPr>
                    <a:spLocks noChangeArrowheads="1"/>
                  </p:cNvSpPr>
                  <p:nvPr/>
                </p:nvSpPr>
                <p:spPr bwMode="auto">
                  <a:xfrm flipV="1">
                    <a:off x="7055" y="8883"/>
                    <a:ext cx="156" cy="171"/>
                  </a:xfrm>
                  <a:prstGeom prst="ellipse">
                    <a:avLst/>
                  </a:prstGeom>
                  <a:solidFill>
                    <a:srgbClr val="FFFFFF"/>
                  </a:solidFill>
                  <a:ln w="9525">
                    <a:solidFill>
                      <a:srgbClr val="000000"/>
                    </a:solidFill>
                    <a:round/>
                  </a:ln>
                </p:spPr>
                <p:txBody>
                  <a:bodyPr/>
                  <a:lstStyle/>
                  <a:p>
                    <a:endParaRPr lang="ms-MY"/>
                  </a:p>
                </p:txBody>
              </p:sp>
              <p:sp>
                <p:nvSpPr>
                  <p:cNvPr id="29884" name="Oval 61"/>
                  <p:cNvSpPr>
                    <a:spLocks noChangeArrowheads="1"/>
                  </p:cNvSpPr>
                  <p:nvPr/>
                </p:nvSpPr>
                <p:spPr bwMode="auto">
                  <a:xfrm flipV="1">
                    <a:off x="7250" y="9093"/>
                    <a:ext cx="156" cy="171"/>
                  </a:xfrm>
                  <a:prstGeom prst="ellipse">
                    <a:avLst/>
                  </a:prstGeom>
                  <a:solidFill>
                    <a:srgbClr val="FFFFFF"/>
                  </a:solidFill>
                  <a:ln w="9525">
                    <a:solidFill>
                      <a:srgbClr val="000000"/>
                    </a:solidFill>
                    <a:round/>
                  </a:ln>
                </p:spPr>
                <p:txBody>
                  <a:bodyPr/>
                  <a:lstStyle/>
                  <a:p>
                    <a:endParaRPr lang="ms-MY"/>
                  </a:p>
                </p:txBody>
              </p:sp>
              <p:sp>
                <p:nvSpPr>
                  <p:cNvPr id="29885" name="Oval 62"/>
                  <p:cNvSpPr>
                    <a:spLocks noChangeArrowheads="1"/>
                  </p:cNvSpPr>
                  <p:nvPr/>
                </p:nvSpPr>
                <p:spPr bwMode="auto">
                  <a:xfrm flipV="1">
                    <a:off x="7475" y="9198"/>
                    <a:ext cx="156" cy="171"/>
                  </a:xfrm>
                  <a:prstGeom prst="ellipse">
                    <a:avLst/>
                  </a:prstGeom>
                  <a:solidFill>
                    <a:srgbClr val="FFFFFF"/>
                  </a:solidFill>
                  <a:ln w="9525">
                    <a:solidFill>
                      <a:srgbClr val="000000"/>
                    </a:solidFill>
                    <a:round/>
                  </a:ln>
                </p:spPr>
                <p:txBody>
                  <a:bodyPr/>
                  <a:lstStyle/>
                  <a:p>
                    <a:endParaRPr lang="ms-MY"/>
                  </a:p>
                </p:txBody>
              </p:sp>
              <p:sp>
                <p:nvSpPr>
                  <p:cNvPr id="29886" name="Oval 63"/>
                  <p:cNvSpPr>
                    <a:spLocks noChangeArrowheads="1"/>
                  </p:cNvSpPr>
                  <p:nvPr/>
                </p:nvSpPr>
                <p:spPr bwMode="auto">
                  <a:xfrm flipV="1">
                    <a:off x="7985" y="9168"/>
                    <a:ext cx="156" cy="171"/>
                  </a:xfrm>
                  <a:prstGeom prst="ellipse">
                    <a:avLst/>
                  </a:prstGeom>
                  <a:solidFill>
                    <a:srgbClr val="FFFFFF"/>
                  </a:solidFill>
                  <a:ln w="9525">
                    <a:solidFill>
                      <a:srgbClr val="000000"/>
                    </a:solidFill>
                    <a:round/>
                  </a:ln>
                </p:spPr>
                <p:txBody>
                  <a:bodyPr/>
                  <a:lstStyle/>
                  <a:p>
                    <a:endParaRPr lang="ms-MY"/>
                  </a:p>
                </p:txBody>
              </p:sp>
              <p:sp>
                <p:nvSpPr>
                  <p:cNvPr id="29887" name="Oval 64"/>
                  <p:cNvSpPr>
                    <a:spLocks noChangeArrowheads="1"/>
                  </p:cNvSpPr>
                  <p:nvPr/>
                </p:nvSpPr>
                <p:spPr bwMode="auto">
                  <a:xfrm flipV="1">
                    <a:off x="8225" y="9078"/>
                    <a:ext cx="156" cy="171"/>
                  </a:xfrm>
                  <a:prstGeom prst="ellipse">
                    <a:avLst/>
                  </a:prstGeom>
                  <a:solidFill>
                    <a:srgbClr val="FFFFFF"/>
                  </a:solidFill>
                  <a:ln w="9525">
                    <a:solidFill>
                      <a:srgbClr val="000000"/>
                    </a:solidFill>
                    <a:round/>
                  </a:ln>
                </p:spPr>
                <p:txBody>
                  <a:bodyPr/>
                  <a:lstStyle/>
                  <a:p>
                    <a:endParaRPr lang="ms-MY"/>
                  </a:p>
                </p:txBody>
              </p:sp>
              <p:sp>
                <p:nvSpPr>
                  <p:cNvPr id="29888" name="Oval 65"/>
                  <p:cNvSpPr>
                    <a:spLocks noChangeArrowheads="1"/>
                  </p:cNvSpPr>
                  <p:nvPr/>
                </p:nvSpPr>
                <p:spPr bwMode="auto">
                  <a:xfrm flipV="1">
                    <a:off x="8390" y="8913"/>
                    <a:ext cx="156" cy="171"/>
                  </a:xfrm>
                  <a:prstGeom prst="ellipse">
                    <a:avLst/>
                  </a:prstGeom>
                  <a:solidFill>
                    <a:srgbClr val="FFFFFF"/>
                  </a:solidFill>
                  <a:ln w="9525">
                    <a:solidFill>
                      <a:srgbClr val="000000"/>
                    </a:solidFill>
                    <a:round/>
                  </a:ln>
                </p:spPr>
                <p:txBody>
                  <a:bodyPr/>
                  <a:lstStyle/>
                  <a:p>
                    <a:endParaRPr lang="ms-MY"/>
                  </a:p>
                </p:txBody>
              </p:sp>
              <p:sp>
                <p:nvSpPr>
                  <p:cNvPr id="29889" name="Oval 66"/>
                  <p:cNvSpPr>
                    <a:spLocks noChangeArrowheads="1"/>
                  </p:cNvSpPr>
                  <p:nvPr/>
                </p:nvSpPr>
                <p:spPr bwMode="auto">
                  <a:xfrm flipV="1">
                    <a:off x="8510" y="8703"/>
                    <a:ext cx="156" cy="171"/>
                  </a:xfrm>
                  <a:prstGeom prst="ellipse">
                    <a:avLst/>
                  </a:prstGeom>
                  <a:solidFill>
                    <a:srgbClr val="FFFFFF"/>
                  </a:solidFill>
                  <a:ln w="9525">
                    <a:solidFill>
                      <a:srgbClr val="000000"/>
                    </a:solidFill>
                    <a:round/>
                  </a:ln>
                </p:spPr>
                <p:txBody>
                  <a:bodyPr/>
                  <a:lstStyle/>
                  <a:p>
                    <a:endParaRPr lang="ms-MY"/>
                  </a:p>
                </p:txBody>
              </p:sp>
            </p:grpSp>
          </p:grpSp>
          <p:sp>
            <p:nvSpPr>
              <p:cNvPr id="29863" name="Rectangle 67"/>
              <p:cNvSpPr>
                <a:spLocks noChangeArrowheads="1"/>
              </p:cNvSpPr>
              <p:nvPr/>
            </p:nvSpPr>
            <p:spPr bwMode="auto">
              <a:xfrm>
                <a:off x="8160" y="7230"/>
                <a:ext cx="495" cy="143"/>
              </a:xfrm>
              <a:prstGeom prst="rect">
                <a:avLst/>
              </a:prstGeom>
              <a:solidFill>
                <a:srgbClr val="FFFFFF"/>
              </a:solidFill>
              <a:ln w="9525">
                <a:noFill/>
                <a:miter lim="800000"/>
              </a:ln>
            </p:spPr>
            <p:txBody>
              <a:bodyPr/>
              <a:lstStyle/>
              <a:p>
                <a:endParaRPr lang="ms-MY"/>
              </a:p>
            </p:txBody>
          </p:sp>
          <p:sp>
            <p:nvSpPr>
              <p:cNvPr id="29864" name="Rectangle 68"/>
              <p:cNvSpPr>
                <a:spLocks noChangeArrowheads="1"/>
              </p:cNvSpPr>
              <p:nvPr/>
            </p:nvSpPr>
            <p:spPr bwMode="auto">
              <a:xfrm>
                <a:off x="8160" y="9855"/>
                <a:ext cx="495" cy="143"/>
              </a:xfrm>
              <a:prstGeom prst="rect">
                <a:avLst/>
              </a:prstGeom>
              <a:solidFill>
                <a:srgbClr val="FFFFFF"/>
              </a:solidFill>
              <a:ln w="9525">
                <a:noFill/>
                <a:miter lim="800000"/>
              </a:ln>
            </p:spPr>
            <p:txBody>
              <a:bodyPr/>
              <a:lstStyle/>
              <a:p>
                <a:endParaRPr lang="ms-MY"/>
              </a:p>
            </p:txBody>
          </p:sp>
        </p:grpSp>
      </p:grpSp>
      <p:grpSp>
        <p:nvGrpSpPr>
          <p:cNvPr id="29701" name="Group 225"/>
          <p:cNvGrpSpPr/>
          <p:nvPr/>
        </p:nvGrpSpPr>
        <p:grpSpPr bwMode="auto">
          <a:xfrm>
            <a:off x="1338263" y="2667000"/>
            <a:ext cx="6127750" cy="2747963"/>
            <a:chOff x="843" y="1965"/>
            <a:chExt cx="3860" cy="1731"/>
          </a:xfrm>
        </p:grpSpPr>
        <p:sp>
          <p:nvSpPr>
            <p:cNvPr id="29710" name="Text Box 70"/>
            <p:cNvSpPr txBox="1">
              <a:spLocks noChangeArrowheads="1"/>
            </p:cNvSpPr>
            <p:nvPr/>
          </p:nvSpPr>
          <p:spPr bwMode="auto">
            <a:xfrm>
              <a:off x="3081" y="2463"/>
              <a:ext cx="304" cy="256"/>
            </a:xfrm>
            <a:prstGeom prst="rect">
              <a:avLst/>
            </a:prstGeom>
            <a:solidFill>
              <a:srgbClr val="FFFFFF"/>
            </a:solidFill>
            <a:ln w="9525">
              <a:noFill/>
              <a:miter lim="800000"/>
            </a:ln>
          </p:spPr>
          <p:txBody>
            <a:bodyPr/>
            <a:lstStyle/>
            <a:p>
              <a:r>
                <a:rPr lang="en-US" sz="1400"/>
                <a:t>F</a:t>
              </a:r>
              <a:endParaRPr lang="en-US"/>
            </a:p>
          </p:txBody>
        </p:sp>
        <p:sp>
          <p:nvSpPr>
            <p:cNvPr id="29711" name="Rectangle 71"/>
            <p:cNvSpPr>
              <a:spLocks noChangeArrowheads="1"/>
            </p:cNvSpPr>
            <p:nvPr/>
          </p:nvSpPr>
          <p:spPr bwMode="auto">
            <a:xfrm>
              <a:off x="3574" y="2318"/>
              <a:ext cx="206" cy="39"/>
            </a:xfrm>
            <a:prstGeom prst="rect">
              <a:avLst/>
            </a:prstGeom>
            <a:solidFill>
              <a:srgbClr val="FFFFFF"/>
            </a:solidFill>
            <a:ln w="9525">
              <a:noFill/>
              <a:miter lim="800000"/>
            </a:ln>
          </p:spPr>
          <p:txBody>
            <a:bodyPr/>
            <a:lstStyle/>
            <a:p>
              <a:endParaRPr lang="ms-MY"/>
            </a:p>
          </p:txBody>
        </p:sp>
        <p:grpSp>
          <p:nvGrpSpPr>
            <p:cNvPr id="29712" name="Group 72"/>
            <p:cNvGrpSpPr/>
            <p:nvPr/>
          </p:nvGrpSpPr>
          <p:grpSpPr bwMode="auto">
            <a:xfrm>
              <a:off x="3031" y="1965"/>
              <a:ext cx="1672" cy="1731"/>
              <a:chOff x="5259" y="10900"/>
              <a:chExt cx="4181" cy="4327"/>
            </a:xfrm>
          </p:grpSpPr>
          <p:sp>
            <p:nvSpPr>
              <p:cNvPr id="29724" name="Line 73"/>
              <p:cNvSpPr>
                <a:spLocks noChangeShapeType="1"/>
              </p:cNvSpPr>
              <p:nvPr/>
            </p:nvSpPr>
            <p:spPr bwMode="auto">
              <a:xfrm>
                <a:off x="6183" y="13223"/>
                <a:ext cx="0" cy="1578"/>
              </a:xfrm>
              <a:prstGeom prst="line">
                <a:avLst/>
              </a:prstGeom>
              <a:noFill/>
              <a:ln w="9525">
                <a:solidFill>
                  <a:srgbClr val="000000"/>
                </a:solidFill>
                <a:round/>
              </a:ln>
            </p:spPr>
            <p:txBody>
              <a:bodyPr/>
              <a:lstStyle/>
              <a:p>
                <a:endParaRPr lang="en-US"/>
              </a:p>
            </p:txBody>
          </p:sp>
          <p:sp>
            <p:nvSpPr>
              <p:cNvPr id="29725" name="Line 74"/>
              <p:cNvSpPr>
                <a:spLocks noChangeShapeType="1"/>
              </p:cNvSpPr>
              <p:nvPr/>
            </p:nvSpPr>
            <p:spPr bwMode="auto">
              <a:xfrm>
                <a:off x="9382" y="13228"/>
                <a:ext cx="0" cy="1578"/>
              </a:xfrm>
              <a:prstGeom prst="line">
                <a:avLst/>
              </a:prstGeom>
              <a:noFill/>
              <a:ln w="9525">
                <a:solidFill>
                  <a:srgbClr val="000000"/>
                </a:solidFill>
                <a:round/>
              </a:ln>
            </p:spPr>
            <p:txBody>
              <a:bodyPr/>
              <a:lstStyle/>
              <a:p>
                <a:endParaRPr lang="en-US"/>
              </a:p>
            </p:txBody>
          </p:sp>
          <p:grpSp>
            <p:nvGrpSpPr>
              <p:cNvPr id="29726" name="Group 75"/>
              <p:cNvGrpSpPr/>
              <p:nvPr/>
            </p:nvGrpSpPr>
            <p:grpSpPr bwMode="auto">
              <a:xfrm>
                <a:off x="5259" y="10900"/>
                <a:ext cx="4181" cy="4327"/>
                <a:chOff x="5259" y="10532"/>
                <a:chExt cx="4181" cy="4327"/>
              </a:xfrm>
            </p:grpSpPr>
            <p:sp>
              <p:nvSpPr>
                <p:cNvPr id="29727" name="Text Box 76"/>
                <p:cNvSpPr txBox="1">
                  <a:spLocks noChangeArrowheads="1"/>
                </p:cNvSpPr>
                <p:nvPr/>
              </p:nvSpPr>
              <p:spPr bwMode="auto">
                <a:xfrm>
                  <a:off x="5259" y="13666"/>
                  <a:ext cx="752" cy="483"/>
                </a:xfrm>
                <a:prstGeom prst="rect">
                  <a:avLst/>
                </a:prstGeom>
                <a:solidFill>
                  <a:srgbClr val="FFFFFF"/>
                </a:solidFill>
                <a:ln w="9525">
                  <a:noFill/>
                  <a:miter lim="800000"/>
                </a:ln>
              </p:spPr>
              <p:txBody>
                <a:bodyPr/>
                <a:lstStyle/>
                <a:p>
                  <a:r>
                    <a:rPr lang="en-US" sz="1600" b="1" i="1">
                      <a:latin typeface="Times New Roman" panose="02020603050405020304" pitchFamily="18" charset="0"/>
                    </a:rPr>
                    <a:t>i</a:t>
                  </a:r>
                  <a:r>
                    <a:rPr lang="en-US" sz="1600" i="1" baseline="-25000">
                      <a:latin typeface="Times New Roman" panose="02020603050405020304" pitchFamily="18" charset="0"/>
                    </a:rPr>
                    <a:t>a</a:t>
                  </a:r>
                  <a:endParaRPr lang="en-US"/>
                </a:p>
              </p:txBody>
            </p:sp>
            <p:sp>
              <p:nvSpPr>
                <p:cNvPr id="29728" name="Line 77"/>
                <p:cNvSpPr>
                  <a:spLocks noChangeShapeType="1"/>
                </p:cNvSpPr>
                <p:nvPr/>
              </p:nvSpPr>
              <p:spPr bwMode="auto">
                <a:xfrm>
                  <a:off x="6187" y="13810"/>
                  <a:ext cx="0" cy="176"/>
                </a:xfrm>
                <a:prstGeom prst="line">
                  <a:avLst/>
                </a:prstGeom>
                <a:noFill/>
                <a:ln w="9525">
                  <a:solidFill>
                    <a:srgbClr val="000000"/>
                  </a:solidFill>
                  <a:round/>
                  <a:tailEnd type="triangle" w="med" len="med"/>
                </a:ln>
              </p:spPr>
              <p:txBody>
                <a:bodyPr/>
                <a:lstStyle/>
                <a:p>
                  <a:endParaRPr lang="en-US"/>
                </a:p>
              </p:txBody>
            </p:sp>
            <p:sp>
              <p:nvSpPr>
                <p:cNvPr id="29729" name="Line 78"/>
                <p:cNvSpPr>
                  <a:spLocks noChangeShapeType="1"/>
                </p:cNvSpPr>
                <p:nvPr/>
              </p:nvSpPr>
              <p:spPr bwMode="auto">
                <a:xfrm flipV="1">
                  <a:off x="9360" y="13698"/>
                  <a:ext cx="0" cy="122"/>
                </a:xfrm>
                <a:prstGeom prst="line">
                  <a:avLst/>
                </a:prstGeom>
                <a:noFill/>
                <a:ln w="9525">
                  <a:solidFill>
                    <a:srgbClr val="000000"/>
                  </a:solidFill>
                  <a:round/>
                  <a:tailEnd type="triangle" w="med" len="med"/>
                </a:ln>
              </p:spPr>
              <p:txBody>
                <a:bodyPr/>
                <a:lstStyle/>
                <a:p>
                  <a:endParaRPr lang="en-US"/>
                </a:p>
              </p:txBody>
            </p:sp>
            <p:sp>
              <p:nvSpPr>
                <p:cNvPr id="29730" name="Text Box 79"/>
                <p:cNvSpPr txBox="1">
                  <a:spLocks noChangeArrowheads="1"/>
                </p:cNvSpPr>
                <p:nvPr/>
              </p:nvSpPr>
              <p:spPr bwMode="auto">
                <a:xfrm>
                  <a:off x="8076" y="10532"/>
                  <a:ext cx="816" cy="584"/>
                </a:xfrm>
                <a:prstGeom prst="rect">
                  <a:avLst/>
                </a:prstGeom>
                <a:solidFill>
                  <a:srgbClr val="FFFFFF"/>
                </a:solidFill>
                <a:ln w="9525">
                  <a:noFill/>
                  <a:miter lim="800000"/>
                </a:ln>
              </p:spPr>
              <p:txBody>
                <a:bodyPr/>
                <a:lstStyle/>
                <a:p>
                  <a:r>
                    <a:rPr lang="en-US" sz="1600" b="1" i="1">
                      <a:latin typeface="Times New Roman" panose="02020603050405020304" pitchFamily="18" charset="0"/>
                    </a:rPr>
                    <a:t>B</a:t>
                  </a:r>
                  <a:endParaRPr lang="en-US"/>
                </a:p>
              </p:txBody>
            </p:sp>
            <p:grpSp>
              <p:nvGrpSpPr>
                <p:cNvPr id="29731" name="Group 80"/>
                <p:cNvGrpSpPr/>
                <p:nvPr/>
              </p:nvGrpSpPr>
              <p:grpSpPr bwMode="auto">
                <a:xfrm flipV="1">
                  <a:off x="6080" y="10825"/>
                  <a:ext cx="3360" cy="4034"/>
                  <a:chOff x="6125" y="10840"/>
                  <a:chExt cx="3360" cy="4034"/>
                </a:xfrm>
              </p:grpSpPr>
              <p:sp>
                <p:nvSpPr>
                  <p:cNvPr id="29732" name="Line 81"/>
                  <p:cNvSpPr>
                    <a:spLocks noChangeShapeType="1"/>
                  </p:cNvSpPr>
                  <p:nvPr/>
                </p:nvSpPr>
                <p:spPr bwMode="auto">
                  <a:xfrm flipH="1">
                    <a:off x="6215" y="12855"/>
                    <a:ext cx="447" cy="0"/>
                  </a:xfrm>
                  <a:prstGeom prst="line">
                    <a:avLst/>
                  </a:prstGeom>
                  <a:noFill/>
                  <a:ln w="9525">
                    <a:solidFill>
                      <a:srgbClr val="000000"/>
                    </a:solidFill>
                    <a:round/>
                  </a:ln>
                </p:spPr>
                <p:txBody>
                  <a:bodyPr/>
                  <a:lstStyle/>
                  <a:p>
                    <a:endParaRPr lang="en-US"/>
                  </a:p>
                </p:txBody>
              </p:sp>
              <p:sp>
                <p:nvSpPr>
                  <p:cNvPr id="29733" name="Rectangle 82"/>
                  <p:cNvSpPr>
                    <a:spLocks noChangeArrowheads="1"/>
                  </p:cNvSpPr>
                  <p:nvPr/>
                </p:nvSpPr>
                <p:spPr bwMode="auto">
                  <a:xfrm>
                    <a:off x="8729" y="12678"/>
                    <a:ext cx="219" cy="373"/>
                  </a:xfrm>
                  <a:prstGeom prst="rect">
                    <a:avLst/>
                  </a:prstGeom>
                  <a:solidFill>
                    <a:srgbClr val="FFFFFF"/>
                  </a:solidFill>
                  <a:ln w="9525">
                    <a:solidFill>
                      <a:srgbClr val="000000"/>
                    </a:solidFill>
                    <a:miter lim="800000"/>
                  </a:ln>
                </p:spPr>
                <p:txBody>
                  <a:bodyPr/>
                  <a:lstStyle/>
                  <a:p>
                    <a:endParaRPr lang="ms-MY"/>
                  </a:p>
                </p:txBody>
              </p:sp>
              <p:sp>
                <p:nvSpPr>
                  <p:cNvPr id="29734" name="Rectangle 83"/>
                  <p:cNvSpPr>
                    <a:spLocks noChangeArrowheads="1"/>
                  </p:cNvSpPr>
                  <p:nvPr/>
                </p:nvSpPr>
                <p:spPr bwMode="auto">
                  <a:xfrm>
                    <a:off x="6676" y="12678"/>
                    <a:ext cx="218" cy="373"/>
                  </a:xfrm>
                  <a:prstGeom prst="rect">
                    <a:avLst/>
                  </a:prstGeom>
                  <a:solidFill>
                    <a:srgbClr val="FFFFFF"/>
                  </a:solidFill>
                  <a:ln w="9525">
                    <a:solidFill>
                      <a:srgbClr val="000000"/>
                    </a:solidFill>
                    <a:miter lim="800000"/>
                  </a:ln>
                </p:spPr>
                <p:txBody>
                  <a:bodyPr/>
                  <a:lstStyle/>
                  <a:p>
                    <a:endParaRPr lang="ms-MY"/>
                  </a:p>
                </p:txBody>
              </p:sp>
              <p:sp>
                <p:nvSpPr>
                  <p:cNvPr id="29735" name="Line 84"/>
                  <p:cNvSpPr>
                    <a:spLocks noChangeShapeType="1"/>
                  </p:cNvSpPr>
                  <p:nvPr/>
                </p:nvSpPr>
                <p:spPr bwMode="auto">
                  <a:xfrm flipH="1">
                    <a:off x="8948" y="12845"/>
                    <a:ext cx="449" cy="0"/>
                  </a:xfrm>
                  <a:prstGeom prst="line">
                    <a:avLst/>
                  </a:prstGeom>
                  <a:noFill/>
                  <a:ln w="9525">
                    <a:solidFill>
                      <a:srgbClr val="000000"/>
                    </a:solidFill>
                    <a:round/>
                  </a:ln>
                </p:spPr>
                <p:txBody>
                  <a:bodyPr/>
                  <a:lstStyle/>
                  <a:p>
                    <a:endParaRPr lang="en-US"/>
                  </a:p>
                </p:txBody>
              </p:sp>
              <p:grpSp>
                <p:nvGrpSpPr>
                  <p:cNvPr id="29736" name="Group 85"/>
                  <p:cNvGrpSpPr/>
                  <p:nvPr/>
                </p:nvGrpSpPr>
                <p:grpSpPr bwMode="auto">
                  <a:xfrm>
                    <a:off x="6125" y="11206"/>
                    <a:ext cx="3360" cy="3270"/>
                    <a:chOff x="1558" y="7660"/>
                    <a:chExt cx="3287" cy="3247"/>
                  </a:xfrm>
                </p:grpSpPr>
                <p:grpSp>
                  <p:nvGrpSpPr>
                    <p:cNvPr id="29738" name="Group 86"/>
                    <p:cNvGrpSpPr/>
                    <p:nvPr/>
                  </p:nvGrpSpPr>
                  <p:grpSpPr bwMode="auto">
                    <a:xfrm>
                      <a:off x="1558" y="7660"/>
                      <a:ext cx="3287" cy="3247"/>
                      <a:chOff x="1270" y="1365"/>
                      <a:chExt cx="4185" cy="4135"/>
                    </a:xfrm>
                  </p:grpSpPr>
                  <p:sp>
                    <p:nvSpPr>
                      <p:cNvPr id="29829" name="Oval 87"/>
                      <p:cNvSpPr>
                        <a:spLocks noChangeArrowheads="1"/>
                      </p:cNvSpPr>
                      <p:nvPr/>
                    </p:nvSpPr>
                    <p:spPr bwMode="auto">
                      <a:xfrm>
                        <a:off x="2225" y="2317"/>
                        <a:ext cx="2284" cy="2266"/>
                      </a:xfrm>
                      <a:prstGeom prst="ellipse">
                        <a:avLst/>
                      </a:prstGeom>
                      <a:solidFill>
                        <a:srgbClr val="FFFFFF"/>
                      </a:solidFill>
                      <a:ln w="9525">
                        <a:solidFill>
                          <a:srgbClr val="000000"/>
                        </a:solidFill>
                        <a:round/>
                      </a:ln>
                    </p:spPr>
                    <p:txBody>
                      <a:bodyPr/>
                      <a:lstStyle/>
                      <a:p>
                        <a:endParaRPr lang="ms-MY"/>
                      </a:p>
                    </p:txBody>
                  </p:sp>
                  <p:sp>
                    <p:nvSpPr>
                      <p:cNvPr id="29830" name="Arc 88"/>
                      <p:cNvSpPr/>
                      <p:nvPr/>
                    </p:nvSpPr>
                    <p:spPr bwMode="auto">
                      <a:xfrm>
                        <a:off x="3374" y="2189"/>
                        <a:ext cx="358" cy="8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ln>
                    </p:spPr>
                    <p:txBody>
                      <a:bodyPr/>
                      <a:lstStyle/>
                      <a:p>
                        <a:endParaRPr lang="en-US"/>
                      </a:p>
                    </p:txBody>
                  </p:sp>
                  <p:sp>
                    <p:nvSpPr>
                      <p:cNvPr id="29831" name="Arc 89"/>
                      <p:cNvSpPr/>
                      <p:nvPr/>
                    </p:nvSpPr>
                    <p:spPr bwMode="auto">
                      <a:xfrm flipH="1">
                        <a:off x="3033" y="2189"/>
                        <a:ext cx="357" cy="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ln>
                    </p:spPr>
                    <p:txBody>
                      <a:bodyPr/>
                      <a:lstStyle/>
                      <a:p>
                        <a:endParaRPr lang="en-US"/>
                      </a:p>
                    </p:txBody>
                  </p:sp>
                  <p:sp>
                    <p:nvSpPr>
                      <p:cNvPr id="29832" name="Line 90"/>
                      <p:cNvSpPr>
                        <a:spLocks noChangeShapeType="1"/>
                      </p:cNvSpPr>
                      <p:nvPr/>
                    </p:nvSpPr>
                    <p:spPr bwMode="auto">
                      <a:xfrm flipV="1">
                        <a:off x="3717" y="1806"/>
                        <a:ext cx="0" cy="447"/>
                      </a:xfrm>
                      <a:prstGeom prst="line">
                        <a:avLst/>
                      </a:prstGeom>
                      <a:noFill/>
                      <a:ln w="9525">
                        <a:solidFill>
                          <a:srgbClr val="000000"/>
                        </a:solidFill>
                        <a:round/>
                      </a:ln>
                    </p:spPr>
                    <p:txBody>
                      <a:bodyPr/>
                      <a:lstStyle/>
                      <a:p>
                        <a:endParaRPr lang="en-US"/>
                      </a:p>
                    </p:txBody>
                  </p:sp>
                  <p:sp>
                    <p:nvSpPr>
                      <p:cNvPr id="29833" name="Line 91"/>
                      <p:cNvSpPr>
                        <a:spLocks noChangeShapeType="1"/>
                      </p:cNvSpPr>
                      <p:nvPr/>
                    </p:nvSpPr>
                    <p:spPr bwMode="auto">
                      <a:xfrm flipV="1">
                        <a:off x="3049" y="1791"/>
                        <a:ext cx="0" cy="447"/>
                      </a:xfrm>
                      <a:prstGeom prst="line">
                        <a:avLst/>
                      </a:prstGeom>
                      <a:noFill/>
                      <a:ln w="9525">
                        <a:solidFill>
                          <a:srgbClr val="000000"/>
                        </a:solidFill>
                        <a:round/>
                      </a:ln>
                    </p:spPr>
                    <p:txBody>
                      <a:bodyPr/>
                      <a:lstStyle/>
                      <a:p>
                        <a:endParaRPr lang="en-US"/>
                      </a:p>
                    </p:txBody>
                  </p:sp>
                  <p:grpSp>
                    <p:nvGrpSpPr>
                      <p:cNvPr id="29834" name="Group 92"/>
                      <p:cNvGrpSpPr/>
                      <p:nvPr/>
                    </p:nvGrpSpPr>
                    <p:grpSpPr bwMode="auto">
                      <a:xfrm>
                        <a:off x="2675" y="1966"/>
                        <a:ext cx="327" cy="287"/>
                        <a:chOff x="4770" y="2940"/>
                        <a:chExt cx="315" cy="270"/>
                      </a:xfrm>
                    </p:grpSpPr>
                    <p:sp>
                      <p:nvSpPr>
                        <p:cNvPr id="29854" name="Oval 93"/>
                        <p:cNvSpPr>
                          <a:spLocks noChangeArrowheads="1"/>
                        </p:cNvSpPr>
                        <p:nvPr/>
                      </p:nvSpPr>
                      <p:spPr bwMode="auto">
                        <a:xfrm>
                          <a:off x="4770" y="2940"/>
                          <a:ext cx="315" cy="270"/>
                        </a:xfrm>
                        <a:prstGeom prst="ellipse">
                          <a:avLst/>
                        </a:prstGeom>
                        <a:solidFill>
                          <a:srgbClr val="FFFFFF"/>
                        </a:solidFill>
                        <a:ln w="9525">
                          <a:solidFill>
                            <a:srgbClr val="000000"/>
                          </a:solidFill>
                          <a:round/>
                        </a:ln>
                      </p:spPr>
                      <p:txBody>
                        <a:bodyPr/>
                        <a:lstStyle/>
                        <a:p>
                          <a:endParaRPr lang="ms-MY"/>
                        </a:p>
                      </p:txBody>
                    </p:sp>
                    <p:sp>
                      <p:nvSpPr>
                        <p:cNvPr id="29855" name="Line 94"/>
                        <p:cNvSpPr>
                          <a:spLocks noChangeShapeType="1"/>
                        </p:cNvSpPr>
                        <p:nvPr/>
                      </p:nvSpPr>
                      <p:spPr bwMode="auto">
                        <a:xfrm>
                          <a:off x="4825" y="2970"/>
                          <a:ext cx="195" cy="225"/>
                        </a:xfrm>
                        <a:prstGeom prst="line">
                          <a:avLst/>
                        </a:prstGeom>
                        <a:noFill/>
                        <a:ln w="9525">
                          <a:solidFill>
                            <a:srgbClr val="000000"/>
                          </a:solidFill>
                          <a:round/>
                        </a:ln>
                      </p:spPr>
                      <p:txBody>
                        <a:bodyPr/>
                        <a:lstStyle/>
                        <a:p>
                          <a:endParaRPr lang="en-US"/>
                        </a:p>
                      </p:txBody>
                    </p:sp>
                    <p:sp>
                      <p:nvSpPr>
                        <p:cNvPr id="29856" name="Line 95"/>
                        <p:cNvSpPr>
                          <a:spLocks noChangeShapeType="1"/>
                        </p:cNvSpPr>
                        <p:nvPr/>
                      </p:nvSpPr>
                      <p:spPr bwMode="auto">
                        <a:xfrm flipH="1">
                          <a:off x="4830" y="2970"/>
                          <a:ext cx="180" cy="210"/>
                        </a:xfrm>
                        <a:prstGeom prst="line">
                          <a:avLst/>
                        </a:prstGeom>
                        <a:noFill/>
                        <a:ln w="9525">
                          <a:solidFill>
                            <a:srgbClr val="000000"/>
                          </a:solidFill>
                          <a:round/>
                        </a:ln>
                      </p:spPr>
                      <p:txBody>
                        <a:bodyPr/>
                        <a:lstStyle/>
                        <a:p>
                          <a:endParaRPr lang="en-US"/>
                        </a:p>
                      </p:txBody>
                    </p:sp>
                  </p:grpSp>
                  <p:sp>
                    <p:nvSpPr>
                      <p:cNvPr id="29835" name="Arc 96"/>
                      <p:cNvSpPr/>
                      <p:nvPr/>
                    </p:nvSpPr>
                    <p:spPr bwMode="auto">
                      <a:xfrm flipV="1">
                        <a:off x="3390" y="4631"/>
                        <a:ext cx="332" cy="5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ln>
                    </p:spPr>
                    <p:txBody>
                      <a:bodyPr/>
                      <a:lstStyle/>
                      <a:p>
                        <a:endParaRPr lang="en-US"/>
                      </a:p>
                    </p:txBody>
                  </p:sp>
                  <p:sp>
                    <p:nvSpPr>
                      <p:cNvPr id="29836" name="Arc 97"/>
                      <p:cNvSpPr/>
                      <p:nvPr/>
                    </p:nvSpPr>
                    <p:spPr bwMode="auto">
                      <a:xfrm flipH="1" flipV="1">
                        <a:off x="3038" y="4631"/>
                        <a:ext cx="342" cy="5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ln>
                    </p:spPr>
                    <p:txBody>
                      <a:bodyPr/>
                      <a:lstStyle/>
                      <a:p>
                        <a:endParaRPr lang="en-US"/>
                      </a:p>
                    </p:txBody>
                  </p:sp>
                  <p:sp>
                    <p:nvSpPr>
                      <p:cNvPr id="29837" name="Line 98"/>
                      <p:cNvSpPr>
                        <a:spLocks noChangeShapeType="1"/>
                      </p:cNvSpPr>
                      <p:nvPr/>
                    </p:nvSpPr>
                    <p:spPr bwMode="auto">
                      <a:xfrm flipV="1">
                        <a:off x="3048" y="4640"/>
                        <a:ext cx="0" cy="458"/>
                      </a:xfrm>
                      <a:prstGeom prst="line">
                        <a:avLst/>
                      </a:prstGeom>
                      <a:noFill/>
                      <a:ln w="9525">
                        <a:solidFill>
                          <a:srgbClr val="000000"/>
                        </a:solidFill>
                        <a:round/>
                      </a:ln>
                    </p:spPr>
                    <p:txBody>
                      <a:bodyPr/>
                      <a:lstStyle/>
                      <a:p>
                        <a:endParaRPr lang="en-US"/>
                      </a:p>
                    </p:txBody>
                  </p:sp>
                  <p:sp>
                    <p:nvSpPr>
                      <p:cNvPr id="29838" name="Line 99"/>
                      <p:cNvSpPr>
                        <a:spLocks noChangeShapeType="1"/>
                      </p:cNvSpPr>
                      <p:nvPr/>
                    </p:nvSpPr>
                    <p:spPr bwMode="auto">
                      <a:xfrm flipV="1">
                        <a:off x="3711" y="4653"/>
                        <a:ext cx="0" cy="447"/>
                      </a:xfrm>
                      <a:prstGeom prst="line">
                        <a:avLst/>
                      </a:prstGeom>
                      <a:noFill/>
                      <a:ln w="9525">
                        <a:solidFill>
                          <a:srgbClr val="000000"/>
                        </a:solidFill>
                        <a:round/>
                      </a:ln>
                    </p:spPr>
                    <p:txBody>
                      <a:bodyPr/>
                      <a:lstStyle/>
                      <a:p>
                        <a:endParaRPr lang="en-US"/>
                      </a:p>
                    </p:txBody>
                  </p:sp>
                  <p:grpSp>
                    <p:nvGrpSpPr>
                      <p:cNvPr id="29839" name="Group 100"/>
                      <p:cNvGrpSpPr/>
                      <p:nvPr/>
                    </p:nvGrpSpPr>
                    <p:grpSpPr bwMode="auto">
                      <a:xfrm>
                        <a:off x="3748" y="1934"/>
                        <a:ext cx="326" cy="287"/>
                        <a:chOff x="5805" y="2910"/>
                        <a:chExt cx="315" cy="270"/>
                      </a:xfrm>
                    </p:grpSpPr>
                    <p:sp>
                      <p:nvSpPr>
                        <p:cNvPr id="29852" name="Oval 101"/>
                        <p:cNvSpPr>
                          <a:spLocks noChangeArrowheads="1"/>
                        </p:cNvSpPr>
                        <p:nvPr/>
                      </p:nvSpPr>
                      <p:spPr bwMode="auto">
                        <a:xfrm>
                          <a:off x="5805" y="2910"/>
                          <a:ext cx="315" cy="270"/>
                        </a:xfrm>
                        <a:prstGeom prst="ellipse">
                          <a:avLst/>
                        </a:prstGeom>
                        <a:solidFill>
                          <a:srgbClr val="FFFFFF"/>
                        </a:solidFill>
                        <a:ln w="9525">
                          <a:solidFill>
                            <a:srgbClr val="000000"/>
                          </a:solidFill>
                          <a:round/>
                        </a:ln>
                      </p:spPr>
                      <p:txBody>
                        <a:bodyPr/>
                        <a:lstStyle/>
                        <a:p>
                          <a:endParaRPr lang="ms-MY"/>
                        </a:p>
                      </p:txBody>
                    </p:sp>
                    <p:sp>
                      <p:nvSpPr>
                        <p:cNvPr id="29853" name="Oval 102"/>
                        <p:cNvSpPr>
                          <a:spLocks noChangeArrowheads="1"/>
                        </p:cNvSpPr>
                        <p:nvPr/>
                      </p:nvSpPr>
                      <p:spPr bwMode="auto">
                        <a:xfrm>
                          <a:off x="5930" y="3014"/>
                          <a:ext cx="70" cy="56"/>
                        </a:xfrm>
                        <a:prstGeom prst="ellipse">
                          <a:avLst/>
                        </a:prstGeom>
                        <a:solidFill>
                          <a:srgbClr val="000000"/>
                        </a:solidFill>
                        <a:ln w="9525">
                          <a:solidFill>
                            <a:srgbClr val="000000"/>
                          </a:solidFill>
                          <a:round/>
                        </a:ln>
                      </p:spPr>
                      <p:txBody>
                        <a:bodyPr/>
                        <a:lstStyle/>
                        <a:p>
                          <a:endParaRPr lang="ms-MY"/>
                        </a:p>
                      </p:txBody>
                    </p:sp>
                  </p:grpSp>
                  <p:grpSp>
                    <p:nvGrpSpPr>
                      <p:cNvPr id="29840" name="Group 103"/>
                      <p:cNvGrpSpPr/>
                      <p:nvPr/>
                    </p:nvGrpSpPr>
                    <p:grpSpPr bwMode="auto">
                      <a:xfrm>
                        <a:off x="2681" y="4658"/>
                        <a:ext cx="326" cy="287"/>
                        <a:chOff x="5805" y="2910"/>
                        <a:chExt cx="315" cy="270"/>
                      </a:xfrm>
                    </p:grpSpPr>
                    <p:sp>
                      <p:nvSpPr>
                        <p:cNvPr id="29850" name="Oval 104"/>
                        <p:cNvSpPr>
                          <a:spLocks noChangeArrowheads="1"/>
                        </p:cNvSpPr>
                        <p:nvPr/>
                      </p:nvSpPr>
                      <p:spPr bwMode="auto">
                        <a:xfrm>
                          <a:off x="5805" y="2910"/>
                          <a:ext cx="315" cy="270"/>
                        </a:xfrm>
                        <a:prstGeom prst="ellipse">
                          <a:avLst/>
                        </a:prstGeom>
                        <a:solidFill>
                          <a:srgbClr val="FFFFFF"/>
                        </a:solidFill>
                        <a:ln w="9525">
                          <a:solidFill>
                            <a:srgbClr val="000000"/>
                          </a:solidFill>
                          <a:round/>
                        </a:ln>
                      </p:spPr>
                      <p:txBody>
                        <a:bodyPr/>
                        <a:lstStyle/>
                        <a:p>
                          <a:endParaRPr lang="ms-MY"/>
                        </a:p>
                      </p:txBody>
                    </p:sp>
                    <p:sp>
                      <p:nvSpPr>
                        <p:cNvPr id="29851" name="Oval 105"/>
                        <p:cNvSpPr>
                          <a:spLocks noChangeArrowheads="1"/>
                        </p:cNvSpPr>
                        <p:nvPr/>
                      </p:nvSpPr>
                      <p:spPr bwMode="auto">
                        <a:xfrm>
                          <a:off x="5930" y="3014"/>
                          <a:ext cx="70" cy="56"/>
                        </a:xfrm>
                        <a:prstGeom prst="ellipse">
                          <a:avLst/>
                        </a:prstGeom>
                        <a:solidFill>
                          <a:srgbClr val="000000"/>
                        </a:solidFill>
                        <a:ln w="9525">
                          <a:solidFill>
                            <a:srgbClr val="000000"/>
                          </a:solidFill>
                          <a:round/>
                        </a:ln>
                      </p:spPr>
                      <p:txBody>
                        <a:bodyPr/>
                        <a:lstStyle/>
                        <a:p>
                          <a:endParaRPr lang="ms-MY"/>
                        </a:p>
                      </p:txBody>
                    </p:sp>
                  </p:grpSp>
                  <p:grpSp>
                    <p:nvGrpSpPr>
                      <p:cNvPr id="29841" name="Group 106"/>
                      <p:cNvGrpSpPr/>
                      <p:nvPr/>
                    </p:nvGrpSpPr>
                    <p:grpSpPr bwMode="auto">
                      <a:xfrm>
                        <a:off x="3753" y="4669"/>
                        <a:ext cx="326" cy="287"/>
                        <a:chOff x="4770" y="2940"/>
                        <a:chExt cx="315" cy="270"/>
                      </a:xfrm>
                    </p:grpSpPr>
                    <p:sp>
                      <p:nvSpPr>
                        <p:cNvPr id="29847" name="Oval 107"/>
                        <p:cNvSpPr>
                          <a:spLocks noChangeArrowheads="1"/>
                        </p:cNvSpPr>
                        <p:nvPr/>
                      </p:nvSpPr>
                      <p:spPr bwMode="auto">
                        <a:xfrm>
                          <a:off x="4770" y="2940"/>
                          <a:ext cx="315" cy="270"/>
                        </a:xfrm>
                        <a:prstGeom prst="ellipse">
                          <a:avLst/>
                        </a:prstGeom>
                        <a:solidFill>
                          <a:srgbClr val="FFFFFF"/>
                        </a:solidFill>
                        <a:ln w="9525">
                          <a:solidFill>
                            <a:srgbClr val="000000"/>
                          </a:solidFill>
                          <a:round/>
                        </a:ln>
                      </p:spPr>
                      <p:txBody>
                        <a:bodyPr/>
                        <a:lstStyle/>
                        <a:p>
                          <a:endParaRPr lang="ms-MY"/>
                        </a:p>
                      </p:txBody>
                    </p:sp>
                    <p:sp>
                      <p:nvSpPr>
                        <p:cNvPr id="29848" name="Line 108"/>
                        <p:cNvSpPr>
                          <a:spLocks noChangeShapeType="1"/>
                        </p:cNvSpPr>
                        <p:nvPr/>
                      </p:nvSpPr>
                      <p:spPr bwMode="auto">
                        <a:xfrm>
                          <a:off x="4825" y="2970"/>
                          <a:ext cx="195" cy="225"/>
                        </a:xfrm>
                        <a:prstGeom prst="line">
                          <a:avLst/>
                        </a:prstGeom>
                        <a:noFill/>
                        <a:ln w="9525">
                          <a:solidFill>
                            <a:srgbClr val="000000"/>
                          </a:solidFill>
                          <a:round/>
                        </a:ln>
                      </p:spPr>
                      <p:txBody>
                        <a:bodyPr/>
                        <a:lstStyle/>
                        <a:p>
                          <a:endParaRPr lang="en-US"/>
                        </a:p>
                      </p:txBody>
                    </p:sp>
                    <p:sp>
                      <p:nvSpPr>
                        <p:cNvPr id="29849" name="Line 109"/>
                        <p:cNvSpPr>
                          <a:spLocks noChangeShapeType="1"/>
                        </p:cNvSpPr>
                        <p:nvPr/>
                      </p:nvSpPr>
                      <p:spPr bwMode="auto">
                        <a:xfrm flipH="1">
                          <a:off x="4830" y="2970"/>
                          <a:ext cx="180" cy="210"/>
                        </a:xfrm>
                        <a:prstGeom prst="line">
                          <a:avLst/>
                        </a:prstGeom>
                        <a:noFill/>
                        <a:ln w="9525">
                          <a:solidFill>
                            <a:srgbClr val="000000"/>
                          </a:solidFill>
                          <a:round/>
                        </a:ln>
                      </p:spPr>
                      <p:txBody>
                        <a:bodyPr/>
                        <a:lstStyle/>
                        <a:p>
                          <a:endParaRPr lang="en-US"/>
                        </a:p>
                      </p:txBody>
                    </p:sp>
                  </p:grpSp>
                  <p:sp>
                    <p:nvSpPr>
                      <p:cNvPr id="29842" name="Oval 110"/>
                      <p:cNvSpPr>
                        <a:spLocks noChangeArrowheads="1"/>
                      </p:cNvSpPr>
                      <p:nvPr/>
                    </p:nvSpPr>
                    <p:spPr bwMode="auto">
                      <a:xfrm>
                        <a:off x="1677" y="1770"/>
                        <a:ext cx="3371" cy="3352"/>
                      </a:xfrm>
                      <a:prstGeom prst="ellipse">
                        <a:avLst/>
                      </a:prstGeom>
                      <a:noFill/>
                      <a:ln w="9525">
                        <a:solidFill>
                          <a:srgbClr val="000000"/>
                        </a:solidFill>
                        <a:round/>
                      </a:ln>
                    </p:spPr>
                    <p:txBody>
                      <a:bodyPr/>
                      <a:lstStyle/>
                      <a:p>
                        <a:endParaRPr lang="ms-MY"/>
                      </a:p>
                    </p:txBody>
                  </p:sp>
                  <p:sp>
                    <p:nvSpPr>
                      <p:cNvPr id="29843" name="Rectangle 111"/>
                      <p:cNvSpPr>
                        <a:spLocks noChangeArrowheads="1"/>
                      </p:cNvSpPr>
                      <p:nvPr/>
                    </p:nvSpPr>
                    <p:spPr bwMode="auto">
                      <a:xfrm>
                        <a:off x="3060" y="1743"/>
                        <a:ext cx="642" cy="125"/>
                      </a:xfrm>
                      <a:prstGeom prst="rect">
                        <a:avLst/>
                      </a:prstGeom>
                      <a:solidFill>
                        <a:srgbClr val="FFFFFF"/>
                      </a:solidFill>
                      <a:ln w="9525">
                        <a:noFill/>
                        <a:miter lim="800000"/>
                      </a:ln>
                    </p:spPr>
                    <p:txBody>
                      <a:bodyPr/>
                      <a:lstStyle/>
                      <a:p>
                        <a:endParaRPr lang="ms-MY"/>
                      </a:p>
                    </p:txBody>
                  </p:sp>
                  <p:sp>
                    <p:nvSpPr>
                      <p:cNvPr id="29844" name="Rectangle 112"/>
                      <p:cNvSpPr>
                        <a:spLocks noChangeArrowheads="1"/>
                      </p:cNvSpPr>
                      <p:nvPr/>
                    </p:nvSpPr>
                    <p:spPr bwMode="auto">
                      <a:xfrm>
                        <a:off x="3048" y="5044"/>
                        <a:ext cx="642" cy="124"/>
                      </a:xfrm>
                      <a:prstGeom prst="rect">
                        <a:avLst/>
                      </a:prstGeom>
                      <a:solidFill>
                        <a:srgbClr val="FFFFFF"/>
                      </a:solidFill>
                      <a:ln w="9525">
                        <a:noFill/>
                        <a:miter lim="800000"/>
                      </a:ln>
                    </p:spPr>
                    <p:txBody>
                      <a:bodyPr/>
                      <a:lstStyle/>
                      <a:p>
                        <a:endParaRPr lang="ms-MY"/>
                      </a:p>
                    </p:txBody>
                  </p:sp>
                  <p:sp>
                    <p:nvSpPr>
                      <p:cNvPr id="29845" name="Oval 113"/>
                      <p:cNvSpPr>
                        <a:spLocks noChangeArrowheads="1"/>
                      </p:cNvSpPr>
                      <p:nvPr/>
                    </p:nvSpPr>
                    <p:spPr bwMode="auto">
                      <a:xfrm>
                        <a:off x="1270" y="1365"/>
                        <a:ext cx="4185" cy="4135"/>
                      </a:xfrm>
                      <a:prstGeom prst="ellipse">
                        <a:avLst/>
                      </a:prstGeom>
                      <a:noFill/>
                      <a:ln w="9525">
                        <a:solidFill>
                          <a:srgbClr val="000000"/>
                        </a:solidFill>
                        <a:round/>
                      </a:ln>
                    </p:spPr>
                    <p:txBody>
                      <a:bodyPr/>
                      <a:lstStyle/>
                      <a:p>
                        <a:endParaRPr lang="ms-MY"/>
                      </a:p>
                    </p:txBody>
                  </p:sp>
                  <p:sp>
                    <p:nvSpPr>
                      <p:cNvPr id="29846" name="Line 114"/>
                      <p:cNvSpPr>
                        <a:spLocks noChangeShapeType="1"/>
                      </p:cNvSpPr>
                      <p:nvPr/>
                    </p:nvSpPr>
                    <p:spPr bwMode="auto">
                      <a:xfrm flipH="1">
                        <a:off x="3037" y="5008"/>
                        <a:ext cx="5" cy="75"/>
                      </a:xfrm>
                      <a:prstGeom prst="line">
                        <a:avLst/>
                      </a:prstGeom>
                      <a:noFill/>
                      <a:ln w="9525">
                        <a:solidFill>
                          <a:srgbClr val="000000"/>
                        </a:solidFill>
                        <a:round/>
                      </a:ln>
                    </p:spPr>
                    <p:txBody>
                      <a:bodyPr/>
                      <a:lstStyle/>
                      <a:p>
                        <a:endParaRPr lang="en-US"/>
                      </a:p>
                    </p:txBody>
                  </p:sp>
                </p:grpSp>
                <p:grpSp>
                  <p:nvGrpSpPr>
                    <p:cNvPr id="29739" name="Group 115"/>
                    <p:cNvGrpSpPr/>
                    <p:nvPr/>
                  </p:nvGrpSpPr>
                  <p:grpSpPr bwMode="auto">
                    <a:xfrm>
                      <a:off x="3154" y="8478"/>
                      <a:ext cx="150" cy="156"/>
                      <a:chOff x="5490" y="3465"/>
                      <a:chExt cx="180" cy="195"/>
                    </a:xfrm>
                  </p:grpSpPr>
                  <p:sp>
                    <p:nvSpPr>
                      <p:cNvPr id="29825" name="Oval 116"/>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9826" name="Group 117"/>
                      <p:cNvGrpSpPr/>
                      <p:nvPr/>
                    </p:nvGrpSpPr>
                    <p:grpSpPr bwMode="auto">
                      <a:xfrm>
                        <a:off x="5490" y="3465"/>
                        <a:ext cx="180" cy="195"/>
                        <a:chOff x="5280" y="3285"/>
                        <a:chExt cx="180" cy="195"/>
                      </a:xfrm>
                    </p:grpSpPr>
                    <p:sp>
                      <p:nvSpPr>
                        <p:cNvPr id="29827" name="Line 118"/>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9828" name="Line 119"/>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9740" name="Group 120"/>
                    <p:cNvGrpSpPr/>
                    <p:nvPr/>
                  </p:nvGrpSpPr>
                  <p:grpSpPr bwMode="auto">
                    <a:xfrm>
                      <a:off x="3551" y="8558"/>
                      <a:ext cx="150" cy="156"/>
                      <a:chOff x="5490" y="3465"/>
                      <a:chExt cx="180" cy="195"/>
                    </a:xfrm>
                  </p:grpSpPr>
                  <p:sp>
                    <p:nvSpPr>
                      <p:cNvPr id="29821" name="Oval 121"/>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9822" name="Group 122"/>
                      <p:cNvGrpSpPr/>
                      <p:nvPr/>
                    </p:nvGrpSpPr>
                    <p:grpSpPr bwMode="auto">
                      <a:xfrm>
                        <a:off x="5490" y="3465"/>
                        <a:ext cx="180" cy="195"/>
                        <a:chOff x="5280" y="3285"/>
                        <a:chExt cx="180" cy="195"/>
                      </a:xfrm>
                    </p:grpSpPr>
                    <p:sp>
                      <p:nvSpPr>
                        <p:cNvPr id="29823" name="Line 123"/>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9824" name="Line 124"/>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9741" name="Group 125"/>
                    <p:cNvGrpSpPr/>
                    <p:nvPr/>
                  </p:nvGrpSpPr>
                  <p:grpSpPr bwMode="auto">
                    <a:xfrm>
                      <a:off x="3361" y="8494"/>
                      <a:ext cx="149" cy="156"/>
                      <a:chOff x="5490" y="3465"/>
                      <a:chExt cx="180" cy="195"/>
                    </a:xfrm>
                  </p:grpSpPr>
                  <p:sp>
                    <p:nvSpPr>
                      <p:cNvPr id="29817" name="Oval 126"/>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9818" name="Group 127"/>
                      <p:cNvGrpSpPr/>
                      <p:nvPr/>
                    </p:nvGrpSpPr>
                    <p:grpSpPr bwMode="auto">
                      <a:xfrm>
                        <a:off x="5490" y="3465"/>
                        <a:ext cx="180" cy="195"/>
                        <a:chOff x="5280" y="3285"/>
                        <a:chExt cx="180" cy="195"/>
                      </a:xfrm>
                    </p:grpSpPr>
                    <p:sp>
                      <p:nvSpPr>
                        <p:cNvPr id="29819" name="Line 128"/>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9820" name="Line 129"/>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9742" name="Group 130"/>
                    <p:cNvGrpSpPr/>
                    <p:nvPr/>
                  </p:nvGrpSpPr>
                  <p:grpSpPr bwMode="auto">
                    <a:xfrm>
                      <a:off x="2947" y="8486"/>
                      <a:ext cx="149" cy="156"/>
                      <a:chOff x="5490" y="3465"/>
                      <a:chExt cx="180" cy="195"/>
                    </a:xfrm>
                  </p:grpSpPr>
                  <p:sp>
                    <p:nvSpPr>
                      <p:cNvPr id="29813" name="Oval 131"/>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9814" name="Group 132"/>
                      <p:cNvGrpSpPr/>
                      <p:nvPr/>
                    </p:nvGrpSpPr>
                    <p:grpSpPr bwMode="auto">
                      <a:xfrm>
                        <a:off x="5490" y="3465"/>
                        <a:ext cx="180" cy="195"/>
                        <a:chOff x="5280" y="3285"/>
                        <a:chExt cx="180" cy="195"/>
                      </a:xfrm>
                    </p:grpSpPr>
                    <p:sp>
                      <p:nvSpPr>
                        <p:cNvPr id="29815" name="Line 133"/>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9816" name="Line 134"/>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9743" name="Group 135"/>
                    <p:cNvGrpSpPr/>
                    <p:nvPr/>
                  </p:nvGrpSpPr>
                  <p:grpSpPr bwMode="auto">
                    <a:xfrm>
                      <a:off x="3163" y="9966"/>
                      <a:ext cx="136" cy="156"/>
                      <a:chOff x="5370" y="5185"/>
                      <a:chExt cx="165" cy="195"/>
                    </a:xfrm>
                  </p:grpSpPr>
                  <p:sp>
                    <p:nvSpPr>
                      <p:cNvPr id="29811" name="Oval 136"/>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9812" name="Oval 137"/>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9744" name="Group 138"/>
                    <p:cNvGrpSpPr/>
                    <p:nvPr/>
                  </p:nvGrpSpPr>
                  <p:grpSpPr bwMode="auto">
                    <a:xfrm>
                      <a:off x="2972" y="9950"/>
                      <a:ext cx="137" cy="156"/>
                      <a:chOff x="5370" y="5185"/>
                      <a:chExt cx="165" cy="195"/>
                    </a:xfrm>
                  </p:grpSpPr>
                  <p:sp>
                    <p:nvSpPr>
                      <p:cNvPr id="29809" name="Oval 139"/>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9810" name="Oval 140"/>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9745" name="Group 141"/>
                    <p:cNvGrpSpPr/>
                    <p:nvPr/>
                  </p:nvGrpSpPr>
                  <p:grpSpPr bwMode="auto">
                    <a:xfrm>
                      <a:off x="2782" y="9886"/>
                      <a:ext cx="136" cy="156"/>
                      <a:chOff x="5370" y="5185"/>
                      <a:chExt cx="165" cy="195"/>
                    </a:xfrm>
                  </p:grpSpPr>
                  <p:sp>
                    <p:nvSpPr>
                      <p:cNvPr id="29807" name="Oval 142"/>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9808" name="Oval 143"/>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9746" name="Group 144"/>
                    <p:cNvGrpSpPr/>
                    <p:nvPr/>
                  </p:nvGrpSpPr>
                  <p:grpSpPr bwMode="auto">
                    <a:xfrm>
                      <a:off x="2600" y="9766"/>
                      <a:ext cx="136" cy="156"/>
                      <a:chOff x="5370" y="5185"/>
                      <a:chExt cx="165" cy="195"/>
                    </a:xfrm>
                  </p:grpSpPr>
                  <p:sp>
                    <p:nvSpPr>
                      <p:cNvPr id="29805" name="Oval 145"/>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9806" name="Oval 146"/>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9747" name="Group 147"/>
                    <p:cNvGrpSpPr/>
                    <p:nvPr/>
                  </p:nvGrpSpPr>
                  <p:grpSpPr bwMode="auto">
                    <a:xfrm>
                      <a:off x="2467" y="9622"/>
                      <a:ext cx="137" cy="156"/>
                      <a:chOff x="5370" y="5185"/>
                      <a:chExt cx="165" cy="195"/>
                    </a:xfrm>
                  </p:grpSpPr>
                  <p:sp>
                    <p:nvSpPr>
                      <p:cNvPr id="29803" name="Oval 148"/>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9804" name="Oval 149"/>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sp>
                  <p:nvSpPr>
                    <p:cNvPr id="29748" name="Oval 150"/>
                    <p:cNvSpPr>
                      <a:spLocks noChangeArrowheads="1"/>
                    </p:cNvSpPr>
                    <p:nvPr/>
                  </p:nvSpPr>
                  <p:spPr bwMode="auto">
                    <a:xfrm flipV="1">
                      <a:off x="2336" y="9218"/>
                      <a:ext cx="152" cy="155"/>
                    </a:xfrm>
                    <a:prstGeom prst="ellipse">
                      <a:avLst/>
                    </a:prstGeom>
                    <a:solidFill>
                      <a:srgbClr val="FFFFFF"/>
                    </a:solidFill>
                    <a:ln w="9525">
                      <a:solidFill>
                        <a:srgbClr val="000000"/>
                      </a:solidFill>
                      <a:round/>
                    </a:ln>
                  </p:spPr>
                  <p:txBody>
                    <a:bodyPr/>
                    <a:lstStyle/>
                    <a:p>
                      <a:endParaRPr lang="ms-MY"/>
                    </a:p>
                  </p:txBody>
                </p:sp>
                <p:sp>
                  <p:nvSpPr>
                    <p:cNvPr id="29749" name="Oval 151"/>
                    <p:cNvSpPr>
                      <a:spLocks noChangeArrowheads="1"/>
                    </p:cNvSpPr>
                    <p:nvPr/>
                  </p:nvSpPr>
                  <p:spPr bwMode="auto">
                    <a:xfrm flipV="1">
                      <a:off x="3958" y="9218"/>
                      <a:ext cx="152" cy="155"/>
                    </a:xfrm>
                    <a:prstGeom prst="ellipse">
                      <a:avLst/>
                    </a:prstGeom>
                    <a:solidFill>
                      <a:srgbClr val="FFFFFF"/>
                    </a:solidFill>
                    <a:ln w="9525">
                      <a:solidFill>
                        <a:srgbClr val="000000"/>
                      </a:solidFill>
                      <a:round/>
                    </a:ln>
                  </p:spPr>
                  <p:txBody>
                    <a:bodyPr/>
                    <a:lstStyle/>
                    <a:p>
                      <a:endParaRPr lang="ms-MY"/>
                    </a:p>
                  </p:txBody>
                </p:sp>
                <p:grpSp>
                  <p:nvGrpSpPr>
                    <p:cNvPr id="29750" name="Group 152"/>
                    <p:cNvGrpSpPr/>
                    <p:nvPr/>
                  </p:nvGrpSpPr>
                  <p:grpSpPr bwMode="auto">
                    <a:xfrm>
                      <a:off x="3733" y="8670"/>
                      <a:ext cx="150" cy="156"/>
                      <a:chOff x="5490" y="3465"/>
                      <a:chExt cx="180" cy="195"/>
                    </a:xfrm>
                  </p:grpSpPr>
                  <p:sp>
                    <p:nvSpPr>
                      <p:cNvPr id="29799" name="Oval 153"/>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9800" name="Group 154"/>
                      <p:cNvGrpSpPr/>
                      <p:nvPr/>
                    </p:nvGrpSpPr>
                    <p:grpSpPr bwMode="auto">
                      <a:xfrm>
                        <a:off x="5490" y="3465"/>
                        <a:ext cx="180" cy="195"/>
                        <a:chOff x="5280" y="3285"/>
                        <a:chExt cx="180" cy="195"/>
                      </a:xfrm>
                    </p:grpSpPr>
                    <p:sp>
                      <p:nvSpPr>
                        <p:cNvPr id="29801" name="Line 155"/>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9802" name="Line 156"/>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9751" name="Group 157"/>
                    <p:cNvGrpSpPr/>
                    <p:nvPr/>
                  </p:nvGrpSpPr>
                  <p:grpSpPr bwMode="auto">
                    <a:xfrm>
                      <a:off x="3858" y="8830"/>
                      <a:ext cx="149" cy="156"/>
                      <a:chOff x="5490" y="3465"/>
                      <a:chExt cx="180" cy="195"/>
                    </a:xfrm>
                  </p:grpSpPr>
                  <p:sp>
                    <p:nvSpPr>
                      <p:cNvPr id="29795" name="Oval 158"/>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9796" name="Group 159"/>
                      <p:cNvGrpSpPr/>
                      <p:nvPr/>
                    </p:nvGrpSpPr>
                    <p:grpSpPr bwMode="auto">
                      <a:xfrm>
                        <a:off x="5490" y="3465"/>
                        <a:ext cx="180" cy="195"/>
                        <a:chOff x="5280" y="3285"/>
                        <a:chExt cx="180" cy="195"/>
                      </a:xfrm>
                    </p:grpSpPr>
                    <p:sp>
                      <p:nvSpPr>
                        <p:cNvPr id="29797" name="Line 160"/>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9798" name="Line 161"/>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9752" name="Group 162"/>
                    <p:cNvGrpSpPr/>
                    <p:nvPr/>
                  </p:nvGrpSpPr>
                  <p:grpSpPr bwMode="auto">
                    <a:xfrm>
                      <a:off x="3940" y="9006"/>
                      <a:ext cx="150" cy="156"/>
                      <a:chOff x="5490" y="3465"/>
                      <a:chExt cx="180" cy="195"/>
                    </a:xfrm>
                  </p:grpSpPr>
                  <p:sp>
                    <p:nvSpPr>
                      <p:cNvPr id="29791" name="Oval 163"/>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9792" name="Group 164"/>
                      <p:cNvGrpSpPr/>
                      <p:nvPr/>
                    </p:nvGrpSpPr>
                    <p:grpSpPr bwMode="auto">
                      <a:xfrm>
                        <a:off x="5490" y="3465"/>
                        <a:ext cx="180" cy="195"/>
                        <a:chOff x="5280" y="3285"/>
                        <a:chExt cx="180" cy="195"/>
                      </a:xfrm>
                    </p:grpSpPr>
                    <p:sp>
                      <p:nvSpPr>
                        <p:cNvPr id="29793" name="Line 165"/>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9794" name="Line 166"/>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9753" name="Group 167"/>
                    <p:cNvGrpSpPr/>
                    <p:nvPr/>
                  </p:nvGrpSpPr>
                  <p:grpSpPr bwMode="auto">
                    <a:xfrm>
                      <a:off x="2749" y="8550"/>
                      <a:ext cx="149" cy="156"/>
                      <a:chOff x="5490" y="3465"/>
                      <a:chExt cx="180" cy="195"/>
                    </a:xfrm>
                  </p:grpSpPr>
                  <p:sp>
                    <p:nvSpPr>
                      <p:cNvPr id="29787" name="Oval 168"/>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9788" name="Group 169"/>
                      <p:cNvGrpSpPr/>
                      <p:nvPr/>
                    </p:nvGrpSpPr>
                    <p:grpSpPr bwMode="auto">
                      <a:xfrm>
                        <a:off x="5490" y="3465"/>
                        <a:ext cx="180" cy="195"/>
                        <a:chOff x="5280" y="3285"/>
                        <a:chExt cx="180" cy="195"/>
                      </a:xfrm>
                    </p:grpSpPr>
                    <p:sp>
                      <p:nvSpPr>
                        <p:cNvPr id="29789" name="Line 170"/>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9790" name="Line 171"/>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9754" name="Group 172"/>
                    <p:cNvGrpSpPr/>
                    <p:nvPr/>
                  </p:nvGrpSpPr>
                  <p:grpSpPr bwMode="auto">
                    <a:xfrm>
                      <a:off x="2583" y="8654"/>
                      <a:ext cx="149" cy="156"/>
                      <a:chOff x="5490" y="3465"/>
                      <a:chExt cx="180" cy="195"/>
                    </a:xfrm>
                  </p:grpSpPr>
                  <p:sp>
                    <p:nvSpPr>
                      <p:cNvPr id="29783" name="Oval 173"/>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9784" name="Group 174"/>
                      <p:cNvGrpSpPr/>
                      <p:nvPr/>
                    </p:nvGrpSpPr>
                    <p:grpSpPr bwMode="auto">
                      <a:xfrm>
                        <a:off x="5490" y="3465"/>
                        <a:ext cx="180" cy="195"/>
                        <a:chOff x="5280" y="3285"/>
                        <a:chExt cx="180" cy="195"/>
                      </a:xfrm>
                    </p:grpSpPr>
                    <p:sp>
                      <p:nvSpPr>
                        <p:cNvPr id="29785" name="Line 175"/>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9786" name="Line 176"/>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9755" name="Group 177"/>
                    <p:cNvGrpSpPr/>
                    <p:nvPr/>
                  </p:nvGrpSpPr>
                  <p:grpSpPr bwMode="auto">
                    <a:xfrm>
                      <a:off x="2442" y="8830"/>
                      <a:ext cx="150" cy="156"/>
                      <a:chOff x="5490" y="3465"/>
                      <a:chExt cx="180" cy="195"/>
                    </a:xfrm>
                  </p:grpSpPr>
                  <p:sp>
                    <p:nvSpPr>
                      <p:cNvPr id="29779" name="Oval 178"/>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9780" name="Group 179"/>
                      <p:cNvGrpSpPr/>
                      <p:nvPr/>
                    </p:nvGrpSpPr>
                    <p:grpSpPr bwMode="auto">
                      <a:xfrm>
                        <a:off x="5490" y="3465"/>
                        <a:ext cx="180" cy="195"/>
                        <a:chOff x="5280" y="3285"/>
                        <a:chExt cx="180" cy="195"/>
                      </a:xfrm>
                    </p:grpSpPr>
                    <p:sp>
                      <p:nvSpPr>
                        <p:cNvPr id="29781" name="Line 180"/>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9782" name="Line 181"/>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9756" name="Group 182"/>
                    <p:cNvGrpSpPr/>
                    <p:nvPr/>
                  </p:nvGrpSpPr>
                  <p:grpSpPr bwMode="auto">
                    <a:xfrm>
                      <a:off x="2368" y="9022"/>
                      <a:ext cx="149" cy="156"/>
                      <a:chOff x="5490" y="3465"/>
                      <a:chExt cx="180" cy="195"/>
                    </a:xfrm>
                  </p:grpSpPr>
                  <p:sp>
                    <p:nvSpPr>
                      <p:cNvPr id="29775" name="Oval 183"/>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9776" name="Group 184"/>
                      <p:cNvGrpSpPr/>
                      <p:nvPr/>
                    </p:nvGrpSpPr>
                    <p:grpSpPr bwMode="auto">
                      <a:xfrm>
                        <a:off x="5490" y="3465"/>
                        <a:ext cx="180" cy="195"/>
                        <a:chOff x="5280" y="3285"/>
                        <a:chExt cx="180" cy="195"/>
                      </a:xfrm>
                    </p:grpSpPr>
                    <p:sp>
                      <p:nvSpPr>
                        <p:cNvPr id="29777" name="Line 185"/>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9778" name="Line 186"/>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9757" name="Group 187"/>
                    <p:cNvGrpSpPr/>
                    <p:nvPr/>
                  </p:nvGrpSpPr>
                  <p:grpSpPr bwMode="auto">
                    <a:xfrm>
                      <a:off x="2368" y="9422"/>
                      <a:ext cx="137" cy="156"/>
                      <a:chOff x="5370" y="5185"/>
                      <a:chExt cx="165" cy="195"/>
                    </a:xfrm>
                  </p:grpSpPr>
                  <p:sp>
                    <p:nvSpPr>
                      <p:cNvPr id="29773" name="Oval 188"/>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9774" name="Oval 189"/>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9758" name="Group 190"/>
                    <p:cNvGrpSpPr/>
                    <p:nvPr/>
                  </p:nvGrpSpPr>
                  <p:grpSpPr bwMode="auto">
                    <a:xfrm>
                      <a:off x="3369" y="9950"/>
                      <a:ext cx="137" cy="156"/>
                      <a:chOff x="5370" y="5185"/>
                      <a:chExt cx="165" cy="195"/>
                    </a:xfrm>
                  </p:grpSpPr>
                  <p:sp>
                    <p:nvSpPr>
                      <p:cNvPr id="29771" name="Oval 191"/>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9772" name="Oval 192"/>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9759" name="Group 193"/>
                    <p:cNvGrpSpPr/>
                    <p:nvPr/>
                  </p:nvGrpSpPr>
                  <p:grpSpPr bwMode="auto">
                    <a:xfrm>
                      <a:off x="3568" y="9862"/>
                      <a:ext cx="136" cy="156"/>
                      <a:chOff x="5370" y="5185"/>
                      <a:chExt cx="165" cy="195"/>
                    </a:xfrm>
                  </p:grpSpPr>
                  <p:sp>
                    <p:nvSpPr>
                      <p:cNvPr id="29769" name="Oval 194"/>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9770" name="Oval 195"/>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9760" name="Group 196"/>
                    <p:cNvGrpSpPr/>
                    <p:nvPr/>
                  </p:nvGrpSpPr>
                  <p:grpSpPr bwMode="auto">
                    <a:xfrm>
                      <a:off x="3733" y="9734"/>
                      <a:ext cx="137" cy="156"/>
                      <a:chOff x="5370" y="5185"/>
                      <a:chExt cx="165" cy="195"/>
                    </a:xfrm>
                  </p:grpSpPr>
                  <p:sp>
                    <p:nvSpPr>
                      <p:cNvPr id="29767" name="Oval 197"/>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9768" name="Oval 198"/>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9761" name="Group 199"/>
                    <p:cNvGrpSpPr/>
                    <p:nvPr/>
                  </p:nvGrpSpPr>
                  <p:grpSpPr bwMode="auto">
                    <a:xfrm>
                      <a:off x="3858" y="9598"/>
                      <a:ext cx="136" cy="156"/>
                      <a:chOff x="5370" y="5185"/>
                      <a:chExt cx="165" cy="195"/>
                    </a:xfrm>
                  </p:grpSpPr>
                  <p:sp>
                    <p:nvSpPr>
                      <p:cNvPr id="29765" name="Oval 200"/>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9766" name="Oval 201"/>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9762" name="Group 202"/>
                    <p:cNvGrpSpPr/>
                    <p:nvPr/>
                  </p:nvGrpSpPr>
                  <p:grpSpPr bwMode="auto">
                    <a:xfrm>
                      <a:off x="3940" y="9414"/>
                      <a:ext cx="137" cy="156"/>
                      <a:chOff x="5370" y="5185"/>
                      <a:chExt cx="165" cy="195"/>
                    </a:xfrm>
                  </p:grpSpPr>
                  <p:sp>
                    <p:nvSpPr>
                      <p:cNvPr id="29763" name="Oval 203"/>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9764" name="Oval 204"/>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sp>
                <p:nvSpPr>
                  <p:cNvPr id="29737" name="Line 205"/>
                  <p:cNvSpPr>
                    <a:spLocks noChangeShapeType="1"/>
                  </p:cNvSpPr>
                  <p:nvPr/>
                </p:nvSpPr>
                <p:spPr bwMode="auto">
                  <a:xfrm>
                    <a:off x="7841" y="10840"/>
                    <a:ext cx="0" cy="4034"/>
                  </a:xfrm>
                  <a:prstGeom prst="line">
                    <a:avLst/>
                  </a:prstGeom>
                  <a:noFill/>
                  <a:ln w="9525">
                    <a:solidFill>
                      <a:srgbClr val="000000"/>
                    </a:solidFill>
                    <a:round/>
                    <a:tailEnd type="triangle" w="med" len="med"/>
                  </a:ln>
                </p:spPr>
                <p:txBody>
                  <a:bodyPr/>
                  <a:lstStyle/>
                  <a:p>
                    <a:endParaRPr lang="en-US"/>
                  </a:p>
                </p:txBody>
              </p:sp>
            </p:grpSp>
          </p:grpSp>
        </p:grpSp>
        <p:grpSp>
          <p:nvGrpSpPr>
            <p:cNvPr id="29713" name="Group 206"/>
            <p:cNvGrpSpPr/>
            <p:nvPr/>
          </p:nvGrpSpPr>
          <p:grpSpPr bwMode="auto">
            <a:xfrm>
              <a:off x="843" y="2260"/>
              <a:ext cx="1932" cy="1098"/>
              <a:chOff x="1425" y="9493"/>
              <a:chExt cx="4830" cy="2745"/>
            </a:xfrm>
          </p:grpSpPr>
          <p:grpSp>
            <p:nvGrpSpPr>
              <p:cNvPr id="29716" name="Group 207"/>
              <p:cNvGrpSpPr/>
              <p:nvPr/>
            </p:nvGrpSpPr>
            <p:grpSpPr bwMode="auto">
              <a:xfrm>
                <a:off x="2715" y="9493"/>
                <a:ext cx="3540" cy="2745"/>
                <a:chOff x="2100" y="1065"/>
                <a:chExt cx="2820" cy="1875"/>
              </a:xfrm>
            </p:grpSpPr>
            <p:grpSp>
              <p:nvGrpSpPr>
                <p:cNvPr id="29719" name="Group 208"/>
                <p:cNvGrpSpPr/>
                <p:nvPr/>
              </p:nvGrpSpPr>
              <p:grpSpPr bwMode="auto">
                <a:xfrm>
                  <a:off x="2114" y="1105"/>
                  <a:ext cx="2450" cy="1693"/>
                  <a:chOff x="2085" y="5855"/>
                  <a:chExt cx="2565" cy="2200"/>
                </a:xfrm>
              </p:grpSpPr>
              <p:sp>
                <p:nvSpPr>
                  <p:cNvPr id="29722" name="Freeform 209"/>
                  <p:cNvSpPr/>
                  <p:nvPr/>
                </p:nvSpPr>
                <p:spPr bwMode="auto">
                  <a:xfrm>
                    <a:off x="2085" y="5855"/>
                    <a:ext cx="1290" cy="1150"/>
                  </a:xfrm>
                  <a:custGeom>
                    <a:avLst/>
                    <a:gdLst>
                      <a:gd name="T0" fmla="*/ 0 w 1290"/>
                      <a:gd name="T1" fmla="*/ 1105 h 1150"/>
                      <a:gd name="T2" fmla="*/ 255 w 1290"/>
                      <a:gd name="T3" fmla="*/ 355 h 1150"/>
                      <a:gd name="T4" fmla="*/ 495 w 1290"/>
                      <a:gd name="T5" fmla="*/ 55 h 1150"/>
                      <a:gd name="T6" fmla="*/ 825 w 1290"/>
                      <a:gd name="T7" fmla="*/ 55 h 1150"/>
                      <a:gd name="T8" fmla="*/ 1050 w 1290"/>
                      <a:gd name="T9" fmla="*/ 385 h 1150"/>
                      <a:gd name="T10" fmla="*/ 1080 w 1290"/>
                      <a:gd name="T11" fmla="*/ 475 h 1150"/>
                      <a:gd name="T12" fmla="*/ 1290 w 1290"/>
                      <a:gd name="T13" fmla="*/ 1150 h 1150"/>
                      <a:gd name="T14" fmla="*/ 0 60000 65536"/>
                      <a:gd name="T15" fmla="*/ 0 60000 65536"/>
                      <a:gd name="T16" fmla="*/ 0 60000 65536"/>
                      <a:gd name="T17" fmla="*/ 0 60000 65536"/>
                      <a:gd name="T18" fmla="*/ 0 60000 65536"/>
                      <a:gd name="T19" fmla="*/ 0 60000 65536"/>
                      <a:gd name="T20" fmla="*/ 0 60000 65536"/>
                      <a:gd name="T21" fmla="*/ 0 w 1290"/>
                      <a:gd name="T22" fmla="*/ 0 h 1150"/>
                      <a:gd name="T23" fmla="*/ 1290 w 1290"/>
                      <a:gd name="T24" fmla="*/ 1150 h 1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0" h="1150">
                        <a:moveTo>
                          <a:pt x="0" y="1105"/>
                        </a:moveTo>
                        <a:cubicBezTo>
                          <a:pt x="86" y="817"/>
                          <a:pt x="172" y="530"/>
                          <a:pt x="255" y="355"/>
                        </a:cubicBezTo>
                        <a:cubicBezTo>
                          <a:pt x="338" y="180"/>
                          <a:pt x="400" y="105"/>
                          <a:pt x="495" y="55"/>
                        </a:cubicBezTo>
                        <a:cubicBezTo>
                          <a:pt x="590" y="5"/>
                          <a:pt x="733" y="0"/>
                          <a:pt x="825" y="55"/>
                        </a:cubicBezTo>
                        <a:cubicBezTo>
                          <a:pt x="917" y="110"/>
                          <a:pt x="1008" y="315"/>
                          <a:pt x="1050" y="385"/>
                        </a:cubicBezTo>
                        <a:cubicBezTo>
                          <a:pt x="1092" y="455"/>
                          <a:pt x="1040" y="348"/>
                          <a:pt x="1080" y="475"/>
                        </a:cubicBezTo>
                        <a:cubicBezTo>
                          <a:pt x="1120" y="602"/>
                          <a:pt x="1258" y="1040"/>
                          <a:pt x="1290" y="1150"/>
                        </a:cubicBezTo>
                      </a:path>
                    </a:pathLst>
                  </a:custGeom>
                  <a:noFill/>
                  <a:ln w="9525" cap="flat">
                    <a:solidFill>
                      <a:srgbClr val="000000"/>
                    </a:solidFill>
                    <a:prstDash val="dash"/>
                    <a:round/>
                  </a:ln>
                </p:spPr>
                <p:txBody>
                  <a:bodyPr/>
                  <a:lstStyle/>
                  <a:p>
                    <a:endParaRPr lang="en-US"/>
                  </a:p>
                </p:txBody>
              </p:sp>
              <p:sp>
                <p:nvSpPr>
                  <p:cNvPr id="29723" name="Freeform 210"/>
                  <p:cNvSpPr/>
                  <p:nvPr/>
                </p:nvSpPr>
                <p:spPr bwMode="auto">
                  <a:xfrm flipV="1">
                    <a:off x="3360" y="6905"/>
                    <a:ext cx="1290" cy="1150"/>
                  </a:xfrm>
                  <a:custGeom>
                    <a:avLst/>
                    <a:gdLst>
                      <a:gd name="T0" fmla="*/ 0 w 1290"/>
                      <a:gd name="T1" fmla="*/ 1105 h 1150"/>
                      <a:gd name="T2" fmla="*/ 255 w 1290"/>
                      <a:gd name="T3" fmla="*/ 355 h 1150"/>
                      <a:gd name="T4" fmla="*/ 495 w 1290"/>
                      <a:gd name="T5" fmla="*/ 55 h 1150"/>
                      <a:gd name="T6" fmla="*/ 825 w 1290"/>
                      <a:gd name="T7" fmla="*/ 55 h 1150"/>
                      <a:gd name="T8" fmla="*/ 1050 w 1290"/>
                      <a:gd name="T9" fmla="*/ 385 h 1150"/>
                      <a:gd name="T10" fmla="*/ 1080 w 1290"/>
                      <a:gd name="T11" fmla="*/ 475 h 1150"/>
                      <a:gd name="T12" fmla="*/ 1290 w 1290"/>
                      <a:gd name="T13" fmla="*/ 1150 h 1150"/>
                      <a:gd name="T14" fmla="*/ 0 60000 65536"/>
                      <a:gd name="T15" fmla="*/ 0 60000 65536"/>
                      <a:gd name="T16" fmla="*/ 0 60000 65536"/>
                      <a:gd name="T17" fmla="*/ 0 60000 65536"/>
                      <a:gd name="T18" fmla="*/ 0 60000 65536"/>
                      <a:gd name="T19" fmla="*/ 0 60000 65536"/>
                      <a:gd name="T20" fmla="*/ 0 60000 65536"/>
                      <a:gd name="T21" fmla="*/ 0 w 1290"/>
                      <a:gd name="T22" fmla="*/ 0 h 1150"/>
                      <a:gd name="T23" fmla="*/ 1290 w 1290"/>
                      <a:gd name="T24" fmla="*/ 1150 h 1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0" h="1150">
                        <a:moveTo>
                          <a:pt x="0" y="1105"/>
                        </a:moveTo>
                        <a:cubicBezTo>
                          <a:pt x="86" y="817"/>
                          <a:pt x="172" y="530"/>
                          <a:pt x="255" y="355"/>
                        </a:cubicBezTo>
                        <a:cubicBezTo>
                          <a:pt x="338" y="180"/>
                          <a:pt x="400" y="105"/>
                          <a:pt x="495" y="55"/>
                        </a:cubicBezTo>
                        <a:cubicBezTo>
                          <a:pt x="590" y="5"/>
                          <a:pt x="733" y="0"/>
                          <a:pt x="825" y="55"/>
                        </a:cubicBezTo>
                        <a:cubicBezTo>
                          <a:pt x="917" y="110"/>
                          <a:pt x="1008" y="315"/>
                          <a:pt x="1050" y="385"/>
                        </a:cubicBezTo>
                        <a:cubicBezTo>
                          <a:pt x="1092" y="455"/>
                          <a:pt x="1040" y="348"/>
                          <a:pt x="1080" y="475"/>
                        </a:cubicBezTo>
                        <a:cubicBezTo>
                          <a:pt x="1120" y="602"/>
                          <a:pt x="1258" y="1040"/>
                          <a:pt x="1290" y="1150"/>
                        </a:cubicBezTo>
                      </a:path>
                    </a:pathLst>
                  </a:custGeom>
                  <a:noFill/>
                  <a:ln w="9525" cap="flat">
                    <a:solidFill>
                      <a:srgbClr val="000000"/>
                    </a:solidFill>
                    <a:prstDash val="dash"/>
                    <a:round/>
                  </a:ln>
                </p:spPr>
                <p:txBody>
                  <a:bodyPr/>
                  <a:lstStyle/>
                  <a:p>
                    <a:endParaRPr lang="en-US"/>
                  </a:p>
                </p:txBody>
              </p:sp>
            </p:grpSp>
            <p:sp>
              <p:nvSpPr>
                <p:cNvPr id="29720" name="Line 211"/>
                <p:cNvSpPr>
                  <a:spLocks noChangeShapeType="1"/>
                </p:cNvSpPr>
                <p:nvPr/>
              </p:nvSpPr>
              <p:spPr bwMode="auto">
                <a:xfrm>
                  <a:off x="2130" y="1944"/>
                  <a:ext cx="2790" cy="0"/>
                </a:xfrm>
                <a:prstGeom prst="line">
                  <a:avLst/>
                </a:prstGeom>
                <a:noFill/>
                <a:ln w="9525">
                  <a:solidFill>
                    <a:srgbClr val="000000"/>
                  </a:solidFill>
                  <a:round/>
                </a:ln>
              </p:spPr>
              <p:txBody>
                <a:bodyPr/>
                <a:lstStyle/>
                <a:p>
                  <a:endParaRPr lang="en-US"/>
                </a:p>
              </p:txBody>
            </p:sp>
            <p:sp>
              <p:nvSpPr>
                <p:cNvPr id="29721" name="Line 212"/>
                <p:cNvSpPr>
                  <a:spLocks noChangeShapeType="1"/>
                </p:cNvSpPr>
                <p:nvPr/>
              </p:nvSpPr>
              <p:spPr bwMode="auto">
                <a:xfrm>
                  <a:off x="2100" y="1065"/>
                  <a:ext cx="0" cy="1875"/>
                </a:xfrm>
                <a:prstGeom prst="line">
                  <a:avLst/>
                </a:prstGeom>
                <a:noFill/>
                <a:ln w="9525">
                  <a:solidFill>
                    <a:srgbClr val="000000"/>
                  </a:solidFill>
                  <a:round/>
                </a:ln>
              </p:spPr>
              <p:txBody>
                <a:bodyPr/>
                <a:lstStyle/>
                <a:p>
                  <a:endParaRPr lang="en-US"/>
                </a:p>
              </p:txBody>
            </p:sp>
          </p:grpSp>
          <p:sp>
            <p:nvSpPr>
              <p:cNvPr id="29717" name="Text Box 213"/>
              <p:cNvSpPr txBox="1">
                <a:spLocks noChangeArrowheads="1"/>
              </p:cNvSpPr>
              <p:nvPr/>
            </p:nvSpPr>
            <p:spPr bwMode="auto">
              <a:xfrm>
                <a:off x="1425" y="9518"/>
                <a:ext cx="1035" cy="525"/>
              </a:xfrm>
              <a:prstGeom prst="rect">
                <a:avLst/>
              </a:prstGeom>
              <a:solidFill>
                <a:srgbClr val="FFFFFF"/>
              </a:solidFill>
              <a:ln w="9525">
                <a:noFill/>
                <a:miter lim="800000"/>
              </a:ln>
            </p:spPr>
            <p:txBody>
              <a:bodyPr/>
              <a:lstStyle/>
              <a:p>
                <a:r>
                  <a:rPr lang="en-US" sz="1600" i="1">
                    <a:latin typeface="Times New Roman" panose="02020603050405020304" pitchFamily="18" charset="0"/>
                  </a:rPr>
                  <a:t>i</a:t>
                </a:r>
                <a:r>
                  <a:rPr lang="en-US" sz="1600" baseline="-25000"/>
                  <a:t>a</a:t>
                </a:r>
                <a:r>
                  <a:rPr lang="en-US" sz="1600"/>
                  <a:t> = </a:t>
                </a:r>
                <a:r>
                  <a:rPr lang="en-US" sz="1600" i="1">
                    <a:latin typeface="Times New Roman" panose="02020603050405020304" pitchFamily="18" charset="0"/>
                  </a:rPr>
                  <a:t>i</a:t>
                </a:r>
                <a:r>
                  <a:rPr lang="en-US" sz="1600" baseline="-25000"/>
                  <a:t>f</a:t>
                </a:r>
                <a:endParaRPr lang="en-US"/>
              </a:p>
            </p:txBody>
          </p:sp>
          <p:sp>
            <p:nvSpPr>
              <p:cNvPr id="29718" name="Line 214"/>
              <p:cNvSpPr>
                <a:spLocks noChangeShapeType="1"/>
              </p:cNvSpPr>
              <p:nvPr/>
            </p:nvSpPr>
            <p:spPr bwMode="auto">
              <a:xfrm>
                <a:off x="5040" y="11213"/>
                <a:ext cx="0" cy="690"/>
              </a:xfrm>
              <a:prstGeom prst="line">
                <a:avLst/>
              </a:prstGeom>
              <a:noFill/>
              <a:ln w="9525">
                <a:solidFill>
                  <a:srgbClr val="000000"/>
                </a:solidFill>
                <a:round/>
                <a:tailEnd type="triangle" w="med" len="med"/>
              </a:ln>
            </p:spPr>
            <p:txBody>
              <a:bodyPr/>
              <a:lstStyle/>
              <a:p>
                <a:endParaRPr lang="en-US"/>
              </a:p>
            </p:txBody>
          </p:sp>
        </p:grpSp>
        <p:sp>
          <p:nvSpPr>
            <p:cNvPr id="29714" name="Text Box 215"/>
            <p:cNvSpPr txBox="1">
              <a:spLocks noChangeArrowheads="1"/>
            </p:cNvSpPr>
            <p:nvPr/>
          </p:nvSpPr>
          <p:spPr bwMode="auto">
            <a:xfrm>
              <a:off x="1253" y="3420"/>
              <a:ext cx="1824" cy="210"/>
            </a:xfrm>
            <a:prstGeom prst="rect">
              <a:avLst/>
            </a:prstGeom>
            <a:solidFill>
              <a:srgbClr val="FFFFFF"/>
            </a:solidFill>
            <a:ln w="9525">
              <a:noFill/>
              <a:miter lim="800000"/>
            </a:ln>
          </p:spPr>
          <p:txBody>
            <a:bodyPr/>
            <a:lstStyle/>
            <a:p>
              <a:r>
                <a:rPr lang="en-US" sz="1600" i="1">
                  <a:latin typeface="Times New Roman" panose="02020603050405020304" pitchFamily="18" charset="0"/>
                </a:rPr>
                <a:t>i</a:t>
              </a:r>
              <a:r>
                <a:rPr lang="en-US" sz="1600" baseline="-25000"/>
                <a:t>a</a:t>
              </a:r>
              <a:r>
                <a:rPr lang="en-US" sz="1600"/>
                <a:t> = </a:t>
              </a:r>
              <a:r>
                <a:rPr lang="en-US" sz="1600" i="1">
                  <a:latin typeface="Times New Roman" panose="02020603050405020304" pitchFamily="18" charset="0"/>
                </a:rPr>
                <a:t>i</a:t>
              </a:r>
              <a:r>
                <a:rPr lang="en-US" sz="1600" baseline="-25000"/>
                <a:t>f</a:t>
              </a:r>
              <a:r>
                <a:rPr lang="en-US" sz="1600"/>
                <a:t>  maximum negative</a:t>
              </a:r>
              <a:endParaRPr lang="en-US"/>
            </a:p>
          </p:txBody>
        </p:sp>
        <p:sp>
          <p:nvSpPr>
            <p:cNvPr id="29715" name="Line 223"/>
            <p:cNvSpPr>
              <a:spLocks noChangeShapeType="1"/>
            </p:cNvSpPr>
            <p:nvPr/>
          </p:nvSpPr>
          <p:spPr bwMode="auto">
            <a:xfrm flipH="1">
              <a:off x="3297" y="2583"/>
              <a:ext cx="728" cy="0"/>
            </a:xfrm>
            <a:prstGeom prst="line">
              <a:avLst/>
            </a:prstGeom>
            <a:noFill/>
            <a:ln w="9525">
              <a:solidFill>
                <a:srgbClr val="000000"/>
              </a:solidFill>
              <a:round/>
              <a:tailEnd type="triangle" w="med" len="med"/>
            </a:ln>
          </p:spPr>
          <p:txBody>
            <a:bodyPr/>
            <a:lstStyle/>
            <a:p>
              <a:endParaRPr lang="en-US"/>
            </a:p>
          </p:txBody>
        </p:sp>
      </p:grpSp>
      <p:sp>
        <p:nvSpPr>
          <p:cNvPr id="29702" name="Text Box 226"/>
          <p:cNvSpPr txBox="1">
            <a:spLocks noChangeArrowheads="1"/>
          </p:cNvSpPr>
          <p:nvPr/>
        </p:nvSpPr>
        <p:spPr bwMode="auto">
          <a:xfrm>
            <a:off x="1600200" y="6096000"/>
            <a:ext cx="2362200" cy="366713"/>
          </a:xfrm>
          <a:prstGeom prst="rect">
            <a:avLst/>
          </a:prstGeom>
          <a:noFill/>
          <a:ln w="9525">
            <a:noFill/>
            <a:miter lim="800000"/>
          </a:ln>
        </p:spPr>
        <p:txBody>
          <a:bodyPr>
            <a:spAutoFit/>
          </a:bodyPr>
          <a:lstStyle/>
          <a:p>
            <a:pPr>
              <a:spcBef>
                <a:spcPct val="50000"/>
              </a:spcBef>
            </a:pPr>
            <a:r>
              <a:rPr lang="en-GB"/>
              <a:t>Torque is pulsating </a:t>
            </a:r>
            <a:endParaRPr lang="en-GB"/>
          </a:p>
        </p:txBody>
      </p:sp>
      <p:grpSp>
        <p:nvGrpSpPr>
          <p:cNvPr id="29703" name="Group 229"/>
          <p:cNvGrpSpPr/>
          <p:nvPr/>
        </p:nvGrpSpPr>
        <p:grpSpPr bwMode="auto">
          <a:xfrm>
            <a:off x="4038600" y="5867400"/>
            <a:ext cx="2819400" cy="990600"/>
            <a:chOff x="5160" y="14320"/>
            <a:chExt cx="4815" cy="1738"/>
          </a:xfrm>
        </p:grpSpPr>
        <p:sp>
          <p:nvSpPr>
            <p:cNvPr id="29704" name="Text Box 230"/>
            <p:cNvSpPr txBox="1">
              <a:spLocks noChangeArrowheads="1"/>
            </p:cNvSpPr>
            <p:nvPr/>
          </p:nvSpPr>
          <p:spPr bwMode="auto">
            <a:xfrm>
              <a:off x="5160" y="14320"/>
              <a:ext cx="1220" cy="680"/>
            </a:xfrm>
            <a:prstGeom prst="rect">
              <a:avLst/>
            </a:prstGeom>
            <a:solidFill>
              <a:srgbClr val="FFFFFF"/>
            </a:solidFill>
            <a:ln w="9525">
              <a:noFill/>
              <a:miter lim="800000"/>
            </a:ln>
          </p:spPr>
          <p:txBody>
            <a:bodyPr/>
            <a:lstStyle/>
            <a:p>
              <a:pPr eaLnBrk="0" hangingPunct="0"/>
              <a:r>
                <a:rPr lang="en-US" sz="1200"/>
                <a:t>Torque</a:t>
              </a:r>
              <a:endParaRPr lang="en-US" sz="1200"/>
            </a:p>
          </p:txBody>
        </p:sp>
        <p:grpSp>
          <p:nvGrpSpPr>
            <p:cNvPr id="29705" name="Group 231"/>
            <p:cNvGrpSpPr/>
            <p:nvPr/>
          </p:nvGrpSpPr>
          <p:grpSpPr bwMode="auto">
            <a:xfrm>
              <a:off x="6435" y="14473"/>
              <a:ext cx="3540" cy="1585"/>
              <a:chOff x="2715" y="13553"/>
              <a:chExt cx="3540" cy="1585"/>
            </a:xfrm>
          </p:grpSpPr>
          <p:sp>
            <p:nvSpPr>
              <p:cNvPr id="29706" name="Freeform 232"/>
              <p:cNvSpPr/>
              <p:nvPr/>
            </p:nvSpPr>
            <p:spPr bwMode="auto">
              <a:xfrm>
                <a:off x="2733" y="13612"/>
                <a:ext cx="1546" cy="1295"/>
              </a:xfrm>
              <a:custGeom>
                <a:avLst/>
                <a:gdLst>
                  <a:gd name="T0" fmla="*/ 0 w 1290"/>
                  <a:gd name="T1" fmla="*/ 1578 h 1150"/>
                  <a:gd name="T2" fmla="*/ 440 w 1290"/>
                  <a:gd name="T3" fmla="*/ 507 h 1150"/>
                  <a:gd name="T4" fmla="*/ 852 w 1290"/>
                  <a:gd name="T5" fmla="*/ 79 h 1150"/>
                  <a:gd name="T6" fmla="*/ 1420 w 1290"/>
                  <a:gd name="T7" fmla="*/ 79 h 1150"/>
                  <a:gd name="T8" fmla="*/ 1807 w 1290"/>
                  <a:gd name="T9" fmla="*/ 551 h 1150"/>
                  <a:gd name="T10" fmla="*/ 1859 w 1290"/>
                  <a:gd name="T11" fmla="*/ 678 h 1150"/>
                  <a:gd name="T12" fmla="*/ 2221 w 1290"/>
                  <a:gd name="T13" fmla="*/ 1642 h 1150"/>
                  <a:gd name="T14" fmla="*/ 0 60000 65536"/>
                  <a:gd name="T15" fmla="*/ 0 60000 65536"/>
                  <a:gd name="T16" fmla="*/ 0 60000 65536"/>
                  <a:gd name="T17" fmla="*/ 0 60000 65536"/>
                  <a:gd name="T18" fmla="*/ 0 60000 65536"/>
                  <a:gd name="T19" fmla="*/ 0 60000 65536"/>
                  <a:gd name="T20" fmla="*/ 0 60000 65536"/>
                  <a:gd name="T21" fmla="*/ 0 w 1290"/>
                  <a:gd name="T22" fmla="*/ 0 h 1150"/>
                  <a:gd name="T23" fmla="*/ 1290 w 1290"/>
                  <a:gd name="T24" fmla="*/ 1150 h 1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0" h="1150">
                    <a:moveTo>
                      <a:pt x="0" y="1105"/>
                    </a:moveTo>
                    <a:cubicBezTo>
                      <a:pt x="86" y="817"/>
                      <a:pt x="172" y="530"/>
                      <a:pt x="255" y="355"/>
                    </a:cubicBezTo>
                    <a:cubicBezTo>
                      <a:pt x="338" y="180"/>
                      <a:pt x="400" y="105"/>
                      <a:pt x="495" y="55"/>
                    </a:cubicBezTo>
                    <a:cubicBezTo>
                      <a:pt x="590" y="5"/>
                      <a:pt x="733" y="0"/>
                      <a:pt x="825" y="55"/>
                    </a:cubicBezTo>
                    <a:cubicBezTo>
                      <a:pt x="917" y="110"/>
                      <a:pt x="1008" y="315"/>
                      <a:pt x="1050" y="385"/>
                    </a:cubicBezTo>
                    <a:cubicBezTo>
                      <a:pt x="1092" y="455"/>
                      <a:pt x="1040" y="348"/>
                      <a:pt x="1080" y="475"/>
                    </a:cubicBezTo>
                    <a:cubicBezTo>
                      <a:pt x="1120" y="602"/>
                      <a:pt x="1258" y="1040"/>
                      <a:pt x="1290" y="1150"/>
                    </a:cubicBezTo>
                  </a:path>
                </a:pathLst>
              </a:custGeom>
              <a:noFill/>
              <a:ln w="9525" cap="flat">
                <a:solidFill>
                  <a:srgbClr val="000000"/>
                </a:solidFill>
                <a:prstDash val="dash"/>
                <a:round/>
              </a:ln>
            </p:spPr>
            <p:txBody>
              <a:bodyPr/>
              <a:lstStyle/>
              <a:p>
                <a:endParaRPr lang="en-US"/>
              </a:p>
            </p:txBody>
          </p:sp>
          <p:sp>
            <p:nvSpPr>
              <p:cNvPr id="29707" name="Freeform 233"/>
              <p:cNvSpPr/>
              <p:nvPr/>
            </p:nvSpPr>
            <p:spPr bwMode="auto">
              <a:xfrm>
                <a:off x="4262" y="13595"/>
                <a:ext cx="1546" cy="1295"/>
              </a:xfrm>
              <a:custGeom>
                <a:avLst/>
                <a:gdLst>
                  <a:gd name="T0" fmla="*/ 0 w 1290"/>
                  <a:gd name="T1" fmla="*/ 1578 h 1150"/>
                  <a:gd name="T2" fmla="*/ 440 w 1290"/>
                  <a:gd name="T3" fmla="*/ 507 h 1150"/>
                  <a:gd name="T4" fmla="*/ 852 w 1290"/>
                  <a:gd name="T5" fmla="*/ 79 h 1150"/>
                  <a:gd name="T6" fmla="*/ 1420 w 1290"/>
                  <a:gd name="T7" fmla="*/ 79 h 1150"/>
                  <a:gd name="T8" fmla="*/ 1807 w 1290"/>
                  <a:gd name="T9" fmla="*/ 551 h 1150"/>
                  <a:gd name="T10" fmla="*/ 1859 w 1290"/>
                  <a:gd name="T11" fmla="*/ 678 h 1150"/>
                  <a:gd name="T12" fmla="*/ 2221 w 1290"/>
                  <a:gd name="T13" fmla="*/ 1642 h 1150"/>
                  <a:gd name="T14" fmla="*/ 0 60000 65536"/>
                  <a:gd name="T15" fmla="*/ 0 60000 65536"/>
                  <a:gd name="T16" fmla="*/ 0 60000 65536"/>
                  <a:gd name="T17" fmla="*/ 0 60000 65536"/>
                  <a:gd name="T18" fmla="*/ 0 60000 65536"/>
                  <a:gd name="T19" fmla="*/ 0 60000 65536"/>
                  <a:gd name="T20" fmla="*/ 0 60000 65536"/>
                  <a:gd name="T21" fmla="*/ 0 w 1290"/>
                  <a:gd name="T22" fmla="*/ 0 h 1150"/>
                  <a:gd name="T23" fmla="*/ 1290 w 1290"/>
                  <a:gd name="T24" fmla="*/ 1150 h 1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0" h="1150">
                    <a:moveTo>
                      <a:pt x="0" y="1105"/>
                    </a:moveTo>
                    <a:cubicBezTo>
                      <a:pt x="86" y="817"/>
                      <a:pt x="172" y="530"/>
                      <a:pt x="255" y="355"/>
                    </a:cubicBezTo>
                    <a:cubicBezTo>
                      <a:pt x="338" y="180"/>
                      <a:pt x="400" y="105"/>
                      <a:pt x="495" y="55"/>
                    </a:cubicBezTo>
                    <a:cubicBezTo>
                      <a:pt x="590" y="5"/>
                      <a:pt x="733" y="0"/>
                      <a:pt x="825" y="55"/>
                    </a:cubicBezTo>
                    <a:cubicBezTo>
                      <a:pt x="917" y="110"/>
                      <a:pt x="1008" y="315"/>
                      <a:pt x="1050" y="385"/>
                    </a:cubicBezTo>
                    <a:cubicBezTo>
                      <a:pt x="1092" y="455"/>
                      <a:pt x="1040" y="348"/>
                      <a:pt x="1080" y="475"/>
                    </a:cubicBezTo>
                    <a:cubicBezTo>
                      <a:pt x="1120" y="602"/>
                      <a:pt x="1258" y="1040"/>
                      <a:pt x="1290" y="1150"/>
                    </a:cubicBezTo>
                  </a:path>
                </a:pathLst>
              </a:custGeom>
              <a:noFill/>
              <a:ln w="9525" cap="flat">
                <a:solidFill>
                  <a:srgbClr val="000000"/>
                </a:solidFill>
                <a:prstDash val="dash"/>
                <a:round/>
              </a:ln>
            </p:spPr>
            <p:txBody>
              <a:bodyPr/>
              <a:lstStyle/>
              <a:p>
                <a:endParaRPr lang="en-US"/>
              </a:p>
            </p:txBody>
          </p:sp>
          <p:sp>
            <p:nvSpPr>
              <p:cNvPr id="29708" name="Line 234"/>
              <p:cNvSpPr>
                <a:spLocks noChangeShapeType="1"/>
              </p:cNvSpPr>
              <p:nvPr/>
            </p:nvSpPr>
            <p:spPr bwMode="auto">
              <a:xfrm>
                <a:off x="2753" y="14840"/>
                <a:ext cx="3502" cy="0"/>
              </a:xfrm>
              <a:prstGeom prst="line">
                <a:avLst/>
              </a:prstGeom>
              <a:noFill/>
              <a:ln w="9525">
                <a:solidFill>
                  <a:srgbClr val="000000"/>
                </a:solidFill>
                <a:round/>
              </a:ln>
            </p:spPr>
            <p:txBody>
              <a:bodyPr/>
              <a:lstStyle/>
              <a:p>
                <a:endParaRPr lang="en-US"/>
              </a:p>
            </p:txBody>
          </p:sp>
          <p:sp>
            <p:nvSpPr>
              <p:cNvPr id="29709" name="Line 235"/>
              <p:cNvSpPr>
                <a:spLocks noChangeShapeType="1"/>
              </p:cNvSpPr>
              <p:nvPr/>
            </p:nvSpPr>
            <p:spPr bwMode="auto">
              <a:xfrm>
                <a:off x="2715" y="13553"/>
                <a:ext cx="0" cy="1585"/>
              </a:xfrm>
              <a:prstGeom prst="line">
                <a:avLst/>
              </a:prstGeom>
              <a:noFill/>
              <a:ln w="9525">
                <a:solidFill>
                  <a:srgbClr val="000000"/>
                </a:solidFill>
                <a:round/>
              </a:ln>
            </p:spPr>
            <p:txBody>
              <a:bodyPr/>
              <a:lstStyle/>
              <a:p>
                <a:endParaRPr lang="en-US"/>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p:spPr>
        <p:txBody>
          <a:bodyPr/>
          <a:lstStyle/>
          <a:p>
            <a:r>
              <a:rPr lang="en-US" smtClean="0"/>
              <a:t>H61IAL</a:t>
            </a:r>
            <a:endParaRPr lang="en-US" smtClean="0"/>
          </a:p>
        </p:txBody>
      </p:sp>
      <p:sp>
        <p:nvSpPr>
          <p:cNvPr id="30723" name="Slide Number Placeholder 5"/>
          <p:cNvSpPr>
            <a:spLocks noGrp="1"/>
          </p:cNvSpPr>
          <p:nvPr>
            <p:ph type="sldNum" sz="quarter" idx="12"/>
          </p:nvPr>
        </p:nvSpPr>
        <p:spPr>
          <a:noFill/>
        </p:spPr>
        <p:txBody>
          <a:bodyPr/>
          <a:lstStyle/>
          <a:p>
            <a:fld id="{58D31C18-D371-4652-BAF9-FAF3C0C43E62}" type="slidenum">
              <a:rPr lang="en-US" smtClean="0"/>
            </a:fld>
            <a:endParaRPr lang="en-US" smtClean="0"/>
          </a:p>
        </p:txBody>
      </p:sp>
      <p:sp>
        <p:nvSpPr>
          <p:cNvPr id="30724" name="Rectangle 3"/>
          <p:cNvSpPr>
            <a:spLocks noGrp="1" noChangeArrowheads="1"/>
          </p:cNvSpPr>
          <p:nvPr>
            <p:ph type="body" idx="1"/>
          </p:nvPr>
        </p:nvSpPr>
        <p:spPr>
          <a:xfrm>
            <a:off x="457200" y="1327150"/>
            <a:ext cx="8229600" cy="5073650"/>
          </a:xfrm>
        </p:spPr>
        <p:txBody>
          <a:bodyPr/>
          <a:lstStyle/>
          <a:p>
            <a:pPr eaLnBrk="1" hangingPunct="1"/>
            <a:r>
              <a:rPr lang="en-GB" sz="2400" smtClean="0"/>
              <a:t>Normally Universal motors are rated at fractional horse power (less than 1kW)</a:t>
            </a:r>
            <a:endParaRPr lang="en-GB" sz="2400" smtClean="0"/>
          </a:p>
          <a:p>
            <a:pPr eaLnBrk="1" hangingPunct="1"/>
            <a:endParaRPr lang="en-GB" sz="2400" smtClean="0"/>
          </a:p>
          <a:p>
            <a:pPr eaLnBrk="1" hangingPunct="1"/>
            <a:r>
              <a:rPr lang="en-GB" sz="2400" smtClean="0"/>
              <a:t>The main advantage of Universal motors is their high speed ( 1500 to 15000rpm) and high starting torque</a:t>
            </a:r>
            <a:endParaRPr lang="en-GB" sz="2400" smtClean="0"/>
          </a:p>
          <a:p>
            <a:pPr eaLnBrk="1" hangingPunct="1"/>
            <a:endParaRPr lang="en-GB" sz="2400" smtClean="0"/>
          </a:p>
          <a:p>
            <a:pPr eaLnBrk="1" hangingPunct="1"/>
            <a:r>
              <a:rPr lang="en-GB" sz="2400" smtClean="0"/>
              <a:t>Therefore, they are used to drive high speed centrifugal blowers in vacuum cleaners</a:t>
            </a:r>
            <a:endParaRPr lang="en-GB" sz="2400" smtClean="0"/>
          </a:p>
          <a:p>
            <a:pPr eaLnBrk="1" hangingPunct="1"/>
            <a:endParaRPr lang="en-GB" sz="2400" smtClean="0"/>
          </a:p>
          <a:p>
            <a:pPr eaLnBrk="1" hangingPunct="1"/>
            <a:r>
              <a:rPr lang="en-GB" sz="2400" smtClean="0"/>
              <a:t>The high speed and corresponding small size for a given power output is also an advantage in driving portable tools, such as electric saws and drilles</a:t>
            </a:r>
            <a:endParaRPr lang="en-US" sz="2400" smtClean="0"/>
          </a:p>
        </p:txBody>
      </p:sp>
      <p:sp>
        <p:nvSpPr>
          <p:cNvPr id="30725" name="Text Box 4"/>
          <p:cNvSpPr txBox="1">
            <a:spLocks noChangeArrowheads="1"/>
          </p:cNvSpPr>
          <p:nvPr/>
        </p:nvSpPr>
        <p:spPr bwMode="auto">
          <a:xfrm>
            <a:off x="914400" y="381000"/>
            <a:ext cx="7761288" cy="641350"/>
          </a:xfrm>
          <a:prstGeom prst="rect">
            <a:avLst/>
          </a:prstGeom>
          <a:solidFill>
            <a:schemeClr val="accent6">
              <a:lumMod val="20000"/>
              <a:lumOff val="80000"/>
            </a:schemeClr>
          </a:solidFill>
          <a:ln w="9525">
            <a:noFill/>
            <a:miter lim="800000"/>
          </a:ln>
        </p:spPr>
        <p:txBody>
          <a:bodyPr>
            <a:spAutoFit/>
          </a:bodyPr>
          <a:lstStyle/>
          <a:p>
            <a:pPr>
              <a:spcBef>
                <a:spcPct val="50000"/>
              </a:spcBef>
            </a:pPr>
            <a:r>
              <a:rPr lang="en-GB" sz="3600" b="1" dirty="0">
                <a:solidFill>
                  <a:schemeClr val="accent2"/>
                </a:solidFill>
              </a:rPr>
              <a:t>Characteristics of </a:t>
            </a:r>
            <a:r>
              <a:rPr lang="en-US" sz="3600" b="1" dirty="0">
                <a:solidFill>
                  <a:schemeClr val="accent2"/>
                </a:solidFill>
              </a:rPr>
              <a:t>Universal Motor</a:t>
            </a:r>
            <a:endParaRPr lang="en-GB" sz="3600" b="1" dirty="0">
              <a:solidFill>
                <a:schemeClr val="accent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277813" y="0"/>
            <a:ext cx="8686800" cy="908050"/>
          </a:xfrm>
          <a:solidFill>
            <a:schemeClr val="accent6">
              <a:lumMod val="20000"/>
              <a:lumOff val="80000"/>
            </a:schemeClr>
          </a:solidFill>
        </p:spPr>
        <p:txBody>
          <a:bodyPr/>
          <a:lstStyle/>
          <a:p>
            <a:pPr eaLnBrk="1" hangingPunct="1"/>
            <a:r>
              <a:rPr lang="en-GB" sz="3600" b="1" dirty="0" smtClean="0">
                <a:solidFill>
                  <a:schemeClr val="accent2"/>
                </a:solidFill>
              </a:rPr>
              <a:t>THE 3-PHASE INDUCTION MACHINE</a:t>
            </a:r>
            <a:endParaRPr lang="en-US" sz="3600" dirty="0" smtClean="0">
              <a:solidFill>
                <a:schemeClr val="accent2"/>
              </a:solidFill>
            </a:endParaRPr>
          </a:p>
        </p:txBody>
      </p:sp>
      <p:sp>
        <p:nvSpPr>
          <p:cNvPr id="31749" name="Rectangle 3"/>
          <p:cNvSpPr>
            <a:spLocks noGrp="1" noChangeArrowheads="1"/>
          </p:cNvSpPr>
          <p:nvPr>
            <p:ph type="body" idx="1"/>
          </p:nvPr>
        </p:nvSpPr>
        <p:spPr>
          <a:xfrm>
            <a:off x="457200" y="1225550"/>
            <a:ext cx="8686800" cy="5299075"/>
          </a:xfrm>
        </p:spPr>
        <p:txBody>
          <a:bodyPr/>
          <a:lstStyle/>
          <a:p>
            <a:pPr eaLnBrk="1" hangingPunct="1"/>
            <a:r>
              <a:rPr lang="en-GB" sz="2400" smtClean="0">
                <a:latin typeface="Times New Roman" panose="02020603050405020304" pitchFamily="18" charset="0"/>
                <a:cs typeface="Times New Roman" panose="02020603050405020304" pitchFamily="18" charset="0"/>
                <a:sym typeface="Symbol" panose="05050102010706020507" pitchFamily="18" charset="2"/>
              </a:rPr>
              <a:t> </a:t>
            </a:r>
            <a:r>
              <a:rPr lang="en-GB" sz="2400" smtClean="0">
                <a:latin typeface="Times New Roman" panose="02020603050405020304" pitchFamily="18" charset="0"/>
                <a:cs typeface="Times New Roman" panose="02020603050405020304" pitchFamily="18" charset="0"/>
              </a:rPr>
              <a:t>65% of world's generated energy </a:t>
            </a:r>
            <a:r>
              <a:rPr lang="en-GB" sz="2400" smtClean="0">
                <a:latin typeface="Times New Roman" panose="02020603050405020304" pitchFamily="18" charset="0"/>
                <a:cs typeface="Times New Roman" panose="02020603050405020304" pitchFamily="18" charset="0"/>
                <a:sym typeface="Symbol" panose="05050102010706020507" pitchFamily="18" charset="2"/>
              </a:rPr>
              <a:t></a:t>
            </a:r>
            <a:r>
              <a:rPr lang="en-GB" sz="2400" smtClean="0">
                <a:latin typeface="Times New Roman" panose="02020603050405020304" pitchFamily="18" charset="0"/>
                <a:cs typeface="Times New Roman" panose="02020603050405020304" pitchFamily="18" charset="0"/>
              </a:rPr>
              <a:t> rotating machines</a:t>
            </a:r>
            <a:endParaRPr lang="en-GB" sz="2400" smtClean="0">
              <a:latin typeface="Times New Roman" panose="02020603050405020304" pitchFamily="18" charset="0"/>
              <a:cs typeface="Times New Roman" panose="02020603050405020304" pitchFamily="18" charset="0"/>
            </a:endParaRPr>
          </a:p>
          <a:p>
            <a:pPr eaLnBrk="1" hangingPunct="1"/>
            <a:r>
              <a:rPr lang="en-GB" sz="2400" smtClean="0">
                <a:latin typeface="Times New Roman" panose="02020603050405020304" pitchFamily="18" charset="0"/>
                <a:cs typeface="Times New Roman" panose="02020603050405020304" pitchFamily="18" charset="0"/>
              </a:rPr>
              <a:t>&gt;90% of this </a:t>
            </a:r>
            <a:r>
              <a:rPr lang="en-GB" sz="2400" smtClean="0">
                <a:latin typeface="Times New Roman" panose="02020603050405020304" pitchFamily="18" charset="0"/>
                <a:cs typeface="Times New Roman" panose="02020603050405020304" pitchFamily="18" charset="0"/>
                <a:sym typeface="Symbol" panose="05050102010706020507" pitchFamily="18" charset="2"/>
              </a:rPr>
              <a:t></a:t>
            </a:r>
            <a:r>
              <a:rPr lang="en-GB" sz="2400" smtClean="0">
                <a:latin typeface="Times New Roman" panose="02020603050405020304" pitchFamily="18" charset="0"/>
                <a:cs typeface="Times New Roman" panose="02020603050405020304" pitchFamily="18" charset="0"/>
              </a:rPr>
              <a:t> induction machines</a:t>
            </a:r>
            <a:r>
              <a:rPr lang="en-US" sz="2400" smtClean="0">
                <a:latin typeface="Times New Roman" panose="02020603050405020304" pitchFamily="18" charset="0"/>
                <a:cs typeface="Times New Roman" panose="02020603050405020304" pitchFamily="18" charset="0"/>
              </a:rPr>
              <a:t> </a:t>
            </a:r>
            <a:endParaRPr lang="en-US" sz="2400" smtClean="0">
              <a:latin typeface="Times New Roman" panose="02020603050405020304" pitchFamily="18" charset="0"/>
              <a:cs typeface="Times New Roman" panose="02020603050405020304" pitchFamily="18" charset="0"/>
            </a:endParaRPr>
          </a:p>
          <a:p>
            <a:pPr eaLnBrk="1" hangingPunct="1">
              <a:buFontTx/>
              <a:buNone/>
            </a:pPr>
            <a:endParaRPr lang="en-US" sz="2400" smtClean="0">
              <a:latin typeface="Times New Roman" panose="02020603050405020304" pitchFamily="18" charset="0"/>
              <a:cs typeface="Times New Roman" panose="02020603050405020304" pitchFamily="18" charset="0"/>
            </a:endParaRPr>
          </a:p>
          <a:p>
            <a:pPr eaLnBrk="1" hangingPunct="1">
              <a:buFontTx/>
              <a:buNone/>
            </a:pPr>
            <a:r>
              <a:rPr lang="en-GB" sz="2400" b="1" smtClean="0">
                <a:latin typeface="Times New Roman" panose="02020603050405020304" pitchFamily="18" charset="0"/>
                <a:cs typeface="Times New Roman" panose="02020603050405020304" pitchFamily="18" charset="0"/>
              </a:rPr>
              <a:t>Induction motor construction:</a:t>
            </a:r>
            <a:endParaRPr lang="en-GB" sz="2400" b="1" smtClean="0">
              <a:latin typeface="Times New Roman" panose="02020603050405020304" pitchFamily="18" charset="0"/>
              <a:cs typeface="Times New Roman" panose="02020603050405020304" pitchFamily="18" charset="0"/>
            </a:endParaRPr>
          </a:p>
          <a:p>
            <a:pPr eaLnBrk="1" hangingPunct="1">
              <a:buFontTx/>
              <a:buNone/>
            </a:pPr>
            <a:endParaRPr lang="en-GB" sz="1200" b="1" smtClean="0">
              <a:latin typeface="Times New Roman" panose="02020603050405020304" pitchFamily="18" charset="0"/>
              <a:cs typeface="Times New Roman" panose="02020603050405020304" pitchFamily="18" charset="0"/>
            </a:endParaRPr>
          </a:p>
          <a:p>
            <a:pPr eaLnBrk="1" hangingPunct="1">
              <a:buFontTx/>
              <a:buNone/>
            </a:pPr>
            <a:r>
              <a:rPr lang="en-GB" sz="2400" smtClean="0">
                <a:latin typeface="Times New Roman" panose="02020603050405020304" pitchFamily="18" charset="0"/>
                <a:cs typeface="Times New Roman" panose="02020603050405020304" pitchFamily="18" charset="0"/>
              </a:rPr>
              <a:t>The induction motor comprises two parts:</a:t>
            </a:r>
            <a:endParaRPr lang="en-GB" sz="2400" smtClean="0">
              <a:latin typeface="Times New Roman" panose="02020603050405020304" pitchFamily="18" charset="0"/>
              <a:cs typeface="Times New Roman" panose="02020603050405020304" pitchFamily="18" charset="0"/>
            </a:endParaRPr>
          </a:p>
          <a:p>
            <a:pPr eaLnBrk="1" hangingPunct="1">
              <a:buFontTx/>
              <a:buNone/>
            </a:pPr>
            <a:endParaRPr lang="en-GB" sz="800" smtClean="0">
              <a:latin typeface="Times New Roman" panose="02020603050405020304" pitchFamily="18" charset="0"/>
              <a:cs typeface="Times New Roman" panose="02020603050405020304" pitchFamily="18" charset="0"/>
            </a:endParaRPr>
          </a:p>
          <a:p>
            <a:pPr eaLnBrk="1" hangingPunct="1"/>
            <a:r>
              <a:rPr lang="en-GB" sz="2400" smtClean="0">
                <a:latin typeface="Times New Roman" panose="02020603050405020304" pitchFamily="18" charset="0"/>
                <a:cs typeface="Times New Roman" panose="02020603050405020304" pitchFamily="18" charset="0"/>
              </a:rPr>
              <a:t>outer stationary frame called the </a:t>
            </a:r>
            <a:r>
              <a:rPr lang="en-GB" sz="2400" i="1" smtClean="0">
                <a:latin typeface="Times New Roman" panose="02020603050405020304" pitchFamily="18" charset="0"/>
                <a:cs typeface="Times New Roman" panose="02020603050405020304" pitchFamily="18" charset="0"/>
              </a:rPr>
              <a:t>“stator”</a:t>
            </a:r>
            <a:endParaRPr lang="en-GB" sz="2400" smtClean="0">
              <a:latin typeface="Times New Roman" panose="02020603050405020304" pitchFamily="18" charset="0"/>
              <a:cs typeface="Times New Roman" panose="02020603050405020304" pitchFamily="18" charset="0"/>
            </a:endParaRPr>
          </a:p>
          <a:p>
            <a:pPr eaLnBrk="1" hangingPunct="1"/>
            <a:r>
              <a:rPr lang="en-GB" sz="2400" smtClean="0">
                <a:latin typeface="Times New Roman" panose="02020603050405020304" pitchFamily="18" charset="0"/>
                <a:cs typeface="Times New Roman" panose="02020603050405020304" pitchFamily="18" charset="0"/>
              </a:rPr>
              <a:t>inner rotating section known as the </a:t>
            </a:r>
            <a:r>
              <a:rPr lang="en-GB" sz="2400" i="1" smtClean="0">
                <a:latin typeface="Times New Roman" panose="02020603050405020304" pitchFamily="18" charset="0"/>
                <a:cs typeface="Times New Roman" panose="02020603050405020304" pitchFamily="18" charset="0"/>
              </a:rPr>
              <a:t>“rotor”</a:t>
            </a:r>
            <a:endParaRPr lang="en-GB" sz="2400" smtClean="0">
              <a:latin typeface="Times New Roman" panose="02020603050405020304" pitchFamily="18" charset="0"/>
              <a:cs typeface="Times New Roman" panose="02020603050405020304" pitchFamily="18" charset="0"/>
            </a:endParaRPr>
          </a:p>
          <a:p>
            <a:pPr eaLnBrk="1" hangingPunct="1"/>
            <a:r>
              <a:rPr lang="en-GB" sz="2400" smtClean="0">
                <a:latin typeface="Times New Roman" panose="02020603050405020304" pitchFamily="18" charset="0"/>
                <a:cs typeface="Times New Roman" panose="02020603050405020304" pitchFamily="18" charset="0"/>
              </a:rPr>
              <a:t>The stator has a large number of circular silicon steel laminations with slots cut in their inner circumference mounted in a fabricated or cast steel frame.  Three phase windings mutually displaced by 120</a:t>
            </a:r>
            <a:r>
              <a:rPr lang="en-GB" sz="2400" smtClean="0">
                <a:latin typeface="Times New Roman" panose="02020603050405020304" pitchFamily="18" charset="0"/>
                <a:cs typeface="Times New Roman" panose="02020603050405020304" pitchFamily="18" charset="0"/>
                <a:sym typeface="Symbol" panose="05050102010706020507" pitchFamily="18" charset="2"/>
              </a:rPr>
              <a:t> in space</a:t>
            </a:r>
            <a:r>
              <a:rPr lang="en-GB" sz="2400" smtClean="0">
                <a:latin typeface="Times New Roman" panose="02020603050405020304" pitchFamily="18" charset="0"/>
                <a:cs typeface="Times New Roman" panose="02020603050405020304" pitchFamily="18" charset="0"/>
              </a:rPr>
              <a:t> are wound in the slots.</a:t>
            </a:r>
            <a:endParaRPr lang="en-US" sz="240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5570855" y="722630"/>
          <a:ext cx="2859405" cy="4949825"/>
        </p:xfrm>
        <a:graphic>
          <a:graphicData uri="http://schemas.openxmlformats.org/presentationml/2006/ole">
            <mc:AlternateContent xmlns:mc="http://schemas.openxmlformats.org/markup-compatibility/2006">
              <mc:Choice xmlns:v="urn:schemas-microsoft-com:vml" Requires="v">
                <p:oleObj spid="_x0000_s2049" name="Photo Editor Photo" r:id="rId1" imgW="9801225" imgH="16964025" progId="">
                  <p:embed/>
                </p:oleObj>
              </mc:Choice>
              <mc:Fallback>
                <p:oleObj name="Photo Editor Photo" r:id="rId1" imgW="9801225" imgH="16964025" progId="">
                  <p:embed/>
                  <p:pic>
                    <p:nvPicPr>
                      <p:cNvPr id="0" name="Object 2"/>
                      <p:cNvPicPr>
                        <a:picLocks noChangeAspect="1"/>
                      </p:cNvPicPr>
                      <p:nvPr/>
                    </p:nvPicPr>
                    <p:blipFill>
                      <a:blip r:embed="rId2"/>
                      <a:stretch>
                        <a:fillRect/>
                      </a:stretch>
                    </p:blipFill>
                    <p:spPr>
                      <a:xfrm>
                        <a:off x="5570855" y="722630"/>
                        <a:ext cx="2859405" cy="4949825"/>
                      </a:xfrm>
                      <a:prstGeom prst="rect">
                        <a:avLst/>
                      </a:prstGeom>
                      <a:noFill/>
                      <a:ln w="9525">
                        <a:noFill/>
                      </a:ln>
                    </p:spPr>
                  </p:pic>
                </p:oleObj>
              </mc:Fallback>
            </mc:AlternateContent>
          </a:graphicData>
        </a:graphic>
      </p:graphicFrame>
      <p:sp>
        <p:nvSpPr>
          <p:cNvPr id="2051" name="Rectangle 3"/>
          <p:cNvSpPr>
            <a:spLocks noChangeArrowheads="1"/>
          </p:cNvSpPr>
          <p:nvPr/>
        </p:nvSpPr>
        <p:spPr bwMode="auto">
          <a:xfrm>
            <a:off x="182563" y="1925638"/>
            <a:ext cx="5116512" cy="1871662"/>
          </a:xfrm>
          <a:prstGeom prst="rect">
            <a:avLst/>
          </a:prstGeom>
          <a:noFill/>
          <a:ln w="9525">
            <a:noFill/>
            <a:miter lim="800000"/>
          </a:ln>
        </p:spPr>
        <p:txBody>
          <a:bodyPr lIns="92075" tIns="46038" rIns="92075" bIns="46038"/>
          <a:lstStyle/>
          <a:p>
            <a:pPr marL="342900" indent="-342900">
              <a:lnSpc>
                <a:spcPct val="90000"/>
              </a:lnSpc>
              <a:spcBef>
                <a:spcPct val="20000"/>
              </a:spcBef>
              <a:buFontTx/>
              <a:buChar char="•"/>
            </a:pPr>
            <a:r>
              <a:rPr lang="en-US" u="sng">
                <a:solidFill>
                  <a:srgbClr val="990000"/>
                </a:solidFill>
              </a:rPr>
              <a:t>Stator</a:t>
            </a:r>
            <a:r>
              <a:rPr lang="en-US" u="sng"/>
              <a:t> construction</a:t>
            </a:r>
            <a:endParaRPr lang="en-US" u="sng"/>
          </a:p>
          <a:p>
            <a:pPr marL="742950" lvl="1" indent="-285750">
              <a:lnSpc>
                <a:spcPct val="90000"/>
              </a:lnSpc>
              <a:spcBef>
                <a:spcPct val="20000"/>
              </a:spcBef>
              <a:buFontTx/>
              <a:buChar char="–"/>
            </a:pPr>
            <a:r>
              <a:rPr lang="en-US"/>
              <a:t> Laminated iron core with slots</a:t>
            </a:r>
            <a:endParaRPr lang="en-US"/>
          </a:p>
          <a:p>
            <a:pPr marL="742950" lvl="1" indent="-285750">
              <a:lnSpc>
                <a:spcPct val="90000"/>
              </a:lnSpc>
              <a:spcBef>
                <a:spcPct val="20000"/>
              </a:spcBef>
              <a:buFontTx/>
              <a:buChar char="–"/>
            </a:pPr>
            <a:r>
              <a:rPr lang="en-US"/>
              <a:t>Coils are placed in the slots to form a three or single phase winding</a:t>
            </a:r>
            <a:endParaRPr lang="en-US"/>
          </a:p>
        </p:txBody>
      </p:sp>
      <p:sp>
        <p:nvSpPr>
          <p:cNvPr id="2052" name="Text Box 4"/>
          <p:cNvSpPr txBox="1">
            <a:spLocks noChangeArrowheads="1"/>
          </p:cNvSpPr>
          <p:nvPr/>
        </p:nvSpPr>
        <p:spPr bwMode="auto">
          <a:xfrm>
            <a:off x="250825" y="0"/>
            <a:ext cx="5832475" cy="585788"/>
          </a:xfrm>
          <a:prstGeom prst="rect">
            <a:avLst/>
          </a:prstGeom>
          <a:solidFill>
            <a:schemeClr val="accent5">
              <a:lumMod val="90000"/>
            </a:schemeClr>
          </a:solidFill>
          <a:ln w="9525">
            <a:noFill/>
            <a:miter lim="800000"/>
          </a:ln>
        </p:spPr>
        <p:txBody>
          <a:bodyPr lIns="99276" tIns="49638" rIns="99276" bIns="49638">
            <a:spAutoFit/>
          </a:bodyPr>
          <a:lstStyle/>
          <a:p>
            <a:pPr marL="497205" indent="-497205" defTabSz="991870">
              <a:spcBef>
                <a:spcPct val="50000"/>
              </a:spcBef>
            </a:pPr>
            <a:r>
              <a:rPr lang="en-US" sz="3200" b="1" dirty="0"/>
              <a:t>	</a:t>
            </a:r>
            <a:r>
              <a:rPr lang="en-US" sz="3200" b="1" dirty="0">
                <a:solidFill>
                  <a:srgbClr val="000099"/>
                </a:solidFill>
              </a:rPr>
              <a:t>Constructions and Types</a:t>
            </a:r>
            <a:endParaRPr lang="en-US" sz="3200" dirty="0"/>
          </a:p>
        </p:txBody>
      </p:sp>
      <p:sp>
        <p:nvSpPr>
          <p:cNvPr id="2053" name="Text Box 5"/>
          <p:cNvSpPr txBox="1">
            <a:spLocks noChangeArrowheads="1"/>
          </p:cNvSpPr>
          <p:nvPr/>
        </p:nvSpPr>
        <p:spPr bwMode="auto">
          <a:xfrm>
            <a:off x="371475" y="777875"/>
            <a:ext cx="5260975" cy="822325"/>
          </a:xfrm>
          <a:prstGeom prst="rect">
            <a:avLst/>
          </a:prstGeom>
          <a:noFill/>
          <a:ln w="28575">
            <a:noFill/>
            <a:miter lim="800000"/>
          </a:ln>
        </p:spPr>
        <p:txBody>
          <a:bodyPr>
            <a:spAutoFit/>
          </a:bodyPr>
          <a:lstStyle/>
          <a:p>
            <a:pPr>
              <a:spcBef>
                <a:spcPct val="50000"/>
              </a:spcBef>
            </a:pPr>
            <a:r>
              <a:rPr lang="en-US"/>
              <a:t>The two principal parts of the motor are the </a:t>
            </a:r>
            <a:r>
              <a:rPr lang="en-US" b="1">
                <a:solidFill>
                  <a:srgbClr val="990000"/>
                </a:solidFill>
              </a:rPr>
              <a:t>rotor</a:t>
            </a:r>
            <a:r>
              <a:rPr lang="en-US"/>
              <a:t> and the </a:t>
            </a:r>
            <a:r>
              <a:rPr lang="en-US" b="1">
                <a:solidFill>
                  <a:srgbClr val="990000"/>
                </a:solidFill>
              </a:rPr>
              <a:t>stator</a:t>
            </a:r>
            <a:r>
              <a:rPr lang="en-US"/>
              <a:t>.</a:t>
            </a:r>
            <a:endParaRPr lang="en-GB"/>
          </a:p>
        </p:txBody>
      </p:sp>
      <p:sp>
        <p:nvSpPr>
          <p:cNvPr id="2054" name="Slide Number Placeholder 5"/>
          <p:cNvSpPr>
            <a:spLocks noGrp="1"/>
          </p:cNvSpPr>
          <p:nvPr>
            <p:ph type="sldNum" sz="quarter" idx="12"/>
          </p:nvPr>
        </p:nvSpPr>
        <p:spPr>
          <a:xfrm>
            <a:off x="7239000" y="6400800"/>
            <a:ext cx="1905000" cy="457200"/>
          </a:xfrm>
          <a:noFill/>
        </p:spPr>
        <p:txBody>
          <a:bodyPr/>
          <a:lstStyle/>
          <a:p>
            <a:fld id="{6FDAF173-57C6-448D-A8F0-2D0F5D052909}" type="slidenum">
              <a:rPr lang="en-US" smtClean="0"/>
            </a:fld>
            <a:endParaRPr lang="en-US" smtClean="0"/>
          </a:p>
        </p:txBody>
      </p:sp>
      <p:sp>
        <p:nvSpPr>
          <p:cNvPr id="9" name="Rectangle 3"/>
          <p:cNvSpPr>
            <a:spLocks noChangeArrowheads="1"/>
          </p:cNvSpPr>
          <p:nvPr/>
        </p:nvSpPr>
        <p:spPr bwMode="auto">
          <a:xfrm>
            <a:off x="171450" y="3937000"/>
            <a:ext cx="5116513" cy="2538413"/>
          </a:xfrm>
          <a:prstGeom prst="rect">
            <a:avLst/>
          </a:prstGeom>
          <a:noFill/>
          <a:ln w="9525">
            <a:noFill/>
            <a:miter lim="800000"/>
          </a:ln>
        </p:spPr>
        <p:txBody>
          <a:bodyPr lIns="92075" tIns="46038" rIns="92075" bIns="46038"/>
          <a:lstStyle/>
          <a:p>
            <a:pPr marL="342900" indent="-342900">
              <a:lnSpc>
                <a:spcPct val="90000"/>
              </a:lnSpc>
              <a:spcBef>
                <a:spcPct val="20000"/>
              </a:spcBef>
              <a:buFontTx/>
              <a:buChar char="•"/>
            </a:pPr>
            <a:r>
              <a:rPr lang="en-US" u="sng">
                <a:solidFill>
                  <a:srgbClr val="990000"/>
                </a:solidFill>
              </a:rPr>
              <a:t>Squirrel-cage rotor</a:t>
            </a:r>
            <a:r>
              <a:rPr lang="en-US" u="sng"/>
              <a:t> construction</a:t>
            </a:r>
            <a:endParaRPr lang="en-US" u="sng"/>
          </a:p>
          <a:p>
            <a:pPr marL="742950" lvl="1" indent="-285750">
              <a:lnSpc>
                <a:spcPct val="90000"/>
              </a:lnSpc>
              <a:spcBef>
                <a:spcPct val="20000"/>
              </a:spcBef>
              <a:buFontTx/>
              <a:buChar char="–"/>
            </a:pPr>
            <a:r>
              <a:rPr lang="en-US"/>
              <a:t>Laminated Iron core with slots</a:t>
            </a:r>
            <a:endParaRPr lang="en-US"/>
          </a:p>
          <a:p>
            <a:pPr marL="742950" lvl="1" indent="-285750">
              <a:lnSpc>
                <a:spcPct val="90000"/>
              </a:lnSpc>
              <a:spcBef>
                <a:spcPct val="20000"/>
              </a:spcBef>
              <a:buFontTx/>
              <a:buChar char="–"/>
            </a:pPr>
            <a:r>
              <a:rPr lang="en-US"/>
              <a:t>Metal bars are molded in the slots</a:t>
            </a:r>
            <a:endParaRPr lang="en-US"/>
          </a:p>
          <a:p>
            <a:pPr marL="742950" lvl="1" indent="-285750">
              <a:lnSpc>
                <a:spcPct val="90000"/>
              </a:lnSpc>
              <a:spcBef>
                <a:spcPct val="20000"/>
              </a:spcBef>
              <a:buFontTx/>
              <a:buChar char="–"/>
            </a:pPr>
            <a:r>
              <a:rPr lang="en-US"/>
              <a:t>Two rings short circuits the bars</a:t>
            </a:r>
            <a:endParaRPr lang="en-US"/>
          </a:p>
          <a:p>
            <a:pPr marL="742950" lvl="1" indent="-285750">
              <a:lnSpc>
                <a:spcPct val="90000"/>
              </a:lnSpc>
              <a:spcBef>
                <a:spcPct val="20000"/>
              </a:spcBef>
              <a:buFontTx/>
              <a:buChar char="–"/>
            </a:pPr>
            <a:r>
              <a:rPr lang="en-US"/>
              <a:t>The bars are slanted to reduce noise and harmonics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4946015" y="3127375"/>
          <a:ext cx="1893570" cy="3277870"/>
        </p:xfrm>
        <a:graphic>
          <a:graphicData uri="http://schemas.openxmlformats.org/presentationml/2006/ole">
            <mc:AlternateContent xmlns:mc="http://schemas.openxmlformats.org/markup-compatibility/2006">
              <mc:Choice xmlns:v="urn:schemas-microsoft-com:vml" Requires="v">
                <p:oleObj spid="_x0000_s3073" name="Photo Editor Photo" r:id="rId1" imgW="9801225" imgH="16964025" progId="">
                  <p:embed/>
                </p:oleObj>
              </mc:Choice>
              <mc:Fallback>
                <p:oleObj name="Photo Editor Photo" r:id="rId1" imgW="9801225" imgH="16964025" progId="">
                  <p:embed/>
                  <p:pic>
                    <p:nvPicPr>
                      <p:cNvPr id="0" name="Object 2"/>
                      <p:cNvPicPr>
                        <a:picLocks noChangeAspect="1"/>
                      </p:cNvPicPr>
                      <p:nvPr/>
                    </p:nvPicPr>
                    <p:blipFill>
                      <a:blip r:embed="rId2"/>
                      <a:stretch>
                        <a:fillRect/>
                      </a:stretch>
                    </p:blipFill>
                    <p:spPr>
                      <a:xfrm>
                        <a:off x="4946015" y="3127375"/>
                        <a:ext cx="1893570" cy="3277870"/>
                      </a:xfrm>
                      <a:prstGeom prst="rect">
                        <a:avLst/>
                      </a:prstGeom>
                      <a:noFill/>
                      <a:ln w="9525">
                        <a:noFill/>
                      </a:ln>
                    </p:spPr>
                  </p:pic>
                </p:oleObj>
              </mc:Fallback>
            </mc:AlternateContent>
          </a:graphicData>
        </a:graphic>
      </p:graphicFrame>
      <p:sp>
        <p:nvSpPr>
          <p:cNvPr id="3075" name="Rectangle 3"/>
          <p:cNvSpPr>
            <a:spLocks noChangeArrowheads="1"/>
          </p:cNvSpPr>
          <p:nvPr/>
        </p:nvSpPr>
        <p:spPr bwMode="auto">
          <a:xfrm>
            <a:off x="182563" y="1925638"/>
            <a:ext cx="5116512" cy="1871662"/>
          </a:xfrm>
          <a:prstGeom prst="rect">
            <a:avLst/>
          </a:prstGeom>
          <a:noFill/>
          <a:ln w="9525">
            <a:noFill/>
            <a:miter lim="800000"/>
          </a:ln>
        </p:spPr>
        <p:txBody>
          <a:bodyPr lIns="92075" tIns="46038" rIns="92075" bIns="46038"/>
          <a:lstStyle/>
          <a:p>
            <a:pPr marL="342900" indent="-342900">
              <a:lnSpc>
                <a:spcPct val="90000"/>
              </a:lnSpc>
              <a:spcBef>
                <a:spcPct val="20000"/>
              </a:spcBef>
              <a:buFontTx/>
              <a:buChar char="•"/>
            </a:pPr>
            <a:r>
              <a:rPr lang="en-US" u="sng">
                <a:solidFill>
                  <a:srgbClr val="990000"/>
                </a:solidFill>
              </a:rPr>
              <a:t>Stator</a:t>
            </a:r>
            <a:r>
              <a:rPr lang="en-US" u="sng"/>
              <a:t> construction</a:t>
            </a:r>
            <a:endParaRPr lang="en-US" u="sng"/>
          </a:p>
          <a:p>
            <a:pPr marL="742950" lvl="1" indent="-285750">
              <a:lnSpc>
                <a:spcPct val="90000"/>
              </a:lnSpc>
              <a:spcBef>
                <a:spcPct val="20000"/>
              </a:spcBef>
              <a:buFontTx/>
              <a:buChar char="–"/>
            </a:pPr>
            <a:r>
              <a:rPr lang="en-US"/>
              <a:t> Laminated iron core with slots</a:t>
            </a:r>
            <a:endParaRPr lang="en-US"/>
          </a:p>
          <a:p>
            <a:pPr marL="742950" lvl="1" indent="-285750">
              <a:lnSpc>
                <a:spcPct val="90000"/>
              </a:lnSpc>
              <a:spcBef>
                <a:spcPct val="20000"/>
              </a:spcBef>
              <a:buFontTx/>
              <a:buChar char="–"/>
            </a:pPr>
            <a:r>
              <a:rPr lang="en-US"/>
              <a:t>Coils are placed in the slots to form a three or single phase winding</a:t>
            </a:r>
            <a:endParaRPr lang="en-US"/>
          </a:p>
        </p:txBody>
      </p:sp>
      <p:sp>
        <p:nvSpPr>
          <p:cNvPr id="3076" name="Text Box 4"/>
          <p:cNvSpPr txBox="1">
            <a:spLocks noChangeArrowheads="1"/>
          </p:cNvSpPr>
          <p:nvPr/>
        </p:nvSpPr>
        <p:spPr bwMode="auto">
          <a:xfrm>
            <a:off x="250825" y="0"/>
            <a:ext cx="5832475" cy="585788"/>
          </a:xfrm>
          <a:prstGeom prst="rect">
            <a:avLst/>
          </a:prstGeom>
          <a:solidFill>
            <a:schemeClr val="accent5">
              <a:lumMod val="90000"/>
            </a:schemeClr>
          </a:solidFill>
          <a:ln w="9525">
            <a:noFill/>
            <a:miter lim="800000"/>
          </a:ln>
        </p:spPr>
        <p:txBody>
          <a:bodyPr lIns="99276" tIns="49638" rIns="99276" bIns="49638">
            <a:spAutoFit/>
          </a:bodyPr>
          <a:lstStyle/>
          <a:p>
            <a:pPr marL="497205" indent="-497205" defTabSz="991870">
              <a:spcBef>
                <a:spcPct val="50000"/>
              </a:spcBef>
            </a:pPr>
            <a:r>
              <a:rPr lang="en-US" sz="3200" b="1" dirty="0"/>
              <a:t>	</a:t>
            </a:r>
            <a:r>
              <a:rPr lang="en-US" sz="3200" b="1" dirty="0">
                <a:solidFill>
                  <a:srgbClr val="000099"/>
                </a:solidFill>
              </a:rPr>
              <a:t>Constructions and Types</a:t>
            </a:r>
            <a:endParaRPr lang="en-US" sz="3200" dirty="0"/>
          </a:p>
        </p:txBody>
      </p:sp>
      <p:sp>
        <p:nvSpPr>
          <p:cNvPr id="3077" name="Text Box 5"/>
          <p:cNvSpPr txBox="1">
            <a:spLocks noChangeArrowheads="1"/>
          </p:cNvSpPr>
          <p:nvPr/>
        </p:nvSpPr>
        <p:spPr bwMode="auto">
          <a:xfrm>
            <a:off x="371475" y="777875"/>
            <a:ext cx="5260975" cy="822325"/>
          </a:xfrm>
          <a:prstGeom prst="rect">
            <a:avLst/>
          </a:prstGeom>
          <a:noFill/>
          <a:ln w="28575">
            <a:noFill/>
            <a:miter lim="800000"/>
          </a:ln>
        </p:spPr>
        <p:txBody>
          <a:bodyPr>
            <a:spAutoFit/>
          </a:bodyPr>
          <a:lstStyle/>
          <a:p>
            <a:pPr>
              <a:spcBef>
                <a:spcPct val="50000"/>
              </a:spcBef>
            </a:pPr>
            <a:r>
              <a:rPr lang="en-US"/>
              <a:t>The two principal parts of the motor are the </a:t>
            </a:r>
            <a:r>
              <a:rPr lang="en-US" b="1">
                <a:solidFill>
                  <a:srgbClr val="990000"/>
                </a:solidFill>
              </a:rPr>
              <a:t>rotor</a:t>
            </a:r>
            <a:r>
              <a:rPr lang="en-US"/>
              <a:t> and the </a:t>
            </a:r>
            <a:r>
              <a:rPr lang="en-US" b="1">
                <a:solidFill>
                  <a:srgbClr val="990000"/>
                </a:solidFill>
              </a:rPr>
              <a:t>stator</a:t>
            </a:r>
            <a:r>
              <a:rPr lang="en-US"/>
              <a:t>.</a:t>
            </a:r>
            <a:endParaRPr lang="en-GB"/>
          </a:p>
        </p:txBody>
      </p:sp>
      <p:sp>
        <p:nvSpPr>
          <p:cNvPr id="3081" name="Rectangle 3"/>
          <p:cNvSpPr>
            <a:spLocks noChangeArrowheads="1"/>
          </p:cNvSpPr>
          <p:nvPr/>
        </p:nvSpPr>
        <p:spPr bwMode="auto">
          <a:xfrm>
            <a:off x="171450" y="3937000"/>
            <a:ext cx="5116513" cy="2538413"/>
          </a:xfrm>
          <a:prstGeom prst="rect">
            <a:avLst/>
          </a:prstGeom>
          <a:noFill/>
          <a:ln w="9525">
            <a:noFill/>
            <a:miter lim="800000"/>
          </a:ln>
        </p:spPr>
        <p:txBody>
          <a:bodyPr lIns="92075" tIns="46038" rIns="92075" bIns="46038"/>
          <a:lstStyle/>
          <a:p>
            <a:pPr marL="342900" indent="-342900">
              <a:lnSpc>
                <a:spcPct val="90000"/>
              </a:lnSpc>
              <a:spcBef>
                <a:spcPct val="20000"/>
              </a:spcBef>
              <a:buFontTx/>
              <a:buChar char="•"/>
            </a:pPr>
            <a:r>
              <a:rPr lang="en-US" u="sng">
                <a:solidFill>
                  <a:srgbClr val="990000"/>
                </a:solidFill>
              </a:rPr>
              <a:t>Squirrel-cage rotor</a:t>
            </a:r>
            <a:r>
              <a:rPr lang="en-US" u="sng"/>
              <a:t> construction</a:t>
            </a:r>
            <a:endParaRPr lang="en-US" u="sng"/>
          </a:p>
          <a:p>
            <a:pPr marL="742950" lvl="1" indent="-285750">
              <a:lnSpc>
                <a:spcPct val="90000"/>
              </a:lnSpc>
              <a:spcBef>
                <a:spcPct val="20000"/>
              </a:spcBef>
              <a:buFontTx/>
              <a:buChar char="–"/>
            </a:pPr>
            <a:r>
              <a:rPr lang="en-US"/>
              <a:t>Laminated Iron core with slots</a:t>
            </a:r>
            <a:endParaRPr lang="en-US"/>
          </a:p>
          <a:p>
            <a:pPr marL="742950" lvl="1" indent="-285750">
              <a:lnSpc>
                <a:spcPct val="90000"/>
              </a:lnSpc>
              <a:spcBef>
                <a:spcPct val="20000"/>
              </a:spcBef>
              <a:buFontTx/>
              <a:buChar char="–"/>
            </a:pPr>
            <a:r>
              <a:rPr lang="en-US"/>
              <a:t>Metal bars are molded in the slots</a:t>
            </a:r>
            <a:endParaRPr lang="en-US"/>
          </a:p>
          <a:p>
            <a:pPr marL="742950" lvl="1" indent="-285750">
              <a:lnSpc>
                <a:spcPct val="90000"/>
              </a:lnSpc>
              <a:spcBef>
                <a:spcPct val="20000"/>
              </a:spcBef>
              <a:buFontTx/>
              <a:buChar char="–"/>
            </a:pPr>
            <a:r>
              <a:rPr lang="en-US"/>
              <a:t>Two rings short circuits the bars</a:t>
            </a:r>
            <a:endParaRPr lang="en-US"/>
          </a:p>
          <a:p>
            <a:pPr marL="742950" lvl="1" indent="-285750">
              <a:lnSpc>
                <a:spcPct val="90000"/>
              </a:lnSpc>
              <a:spcBef>
                <a:spcPct val="20000"/>
              </a:spcBef>
              <a:buFontTx/>
              <a:buChar char="–"/>
            </a:pPr>
            <a:r>
              <a:rPr lang="en-US"/>
              <a:t>The bars are slanted to reduce noise and harmonics</a:t>
            </a:r>
            <a:endParaRPr lang="en-US"/>
          </a:p>
        </p:txBody>
      </p:sp>
      <p:pic>
        <p:nvPicPr>
          <p:cNvPr id="15" name="Picture 14" descr="squirrel-cage.gif"/>
          <p:cNvPicPr>
            <a:picLocks noChangeAspect="1"/>
          </p:cNvPicPr>
          <p:nvPr/>
        </p:nvPicPr>
        <p:blipFill>
          <a:blip r:embed="rId3" cstate="print"/>
          <a:srcRect/>
          <a:stretch>
            <a:fillRect/>
          </a:stretch>
        </p:blipFill>
        <p:spPr bwMode="auto">
          <a:xfrm>
            <a:off x="6326505" y="969645"/>
            <a:ext cx="2817495" cy="282765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122"/>
                                        </p:tgtEl>
                                      </p:cBhvr>
                                    </p:animEffect>
                                    <p:set>
                                      <p:cBhvr>
                                        <p:cTn id="7" dur="1" fill="hold">
                                          <p:stCondLst>
                                            <p:cond delay="1999"/>
                                          </p:stCondLst>
                                        </p:cTn>
                                        <p:tgtEl>
                                          <p:spTgt spid="51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2" name="Picture 4"/>
          <p:cNvPicPr>
            <a:picLocks noGrp="1" noChangeAspect="1" noChangeArrowheads="1"/>
          </p:cNvPicPr>
          <p:nvPr>
            <p:ph sz="half" idx="1"/>
          </p:nvPr>
        </p:nvPicPr>
        <p:blipFill>
          <a:blip r:embed="rId1" cstate="print"/>
          <a:srcRect/>
          <a:stretch>
            <a:fillRect/>
          </a:stretch>
        </p:blipFill>
        <p:spPr>
          <a:xfrm>
            <a:off x="468313" y="260350"/>
            <a:ext cx="5832475" cy="2949575"/>
          </a:xfrm>
          <a:solidFill>
            <a:srgbClr val="FF6600"/>
          </a:solidFill>
        </p:spPr>
      </p:pic>
      <p:pic>
        <p:nvPicPr>
          <p:cNvPr id="32773" name="Picture 6"/>
          <p:cNvPicPr>
            <a:picLocks noGrp="1" noChangeAspect="1" noChangeArrowheads="1"/>
          </p:cNvPicPr>
          <p:nvPr>
            <p:ph sz="half" idx="2"/>
          </p:nvPr>
        </p:nvPicPr>
        <p:blipFill>
          <a:blip r:embed="rId2" cstate="print"/>
          <a:srcRect/>
          <a:stretch>
            <a:fillRect/>
          </a:stretch>
        </p:blipFill>
        <p:spPr>
          <a:xfrm>
            <a:off x="-36513" y="3357563"/>
            <a:ext cx="5832476" cy="2708275"/>
          </a:xfrm>
          <a:noFill/>
        </p:spPr>
      </p:pic>
      <p:sp>
        <p:nvSpPr>
          <p:cNvPr id="32774" name="Rectangle 9"/>
          <p:cNvSpPr>
            <a:spLocks noChangeArrowheads="1"/>
          </p:cNvSpPr>
          <p:nvPr/>
        </p:nvSpPr>
        <p:spPr bwMode="auto">
          <a:xfrm>
            <a:off x="5526405" y="2307590"/>
            <a:ext cx="3635375" cy="3387725"/>
          </a:xfrm>
          <a:prstGeom prst="rect">
            <a:avLst/>
          </a:prstGeom>
          <a:noFill/>
          <a:ln w="9525">
            <a:noFill/>
            <a:miter lim="800000"/>
          </a:ln>
        </p:spPr>
        <p:txBody>
          <a:bodyPr anchor="ctr">
            <a:spAutoFit/>
          </a:bodyPr>
          <a:lstStyle/>
          <a:p>
            <a:r>
              <a:rPr lang="en-GB"/>
              <a:t>The most common form of rotor known as the “squirrel cage rotor”   It has silicon steel laminations keyed to a central shaft.  Slots in the laminations at or close to the outer circumference, carry aluminium or copper conductors.  The ends of the conductors are welded to aluminium end rings, which are sometimes castellated to facilitate cooling during operation</a:t>
            </a:r>
            <a:r>
              <a:rPr lang="en-US"/>
              <a:t> </a:t>
            </a:r>
            <a:endParaRPr lang="en-US"/>
          </a:p>
        </p:txBody>
      </p:sp>
      <p:sp>
        <p:nvSpPr>
          <p:cNvPr id="32775" name="Text Box 10"/>
          <p:cNvSpPr txBox="1">
            <a:spLocks noChangeArrowheads="1"/>
          </p:cNvSpPr>
          <p:nvPr/>
        </p:nvSpPr>
        <p:spPr bwMode="auto">
          <a:xfrm>
            <a:off x="1042988" y="260350"/>
            <a:ext cx="1368425" cy="579438"/>
          </a:xfrm>
          <a:prstGeom prst="rect">
            <a:avLst/>
          </a:prstGeom>
          <a:noFill/>
          <a:ln w="9525">
            <a:noFill/>
            <a:miter lim="800000"/>
          </a:ln>
        </p:spPr>
        <p:txBody>
          <a:bodyPr>
            <a:spAutoFit/>
          </a:bodyPr>
          <a:lstStyle/>
          <a:p>
            <a:pPr>
              <a:spcBef>
                <a:spcPct val="50000"/>
              </a:spcBef>
            </a:pPr>
            <a:r>
              <a:rPr lang="en-GB" sz="3200" b="1">
                <a:solidFill>
                  <a:schemeClr val="accent2"/>
                </a:solidFill>
              </a:rPr>
              <a:t>Stator</a:t>
            </a:r>
            <a:endParaRPr lang="en-US" sz="3200" b="1">
              <a:solidFill>
                <a:schemeClr val="accent2"/>
              </a:solidFill>
            </a:endParaRPr>
          </a:p>
        </p:txBody>
      </p:sp>
      <p:sp>
        <p:nvSpPr>
          <p:cNvPr id="32776" name="Text Box 11"/>
          <p:cNvSpPr txBox="1">
            <a:spLocks noChangeArrowheads="1"/>
          </p:cNvSpPr>
          <p:nvPr/>
        </p:nvSpPr>
        <p:spPr bwMode="auto">
          <a:xfrm>
            <a:off x="3419475" y="3500438"/>
            <a:ext cx="1296988" cy="579437"/>
          </a:xfrm>
          <a:prstGeom prst="rect">
            <a:avLst/>
          </a:prstGeom>
          <a:noFill/>
          <a:ln w="9525">
            <a:noFill/>
            <a:miter lim="800000"/>
          </a:ln>
        </p:spPr>
        <p:txBody>
          <a:bodyPr>
            <a:spAutoFit/>
          </a:bodyPr>
          <a:lstStyle/>
          <a:p>
            <a:pPr>
              <a:spcBef>
                <a:spcPct val="50000"/>
              </a:spcBef>
            </a:pPr>
            <a:r>
              <a:rPr lang="en-GB" sz="3200" b="1">
                <a:solidFill>
                  <a:srgbClr val="FF3300"/>
                </a:solidFill>
              </a:rPr>
              <a:t>Rotor</a:t>
            </a:r>
            <a:endParaRPr lang="en-US" sz="3200" b="1">
              <a:solidFill>
                <a:srgbClr val="FF33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3" name="Rectangle 3"/>
          <p:cNvSpPr>
            <a:spLocks noChangeArrowheads="1"/>
          </p:cNvSpPr>
          <p:nvPr/>
        </p:nvSpPr>
        <p:spPr bwMode="auto">
          <a:xfrm>
            <a:off x="415925" y="838200"/>
            <a:ext cx="4300538" cy="447675"/>
          </a:xfrm>
          <a:prstGeom prst="rect">
            <a:avLst/>
          </a:prstGeom>
          <a:noFill/>
          <a:ln w="12700">
            <a:noFill/>
            <a:miter lim="800000"/>
          </a:ln>
        </p:spPr>
        <p:txBody>
          <a:bodyPr lIns="83520" tIns="41027" rIns="83520" bIns="41027">
            <a:spAutoFit/>
          </a:bodyPr>
          <a:lstStyle/>
          <a:p>
            <a:pPr algn="just" defTabSz="844550" eaLnBrk="0" hangingPunct="0"/>
            <a:r>
              <a:rPr lang="en-US" sz="2400">
                <a:latin typeface="Times New Roman" panose="02020603050405020304" pitchFamily="18" charset="0"/>
              </a:rPr>
              <a:t>Types of Electrical Machines</a:t>
            </a:r>
            <a:r>
              <a:rPr lang="en-US" sz="2400" b="1">
                <a:latin typeface="Times New Roman" panose="02020603050405020304" pitchFamily="18" charset="0"/>
              </a:rPr>
              <a:t>.</a:t>
            </a:r>
            <a:endParaRPr lang="en-US" sz="2400" b="1">
              <a:latin typeface="Times New Roman" panose="02020603050405020304" pitchFamily="18" charset="0"/>
            </a:endParaRPr>
          </a:p>
        </p:txBody>
      </p:sp>
      <p:sp>
        <p:nvSpPr>
          <p:cNvPr id="17414" name="Rectangle 4"/>
          <p:cNvSpPr>
            <a:spLocks noChangeArrowheads="1"/>
          </p:cNvSpPr>
          <p:nvPr/>
        </p:nvSpPr>
        <p:spPr bwMode="auto">
          <a:xfrm>
            <a:off x="762000" y="1447800"/>
            <a:ext cx="7899400" cy="5072063"/>
          </a:xfrm>
          <a:prstGeom prst="rect">
            <a:avLst/>
          </a:prstGeom>
          <a:noFill/>
          <a:ln w="12700">
            <a:noFill/>
            <a:miter lim="800000"/>
          </a:ln>
        </p:spPr>
        <p:txBody>
          <a:bodyPr lIns="83520" tIns="41027" rIns="83520" bIns="41027">
            <a:spAutoFit/>
          </a:bodyPr>
          <a:lstStyle/>
          <a:p>
            <a:pPr defTabSz="844550" eaLnBrk="0" hangingPunct="0">
              <a:spcBef>
                <a:spcPct val="10000"/>
              </a:spcBef>
            </a:pPr>
            <a:r>
              <a:rPr lang="en-US" sz="2000" b="1" dirty="0">
                <a:latin typeface="Times New Roman" panose="02020603050405020304" pitchFamily="18" charset="0"/>
              </a:rPr>
              <a:t>DC MACHINES</a:t>
            </a:r>
            <a:endParaRPr lang="en-US" sz="2000" b="1" dirty="0">
              <a:latin typeface="Times New Roman" panose="02020603050405020304" pitchFamily="18" charset="0"/>
            </a:endParaRPr>
          </a:p>
          <a:p>
            <a:pPr defTabSz="844550" eaLnBrk="0" hangingPunct="0">
              <a:spcBef>
                <a:spcPct val="10000"/>
              </a:spcBef>
            </a:pPr>
            <a:r>
              <a:rPr lang="en-US" sz="2000" b="1" dirty="0">
                <a:latin typeface="Times New Roman" panose="02020603050405020304" pitchFamily="18" charset="0"/>
              </a:rPr>
              <a:t>	Shunt, series, separately and compound excited,</a:t>
            </a:r>
            <a:endParaRPr lang="en-US" sz="2000" b="1" dirty="0">
              <a:latin typeface="Times New Roman" panose="02020603050405020304" pitchFamily="18" charset="0"/>
            </a:endParaRPr>
          </a:p>
          <a:p>
            <a:pPr defTabSz="844550" eaLnBrk="0" hangingPunct="0">
              <a:spcBef>
                <a:spcPct val="10000"/>
              </a:spcBef>
            </a:pPr>
            <a:r>
              <a:rPr lang="en-US" sz="2000" b="1" dirty="0">
                <a:latin typeface="Times New Roman" panose="02020603050405020304" pitchFamily="18" charset="0"/>
              </a:rPr>
              <a:t>	Brush PM</a:t>
            </a:r>
            <a:endParaRPr lang="en-US" sz="2000" b="1" dirty="0">
              <a:latin typeface="Times New Roman" panose="02020603050405020304" pitchFamily="18" charset="0"/>
            </a:endParaRPr>
          </a:p>
          <a:p>
            <a:pPr defTabSz="844550" eaLnBrk="0" hangingPunct="0">
              <a:spcBef>
                <a:spcPct val="10000"/>
              </a:spcBef>
            </a:pPr>
            <a:endParaRPr lang="en-US" sz="1200" b="1" dirty="0">
              <a:latin typeface="Times New Roman" panose="02020603050405020304" pitchFamily="18" charset="0"/>
            </a:endParaRPr>
          </a:p>
          <a:p>
            <a:pPr defTabSz="844550" eaLnBrk="0" hangingPunct="0">
              <a:spcBef>
                <a:spcPct val="10000"/>
              </a:spcBef>
            </a:pPr>
            <a:r>
              <a:rPr lang="en-US" sz="2000" b="1" dirty="0">
                <a:solidFill>
                  <a:schemeClr val="accent2"/>
                </a:solidFill>
                <a:latin typeface="Times New Roman" panose="02020603050405020304" pitchFamily="18" charset="0"/>
              </a:rPr>
              <a:t>INDUCTION (ASYNCHRONOUS) MACHINES</a:t>
            </a:r>
            <a:endParaRPr lang="en-US" sz="2000" b="1" dirty="0">
              <a:solidFill>
                <a:schemeClr val="accent2"/>
              </a:solidFill>
              <a:latin typeface="Times New Roman" panose="02020603050405020304" pitchFamily="18" charset="0"/>
            </a:endParaRPr>
          </a:p>
          <a:p>
            <a:pPr defTabSz="844550" eaLnBrk="0" hangingPunct="0">
              <a:spcBef>
                <a:spcPct val="10000"/>
              </a:spcBef>
            </a:pPr>
            <a:r>
              <a:rPr lang="en-US" sz="2000" b="1" dirty="0">
                <a:latin typeface="Times New Roman" panose="02020603050405020304" pitchFamily="18" charset="0"/>
              </a:rPr>
              <a:t>	Capacitor start (single phase, squirrel cage)</a:t>
            </a:r>
            <a:endParaRPr lang="en-US" sz="2000" b="1" dirty="0">
              <a:latin typeface="Times New Roman" panose="02020603050405020304" pitchFamily="18" charset="0"/>
            </a:endParaRPr>
          </a:p>
          <a:p>
            <a:pPr defTabSz="844550" eaLnBrk="0" hangingPunct="0">
              <a:spcBef>
                <a:spcPct val="10000"/>
              </a:spcBef>
            </a:pPr>
            <a:r>
              <a:rPr lang="en-US" sz="2000" b="1" dirty="0">
                <a:latin typeface="Times New Roman" panose="02020603050405020304" pitchFamily="18" charset="0"/>
              </a:rPr>
              <a:t>	Shaded-pole (single phase, squirrel cage)</a:t>
            </a:r>
            <a:endParaRPr lang="en-US" sz="2000" b="1" dirty="0">
              <a:latin typeface="Times New Roman" panose="02020603050405020304" pitchFamily="18" charset="0"/>
            </a:endParaRPr>
          </a:p>
          <a:p>
            <a:pPr defTabSz="844550" eaLnBrk="0" hangingPunct="0">
              <a:spcBef>
                <a:spcPct val="10000"/>
              </a:spcBef>
            </a:pPr>
            <a:r>
              <a:rPr lang="en-US" sz="2000" b="1" dirty="0">
                <a:latin typeface="Times New Roman" panose="02020603050405020304" pitchFamily="18" charset="0"/>
              </a:rPr>
              <a:t>	</a:t>
            </a:r>
            <a:r>
              <a:rPr lang="en-US" sz="2000" b="1" dirty="0">
                <a:solidFill>
                  <a:schemeClr val="accent2"/>
                </a:solidFill>
                <a:latin typeface="Times New Roman" panose="02020603050405020304" pitchFamily="18" charset="0"/>
              </a:rPr>
              <a:t>3 phase squirrel-cage</a:t>
            </a:r>
            <a:endParaRPr lang="en-US" sz="2000" b="1" dirty="0">
              <a:solidFill>
                <a:schemeClr val="accent2"/>
              </a:solidFill>
              <a:latin typeface="Times New Roman" panose="02020603050405020304" pitchFamily="18" charset="0"/>
            </a:endParaRPr>
          </a:p>
          <a:p>
            <a:pPr defTabSz="844550" eaLnBrk="0" hangingPunct="0">
              <a:spcBef>
                <a:spcPct val="10000"/>
              </a:spcBef>
            </a:pPr>
            <a:r>
              <a:rPr lang="en-US" sz="2000" b="1" dirty="0">
                <a:solidFill>
                  <a:schemeClr val="accent2"/>
                </a:solidFill>
                <a:latin typeface="Times New Roman" panose="02020603050405020304" pitchFamily="18" charset="0"/>
              </a:rPr>
              <a:t>	3 phase wound-rotor (or slip-ring)</a:t>
            </a:r>
            <a:endParaRPr lang="en-US" sz="2000" b="1" dirty="0">
              <a:solidFill>
                <a:schemeClr val="accent2"/>
              </a:solidFill>
              <a:latin typeface="Times New Roman" panose="02020603050405020304" pitchFamily="18" charset="0"/>
            </a:endParaRPr>
          </a:p>
          <a:p>
            <a:pPr defTabSz="844550" eaLnBrk="0" hangingPunct="0">
              <a:spcBef>
                <a:spcPct val="10000"/>
              </a:spcBef>
            </a:pPr>
            <a:endParaRPr lang="en-US" sz="1200" b="1" dirty="0">
              <a:solidFill>
                <a:schemeClr val="accent2"/>
              </a:solidFill>
              <a:latin typeface="Times New Roman" panose="02020603050405020304" pitchFamily="18" charset="0"/>
            </a:endParaRPr>
          </a:p>
          <a:p>
            <a:pPr defTabSz="844550" eaLnBrk="0" hangingPunct="0">
              <a:spcBef>
                <a:spcPct val="10000"/>
              </a:spcBef>
            </a:pPr>
            <a:r>
              <a:rPr lang="en-US" sz="2000" b="1" dirty="0">
                <a:latin typeface="Times New Roman" panose="02020603050405020304" pitchFamily="18" charset="0"/>
              </a:rPr>
              <a:t>SYNCHRONOUS MACHINES</a:t>
            </a:r>
            <a:endParaRPr lang="en-US" sz="2000" b="1" dirty="0">
              <a:latin typeface="Times New Roman" panose="02020603050405020304" pitchFamily="18" charset="0"/>
            </a:endParaRPr>
          </a:p>
          <a:p>
            <a:pPr defTabSz="844550" eaLnBrk="0" hangingPunct="0">
              <a:spcBef>
                <a:spcPct val="10000"/>
              </a:spcBef>
            </a:pPr>
            <a:r>
              <a:rPr lang="en-US" sz="2000" b="1" dirty="0">
                <a:latin typeface="Times New Roman" panose="02020603050405020304" pitchFamily="18" charset="0"/>
              </a:rPr>
              <a:t>	3 phase conventional excitation</a:t>
            </a:r>
            <a:endParaRPr lang="en-US" sz="2000" b="1" dirty="0">
              <a:latin typeface="Times New Roman" panose="02020603050405020304" pitchFamily="18" charset="0"/>
            </a:endParaRPr>
          </a:p>
          <a:p>
            <a:pPr defTabSz="844550" eaLnBrk="0" hangingPunct="0">
              <a:spcBef>
                <a:spcPct val="10000"/>
              </a:spcBef>
            </a:pPr>
            <a:r>
              <a:rPr lang="en-US" sz="2000" b="1" dirty="0">
                <a:latin typeface="Times New Roman" panose="02020603050405020304" pitchFamily="18" charset="0"/>
              </a:rPr>
              <a:t>	3 phase Brushless Permanent (PM) Magnet</a:t>
            </a:r>
            <a:endParaRPr lang="en-US" sz="2000" b="1" dirty="0">
              <a:latin typeface="Times New Roman" panose="02020603050405020304" pitchFamily="18" charset="0"/>
            </a:endParaRPr>
          </a:p>
          <a:p>
            <a:pPr defTabSz="844550" eaLnBrk="0" hangingPunct="0">
              <a:spcBef>
                <a:spcPct val="10000"/>
              </a:spcBef>
            </a:pPr>
            <a:endParaRPr lang="en-US" sz="1200" b="1" dirty="0">
              <a:latin typeface="Times New Roman" panose="02020603050405020304" pitchFamily="18" charset="0"/>
            </a:endParaRPr>
          </a:p>
          <a:p>
            <a:pPr defTabSz="844550" eaLnBrk="0" hangingPunct="0">
              <a:spcBef>
                <a:spcPct val="20000"/>
              </a:spcBef>
            </a:pPr>
            <a:r>
              <a:rPr lang="en-US" sz="2000" b="1" dirty="0">
                <a:latin typeface="Times New Roman" panose="02020603050405020304" pitchFamily="18" charset="0"/>
              </a:rPr>
              <a:t>SPECIAL ELECTRICAL MOTORS</a:t>
            </a:r>
            <a:endParaRPr lang="en-US" sz="2000" b="1" dirty="0">
              <a:latin typeface="Times New Roman" panose="02020603050405020304" pitchFamily="18" charset="0"/>
            </a:endParaRPr>
          </a:p>
          <a:p>
            <a:pPr defTabSz="844550" eaLnBrk="0" hangingPunct="0">
              <a:spcBef>
                <a:spcPct val="20000"/>
              </a:spcBef>
            </a:pPr>
            <a:r>
              <a:rPr lang="en-US" sz="2000" b="1" dirty="0">
                <a:latin typeface="Times New Roman" panose="02020603050405020304" pitchFamily="18" charset="0"/>
              </a:rPr>
              <a:t>Reluctance motors, Stepper motor, Universal motors……</a:t>
            </a:r>
            <a:endParaRPr lang="en-US" sz="2000" b="1"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Rectangle 3"/>
          <p:cNvSpPr>
            <a:spLocks noGrp="1" noChangeArrowheads="1"/>
          </p:cNvSpPr>
          <p:nvPr>
            <p:ph type="body" idx="1"/>
          </p:nvPr>
        </p:nvSpPr>
        <p:spPr>
          <a:xfrm>
            <a:off x="457200" y="3500438"/>
            <a:ext cx="8229600" cy="3024187"/>
          </a:xfrm>
        </p:spPr>
        <p:txBody>
          <a:bodyPr/>
          <a:lstStyle/>
          <a:p>
            <a:pPr eaLnBrk="1" hangingPunct="1">
              <a:lnSpc>
                <a:spcPct val="80000"/>
              </a:lnSpc>
              <a:buFontTx/>
              <a:buNone/>
            </a:pPr>
            <a:r>
              <a:rPr lang="en-GB" sz="2800" b="1" smtClean="0"/>
              <a:t>Power Range</a:t>
            </a:r>
            <a:endParaRPr lang="en-GB" sz="2800" b="1" smtClean="0"/>
          </a:p>
          <a:p>
            <a:pPr eaLnBrk="1" hangingPunct="1">
              <a:lnSpc>
                <a:spcPct val="80000"/>
              </a:lnSpc>
            </a:pPr>
            <a:endParaRPr lang="en-GB" sz="2800" b="1" smtClean="0"/>
          </a:p>
          <a:p>
            <a:pPr eaLnBrk="1" hangingPunct="1">
              <a:lnSpc>
                <a:spcPct val="80000"/>
              </a:lnSpc>
            </a:pPr>
            <a:r>
              <a:rPr lang="en-GB" sz="2400" smtClean="0"/>
              <a:t>200-500W		small fans </a:t>
            </a:r>
            <a:endParaRPr lang="en-GB" sz="2400" smtClean="0"/>
          </a:p>
          <a:p>
            <a:pPr eaLnBrk="1" hangingPunct="1">
              <a:lnSpc>
                <a:spcPct val="80000"/>
              </a:lnSpc>
            </a:pPr>
            <a:r>
              <a:rPr lang="en-GB" sz="2400" smtClean="0"/>
              <a:t>1-50kW		fans, pumps, conveyors, escalators</a:t>
            </a:r>
            <a:endParaRPr lang="en-GB" sz="2400" smtClean="0"/>
          </a:p>
          <a:p>
            <a:pPr eaLnBrk="1" hangingPunct="1">
              <a:lnSpc>
                <a:spcPct val="80000"/>
              </a:lnSpc>
            </a:pPr>
            <a:r>
              <a:rPr lang="en-GB" sz="2400" smtClean="0"/>
              <a:t>50-500kW		water pumping, coal cutting, </a:t>
            </a:r>
            <a:endParaRPr lang="en-GB" sz="2400" smtClean="0"/>
          </a:p>
          <a:p>
            <a:pPr eaLnBrk="1" hangingPunct="1">
              <a:lnSpc>
                <a:spcPct val="80000"/>
              </a:lnSpc>
            </a:pPr>
            <a:r>
              <a:rPr lang="en-GB" sz="2400" smtClean="0"/>
              <a:t>1MW		high speed train motor (eg. x4) </a:t>
            </a:r>
            <a:endParaRPr lang="en-GB" sz="2400" smtClean="0"/>
          </a:p>
          <a:p>
            <a:pPr eaLnBrk="1" hangingPunct="1">
              <a:lnSpc>
                <a:spcPct val="80000"/>
              </a:lnSpc>
            </a:pPr>
            <a:r>
              <a:rPr lang="en-GB" sz="2400" smtClean="0"/>
              <a:t>10MW		warship/cruise liner motor (x2) </a:t>
            </a:r>
            <a:endParaRPr lang="en-US" sz="2400" smtClean="0"/>
          </a:p>
        </p:txBody>
      </p:sp>
      <p:grpSp>
        <p:nvGrpSpPr>
          <p:cNvPr id="33797" name="Group 4"/>
          <p:cNvGrpSpPr/>
          <p:nvPr/>
        </p:nvGrpSpPr>
        <p:grpSpPr bwMode="auto">
          <a:xfrm>
            <a:off x="1619250" y="333375"/>
            <a:ext cx="6121400" cy="2808288"/>
            <a:chOff x="1906" y="6753"/>
            <a:chExt cx="8640" cy="4005"/>
          </a:xfrm>
        </p:grpSpPr>
        <p:grpSp>
          <p:nvGrpSpPr>
            <p:cNvPr id="33798" name="Group 5"/>
            <p:cNvGrpSpPr/>
            <p:nvPr/>
          </p:nvGrpSpPr>
          <p:grpSpPr bwMode="auto">
            <a:xfrm>
              <a:off x="1906" y="6753"/>
              <a:ext cx="4050" cy="4005"/>
              <a:chOff x="1830" y="7500"/>
              <a:chExt cx="4050" cy="4005"/>
            </a:xfrm>
          </p:grpSpPr>
          <p:grpSp>
            <p:nvGrpSpPr>
              <p:cNvPr id="33808" name="Group 6"/>
              <p:cNvGrpSpPr/>
              <p:nvPr/>
            </p:nvGrpSpPr>
            <p:grpSpPr bwMode="auto">
              <a:xfrm>
                <a:off x="1985" y="7500"/>
                <a:ext cx="3895" cy="3035"/>
                <a:chOff x="350" y="6525"/>
                <a:chExt cx="5095" cy="3845"/>
              </a:xfrm>
            </p:grpSpPr>
            <p:grpSp>
              <p:nvGrpSpPr>
                <p:cNvPr id="33813" name="Group 7"/>
                <p:cNvGrpSpPr/>
                <p:nvPr/>
              </p:nvGrpSpPr>
              <p:grpSpPr bwMode="auto">
                <a:xfrm>
                  <a:off x="350" y="7558"/>
                  <a:ext cx="2810" cy="2812"/>
                  <a:chOff x="2000" y="6320"/>
                  <a:chExt cx="3480" cy="3360"/>
                </a:xfrm>
              </p:grpSpPr>
              <p:sp>
                <p:nvSpPr>
                  <p:cNvPr id="33818" name="Oval 8"/>
                  <p:cNvSpPr>
                    <a:spLocks noChangeArrowheads="1"/>
                  </p:cNvSpPr>
                  <p:nvPr/>
                </p:nvSpPr>
                <p:spPr bwMode="auto">
                  <a:xfrm>
                    <a:off x="2000" y="6320"/>
                    <a:ext cx="3480" cy="3360"/>
                  </a:xfrm>
                  <a:prstGeom prst="ellipse">
                    <a:avLst/>
                  </a:prstGeom>
                  <a:solidFill>
                    <a:srgbClr val="FFFFFF"/>
                  </a:solidFill>
                  <a:ln w="9525">
                    <a:solidFill>
                      <a:srgbClr val="000000"/>
                    </a:solidFill>
                    <a:round/>
                  </a:ln>
                </p:spPr>
                <p:txBody>
                  <a:bodyPr/>
                  <a:lstStyle/>
                  <a:p>
                    <a:endParaRPr lang="ms-MY"/>
                  </a:p>
                </p:txBody>
              </p:sp>
              <p:grpSp>
                <p:nvGrpSpPr>
                  <p:cNvPr id="33819" name="Group 9"/>
                  <p:cNvGrpSpPr/>
                  <p:nvPr/>
                </p:nvGrpSpPr>
                <p:grpSpPr bwMode="auto">
                  <a:xfrm>
                    <a:off x="2065" y="6395"/>
                    <a:ext cx="3350" cy="3205"/>
                    <a:chOff x="2065" y="6395"/>
                    <a:chExt cx="3350" cy="3205"/>
                  </a:xfrm>
                </p:grpSpPr>
                <p:sp>
                  <p:nvSpPr>
                    <p:cNvPr id="33820" name="Oval 10"/>
                    <p:cNvSpPr>
                      <a:spLocks noChangeArrowheads="1"/>
                    </p:cNvSpPr>
                    <p:nvPr/>
                  </p:nvSpPr>
                  <p:spPr bwMode="auto">
                    <a:xfrm>
                      <a:off x="3160" y="6470"/>
                      <a:ext cx="275" cy="265"/>
                    </a:xfrm>
                    <a:prstGeom prst="ellipse">
                      <a:avLst/>
                    </a:prstGeom>
                    <a:solidFill>
                      <a:srgbClr val="FFFFFF"/>
                    </a:solidFill>
                    <a:ln w="9525">
                      <a:solidFill>
                        <a:srgbClr val="000000"/>
                      </a:solidFill>
                      <a:round/>
                    </a:ln>
                  </p:spPr>
                  <p:txBody>
                    <a:bodyPr/>
                    <a:lstStyle/>
                    <a:p>
                      <a:endParaRPr lang="ms-MY"/>
                    </a:p>
                  </p:txBody>
                </p:sp>
                <p:sp>
                  <p:nvSpPr>
                    <p:cNvPr id="33821" name="Oval 11"/>
                    <p:cNvSpPr>
                      <a:spLocks noChangeArrowheads="1"/>
                    </p:cNvSpPr>
                    <p:nvPr/>
                  </p:nvSpPr>
                  <p:spPr bwMode="auto">
                    <a:xfrm>
                      <a:off x="3580" y="6395"/>
                      <a:ext cx="275" cy="265"/>
                    </a:xfrm>
                    <a:prstGeom prst="ellipse">
                      <a:avLst/>
                    </a:prstGeom>
                    <a:solidFill>
                      <a:srgbClr val="FFFFFF"/>
                    </a:solidFill>
                    <a:ln w="9525">
                      <a:solidFill>
                        <a:srgbClr val="000000"/>
                      </a:solidFill>
                      <a:round/>
                    </a:ln>
                  </p:spPr>
                  <p:txBody>
                    <a:bodyPr/>
                    <a:lstStyle/>
                    <a:p>
                      <a:endParaRPr lang="ms-MY"/>
                    </a:p>
                  </p:txBody>
                </p:sp>
                <p:sp>
                  <p:nvSpPr>
                    <p:cNvPr id="33822" name="Oval 12"/>
                    <p:cNvSpPr>
                      <a:spLocks noChangeArrowheads="1"/>
                    </p:cNvSpPr>
                    <p:nvPr/>
                  </p:nvSpPr>
                  <p:spPr bwMode="auto">
                    <a:xfrm>
                      <a:off x="4000" y="6440"/>
                      <a:ext cx="275" cy="265"/>
                    </a:xfrm>
                    <a:prstGeom prst="ellipse">
                      <a:avLst/>
                    </a:prstGeom>
                    <a:solidFill>
                      <a:srgbClr val="FFFFFF"/>
                    </a:solidFill>
                    <a:ln w="9525">
                      <a:solidFill>
                        <a:srgbClr val="000000"/>
                      </a:solidFill>
                      <a:round/>
                    </a:ln>
                  </p:spPr>
                  <p:txBody>
                    <a:bodyPr/>
                    <a:lstStyle/>
                    <a:p>
                      <a:endParaRPr lang="ms-MY"/>
                    </a:p>
                  </p:txBody>
                </p:sp>
                <p:sp>
                  <p:nvSpPr>
                    <p:cNvPr id="33823" name="Oval 13"/>
                    <p:cNvSpPr>
                      <a:spLocks noChangeArrowheads="1"/>
                    </p:cNvSpPr>
                    <p:nvPr/>
                  </p:nvSpPr>
                  <p:spPr bwMode="auto">
                    <a:xfrm>
                      <a:off x="4360" y="6590"/>
                      <a:ext cx="275" cy="265"/>
                    </a:xfrm>
                    <a:prstGeom prst="ellipse">
                      <a:avLst/>
                    </a:prstGeom>
                    <a:solidFill>
                      <a:srgbClr val="FFFFFF"/>
                    </a:solidFill>
                    <a:ln w="9525">
                      <a:solidFill>
                        <a:srgbClr val="000000"/>
                      </a:solidFill>
                      <a:round/>
                    </a:ln>
                  </p:spPr>
                  <p:txBody>
                    <a:bodyPr/>
                    <a:lstStyle/>
                    <a:p>
                      <a:endParaRPr lang="ms-MY"/>
                    </a:p>
                  </p:txBody>
                </p:sp>
                <p:sp>
                  <p:nvSpPr>
                    <p:cNvPr id="33824" name="Oval 14"/>
                    <p:cNvSpPr>
                      <a:spLocks noChangeArrowheads="1"/>
                    </p:cNvSpPr>
                    <p:nvPr/>
                  </p:nvSpPr>
                  <p:spPr bwMode="auto">
                    <a:xfrm>
                      <a:off x="4690" y="6830"/>
                      <a:ext cx="275" cy="265"/>
                    </a:xfrm>
                    <a:prstGeom prst="ellipse">
                      <a:avLst/>
                    </a:prstGeom>
                    <a:solidFill>
                      <a:srgbClr val="FFFFFF"/>
                    </a:solidFill>
                    <a:ln w="9525">
                      <a:solidFill>
                        <a:srgbClr val="000000"/>
                      </a:solidFill>
                      <a:round/>
                    </a:ln>
                  </p:spPr>
                  <p:txBody>
                    <a:bodyPr/>
                    <a:lstStyle/>
                    <a:p>
                      <a:endParaRPr lang="ms-MY"/>
                    </a:p>
                  </p:txBody>
                </p:sp>
                <p:sp>
                  <p:nvSpPr>
                    <p:cNvPr id="33825" name="Oval 15"/>
                    <p:cNvSpPr>
                      <a:spLocks noChangeArrowheads="1"/>
                    </p:cNvSpPr>
                    <p:nvPr/>
                  </p:nvSpPr>
                  <p:spPr bwMode="auto">
                    <a:xfrm>
                      <a:off x="4945" y="7130"/>
                      <a:ext cx="275" cy="265"/>
                    </a:xfrm>
                    <a:prstGeom prst="ellipse">
                      <a:avLst/>
                    </a:prstGeom>
                    <a:solidFill>
                      <a:srgbClr val="FFFFFF"/>
                    </a:solidFill>
                    <a:ln w="9525">
                      <a:solidFill>
                        <a:srgbClr val="000000"/>
                      </a:solidFill>
                      <a:round/>
                    </a:ln>
                  </p:spPr>
                  <p:txBody>
                    <a:bodyPr/>
                    <a:lstStyle/>
                    <a:p>
                      <a:endParaRPr lang="ms-MY"/>
                    </a:p>
                  </p:txBody>
                </p:sp>
                <p:sp>
                  <p:nvSpPr>
                    <p:cNvPr id="33826" name="Oval 16"/>
                    <p:cNvSpPr>
                      <a:spLocks noChangeArrowheads="1"/>
                    </p:cNvSpPr>
                    <p:nvPr/>
                  </p:nvSpPr>
                  <p:spPr bwMode="auto">
                    <a:xfrm>
                      <a:off x="5080" y="7520"/>
                      <a:ext cx="275" cy="265"/>
                    </a:xfrm>
                    <a:prstGeom prst="ellipse">
                      <a:avLst/>
                    </a:prstGeom>
                    <a:solidFill>
                      <a:srgbClr val="FFFFFF"/>
                    </a:solidFill>
                    <a:ln w="9525">
                      <a:solidFill>
                        <a:srgbClr val="000000"/>
                      </a:solidFill>
                      <a:round/>
                    </a:ln>
                  </p:spPr>
                  <p:txBody>
                    <a:bodyPr/>
                    <a:lstStyle/>
                    <a:p>
                      <a:endParaRPr lang="ms-MY"/>
                    </a:p>
                  </p:txBody>
                </p:sp>
                <p:sp>
                  <p:nvSpPr>
                    <p:cNvPr id="33827" name="Oval 17"/>
                    <p:cNvSpPr>
                      <a:spLocks noChangeArrowheads="1"/>
                    </p:cNvSpPr>
                    <p:nvPr/>
                  </p:nvSpPr>
                  <p:spPr bwMode="auto">
                    <a:xfrm>
                      <a:off x="5140" y="7940"/>
                      <a:ext cx="275" cy="265"/>
                    </a:xfrm>
                    <a:prstGeom prst="ellipse">
                      <a:avLst/>
                    </a:prstGeom>
                    <a:solidFill>
                      <a:srgbClr val="FFFFFF"/>
                    </a:solidFill>
                    <a:ln w="9525">
                      <a:solidFill>
                        <a:srgbClr val="000000"/>
                      </a:solidFill>
                      <a:round/>
                    </a:ln>
                  </p:spPr>
                  <p:txBody>
                    <a:bodyPr/>
                    <a:lstStyle/>
                    <a:p>
                      <a:endParaRPr lang="ms-MY"/>
                    </a:p>
                  </p:txBody>
                </p:sp>
                <p:sp>
                  <p:nvSpPr>
                    <p:cNvPr id="33828" name="Oval 18"/>
                    <p:cNvSpPr>
                      <a:spLocks noChangeArrowheads="1"/>
                    </p:cNvSpPr>
                    <p:nvPr/>
                  </p:nvSpPr>
                  <p:spPr bwMode="auto">
                    <a:xfrm>
                      <a:off x="5050" y="8330"/>
                      <a:ext cx="275" cy="265"/>
                    </a:xfrm>
                    <a:prstGeom prst="ellipse">
                      <a:avLst/>
                    </a:prstGeom>
                    <a:solidFill>
                      <a:srgbClr val="FFFFFF"/>
                    </a:solidFill>
                    <a:ln w="9525">
                      <a:solidFill>
                        <a:srgbClr val="000000"/>
                      </a:solidFill>
                      <a:round/>
                    </a:ln>
                  </p:spPr>
                  <p:txBody>
                    <a:bodyPr/>
                    <a:lstStyle/>
                    <a:p>
                      <a:endParaRPr lang="ms-MY"/>
                    </a:p>
                  </p:txBody>
                </p:sp>
                <p:sp>
                  <p:nvSpPr>
                    <p:cNvPr id="33829" name="Oval 19"/>
                    <p:cNvSpPr>
                      <a:spLocks noChangeArrowheads="1"/>
                    </p:cNvSpPr>
                    <p:nvPr/>
                  </p:nvSpPr>
                  <p:spPr bwMode="auto">
                    <a:xfrm>
                      <a:off x="4900" y="8690"/>
                      <a:ext cx="275" cy="265"/>
                    </a:xfrm>
                    <a:prstGeom prst="ellipse">
                      <a:avLst/>
                    </a:prstGeom>
                    <a:solidFill>
                      <a:srgbClr val="FFFFFF"/>
                    </a:solidFill>
                    <a:ln w="9525">
                      <a:solidFill>
                        <a:srgbClr val="000000"/>
                      </a:solidFill>
                      <a:round/>
                    </a:ln>
                  </p:spPr>
                  <p:txBody>
                    <a:bodyPr/>
                    <a:lstStyle/>
                    <a:p>
                      <a:endParaRPr lang="ms-MY"/>
                    </a:p>
                  </p:txBody>
                </p:sp>
                <p:sp>
                  <p:nvSpPr>
                    <p:cNvPr id="33830" name="Oval 20"/>
                    <p:cNvSpPr>
                      <a:spLocks noChangeArrowheads="1"/>
                    </p:cNvSpPr>
                    <p:nvPr/>
                  </p:nvSpPr>
                  <p:spPr bwMode="auto">
                    <a:xfrm>
                      <a:off x="2815" y="6605"/>
                      <a:ext cx="275" cy="265"/>
                    </a:xfrm>
                    <a:prstGeom prst="ellipse">
                      <a:avLst/>
                    </a:prstGeom>
                    <a:solidFill>
                      <a:srgbClr val="FFFFFF"/>
                    </a:solidFill>
                    <a:ln w="9525">
                      <a:solidFill>
                        <a:srgbClr val="000000"/>
                      </a:solidFill>
                      <a:round/>
                    </a:ln>
                  </p:spPr>
                  <p:txBody>
                    <a:bodyPr/>
                    <a:lstStyle/>
                    <a:p>
                      <a:endParaRPr lang="ms-MY"/>
                    </a:p>
                  </p:txBody>
                </p:sp>
                <p:sp>
                  <p:nvSpPr>
                    <p:cNvPr id="33831" name="Oval 21"/>
                    <p:cNvSpPr>
                      <a:spLocks noChangeArrowheads="1"/>
                    </p:cNvSpPr>
                    <p:nvPr/>
                  </p:nvSpPr>
                  <p:spPr bwMode="auto">
                    <a:xfrm>
                      <a:off x="2485" y="6830"/>
                      <a:ext cx="275" cy="265"/>
                    </a:xfrm>
                    <a:prstGeom prst="ellipse">
                      <a:avLst/>
                    </a:prstGeom>
                    <a:solidFill>
                      <a:srgbClr val="FFFFFF"/>
                    </a:solidFill>
                    <a:ln w="9525">
                      <a:solidFill>
                        <a:srgbClr val="000000"/>
                      </a:solidFill>
                      <a:round/>
                    </a:ln>
                  </p:spPr>
                  <p:txBody>
                    <a:bodyPr/>
                    <a:lstStyle/>
                    <a:p>
                      <a:endParaRPr lang="ms-MY"/>
                    </a:p>
                  </p:txBody>
                </p:sp>
                <p:sp>
                  <p:nvSpPr>
                    <p:cNvPr id="33832" name="Oval 22"/>
                    <p:cNvSpPr>
                      <a:spLocks noChangeArrowheads="1"/>
                    </p:cNvSpPr>
                    <p:nvPr/>
                  </p:nvSpPr>
                  <p:spPr bwMode="auto">
                    <a:xfrm>
                      <a:off x="3625" y="9335"/>
                      <a:ext cx="275" cy="265"/>
                    </a:xfrm>
                    <a:prstGeom prst="ellipse">
                      <a:avLst/>
                    </a:prstGeom>
                    <a:solidFill>
                      <a:srgbClr val="FFFFFF"/>
                    </a:solidFill>
                    <a:ln w="9525">
                      <a:solidFill>
                        <a:srgbClr val="000000"/>
                      </a:solidFill>
                      <a:round/>
                    </a:ln>
                  </p:spPr>
                  <p:txBody>
                    <a:bodyPr/>
                    <a:lstStyle/>
                    <a:p>
                      <a:endParaRPr lang="ms-MY"/>
                    </a:p>
                  </p:txBody>
                </p:sp>
                <p:sp>
                  <p:nvSpPr>
                    <p:cNvPr id="33833" name="Oval 23"/>
                    <p:cNvSpPr>
                      <a:spLocks noChangeArrowheads="1"/>
                    </p:cNvSpPr>
                    <p:nvPr/>
                  </p:nvSpPr>
                  <p:spPr bwMode="auto">
                    <a:xfrm>
                      <a:off x="3190" y="9275"/>
                      <a:ext cx="275" cy="265"/>
                    </a:xfrm>
                    <a:prstGeom prst="ellipse">
                      <a:avLst/>
                    </a:prstGeom>
                    <a:solidFill>
                      <a:srgbClr val="FFFFFF"/>
                    </a:solidFill>
                    <a:ln w="9525">
                      <a:solidFill>
                        <a:srgbClr val="000000"/>
                      </a:solidFill>
                      <a:round/>
                    </a:ln>
                  </p:spPr>
                  <p:txBody>
                    <a:bodyPr/>
                    <a:lstStyle/>
                    <a:p>
                      <a:endParaRPr lang="ms-MY"/>
                    </a:p>
                  </p:txBody>
                </p:sp>
                <p:sp>
                  <p:nvSpPr>
                    <p:cNvPr id="33834" name="Oval 24"/>
                    <p:cNvSpPr>
                      <a:spLocks noChangeArrowheads="1"/>
                    </p:cNvSpPr>
                    <p:nvPr/>
                  </p:nvSpPr>
                  <p:spPr bwMode="auto">
                    <a:xfrm>
                      <a:off x="2830" y="9125"/>
                      <a:ext cx="275" cy="265"/>
                    </a:xfrm>
                    <a:prstGeom prst="ellipse">
                      <a:avLst/>
                    </a:prstGeom>
                    <a:solidFill>
                      <a:srgbClr val="FFFFFF"/>
                    </a:solidFill>
                    <a:ln w="9525">
                      <a:solidFill>
                        <a:srgbClr val="000000"/>
                      </a:solidFill>
                      <a:round/>
                    </a:ln>
                  </p:spPr>
                  <p:txBody>
                    <a:bodyPr/>
                    <a:lstStyle/>
                    <a:p>
                      <a:endParaRPr lang="ms-MY"/>
                    </a:p>
                  </p:txBody>
                </p:sp>
                <p:sp>
                  <p:nvSpPr>
                    <p:cNvPr id="33835" name="Oval 25"/>
                    <p:cNvSpPr>
                      <a:spLocks noChangeArrowheads="1"/>
                    </p:cNvSpPr>
                    <p:nvPr/>
                  </p:nvSpPr>
                  <p:spPr bwMode="auto">
                    <a:xfrm>
                      <a:off x="2515" y="8900"/>
                      <a:ext cx="275" cy="265"/>
                    </a:xfrm>
                    <a:prstGeom prst="ellipse">
                      <a:avLst/>
                    </a:prstGeom>
                    <a:solidFill>
                      <a:srgbClr val="FFFFFF"/>
                    </a:solidFill>
                    <a:ln w="9525">
                      <a:solidFill>
                        <a:srgbClr val="000000"/>
                      </a:solidFill>
                      <a:round/>
                    </a:ln>
                  </p:spPr>
                  <p:txBody>
                    <a:bodyPr/>
                    <a:lstStyle/>
                    <a:p>
                      <a:endParaRPr lang="ms-MY"/>
                    </a:p>
                  </p:txBody>
                </p:sp>
                <p:sp>
                  <p:nvSpPr>
                    <p:cNvPr id="33836" name="Oval 26"/>
                    <p:cNvSpPr>
                      <a:spLocks noChangeArrowheads="1"/>
                    </p:cNvSpPr>
                    <p:nvPr/>
                  </p:nvSpPr>
                  <p:spPr bwMode="auto">
                    <a:xfrm>
                      <a:off x="2260" y="8615"/>
                      <a:ext cx="275" cy="265"/>
                    </a:xfrm>
                    <a:prstGeom prst="ellipse">
                      <a:avLst/>
                    </a:prstGeom>
                    <a:solidFill>
                      <a:srgbClr val="FFFFFF"/>
                    </a:solidFill>
                    <a:ln w="9525">
                      <a:solidFill>
                        <a:srgbClr val="000000"/>
                      </a:solidFill>
                      <a:round/>
                    </a:ln>
                  </p:spPr>
                  <p:txBody>
                    <a:bodyPr/>
                    <a:lstStyle/>
                    <a:p>
                      <a:endParaRPr lang="ms-MY"/>
                    </a:p>
                  </p:txBody>
                </p:sp>
                <p:sp>
                  <p:nvSpPr>
                    <p:cNvPr id="33837" name="Oval 27"/>
                    <p:cNvSpPr>
                      <a:spLocks noChangeArrowheads="1"/>
                    </p:cNvSpPr>
                    <p:nvPr/>
                  </p:nvSpPr>
                  <p:spPr bwMode="auto">
                    <a:xfrm>
                      <a:off x="2110" y="8270"/>
                      <a:ext cx="275" cy="265"/>
                    </a:xfrm>
                    <a:prstGeom prst="ellipse">
                      <a:avLst/>
                    </a:prstGeom>
                    <a:solidFill>
                      <a:srgbClr val="FFFFFF"/>
                    </a:solidFill>
                    <a:ln w="9525">
                      <a:solidFill>
                        <a:srgbClr val="000000"/>
                      </a:solidFill>
                      <a:round/>
                    </a:ln>
                  </p:spPr>
                  <p:txBody>
                    <a:bodyPr/>
                    <a:lstStyle/>
                    <a:p>
                      <a:endParaRPr lang="ms-MY"/>
                    </a:p>
                  </p:txBody>
                </p:sp>
                <p:sp>
                  <p:nvSpPr>
                    <p:cNvPr id="33838" name="Oval 28"/>
                    <p:cNvSpPr>
                      <a:spLocks noChangeArrowheads="1"/>
                    </p:cNvSpPr>
                    <p:nvPr/>
                  </p:nvSpPr>
                  <p:spPr bwMode="auto">
                    <a:xfrm>
                      <a:off x="2065" y="7910"/>
                      <a:ext cx="275" cy="265"/>
                    </a:xfrm>
                    <a:prstGeom prst="ellipse">
                      <a:avLst/>
                    </a:prstGeom>
                    <a:solidFill>
                      <a:srgbClr val="FFFFFF"/>
                    </a:solidFill>
                    <a:ln w="9525">
                      <a:solidFill>
                        <a:srgbClr val="000000"/>
                      </a:solidFill>
                      <a:round/>
                    </a:ln>
                  </p:spPr>
                  <p:txBody>
                    <a:bodyPr/>
                    <a:lstStyle/>
                    <a:p>
                      <a:endParaRPr lang="ms-MY"/>
                    </a:p>
                  </p:txBody>
                </p:sp>
                <p:sp>
                  <p:nvSpPr>
                    <p:cNvPr id="33839" name="Oval 29"/>
                    <p:cNvSpPr>
                      <a:spLocks noChangeArrowheads="1"/>
                    </p:cNvSpPr>
                    <p:nvPr/>
                  </p:nvSpPr>
                  <p:spPr bwMode="auto">
                    <a:xfrm>
                      <a:off x="2080" y="7520"/>
                      <a:ext cx="275" cy="265"/>
                    </a:xfrm>
                    <a:prstGeom prst="ellipse">
                      <a:avLst/>
                    </a:prstGeom>
                    <a:solidFill>
                      <a:srgbClr val="FFFFFF"/>
                    </a:solidFill>
                    <a:ln w="9525">
                      <a:solidFill>
                        <a:srgbClr val="000000"/>
                      </a:solidFill>
                      <a:round/>
                    </a:ln>
                  </p:spPr>
                  <p:txBody>
                    <a:bodyPr/>
                    <a:lstStyle/>
                    <a:p>
                      <a:endParaRPr lang="ms-MY"/>
                    </a:p>
                  </p:txBody>
                </p:sp>
                <p:sp>
                  <p:nvSpPr>
                    <p:cNvPr id="33840" name="Oval 30"/>
                    <p:cNvSpPr>
                      <a:spLocks noChangeArrowheads="1"/>
                    </p:cNvSpPr>
                    <p:nvPr/>
                  </p:nvSpPr>
                  <p:spPr bwMode="auto">
                    <a:xfrm>
                      <a:off x="2215" y="7175"/>
                      <a:ext cx="275" cy="265"/>
                    </a:xfrm>
                    <a:prstGeom prst="ellipse">
                      <a:avLst/>
                    </a:prstGeom>
                    <a:solidFill>
                      <a:srgbClr val="FFFFFF"/>
                    </a:solidFill>
                    <a:ln w="9525">
                      <a:solidFill>
                        <a:srgbClr val="000000"/>
                      </a:solidFill>
                      <a:round/>
                    </a:ln>
                  </p:spPr>
                  <p:txBody>
                    <a:bodyPr/>
                    <a:lstStyle/>
                    <a:p>
                      <a:endParaRPr lang="ms-MY"/>
                    </a:p>
                  </p:txBody>
                </p:sp>
                <p:sp>
                  <p:nvSpPr>
                    <p:cNvPr id="33841" name="Oval 31"/>
                    <p:cNvSpPr>
                      <a:spLocks noChangeArrowheads="1"/>
                    </p:cNvSpPr>
                    <p:nvPr/>
                  </p:nvSpPr>
                  <p:spPr bwMode="auto">
                    <a:xfrm>
                      <a:off x="3985" y="9290"/>
                      <a:ext cx="275" cy="265"/>
                    </a:xfrm>
                    <a:prstGeom prst="ellipse">
                      <a:avLst/>
                    </a:prstGeom>
                    <a:solidFill>
                      <a:srgbClr val="FFFFFF"/>
                    </a:solidFill>
                    <a:ln w="9525">
                      <a:solidFill>
                        <a:srgbClr val="000000"/>
                      </a:solidFill>
                      <a:round/>
                    </a:ln>
                  </p:spPr>
                  <p:txBody>
                    <a:bodyPr/>
                    <a:lstStyle/>
                    <a:p>
                      <a:endParaRPr lang="ms-MY"/>
                    </a:p>
                  </p:txBody>
                </p:sp>
                <p:sp>
                  <p:nvSpPr>
                    <p:cNvPr id="33842" name="Oval 32"/>
                    <p:cNvSpPr>
                      <a:spLocks noChangeArrowheads="1"/>
                    </p:cNvSpPr>
                    <p:nvPr/>
                  </p:nvSpPr>
                  <p:spPr bwMode="auto">
                    <a:xfrm>
                      <a:off x="4330" y="9155"/>
                      <a:ext cx="275" cy="265"/>
                    </a:xfrm>
                    <a:prstGeom prst="ellipse">
                      <a:avLst/>
                    </a:prstGeom>
                    <a:solidFill>
                      <a:srgbClr val="FFFFFF"/>
                    </a:solidFill>
                    <a:ln w="9525">
                      <a:solidFill>
                        <a:srgbClr val="000000"/>
                      </a:solidFill>
                      <a:round/>
                    </a:ln>
                  </p:spPr>
                  <p:txBody>
                    <a:bodyPr/>
                    <a:lstStyle/>
                    <a:p>
                      <a:endParaRPr lang="ms-MY"/>
                    </a:p>
                  </p:txBody>
                </p:sp>
                <p:sp>
                  <p:nvSpPr>
                    <p:cNvPr id="33843" name="Oval 33"/>
                    <p:cNvSpPr>
                      <a:spLocks noChangeArrowheads="1"/>
                    </p:cNvSpPr>
                    <p:nvPr/>
                  </p:nvSpPr>
                  <p:spPr bwMode="auto">
                    <a:xfrm>
                      <a:off x="4660" y="8930"/>
                      <a:ext cx="275" cy="265"/>
                    </a:xfrm>
                    <a:prstGeom prst="ellipse">
                      <a:avLst/>
                    </a:prstGeom>
                    <a:solidFill>
                      <a:srgbClr val="FFFFFF"/>
                    </a:solidFill>
                    <a:ln w="9525">
                      <a:solidFill>
                        <a:srgbClr val="000000"/>
                      </a:solidFill>
                      <a:round/>
                    </a:ln>
                  </p:spPr>
                  <p:txBody>
                    <a:bodyPr/>
                    <a:lstStyle/>
                    <a:p>
                      <a:endParaRPr lang="ms-MY"/>
                    </a:p>
                  </p:txBody>
                </p:sp>
              </p:grpSp>
            </p:grpSp>
            <p:sp>
              <p:nvSpPr>
                <p:cNvPr id="33814" name="Line 34"/>
                <p:cNvSpPr>
                  <a:spLocks noChangeShapeType="1"/>
                </p:cNvSpPr>
                <p:nvPr/>
              </p:nvSpPr>
              <p:spPr bwMode="auto">
                <a:xfrm flipV="1">
                  <a:off x="1230" y="6525"/>
                  <a:ext cx="3076" cy="1132"/>
                </a:xfrm>
                <a:prstGeom prst="line">
                  <a:avLst/>
                </a:prstGeom>
                <a:noFill/>
                <a:ln w="9525">
                  <a:solidFill>
                    <a:srgbClr val="000000"/>
                  </a:solidFill>
                  <a:round/>
                </a:ln>
              </p:spPr>
              <p:txBody>
                <a:bodyPr/>
                <a:lstStyle/>
                <a:p>
                  <a:endParaRPr lang="en-US"/>
                </a:p>
              </p:txBody>
            </p:sp>
            <p:sp>
              <p:nvSpPr>
                <p:cNvPr id="33815" name="Line 35"/>
                <p:cNvSpPr>
                  <a:spLocks noChangeShapeType="1"/>
                </p:cNvSpPr>
                <p:nvPr/>
              </p:nvSpPr>
              <p:spPr bwMode="auto">
                <a:xfrm flipV="1">
                  <a:off x="2417" y="8860"/>
                  <a:ext cx="2398" cy="1343"/>
                </a:xfrm>
                <a:prstGeom prst="line">
                  <a:avLst/>
                </a:prstGeom>
                <a:noFill/>
                <a:ln w="9525">
                  <a:solidFill>
                    <a:srgbClr val="000000"/>
                  </a:solidFill>
                  <a:round/>
                </a:ln>
              </p:spPr>
              <p:txBody>
                <a:bodyPr/>
                <a:lstStyle/>
                <a:p>
                  <a:endParaRPr lang="en-US"/>
                </a:p>
              </p:txBody>
            </p:sp>
            <p:sp>
              <p:nvSpPr>
                <p:cNvPr id="33816" name="Oval 36"/>
                <p:cNvSpPr>
                  <a:spLocks noChangeArrowheads="1"/>
                </p:cNvSpPr>
                <p:nvPr/>
              </p:nvSpPr>
              <p:spPr bwMode="auto">
                <a:xfrm>
                  <a:off x="3447" y="6525"/>
                  <a:ext cx="1998" cy="2410"/>
                </a:xfrm>
                <a:prstGeom prst="ellipse">
                  <a:avLst/>
                </a:prstGeom>
                <a:solidFill>
                  <a:srgbClr val="FFFFFF"/>
                </a:solidFill>
                <a:ln w="9525">
                  <a:solidFill>
                    <a:srgbClr val="000000"/>
                  </a:solidFill>
                  <a:round/>
                </a:ln>
              </p:spPr>
              <p:txBody>
                <a:bodyPr/>
                <a:lstStyle/>
                <a:p>
                  <a:endParaRPr lang="ms-MY"/>
                </a:p>
              </p:txBody>
            </p:sp>
            <p:sp>
              <p:nvSpPr>
                <p:cNvPr id="33817" name="Oval 37"/>
                <p:cNvSpPr>
                  <a:spLocks noChangeArrowheads="1"/>
                </p:cNvSpPr>
                <p:nvPr/>
              </p:nvSpPr>
              <p:spPr bwMode="auto">
                <a:xfrm>
                  <a:off x="3301" y="6613"/>
                  <a:ext cx="1914" cy="2435"/>
                </a:xfrm>
                <a:prstGeom prst="ellipse">
                  <a:avLst/>
                </a:prstGeom>
                <a:solidFill>
                  <a:srgbClr val="FFFFFF"/>
                </a:solidFill>
                <a:ln w="9525">
                  <a:noFill/>
                  <a:round/>
                </a:ln>
              </p:spPr>
              <p:txBody>
                <a:bodyPr/>
                <a:lstStyle/>
                <a:p>
                  <a:endParaRPr lang="ms-MY"/>
                </a:p>
              </p:txBody>
            </p:sp>
          </p:grpSp>
          <p:sp>
            <p:nvSpPr>
              <p:cNvPr id="33809" name="Text Box 38"/>
              <p:cNvSpPr txBox="1">
                <a:spLocks noChangeArrowheads="1"/>
              </p:cNvSpPr>
              <p:nvPr/>
            </p:nvSpPr>
            <p:spPr bwMode="auto">
              <a:xfrm>
                <a:off x="4620" y="10110"/>
                <a:ext cx="1080" cy="720"/>
              </a:xfrm>
              <a:prstGeom prst="rect">
                <a:avLst/>
              </a:prstGeom>
              <a:solidFill>
                <a:srgbClr val="FFFFFF"/>
              </a:solidFill>
              <a:ln w="9525">
                <a:noFill/>
                <a:miter lim="800000"/>
              </a:ln>
            </p:spPr>
            <p:txBody>
              <a:bodyPr/>
              <a:lstStyle/>
              <a:p>
                <a:r>
                  <a:rPr lang="en-US" sz="1600"/>
                  <a:t>Iron</a:t>
                </a:r>
                <a:endParaRPr lang="en-US"/>
              </a:p>
            </p:txBody>
          </p:sp>
          <p:sp>
            <p:nvSpPr>
              <p:cNvPr id="33810" name="Text Box 39"/>
              <p:cNvSpPr txBox="1">
                <a:spLocks noChangeArrowheads="1"/>
              </p:cNvSpPr>
              <p:nvPr/>
            </p:nvSpPr>
            <p:spPr bwMode="auto">
              <a:xfrm>
                <a:off x="1830" y="10785"/>
                <a:ext cx="1605" cy="720"/>
              </a:xfrm>
              <a:prstGeom prst="rect">
                <a:avLst/>
              </a:prstGeom>
              <a:solidFill>
                <a:srgbClr val="FFFFFF"/>
              </a:solidFill>
              <a:ln w="9525">
                <a:noFill/>
                <a:miter lim="800000"/>
              </a:ln>
            </p:spPr>
            <p:txBody>
              <a:bodyPr/>
              <a:lstStyle/>
              <a:p>
                <a:r>
                  <a:rPr lang="en-US" sz="1600"/>
                  <a:t>Al bars</a:t>
                </a:r>
                <a:endParaRPr lang="en-US"/>
              </a:p>
            </p:txBody>
          </p:sp>
          <p:sp>
            <p:nvSpPr>
              <p:cNvPr id="33811" name="Line 40"/>
              <p:cNvSpPr>
                <a:spLocks noChangeShapeType="1"/>
              </p:cNvSpPr>
              <p:nvPr/>
            </p:nvSpPr>
            <p:spPr bwMode="auto">
              <a:xfrm flipV="1">
                <a:off x="2190" y="10170"/>
                <a:ext cx="180" cy="510"/>
              </a:xfrm>
              <a:prstGeom prst="line">
                <a:avLst/>
              </a:prstGeom>
              <a:noFill/>
              <a:ln w="9525">
                <a:solidFill>
                  <a:srgbClr val="000000"/>
                </a:solidFill>
                <a:round/>
                <a:tailEnd type="triangle" w="med" len="med"/>
              </a:ln>
            </p:spPr>
            <p:txBody>
              <a:bodyPr/>
              <a:lstStyle/>
              <a:p>
                <a:endParaRPr lang="en-US"/>
              </a:p>
            </p:txBody>
          </p:sp>
          <p:sp>
            <p:nvSpPr>
              <p:cNvPr id="33812" name="Line 41"/>
              <p:cNvSpPr>
                <a:spLocks noChangeShapeType="1"/>
              </p:cNvSpPr>
              <p:nvPr/>
            </p:nvSpPr>
            <p:spPr bwMode="auto">
              <a:xfrm flipH="1" flipV="1">
                <a:off x="3405" y="9540"/>
                <a:ext cx="1095" cy="735"/>
              </a:xfrm>
              <a:prstGeom prst="line">
                <a:avLst/>
              </a:prstGeom>
              <a:noFill/>
              <a:ln w="9525">
                <a:solidFill>
                  <a:srgbClr val="000000"/>
                </a:solidFill>
                <a:round/>
                <a:tailEnd type="triangle" w="med" len="med"/>
              </a:ln>
            </p:spPr>
            <p:txBody>
              <a:bodyPr/>
              <a:lstStyle/>
              <a:p>
                <a:endParaRPr lang="en-US"/>
              </a:p>
            </p:txBody>
          </p:sp>
        </p:grpSp>
        <p:grpSp>
          <p:nvGrpSpPr>
            <p:cNvPr id="33799" name="Group 42"/>
            <p:cNvGrpSpPr/>
            <p:nvPr/>
          </p:nvGrpSpPr>
          <p:grpSpPr bwMode="auto">
            <a:xfrm>
              <a:off x="6586" y="7188"/>
              <a:ext cx="3960" cy="3240"/>
              <a:chOff x="6780" y="8010"/>
              <a:chExt cx="3960" cy="3240"/>
            </a:xfrm>
          </p:grpSpPr>
          <p:grpSp>
            <p:nvGrpSpPr>
              <p:cNvPr id="33800" name="Group 43"/>
              <p:cNvGrpSpPr/>
              <p:nvPr/>
            </p:nvGrpSpPr>
            <p:grpSpPr bwMode="auto">
              <a:xfrm>
                <a:off x="6780" y="8010"/>
                <a:ext cx="3960" cy="2085"/>
                <a:chOff x="7080" y="7965"/>
                <a:chExt cx="3960" cy="2490"/>
              </a:xfrm>
            </p:grpSpPr>
            <p:sp>
              <p:nvSpPr>
                <p:cNvPr id="33805" name="Rectangle 44"/>
                <p:cNvSpPr>
                  <a:spLocks noChangeArrowheads="1"/>
                </p:cNvSpPr>
                <p:nvPr/>
              </p:nvSpPr>
              <p:spPr bwMode="auto">
                <a:xfrm>
                  <a:off x="7395" y="7965"/>
                  <a:ext cx="3330" cy="2490"/>
                </a:xfrm>
                <a:prstGeom prst="rect">
                  <a:avLst/>
                </a:prstGeom>
                <a:solidFill>
                  <a:srgbClr val="FFFFFF"/>
                </a:solidFill>
                <a:ln w="9525">
                  <a:solidFill>
                    <a:srgbClr val="000000"/>
                  </a:solidFill>
                  <a:miter lim="800000"/>
                </a:ln>
              </p:spPr>
              <p:txBody>
                <a:bodyPr/>
                <a:lstStyle/>
                <a:p>
                  <a:endParaRPr lang="ms-MY"/>
                </a:p>
              </p:txBody>
            </p:sp>
            <p:sp>
              <p:nvSpPr>
                <p:cNvPr id="33806" name="Rectangle 45"/>
                <p:cNvSpPr>
                  <a:spLocks noChangeArrowheads="1"/>
                </p:cNvSpPr>
                <p:nvPr/>
              </p:nvSpPr>
              <p:spPr bwMode="auto">
                <a:xfrm>
                  <a:off x="7080" y="8025"/>
                  <a:ext cx="285" cy="2370"/>
                </a:xfrm>
                <a:prstGeom prst="rect">
                  <a:avLst/>
                </a:prstGeom>
                <a:solidFill>
                  <a:srgbClr val="FFFFFF"/>
                </a:solidFill>
                <a:ln w="9525">
                  <a:solidFill>
                    <a:srgbClr val="000000"/>
                  </a:solidFill>
                  <a:miter lim="800000"/>
                </a:ln>
              </p:spPr>
              <p:txBody>
                <a:bodyPr/>
                <a:lstStyle/>
                <a:p>
                  <a:endParaRPr lang="ms-MY"/>
                </a:p>
              </p:txBody>
            </p:sp>
            <p:sp>
              <p:nvSpPr>
                <p:cNvPr id="33807" name="Rectangle 46"/>
                <p:cNvSpPr>
                  <a:spLocks noChangeArrowheads="1"/>
                </p:cNvSpPr>
                <p:nvPr/>
              </p:nvSpPr>
              <p:spPr bwMode="auto">
                <a:xfrm>
                  <a:off x="10755" y="8040"/>
                  <a:ext cx="285" cy="2370"/>
                </a:xfrm>
                <a:prstGeom prst="rect">
                  <a:avLst/>
                </a:prstGeom>
                <a:solidFill>
                  <a:srgbClr val="FFFFFF"/>
                </a:solidFill>
                <a:ln w="9525">
                  <a:solidFill>
                    <a:srgbClr val="000000"/>
                  </a:solidFill>
                  <a:miter lim="800000"/>
                </a:ln>
              </p:spPr>
              <p:txBody>
                <a:bodyPr/>
                <a:lstStyle/>
                <a:p>
                  <a:endParaRPr lang="ms-MY"/>
                </a:p>
              </p:txBody>
            </p:sp>
          </p:grpSp>
          <p:sp>
            <p:nvSpPr>
              <p:cNvPr id="33801" name="Text Box 47"/>
              <p:cNvSpPr txBox="1">
                <a:spLocks noChangeArrowheads="1"/>
              </p:cNvSpPr>
              <p:nvPr/>
            </p:nvSpPr>
            <p:spPr bwMode="auto">
              <a:xfrm>
                <a:off x="7935" y="10530"/>
                <a:ext cx="1905" cy="720"/>
              </a:xfrm>
              <a:prstGeom prst="rect">
                <a:avLst/>
              </a:prstGeom>
              <a:solidFill>
                <a:srgbClr val="FFFFFF"/>
              </a:solidFill>
              <a:ln w="9525">
                <a:noFill/>
                <a:miter lim="800000"/>
              </a:ln>
            </p:spPr>
            <p:txBody>
              <a:bodyPr/>
              <a:lstStyle/>
              <a:p>
                <a:r>
                  <a:rPr lang="en-US" sz="1600"/>
                  <a:t>End rings</a:t>
                </a:r>
                <a:endParaRPr lang="en-US"/>
              </a:p>
            </p:txBody>
          </p:sp>
          <p:sp>
            <p:nvSpPr>
              <p:cNvPr id="33802" name="Line 48"/>
              <p:cNvSpPr>
                <a:spLocks noChangeShapeType="1"/>
              </p:cNvSpPr>
              <p:nvPr/>
            </p:nvSpPr>
            <p:spPr bwMode="auto">
              <a:xfrm flipH="1" flipV="1">
                <a:off x="6885" y="9375"/>
                <a:ext cx="1050" cy="1230"/>
              </a:xfrm>
              <a:prstGeom prst="line">
                <a:avLst/>
              </a:prstGeom>
              <a:noFill/>
              <a:ln w="9525">
                <a:solidFill>
                  <a:srgbClr val="000000"/>
                </a:solidFill>
                <a:round/>
                <a:tailEnd type="triangle" w="med" len="med"/>
              </a:ln>
            </p:spPr>
            <p:txBody>
              <a:bodyPr/>
              <a:lstStyle/>
              <a:p>
                <a:endParaRPr lang="en-US"/>
              </a:p>
            </p:txBody>
          </p:sp>
          <p:sp>
            <p:nvSpPr>
              <p:cNvPr id="33803" name="Line 49"/>
              <p:cNvSpPr>
                <a:spLocks noChangeShapeType="1"/>
              </p:cNvSpPr>
              <p:nvPr/>
            </p:nvSpPr>
            <p:spPr bwMode="auto">
              <a:xfrm flipV="1">
                <a:off x="9525" y="9600"/>
                <a:ext cx="1050" cy="1020"/>
              </a:xfrm>
              <a:prstGeom prst="line">
                <a:avLst/>
              </a:prstGeom>
              <a:noFill/>
              <a:ln w="9525">
                <a:solidFill>
                  <a:srgbClr val="000000"/>
                </a:solidFill>
                <a:round/>
                <a:tailEnd type="triangle" w="med" len="med"/>
              </a:ln>
            </p:spPr>
            <p:txBody>
              <a:bodyPr/>
              <a:lstStyle/>
              <a:p>
                <a:endParaRPr lang="en-US"/>
              </a:p>
            </p:txBody>
          </p:sp>
          <p:sp>
            <p:nvSpPr>
              <p:cNvPr id="33804" name="Text Box 50"/>
              <p:cNvSpPr txBox="1">
                <a:spLocks noChangeArrowheads="1"/>
              </p:cNvSpPr>
              <p:nvPr/>
            </p:nvSpPr>
            <p:spPr bwMode="auto">
              <a:xfrm>
                <a:off x="8025" y="8610"/>
                <a:ext cx="1905" cy="975"/>
              </a:xfrm>
              <a:prstGeom prst="rect">
                <a:avLst/>
              </a:prstGeom>
              <a:solidFill>
                <a:srgbClr val="FFFFFF"/>
              </a:solidFill>
              <a:ln w="9525">
                <a:noFill/>
                <a:miter lim="800000"/>
              </a:ln>
            </p:spPr>
            <p:txBody>
              <a:bodyPr/>
              <a:lstStyle/>
              <a:p>
                <a:r>
                  <a:rPr lang="en-US" sz="1600"/>
                  <a:t>Rotor</a:t>
                </a:r>
                <a:endParaRPr lang="en-US" sz="1600"/>
              </a:p>
              <a:p>
                <a:r>
                  <a:rPr lang="en-US" sz="1400"/>
                  <a:t>(side view)</a:t>
                </a:r>
                <a:endParaRPr lang="en-US"/>
              </a:p>
            </p:txBody>
          </p:sp>
        </p:gr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20" name="Rectangle 2"/>
          <p:cNvSpPr>
            <a:spLocks noChangeArrowheads="1"/>
          </p:cNvSpPr>
          <p:nvPr/>
        </p:nvSpPr>
        <p:spPr bwMode="auto">
          <a:xfrm>
            <a:off x="658813" y="0"/>
            <a:ext cx="6989762" cy="762000"/>
          </a:xfrm>
          <a:prstGeom prst="rect">
            <a:avLst/>
          </a:prstGeom>
          <a:solidFill>
            <a:schemeClr val="accent5">
              <a:lumMod val="90000"/>
            </a:schemeClr>
          </a:solidFill>
          <a:ln w="9525">
            <a:noFill/>
            <a:miter lim="800000"/>
          </a:ln>
        </p:spPr>
        <p:txBody>
          <a:bodyPr anchor="ctr"/>
          <a:lstStyle/>
          <a:p>
            <a:pPr algn="ctr"/>
            <a:r>
              <a:rPr lang="en-GB" sz="3600" b="1" dirty="0">
                <a:solidFill>
                  <a:srgbClr val="000099"/>
                </a:solidFill>
              </a:rPr>
              <a:t>3 Phase Stator Winding</a:t>
            </a:r>
            <a:endParaRPr lang="en-GB" sz="3600" b="1" dirty="0">
              <a:solidFill>
                <a:srgbClr val="000099"/>
              </a:solidFill>
            </a:endParaRPr>
          </a:p>
        </p:txBody>
      </p:sp>
      <p:pic>
        <p:nvPicPr>
          <p:cNvPr id="34821" name="Picture 3"/>
          <p:cNvPicPr>
            <a:picLocks noChangeAspect="1" noChangeArrowheads="1"/>
          </p:cNvPicPr>
          <p:nvPr/>
        </p:nvPicPr>
        <p:blipFill>
          <a:blip r:embed="rId1" cstate="print"/>
          <a:srcRect/>
          <a:stretch>
            <a:fillRect/>
          </a:stretch>
        </p:blipFill>
        <p:spPr bwMode="auto">
          <a:xfrm>
            <a:off x="690563" y="695325"/>
            <a:ext cx="8191500" cy="613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4" name="Rectangle 2"/>
          <p:cNvSpPr>
            <a:spLocks noChangeArrowheads="1"/>
          </p:cNvSpPr>
          <p:nvPr/>
        </p:nvSpPr>
        <p:spPr bwMode="auto">
          <a:xfrm>
            <a:off x="685800" y="0"/>
            <a:ext cx="7772400" cy="1143000"/>
          </a:xfrm>
          <a:prstGeom prst="rect">
            <a:avLst/>
          </a:prstGeom>
          <a:solidFill>
            <a:schemeClr val="bg1"/>
          </a:solidFill>
          <a:ln w="9525">
            <a:noFill/>
            <a:miter lim="800000"/>
          </a:ln>
        </p:spPr>
        <p:txBody>
          <a:bodyPr anchor="ctr"/>
          <a:lstStyle/>
          <a:p>
            <a:pPr algn="ctr"/>
            <a:r>
              <a:rPr lang="en-GB" sz="3200" b="1">
                <a:solidFill>
                  <a:srgbClr val="000099"/>
                </a:solidFill>
              </a:rPr>
              <a:t>Rotor Showing Single Bars Short Circuited by ‘End Rings’</a:t>
            </a:r>
            <a:endParaRPr lang="en-GB" sz="3200" b="1">
              <a:solidFill>
                <a:srgbClr val="000099"/>
              </a:solidFill>
            </a:endParaRPr>
          </a:p>
        </p:txBody>
      </p:sp>
      <p:pic>
        <p:nvPicPr>
          <p:cNvPr id="35845" name="Picture 3"/>
          <p:cNvPicPr>
            <a:picLocks noChangeAspect="1" noChangeArrowheads="1"/>
          </p:cNvPicPr>
          <p:nvPr/>
        </p:nvPicPr>
        <p:blipFill>
          <a:blip r:embed="rId1" cstate="print"/>
          <a:srcRect/>
          <a:stretch>
            <a:fillRect/>
          </a:stretch>
        </p:blipFill>
        <p:spPr bwMode="auto">
          <a:xfrm>
            <a:off x="708025" y="1077913"/>
            <a:ext cx="7991475" cy="573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a:xfrm>
            <a:off x="277813" y="188913"/>
            <a:ext cx="8686800" cy="633412"/>
          </a:xfrm>
          <a:solidFill>
            <a:schemeClr val="accent5">
              <a:lumMod val="90000"/>
            </a:schemeClr>
          </a:solidFill>
        </p:spPr>
        <p:txBody>
          <a:bodyPr/>
          <a:lstStyle/>
          <a:p>
            <a:pPr eaLnBrk="1" hangingPunct="1"/>
            <a:r>
              <a:rPr lang="en-GB" sz="3600" b="1" dirty="0" smtClean="0">
                <a:solidFill>
                  <a:schemeClr val="accent2"/>
                </a:solidFill>
              </a:rPr>
              <a:t>How Magnetic Field B is Produced</a:t>
            </a:r>
            <a:endParaRPr lang="en-US" sz="3600" b="1" dirty="0" smtClean="0">
              <a:solidFill>
                <a:schemeClr val="accent2"/>
              </a:solidFill>
            </a:endParaRPr>
          </a:p>
        </p:txBody>
      </p:sp>
      <p:grpSp>
        <p:nvGrpSpPr>
          <p:cNvPr id="36869" name="Group 153"/>
          <p:cNvGrpSpPr/>
          <p:nvPr/>
        </p:nvGrpSpPr>
        <p:grpSpPr bwMode="auto">
          <a:xfrm>
            <a:off x="4787900" y="1549400"/>
            <a:ext cx="4081463" cy="2527300"/>
            <a:chOff x="3016" y="807"/>
            <a:chExt cx="2571" cy="1592"/>
          </a:xfrm>
        </p:grpSpPr>
        <p:sp>
          <p:nvSpPr>
            <p:cNvPr id="36969" name="Text Box 5"/>
            <p:cNvSpPr txBox="1">
              <a:spLocks noChangeArrowheads="1"/>
            </p:cNvSpPr>
            <p:nvPr/>
          </p:nvSpPr>
          <p:spPr bwMode="auto">
            <a:xfrm>
              <a:off x="3016" y="2069"/>
              <a:ext cx="2571" cy="330"/>
            </a:xfrm>
            <a:prstGeom prst="rect">
              <a:avLst/>
            </a:prstGeom>
            <a:solidFill>
              <a:srgbClr val="FFFFFF"/>
            </a:solidFill>
            <a:ln w="9525">
              <a:noFill/>
              <a:miter lim="800000"/>
            </a:ln>
          </p:spPr>
          <p:txBody>
            <a:bodyPr/>
            <a:lstStyle/>
            <a:p>
              <a:r>
                <a:rPr lang="en-GB">
                  <a:cs typeface="Times New Roman" panose="02020603050405020304" pitchFamily="18" charset="0"/>
                </a:rPr>
                <a:t>Representation of 3</a:t>
              </a:r>
              <a:r>
                <a:rPr lang="en-GB">
                  <a:cs typeface="Times New Roman" panose="02020603050405020304" pitchFamily="18" charset="0"/>
                  <a:sym typeface="Symbol" panose="05050102010706020507" pitchFamily="18" charset="2"/>
                </a:rPr>
                <a:t></a:t>
              </a:r>
              <a:r>
                <a:rPr lang="en-GB">
                  <a:cs typeface="Times New Roman" panose="02020603050405020304" pitchFamily="18" charset="0"/>
                </a:rPr>
                <a:t> stator windings </a:t>
              </a:r>
              <a:endParaRPr lang="en-GB">
                <a:cs typeface="Times New Roman" panose="02020603050405020304" pitchFamily="18" charset="0"/>
                <a:sym typeface="Symbol" panose="05050102010706020507" pitchFamily="18" charset="2"/>
              </a:endParaRPr>
            </a:p>
          </p:txBody>
        </p:sp>
        <p:grpSp>
          <p:nvGrpSpPr>
            <p:cNvPr id="36970" name="Group 7"/>
            <p:cNvGrpSpPr/>
            <p:nvPr/>
          </p:nvGrpSpPr>
          <p:grpSpPr bwMode="auto">
            <a:xfrm>
              <a:off x="3432" y="807"/>
              <a:ext cx="1308" cy="1187"/>
              <a:chOff x="6401" y="1546"/>
              <a:chExt cx="3270" cy="2967"/>
            </a:xfrm>
          </p:grpSpPr>
          <p:sp>
            <p:nvSpPr>
              <p:cNvPr id="36971" name="Text Box 22"/>
              <p:cNvSpPr txBox="1">
                <a:spLocks noChangeArrowheads="1"/>
              </p:cNvSpPr>
              <p:nvPr/>
            </p:nvSpPr>
            <p:spPr bwMode="auto">
              <a:xfrm>
                <a:off x="7785" y="1546"/>
                <a:ext cx="458" cy="348"/>
              </a:xfrm>
              <a:prstGeom prst="rect">
                <a:avLst/>
              </a:prstGeom>
              <a:solidFill>
                <a:srgbClr val="FFFFFF"/>
              </a:solidFill>
              <a:ln w="9525">
                <a:noFill/>
                <a:miter lim="800000"/>
              </a:ln>
            </p:spPr>
            <p:txBody>
              <a:bodyPr/>
              <a:lstStyle/>
              <a:p>
                <a:r>
                  <a:rPr lang="en-GB" sz="1200" i="1">
                    <a:cs typeface="Times New Roman" panose="02020603050405020304" pitchFamily="18" charset="0"/>
                  </a:rPr>
                  <a:t>A</a:t>
                </a:r>
                <a:endParaRPr lang="en-GB"/>
              </a:p>
            </p:txBody>
          </p:sp>
          <p:sp>
            <p:nvSpPr>
              <p:cNvPr id="36972" name="Text Box 21"/>
              <p:cNvSpPr txBox="1">
                <a:spLocks noChangeArrowheads="1"/>
              </p:cNvSpPr>
              <p:nvPr/>
            </p:nvSpPr>
            <p:spPr bwMode="auto">
              <a:xfrm>
                <a:off x="9028" y="2185"/>
                <a:ext cx="643" cy="348"/>
              </a:xfrm>
              <a:prstGeom prst="rect">
                <a:avLst/>
              </a:prstGeom>
              <a:solidFill>
                <a:srgbClr val="FFFFFF"/>
              </a:solidFill>
              <a:ln w="9525">
                <a:noFill/>
                <a:miter lim="800000"/>
              </a:ln>
            </p:spPr>
            <p:txBody>
              <a:bodyPr/>
              <a:lstStyle/>
              <a:p>
                <a:r>
                  <a:rPr lang="en-GB" sz="1200" i="1">
                    <a:cs typeface="Times New Roman" panose="02020603050405020304" pitchFamily="18" charset="0"/>
                  </a:rPr>
                  <a:t>B’</a:t>
                </a:r>
                <a:endParaRPr lang="en-GB"/>
              </a:p>
            </p:txBody>
          </p:sp>
          <p:sp>
            <p:nvSpPr>
              <p:cNvPr id="36973" name="Text Box 20"/>
              <p:cNvSpPr txBox="1">
                <a:spLocks noChangeArrowheads="1"/>
              </p:cNvSpPr>
              <p:nvPr/>
            </p:nvSpPr>
            <p:spPr bwMode="auto">
              <a:xfrm>
                <a:off x="8985" y="3512"/>
                <a:ext cx="458" cy="348"/>
              </a:xfrm>
              <a:prstGeom prst="rect">
                <a:avLst/>
              </a:prstGeom>
              <a:solidFill>
                <a:srgbClr val="FFFFFF"/>
              </a:solidFill>
              <a:ln w="9525">
                <a:noFill/>
                <a:miter lim="800000"/>
              </a:ln>
            </p:spPr>
            <p:txBody>
              <a:bodyPr/>
              <a:lstStyle/>
              <a:p>
                <a:r>
                  <a:rPr lang="en-GB" sz="1200" i="1">
                    <a:cs typeface="Times New Roman" panose="02020603050405020304" pitchFamily="18" charset="0"/>
                  </a:rPr>
                  <a:t>C</a:t>
                </a:r>
                <a:endParaRPr lang="en-GB"/>
              </a:p>
            </p:txBody>
          </p:sp>
          <p:sp>
            <p:nvSpPr>
              <p:cNvPr id="36974" name="Text Box 19"/>
              <p:cNvSpPr txBox="1">
                <a:spLocks noChangeArrowheads="1"/>
              </p:cNvSpPr>
              <p:nvPr/>
            </p:nvSpPr>
            <p:spPr bwMode="auto">
              <a:xfrm>
                <a:off x="6568" y="3454"/>
                <a:ext cx="458" cy="349"/>
              </a:xfrm>
              <a:prstGeom prst="rect">
                <a:avLst/>
              </a:prstGeom>
              <a:solidFill>
                <a:srgbClr val="FFFFFF"/>
              </a:solidFill>
              <a:ln w="9525">
                <a:noFill/>
                <a:miter lim="800000"/>
              </a:ln>
            </p:spPr>
            <p:txBody>
              <a:bodyPr/>
              <a:lstStyle/>
              <a:p>
                <a:r>
                  <a:rPr lang="en-GB" sz="1200" i="1">
                    <a:cs typeface="Times New Roman" panose="02020603050405020304" pitchFamily="18" charset="0"/>
                  </a:rPr>
                  <a:t>B</a:t>
                </a:r>
                <a:endParaRPr lang="en-GB"/>
              </a:p>
            </p:txBody>
          </p:sp>
          <p:sp>
            <p:nvSpPr>
              <p:cNvPr id="36975" name="Text Box 18"/>
              <p:cNvSpPr txBox="1">
                <a:spLocks noChangeArrowheads="1"/>
              </p:cNvSpPr>
              <p:nvPr/>
            </p:nvSpPr>
            <p:spPr bwMode="auto">
              <a:xfrm>
                <a:off x="6401" y="2243"/>
                <a:ext cx="642" cy="348"/>
              </a:xfrm>
              <a:prstGeom prst="rect">
                <a:avLst/>
              </a:prstGeom>
              <a:solidFill>
                <a:srgbClr val="FFFFFF"/>
              </a:solidFill>
              <a:ln w="9525">
                <a:noFill/>
                <a:miter lim="800000"/>
              </a:ln>
            </p:spPr>
            <p:txBody>
              <a:bodyPr/>
              <a:lstStyle/>
              <a:p>
                <a:r>
                  <a:rPr lang="en-GB" sz="1200" i="1">
                    <a:cs typeface="Times New Roman" panose="02020603050405020304" pitchFamily="18" charset="0"/>
                  </a:rPr>
                  <a:t>C’</a:t>
                </a:r>
                <a:endParaRPr lang="en-GB"/>
              </a:p>
            </p:txBody>
          </p:sp>
          <p:grpSp>
            <p:nvGrpSpPr>
              <p:cNvPr id="36976" name="Group 9"/>
              <p:cNvGrpSpPr/>
              <p:nvPr/>
            </p:nvGrpSpPr>
            <p:grpSpPr bwMode="auto">
              <a:xfrm>
                <a:off x="6880" y="1944"/>
                <a:ext cx="2260" cy="2171"/>
                <a:chOff x="6771" y="1949"/>
                <a:chExt cx="2618" cy="2618"/>
              </a:xfrm>
            </p:grpSpPr>
            <p:sp>
              <p:nvSpPr>
                <p:cNvPr id="36978" name="Oval 17"/>
                <p:cNvSpPr>
                  <a:spLocks noChangeArrowheads="1"/>
                </p:cNvSpPr>
                <p:nvPr/>
              </p:nvSpPr>
              <p:spPr bwMode="auto">
                <a:xfrm>
                  <a:off x="6771" y="1949"/>
                  <a:ext cx="2618" cy="2618"/>
                </a:xfrm>
                <a:prstGeom prst="ellipse">
                  <a:avLst/>
                </a:prstGeom>
                <a:solidFill>
                  <a:srgbClr val="FFFFFF"/>
                </a:solidFill>
                <a:ln w="9525">
                  <a:solidFill>
                    <a:srgbClr val="000000"/>
                  </a:solidFill>
                  <a:round/>
                </a:ln>
              </p:spPr>
              <p:txBody>
                <a:bodyPr/>
                <a:lstStyle/>
                <a:p>
                  <a:endParaRPr lang="ms-MY"/>
                </a:p>
              </p:txBody>
            </p:sp>
            <p:sp>
              <p:nvSpPr>
                <p:cNvPr id="36979" name="Oval 16"/>
                <p:cNvSpPr>
                  <a:spLocks noChangeArrowheads="1"/>
                </p:cNvSpPr>
                <p:nvPr/>
              </p:nvSpPr>
              <p:spPr bwMode="auto">
                <a:xfrm>
                  <a:off x="7033" y="2210"/>
                  <a:ext cx="2094" cy="2095"/>
                </a:xfrm>
                <a:prstGeom prst="ellipse">
                  <a:avLst/>
                </a:prstGeom>
                <a:solidFill>
                  <a:srgbClr val="FFFFFF"/>
                </a:solidFill>
                <a:ln w="9525">
                  <a:solidFill>
                    <a:srgbClr val="000000"/>
                  </a:solidFill>
                  <a:round/>
                </a:ln>
              </p:spPr>
              <p:txBody>
                <a:bodyPr/>
                <a:lstStyle/>
                <a:p>
                  <a:endParaRPr lang="ms-MY"/>
                </a:p>
              </p:txBody>
            </p:sp>
            <p:sp>
              <p:nvSpPr>
                <p:cNvPr id="36980" name="Oval 15"/>
                <p:cNvSpPr>
                  <a:spLocks noChangeArrowheads="1"/>
                </p:cNvSpPr>
                <p:nvPr/>
              </p:nvSpPr>
              <p:spPr bwMode="auto">
                <a:xfrm>
                  <a:off x="7940" y="1980"/>
                  <a:ext cx="210" cy="190"/>
                </a:xfrm>
                <a:prstGeom prst="ellipse">
                  <a:avLst/>
                </a:prstGeom>
                <a:solidFill>
                  <a:srgbClr val="FFFFFF"/>
                </a:solidFill>
                <a:ln w="9525">
                  <a:solidFill>
                    <a:srgbClr val="000000"/>
                  </a:solidFill>
                  <a:round/>
                </a:ln>
              </p:spPr>
              <p:txBody>
                <a:bodyPr/>
                <a:lstStyle/>
                <a:p>
                  <a:endParaRPr lang="ms-MY"/>
                </a:p>
              </p:txBody>
            </p:sp>
            <p:sp>
              <p:nvSpPr>
                <p:cNvPr id="36981" name="Oval 14"/>
                <p:cNvSpPr>
                  <a:spLocks noChangeArrowheads="1"/>
                </p:cNvSpPr>
                <p:nvPr/>
              </p:nvSpPr>
              <p:spPr bwMode="auto">
                <a:xfrm>
                  <a:off x="8970" y="2550"/>
                  <a:ext cx="210" cy="190"/>
                </a:xfrm>
                <a:prstGeom prst="ellipse">
                  <a:avLst/>
                </a:prstGeom>
                <a:solidFill>
                  <a:srgbClr val="FFFFFF"/>
                </a:solidFill>
                <a:ln w="9525">
                  <a:solidFill>
                    <a:srgbClr val="000000"/>
                  </a:solidFill>
                  <a:round/>
                </a:ln>
              </p:spPr>
              <p:txBody>
                <a:bodyPr/>
                <a:lstStyle/>
                <a:p>
                  <a:endParaRPr lang="ms-MY"/>
                </a:p>
              </p:txBody>
            </p:sp>
            <p:sp>
              <p:nvSpPr>
                <p:cNvPr id="36982" name="Oval 13"/>
                <p:cNvSpPr>
                  <a:spLocks noChangeArrowheads="1"/>
                </p:cNvSpPr>
                <p:nvPr/>
              </p:nvSpPr>
              <p:spPr bwMode="auto">
                <a:xfrm>
                  <a:off x="9000" y="3740"/>
                  <a:ext cx="210" cy="190"/>
                </a:xfrm>
                <a:prstGeom prst="ellipse">
                  <a:avLst/>
                </a:prstGeom>
                <a:solidFill>
                  <a:srgbClr val="FFFFFF"/>
                </a:solidFill>
                <a:ln w="9525">
                  <a:solidFill>
                    <a:srgbClr val="000000"/>
                  </a:solidFill>
                  <a:round/>
                </a:ln>
              </p:spPr>
              <p:txBody>
                <a:bodyPr/>
                <a:lstStyle/>
                <a:p>
                  <a:endParaRPr lang="ms-MY"/>
                </a:p>
              </p:txBody>
            </p:sp>
            <p:sp>
              <p:nvSpPr>
                <p:cNvPr id="36983" name="Oval 12"/>
                <p:cNvSpPr>
                  <a:spLocks noChangeArrowheads="1"/>
                </p:cNvSpPr>
                <p:nvPr/>
              </p:nvSpPr>
              <p:spPr bwMode="auto">
                <a:xfrm>
                  <a:off x="7960" y="4340"/>
                  <a:ext cx="210" cy="190"/>
                </a:xfrm>
                <a:prstGeom prst="ellipse">
                  <a:avLst/>
                </a:prstGeom>
                <a:solidFill>
                  <a:srgbClr val="FFFFFF"/>
                </a:solidFill>
                <a:ln w="9525">
                  <a:solidFill>
                    <a:srgbClr val="000000"/>
                  </a:solidFill>
                  <a:round/>
                </a:ln>
              </p:spPr>
              <p:txBody>
                <a:bodyPr/>
                <a:lstStyle/>
                <a:p>
                  <a:endParaRPr lang="ms-MY"/>
                </a:p>
              </p:txBody>
            </p:sp>
            <p:sp>
              <p:nvSpPr>
                <p:cNvPr id="36984" name="Oval 11"/>
                <p:cNvSpPr>
                  <a:spLocks noChangeArrowheads="1"/>
                </p:cNvSpPr>
                <p:nvPr/>
              </p:nvSpPr>
              <p:spPr bwMode="auto">
                <a:xfrm>
                  <a:off x="6940" y="3720"/>
                  <a:ext cx="210" cy="190"/>
                </a:xfrm>
                <a:prstGeom prst="ellipse">
                  <a:avLst/>
                </a:prstGeom>
                <a:solidFill>
                  <a:srgbClr val="FFFFFF"/>
                </a:solidFill>
                <a:ln w="9525">
                  <a:solidFill>
                    <a:srgbClr val="000000"/>
                  </a:solidFill>
                  <a:round/>
                </a:ln>
              </p:spPr>
              <p:txBody>
                <a:bodyPr/>
                <a:lstStyle/>
                <a:p>
                  <a:endParaRPr lang="ms-MY"/>
                </a:p>
              </p:txBody>
            </p:sp>
            <p:sp>
              <p:nvSpPr>
                <p:cNvPr id="36985" name="Oval 10"/>
                <p:cNvSpPr>
                  <a:spLocks noChangeArrowheads="1"/>
                </p:cNvSpPr>
                <p:nvPr/>
              </p:nvSpPr>
              <p:spPr bwMode="auto">
                <a:xfrm>
                  <a:off x="6910" y="2630"/>
                  <a:ext cx="210" cy="190"/>
                </a:xfrm>
                <a:prstGeom prst="ellipse">
                  <a:avLst/>
                </a:prstGeom>
                <a:solidFill>
                  <a:srgbClr val="FFFFFF"/>
                </a:solidFill>
                <a:ln w="9525">
                  <a:solidFill>
                    <a:srgbClr val="000000"/>
                  </a:solidFill>
                  <a:round/>
                </a:ln>
              </p:spPr>
              <p:txBody>
                <a:bodyPr/>
                <a:lstStyle/>
                <a:p>
                  <a:endParaRPr lang="ms-MY"/>
                </a:p>
              </p:txBody>
            </p:sp>
          </p:grpSp>
          <p:sp>
            <p:nvSpPr>
              <p:cNvPr id="36977" name="Text Box 8"/>
              <p:cNvSpPr txBox="1">
                <a:spLocks noChangeArrowheads="1"/>
              </p:cNvSpPr>
              <p:nvPr/>
            </p:nvSpPr>
            <p:spPr bwMode="auto">
              <a:xfrm>
                <a:off x="7768" y="4165"/>
                <a:ext cx="643" cy="348"/>
              </a:xfrm>
              <a:prstGeom prst="rect">
                <a:avLst/>
              </a:prstGeom>
              <a:solidFill>
                <a:srgbClr val="FFFFFF"/>
              </a:solidFill>
              <a:ln w="9525">
                <a:noFill/>
                <a:miter lim="800000"/>
              </a:ln>
            </p:spPr>
            <p:txBody>
              <a:bodyPr/>
              <a:lstStyle/>
              <a:p>
                <a:r>
                  <a:rPr lang="en-GB" sz="1200" i="1">
                    <a:cs typeface="Times New Roman" panose="02020603050405020304" pitchFamily="18" charset="0"/>
                  </a:rPr>
                  <a:t>A’</a:t>
                </a:r>
                <a:endParaRPr lang="en-GB"/>
              </a:p>
            </p:txBody>
          </p:sp>
        </p:grpSp>
      </p:grpSp>
      <p:grpSp>
        <p:nvGrpSpPr>
          <p:cNvPr id="36870" name="Group 152"/>
          <p:cNvGrpSpPr/>
          <p:nvPr/>
        </p:nvGrpSpPr>
        <p:grpSpPr bwMode="auto">
          <a:xfrm>
            <a:off x="900113" y="1581150"/>
            <a:ext cx="3097212" cy="2324100"/>
            <a:chOff x="567" y="827"/>
            <a:chExt cx="1951" cy="1464"/>
          </a:xfrm>
        </p:grpSpPr>
        <p:sp>
          <p:nvSpPr>
            <p:cNvPr id="36923" name="Text Box 68"/>
            <p:cNvSpPr txBox="1">
              <a:spLocks noChangeArrowheads="1"/>
            </p:cNvSpPr>
            <p:nvPr/>
          </p:nvSpPr>
          <p:spPr bwMode="auto">
            <a:xfrm>
              <a:off x="567" y="2069"/>
              <a:ext cx="1951" cy="222"/>
            </a:xfrm>
            <a:prstGeom prst="rect">
              <a:avLst/>
            </a:prstGeom>
            <a:solidFill>
              <a:srgbClr val="FFFFFF"/>
            </a:solidFill>
            <a:ln w="9525">
              <a:noFill/>
              <a:miter lim="800000"/>
            </a:ln>
          </p:spPr>
          <p:txBody>
            <a:bodyPr/>
            <a:lstStyle/>
            <a:p>
              <a:r>
                <a:rPr lang="en-GB">
                  <a:cs typeface="Times New Roman" panose="02020603050405020304" pitchFamily="18" charset="0"/>
                </a:rPr>
                <a:t>3 phase windings on stator</a:t>
              </a:r>
              <a:endParaRPr lang="en-GB"/>
            </a:p>
          </p:txBody>
        </p:sp>
        <p:grpSp>
          <p:nvGrpSpPr>
            <p:cNvPr id="36924" name="Group 23"/>
            <p:cNvGrpSpPr/>
            <p:nvPr/>
          </p:nvGrpSpPr>
          <p:grpSpPr bwMode="auto">
            <a:xfrm>
              <a:off x="793" y="827"/>
              <a:ext cx="1344" cy="1218"/>
              <a:chOff x="1186" y="1596"/>
              <a:chExt cx="3360" cy="3044"/>
            </a:xfrm>
          </p:grpSpPr>
          <p:sp>
            <p:nvSpPr>
              <p:cNvPr id="36925" name="Text Box 67"/>
              <p:cNvSpPr txBox="1">
                <a:spLocks noChangeArrowheads="1"/>
              </p:cNvSpPr>
              <p:nvPr/>
            </p:nvSpPr>
            <p:spPr bwMode="auto">
              <a:xfrm>
                <a:off x="2644" y="1596"/>
                <a:ext cx="463" cy="359"/>
              </a:xfrm>
              <a:prstGeom prst="rect">
                <a:avLst/>
              </a:prstGeom>
              <a:solidFill>
                <a:srgbClr val="FFFFFF"/>
              </a:solidFill>
              <a:ln w="9525">
                <a:noFill/>
                <a:miter lim="800000"/>
              </a:ln>
            </p:spPr>
            <p:txBody>
              <a:bodyPr/>
              <a:lstStyle/>
              <a:p>
                <a:r>
                  <a:rPr lang="en-GB" sz="1200" i="1">
                    <a:cs typeface="Times New Roman" panose="02020603050405020304" pitchFamily="18" charset="0"/>
                  </a:rPr>
                  <a:t>A</a:t>
                </a:r>
                <a:endParaRPr lang="en-GB"/>
              </a:p>
            </p:txBody>
          </p:sp>
          <p:sp>
            <p:nvSpPr>
              <p:cNvPr id="36926" name="Text Box 66"/>
              <p:cNvSpPr txBox="1">
                <a:spLocks noChangeArrowheads="1"/>
              </p:cNvSpPr>
              <p:nvPr/>
            </p:nvSpPr>
            <p:spPr bwMode="auto">
              <a:xfrm>
                <a:off x="3842" y="2195"/>
                <a:ext cx="704" cy="360"/>
              </a:xfrm>
              <a:prstGeom prst="rect">
                <a:avLst/>
              </a:prstGeom>
              <a:solidFill>
                <a:srgbClr val="FFFFFF"/>
              </a:solidFill>
              <a:ln w="9525">
                <a:noFill/>
                <a:miter lim="800000"/>
              </a:ln>
            </p:spPr>
            <p:txBody>
              <a:bodyPr/>
              <a:lstStyle/>
              <a:p>
                <a:r>
                  <a:rPr lang="en-GB" sz="1200" i="1">
                    <a:cs typeface="Times New Roman" panose="02020603050405020304" pitchFamily="18" charset="0"/>
                  </a:rPr>
                  <a:t>B’</a:t>
                </a:r>
                <a:endParaRPr lang="en-GB"/>
              </a:p>
            </p:txBody>
          </p:sp>
          <p:sp>
            <p:nvSpPr>
              <p:cNvPr id="36927" name="Text Box 65"/>
              <p:cNvSpPr txBox="1">
                <a:spLocks noChangeArrowheads="1"/>
              </p:cNvSpPr>
              <p:nvPr/>
            </p:nvSpPr>
            <p:spPr bwMode="auto">
              <a:xfrm>
                <a:off x="3799" y="3684"/>
                <a:ext cx="463" cy="360"/>
              </a:xfrm>
              <a:prstGeom prst="rect">
                <a:avLst/>
              </a:prstGeom>
              <a:solidFill>
                <a:srgbClr val="FFFFFF"/>
              </a:solidFill>
              <a:ln w="9525">
                <a:noFill/>
                <a:miter lim="800000"/>
              </a:ln>
            </p:spPr>
            <p:txBody>
              <a:bodyPr/>
              <a:lstStyle/>
              <a:p>
                <a:r>
                  <a:rPr lang="en-GB" sz="1200" i="1">
                    <a:cs typeface="Times New Roman" panose="02020603050405020304" pitchFamily="18" charset="0"/>
                  </a:rPr>
                  <a:t>C</a:t>
                </a:r>
                <a:endParaRPr lang="en-GB"/>
              </a:p>
            </p:txBody>
          </p:sp>
          <p:sp>
            <p:nvSpPr>
              <p:cNvPr id="36928" name="Text Box 64"/>
              <p:cNvSpPr txBox="1">
                <a:spLocks noChangeArrowheads="1"/>
              </p:cNvSpPr>
              <p:nvPr/>
            </p:nvSpPr>
            <p:spPr bwMode="auto">
              <a:xfrm>
                <a:off x="1401" y="3565"/>
                <a:ext cx="464" cy="359"/>
              </a:xfrm>
              <a:prstGeom prst="rect">
                <a:avLst/>
              </a:prstGeom>
              <a:solidFill>
                <a:srgbClr val="FFFFFF"/>
              </a:solidFill>
              <a:ln w="9525">
                <a:noFill/>
                <a:miter lim="800000"/>
              </a:ln>
            </p:spPr>
            <p:txBody>
              <a:bodyPr/>
              <a:lstStyle/>
              <a:p>
                <a:r>
                  <a:rPr lang="en-GB" sz="1200" i="1">
                    <a:cs typeface="Times New Roman" panose="02020603050405020304" pitchFamily="18" charset="0"/>
                  </a:rPr>
                  <a:t>B</a:t>
                </a:r>
                <a:endParaRPr lang="en-GB"/>
              </a:p>
            </p:txBody>
          </p:sp>
          <p:sp>
            <p:nvSpPr>
              <p:cNvPr id="36929" name="Text Box 63"/>
              <p:cNvSpPr txBox="1">
                <a:spLocks noChangeArrowheads="1"/>
              </p:cNvSpPr>
              <p:nvPr/>
            </p:nvSpPr>
            <p:spPr bwMode="auto">
              <a:xfrm>
                <a:off x="1186" y="2238"/>
                <a:ext cx="644" cy="359"/>
              </a:xfrm>
              <a:prstGeom prst="rect">
                <a:avLst/>
              </a:prstGeom>
              <a:solidFill>
                <a:srgbClr val="FFFFFF"/>
              </a:solidFill>
              <a:ln w="9525">
                <a:noFill/>
                <a:miter lim="800000"/>
              </a:ln>
            </p:spPr>
            <p:txBody>
              <a:bodyPr/>
              <a:lstStyle/>
              <a:p>
                <a:r>
                  <a:rPr lang="en-GB" sz="1200" i="1">
                    <a:cs typeface="Times New Roman" panose="02020603050405020304" pitchFamily="18" charset="0"/>
                  </a:rPr>
                  <a:t>C’</a:t>
                </a:r>
                <a:endParaRPr lang="en-GB"/>
              </a:p>
            </p:txBody>
          </p:sp>
          <p:grpSp>
            <p:nvGrpSpPr>
              <p:cNvPr id="36930" name="Group 25"/>
              <p:cNvGrpSpPr/>
              <p:nvPr/>
            </p:nvGrpSpPr>
            <p:grpSpPr bwMode="auto">
              <a:xfrm>
                <a:off x="1515" y="1972"/>
                <a:ext cx="2616" cy="2241"/>
                <a:chOff x="2900" y="1959"/>
                <a:chExt cx="2990" cy="2618"/>
              </a:xfrm>
            </p:grpSpPr>
            <p:grpSp>
              <p:nvGrpSpPr>
                <p:cNvPr id="36932" name="Group 57"/>
                <p:cNvGrpSpPr/>
                <p:nvPr/>
              </p:nvGrpSpPr>
              <p:grpSpPr bwMode="auto">
                <a:xfrm>
                  <a:off x="2900" y="1959"/>
                  <a:ext cx="2990" cy="2618"/>
                  <a:chOff x="2900" y="1959"/>
                  <a:chExt cx="2990" cy="2618"/>
                </a:xfrm>
              </p:grpSpPr>
              <p:sp>
                <p:nvSpPr>
                  <p:cNvPr id="36964" name="Oval 62"/>
                  <p:cNvSpPr>
                    <a:spLocks noChangeArrowheads="1"/>
                  </p:cNvSpPr>
                  <p:nvPr/>
                </p:nvSpPr>
                <p:spPr bwMode="auto">
                  <a:xfrm>
                    <a:off x="3101" y="1959"/>
                    <a:ext cx="2618" cy="2618"/>
                  </a:xfrm>
                  <a:prstGeom prst="ellipse">
                    <a:avLst/>
                  </a:prstGeom>
                  <a:solidFill>
                    <a:srgbClr val="FFFFFF"/>
                  </a:solidFill>
                  <a:ln w="9525">
                    <a:solidFill>
                      <a:srgbClr val="000000"/>
                    </a:solidFill>
                    <a:round/>
                  </a:ln>
                </p:spPr>
                <p:txBody>
                  <a:bodyPr/>
                  <a:lstStyle/>
                  <a:p>
                    <a:endParaRPr lang="ms-MY"/>
                  </a:p>
                </p:txBody>
              </p:sp>
              <p:sp>
                <p:nvSpPr>
                  <p:cNvPr id="36965" name="Oval 61"/>
                  <p:cNvSpPr>
                    <a:spLocks noChangeArrowheads="1"/>
                  </p:cNvSpPr>
                  <p:nvPr/>
                </p:nvSpPr>
                <p:spPr bwMode="auto">
                  <a:xfrm>
                    <a:off x="3363" y="2220"/>
                    <a:ext cx="2094" cy="2095"/>
                  </a:xfrm>
                  <a:prstGeom prst="ellipse">
                    <a:avLst/>
                  </a:prstGeom>
                  <a:solidFill>
                    <a:srgbClr val="FFFFFF"/>
                  </a:solidFill>
                  <a:ln w="9525">
                    <a:solidFill>
                      <a:srgbClr val="000000"/>
                    </a:solidFill>
                    <a:round/>
                  </a:ln>
                </p:spPr>
                <p:txBody>
                  <a:bodyPr/>
                  <a:lstStyle/>
                  <a:p>
                    <a:endParaRPr lang="ms-MY"/>
                  </a:p>
                </p:txBody>
              </p:sp>
              <p:sp>
                <p:nvSpPr>
                  <p:cNvPr id="36966" name="Line 60"/>
                  <p:cNvSpPr>
                    <a:spLocks noChangeShapeType="1"/>
                  </p:cNvSpPr>
                  <p:nvPr/>
                </p:nvSpPr>
                <p:spPr bwMode="auto">
                  <a:xfrm>
                    <a:off x="2900" y="3280"/>
                    <a:ext cx="2990" cy="0"/>
                  </a:xfrm>
                  <a:prstGeom prst="line">
                    <a:avLst/>
                  </a:prstGeom>
                  <a:noFill/>
                  <a:ln w="9525">
                    <a:solidFill>
                      <a:srgbClr val="000000"/>
                    </a:solidFill>
                    <a:prstDash val="dash"/>
                    <a:round/>
                  </a:ln>
                </p:spPr>
                <p:txBody>
                  <a:bodyPr/>
                  <a:lstStyle/>
                  <a:p>
                    <a:endParaRPr lang="en-US"/>
                  </a:p>
                </p:txBody>
              </p:sp>
              <p:sp>
                <p:nvSpPr>
                  <p:cNvPr id="36967" name="Line 59"/>
                  <p:cNvSpPr>
                    <a:spLocks noChangeShapeType="1"/>
                  </p:cNvSpPr>
                  <p:nvPr/>
                </p:nvSpPr>
                <p:spPr bwMode="auto">
                  <a:xfrm rot="21501890" flipV="1">
                    <a:off x="3571" y="2044"/>
                    <a:ext cx="1561" cy="2519"/>
                  </a:xfrm>
                  <a:prstGeom prst="line">
                    <a:avLst/>
                  </a:prstGeom>
                  <a:noFill/>
                  <a:ln w="9525">
                    <a:solidFill>
                      <a:srgbClr val="000000"/>
                    </a:solidFill>
                    <a:prstDash val="dash"/>
                    <a:round/>
                  </a:ln>
                </p:spPr>
                <p:txBody>
                  <a:bodyPr/>
                  <a:lstStyle/>
                  <a:p>
                    <a:endParaRPr lang="en-US"/>
                  </a:p>
                </p:txBody>
              </p:sp>
              <p:sp>
                <p:nvSpPr>
                  <p:cNvPr id="36968" name="Line 58"/>
                  <p:cNvSpPr>
                    <a:spLocks noChangeShapeType="1"/>
                  </p:cNvSpPr>
                  <p:nvPr/>
                </p:nvSpPr>
                <p:spPr bwMode="auto">
                  <a:xfrm rot="7098589" flipV="1">
                    <a:off x="3586" y="1991"/>
                    <a:ext cx="1551" cy="2570"/>
                  </a:xfrm>
                  <a:prstGeom prst="line">
                    <a:avLst/>
                  </a:prstGeom>
                  <a:noFill/>
                  <a:ln w="9525">
                    <a:solidFill>
                      <a:srgbClr val="000000"/>
                    </a:solidFill>
                    <a:prstDash val="dash"/>
                    <a:round/>
                  </a:ln>
                </p:spPr>
                <p:txBody>
                  <a:bodyPr/>
                  <a:lstStyle/>
                  <a:p>
                    <a:endParaRPr lang="en-US"/>
                  </a:p>
                </p:txBody>
              </p:sp>
            </p:grpSp>
            <p:grpSp>
              <p:nvGrpSpPr>
                <p:cNvPr id="36933" name="Group 26"/>
                <p:cNvGrpSpPr/>
                <p:nvPr/>
              </p:nvGrpSpPr>
              <p:grpSpPr bwMode="auto">
                <a:xfrm>
                  <a:off x="3138" y="1998"/>
                  <a:ext cx="2552" cy="2529"/>
                  <a:chOff x="3138" y="1998"/>
                  <a:chExt cx="2552" cy="2529"/>
                </a:xfrm>
              </p:grpSpPr>
              <p:sp>
                <p:nvSpPr>
                  <p:cNvPr id="36934" name="Oval 56"/>
                  <p:cNvSpPr>
                    <a:spLocks noChangeArrowheads="1"/>
                  </p:cNvSpPr>
                  <p:nvPr/>
                </p:nvSpPr>
                <p:spPr bwMode="auto">
                  <a:xfrm>
                    <a:off x="4268" y="1998"/>
                    <a:ext cx="202" cy="181"/>
                  </a:xfrm>
                  <a:prstGeom prst="ellipse">
                    <a:avLst/>
                  </a:prstGeom>
                  <a:solidFill>
                    <a:srgbClr val="FFFFFF"/>
                  </a:solidFill>
                  <a:ln w="9525">
                    <a:solidFill>
                      <a:srgbClr val="000000"/>
                    </a:solidFill>
                    <a:round/>
                  </a:ln>
                </p:spPr>
                <p:txBody>
                  <a:bodyPr/>
                  <a:lstStyle/>
                  <a:p>
                    <a:endParaRPr lang="ms-MY"/>
                  </a:p>
                </p:txBody>
              </p:sp>
              <p:sp>
                <p:nvSpPr>
                  <p:cNvPr id="36935" name="Oval 55"/>
                  <p:cNvSpPr>
                    <a:spLocks noChangeArrowheads="1"/>
                  </p:cNvSpPr>
                  <p:nvPr/>
                </p:nvSpPr>
                <p:spPr bwMode="auto">
                  <a:xfrm>
                    <a:off x="4278" y="4346"/>
                    <a:ext cx="187" cy="181"/>
                  </a:xfrm>
                  <a:prstGeom prst="ellipse">
                    <a:avLst/>
                  </a:prstGeom>
                  <a:solidFill>
                    <a:srgbClr val="FFFFFF"/>
                  </a:solidFill>
                  <a:ln w="9525">
                    <a:solidFill>
                      <a:srgbClr val="000000"/>
                    </a:solidFill>
                    <a:round/>
                  </a:ln>
                </p:spPr>
                <p:txBody>
                  <a:bodyPr/>
                  <a:lstStyle/>
                  <a:p>
                    <a:endParaRPr lang="ms-MY"/>
                  </a:p>
                </p:txBody>
              </p:sp>
              <p:sp>
                <p:nvSpPr>
                  <p:cNvPr id="36936" name="Oval 54"/>
                  <p:cNvSpPr>
                    <a:spLocks noChangeArrowheads="1"/>
                  </p:cNvSpPr>
                  <p:nvPr/>
                </p:nvSpPr>
                <p:spPr bwMode="auto">
                  <a:xfrm>
                    <a:off x="4538" y="4326"/>
                    <a:ext cx="187" cy="181"/>
                  </a:xfrm>
                  <a:prstGeom prst="ellipse">
                    <a:avLst/>
                  </a:prstGeom>
                  <a:solidFill>
                    <a:srgbClr val="FFFFFF"/>
                  </a:solidFill>
                  <a:ln w="9525">
                    <a:solidFill>
                      <a:srgbClr val="000000"/>
                    </a:solidFill>
                    <a:round/>
                  </a:ln>
                </p:spPr>
                <p:txBody>
                  <a:bodyPr/>
                  <a:lstStyle/>
                  <a:p>
                    <a:endParaRPr lang="ms-MY"/>
                  </a:p>
                </p:txBody>
              </p:sp>
              <p:sp>
                <p:nvSpPr>
                  <p:cNvPr id="36937" name="Oval 53"/>
                  <p:cNvSpPr>
                    <a:spLocks noChangeArrowheads="1"/>
                  </p:cNvSpPr>
                  <p:nvPr/>
                </p:nvSpPr>
                <p:spPr bwMode="auto">
                  <a:xfrm>
                    <a:off x="4768" y="4256"/>
                    <a:ext cx="187" cy="181"/>
                  </a:xfrm>
                  <a:prstGeom prst="ellipse">
                    <a:avLst/>
                  </a:prstGeom>
                  <a:solidFill>
                    <a:srgbClr val="FFFFFF"/>
                  </a:solidFill>
                  <a:ln w="9525">
                    <a:solidFill>
                      <a:srgbClr val="000000"/>
                    </a:solidFill>
                    <a:round/>
                  </a:ln>
                </p:spPr>
                <p:txBody>
                  <a:bodyPr/>
                  <a:lstStyle/>
                  <a:p>
                    <a:endParaRPr lang="ms-MY"/>
                  </a:p>
                </p:txBody>
              </p:sp>
              <p:sp>
                <p:nvSpPr>
                  <p:cNvPr id="36938" name="Oval 52"/>
                  <p:cNvSpPr>
                    <a:spLocks noChangeArrowheads="1"/>
                  </p:cNvSpPr>
                  <p:nvPr/>
                </p:nvSpPr>
                <p:spPr bwMode="auto">
                  <a:xfrm>
                    <a:off x="4028" y="4316"/>
                    <a:ext cx="187" cy="181"/>
                  </a:xfrm>
                  <a:prstGeom prst="ellipse">
                    <a:avLst/>
                  </a:prstGeom>
                  <a:solidFill>
                    <a:srgbClr val="FFFFFF"/>
                  </a:solidFill>
                  <a:ln w="9525">
                    <a:solidFill>
                      <a:srgbClr val="000000"/>
                    </a:solidFill>
                    <a:round/>
                  </a:ln>
                </p:spPr>
                <p:txBody>
                  <a:bodyPr/>
                  <a:lstStyle/>
                  <a:p>
                    <a:endParaRPr lang="ms-MY"/>
                  </a:p>
                </p:txBody>
              </p:sp>
              <p:sp>
                <p:nvSpPr>
                  <p:cNvPr id="36939" name="Oval 51"/>
                  <p:cNvSpPr>
                    <a:spLocks noChangeArrowheads="1"/>
                  </p:cNvSpPr>
                  <p:nvPr/>
                </p:nvSpPr>
                <p:spPr bwMode="auto">
                  <a:xfrm>
                    <a:off x="3808" y="4246"/>
                    <a:ext cx="187" cy="181"/>
                  </a:xfrm>
                  <a:prstGeom prst="ellipse">
                    <a:avLst/>
                  </a:prstGeom>
                  <a:solidFill>
                    <a:srgbClr val="FFFFFF"/>
                  </a:solidFill>
                  <a:ln w="9525">
                    <a:solidFill>
                      <a:srgbClr val="000000"/>
                    </a:solidFill>
                    <a:round/>
                  </a:ln>
                </p:spPr>
                <p:txBody>
                  <a:bodyPr/>
                  <a:lstStyle/>
                  <a:p>
                    <a:endParaRPr lang="ms-MY"/>
                  </a:p>
                </p:txBody>
              </p:sp>
              <p:sp>
                <p:nvSpPr>
                  <p:cNvPr id="36940" name="Oval 50"/>
                  <p:cNvSpPr>
                    <a:spLocks noChangeArrowheads="1"/>
                  </p:cNvSpPr>
                  <p:nvPr/>
                </p:nvSpPr>
                <p:spPr bwMode="auto">
                  <a:xfrm>
                    <a:off x="4518" y="2018"/>
                    <a:ext cx="202" cy="181"/>
                  </a:xfrm>
                  <a:prstGeom prst="ellipse">
                    <a:avLst/>
                  </a:prstGeom>
                  <a:solidFill>
                    <a:srgbClr val="FFFFFF"/>
                  </a:solidFill>
                  <a:ln w="9525">
                    <a:solidFill>
                      <a:srgbClr val="000000"/>
                    </a:solidFill>
                    <a:round/>
                  </a:ln>
                </p:spPr>
                <p:txBody>
                  <a:bodyPr/>
                  <a:lstStyle/>
                  <a:p>
                    <a:endParaRPr lang="ms-MY"/>
                  </a:p>
                </p:txBody>
              </p:sp>
              <p:sp>
                <p:nvSpPr>
                  <p:cNvPr id="36941" name="Oval 49"/>
                  <p:cNvSpPr>
                    <a:spLocks noChangeArrowheads="1"/>
                  </p:cNvSpPr>
                  <p:nvPr/>
                </p:nvSpPr>
                <p:spPr bwMode="auto">
                  <a:xfrm>
                    <a:off x="4758" y="2088"/>
                    <a:ext cx="202" cy="181"/>
                  </a:xfrm>
                  <a:prstGeom prst="ellipse">
                    <a:avLst/>
                  </a:prstGeom>
                  <a:solidFill>
                    <a:srgbClr val="FFFFFF"/>
                  </a:solidFill>
                  <a:ln w="9525">
                    <a:solidFill>
                      <a:srgbClr val="000000"/>
                    </a:solidFill>
                    <a:round/>
                  </a:ln>
                </p:spPr>
                <p:txBody>
                  <a:bodyPr/>
                  <a:lstStyle/>
                  <a:p>
                    <a:endParaRPr lang="ms-MY"/>
                  </a:p>
                </p:txBody>
              </p:sp>
              <p:sp>
                <p:nvSpPr>
                  <p:cNvPr id="36942" name="Oval 48"/>
                  <p:cNvSpPr>
                    <a:spLocks noChangeArrowheads="1"/>
                  </p:cNvSpPr>
                  <p:nvPr/>
                </p:nvSpPr>
                <p:spPr bwMode="auto">
                  <a:xfrm>
                    <a:off x="4018" y="2038"/>
                    <a:ext cx="202" cy="181"/>
                  </a:xfrm>
                  <a:prstGeom prst="ellipse">
                    <a:avLst/>
                  </a:prstGeom>
                  <a:solidFill>
                    <a:srgbClr val="FFFFFF"/>
                  </a:solidFill>
                  <a:ln w="9525">
                    <a:solidFill>
                      <a:srgbClr val="000000"/>
                    </a:solidFill>
                    <a:round/>
                  </a:ln>
                </p:spPr>
                <p:txBody>
                  <a:bodyPr/>
                  <a:lstStyle/>
                  <a:p>
                    <a:endParaRPr lang="ms-MY"/>
                  </a:p>
                </p:txBody>
              </p:sp>
              <p:sp>
                <p:nvSpPr>
                  <p:cNvPr id="36943" name="Oval 47"/>
                  <p:cNvSpPr>
                    <a:spLocks noChangeArrowheads="1"/>
                  </p:cNvSpPr>
                  <p:nvPr/>
                </p:nvSpPr>
                <p:spPr bwMode="auto">
                  <a:xfrm>
                    <a:off x="3778" y="2118"/>
                    <a:ext cx="202" cy="181"/>
                  </a:xfrm>
                  <a:prstGeom prst="ellipse">
                    <a:avLst/>
                  </a:prstGeom>
                  <a:solidFill>
                    <a:srgbClr val="FFFFFF"/>
                  </a:solidFill>
                  <a:ln w="9525">
                    <a:solidFill>
                      <a:srgbClr val="000000"/>
                    </a:solidFill>
                    <a:round/>
                  </a:ln>
                </p:spPr>
                <p:txBody>
                  <a:bodyPr/>
                  <a:lstStyle/>
                  <a:p>
                    <a:endParaRPr lang="ms-MY"/>
                  </a:p>
                </p:txBody>
              </p:sp>
              <p:sp>
                <p:nvSpPr>
                  <p:cNvPr id="36944" name="Oval 46"/>
                  <p:cNvSpPr>
                    <a:spLocks noChangeArrowheads="1"/>
                  </p:cNvSpPr>
                  <p:nvPr/>
                </p:nvSpPr>
                <p:spPr bwMode="auto">
                  <a:xfrm>
                    <a:off x="5308" y="2548"/>
                    <a:ext cx="202" cy="181"/>
                  </a:xfrm>
                  <a:prstGeom prst="ellipse">
                    <a:avLst/>
                  </a:prstGeom>
                  <a:solidFill>
                    <a:srgbClr val="FFFFFF"/>
                  </a:solidFill>
                  <a:ln w="9525">
                    <a:solidFill>
                      <a:srgbClr val="000000"/>
                    </a:solidFill>
                    <a:round/>
                  </a:ln>
                </p:spPr>
                <p:txBody>
                  <a:bodyPr/>
                  <a:lstStyle/>
                  <a:p>
                    <a:endParaRPr lang="ms-MY"/>
                  </a:p>
                </p:txBody>
              </p:sp>
              <p:sp>
                <p:nvSpPr>
                  <p:cNvPr id="36945" name="Oval 45"/>
                  <p:cNvSpPr>
                    <a:spLocks noChangeArrowheads="1"/>
                  </p:cNvSpPr>
                  <p:nvPr/>
                </p:nvSpPr>
                <p:spPr bwMode="auto">
                  <a:xfrm>
                    <a:off x="5418" y="2788"/>
                    <a:ext cx="202" cy="181"/>
                  </a:xfrm>
                  <a:prstGeom prst="ellipse">
                    <a:avLst/>
                  </a:prstGeom>
                  <a:solidFill>
                    <a:srgbClr val="FFFFFF"/>
                  </a:solidFill>
                  <a:ln w="9525">
                    <a:solidFill>
                      <a:srgbClr val="000000"/>
                    </a:solidFill>
                    <a:round/>
                  </a:ln>
                </p:spPr>
                <p:txBody>
                  <a:bodyPr/>
                  <a:lstStyle/>
                  <a:p>
                    <a:endParaRPr lang="ms-MY"/>
                  </a:p>
                </p:txBody>
              </p:sp>
              <p:sp>
                <p:nvSpPr>
                  <p:cNvPr id="36946" name="Oval 44"/>
                  <p:cNvSpPr>
                    <a:spLocks noChangeArrowheads="1"/>
                  </p:cNvSpPr>
                  <p:nvPr/>
                </p:nvSpPr>
                <p:spPr bwMode="auto">
                  <a:xfrm>
                    <a:off x="5488" y="3028"/>
                    <a:ext cx="202" cy="181"/>
                  </a:xfrm>
                  <a:prstGeom prst="ellipse">
                    <a:avLst/>
                  </a:prstGeom>
                  <a:solidFill>
                    <a:srgbClr val="FFFFFF"/>
                  </a:solidFill>
                  <a:ln w="9525">
                    <a:solidFill>
                      <a:srgbClr val="000000"/>
                    </a:solidFill>
                    <a:round/>
                  </a:ln>
                </p:spPr>
                <p:txBody>
                  <a:bodyPr/>
                  <a:lstStyle/>
                  <a:p>
                    <a:endParaRPr lang="ms-MY"/>
                  </a:p>
                </p:txBody>
              </p:sp>
              <p:sp>
                <p:nvSpPr>
                  <p:cNvPr id="36947" name="Oval 43"/>
                  <p:cNvSpPr>
                    <a:spLocks noChangeArrowheads="1"/>
                  </p:cNvSpPr>
                  <p:nvPr/>
                </p:nvSpPr>
                <p:spPr bwMode="auto">
                  <a:xfrm>
                    <a:off x="5148" y="2378"/>
                    <a:ext cx="202" cy="181"/>
                  </a:xfrm>
                  <a:prstGeom prst="ellipse">
                    <a:avLst/>
                  </a:prstGeom>
                  <a:solidFill>
                    <a:srgbClr val="FFFFFF"/>
                  </a:solidFill>
                  <a:ln w="9525">
                    <a:solidFill>
                      <a:srgbClr val="000000"/>
                    </a:solidFill>
                    <a:round/>
                  </a:ln>
                </p:spPr>
                <p:txBody>
                  <a:bodyPr/>
                  <a:lstStyle/>
                  <a:p>
                    <a:endParaRPr lang="ms-MY"/>
                  </a:p>
                </p:txBody>
              </p:sp>
              <p:sp>
                <p:nvSpPr>
                  <p:cNvPr id="36948" name="Oval 42"/>
                  <p:cNvSpPr>
                    <a:spLocks noChangeArrowheads="1"/>
                  </p:cNvSpPr>
                  <p:nvPr/>
                </p:nvSpPr>
                <p:spPr bwMode="auto">
                  <a:xfrm>
                    <a:off x="4968" y="2208"/>
                    <a:ext cx="202" cy="181"/>
                  </a:xfrm>
                  <a:prstGeom prst="ellipse">
                    <a:avLst/>
                  </a:prstGeom>
                  <a:solidFill>
                    <a:srgbClr val="FFFFFF"/>
                  </a:solidFill>
                  <a:ln w="9525">
                    <a:solidFill>
                      <a:srgbClr val="000000"/>
                    </a:solidFill>
                    <a:round/>
                  </a:ln>
                </p:spPr>
                <p:txBody>
                  <a:bodyPr/>
                  <a:lstStyle/>
                  <a:p>
                    <a:endParaRPr lang="ms-MY"/>
                  </a:p>
                </p:txBody>
              </p:sp>
              <p:sp>
                <p:nvSpPr>
                  <p:cNvPr id="36949" name="Oval 41"/>
                  <p:cNvSpPr>
                    <a:spLocks noChangeArrowheads="1"/>
                  </p:cNvSpPr>
                  <p:nvPr/>
                </p:nvSpPr>
                <p:spPr bwMode="auto">
                  <a:xfrm>
                    <a:off x="3548" y="2258"/>
                    <a:ext cx="202" cy="181"/>
                  </a:xfrm>
                  <a:prstGeom prst="ellipse">
                    <a:avLst/>
                  </a:prstGeom>
                  <a:solidFill>
                    <a:srgbClr val="FFFFFF"/>
                  </a:solidFill>
                  <a:ln w="9525">
                    <a:solidFill>
                      <a:srgbClr val="000000"/>
                    </a:solidFill>
                    <a:round/>
                  </a:ln>
                </p:spPr>
                <p:txBody>
                  <a:bodyPr/>
                  <a:lstStyle/>
                  <a:p>
                    <a:endParaRPr lang="ms-MY"/>
                  </a:p>
                </p:txBody>
              </p:sp>
              <p:sp>
                <p:nvSpPr>
                  <p:cNvPr id="36950" name="Oval 40"/>
                  <p:cNvSpPr>
                    <a:spLocks noChangeArrowheads="1"/>
                  </p:cNvSpPr>
                  <p:nvPr/>
                </p:nvSpPr>
                <p:spPr bwMode="auto">
                  <a:xfrm>
                    <a:off x="3398" y="2428"/>
                    <a:ext cx="202" cy="181"/>
                  </a:xfrm>
                  <a:prstGeom prst="ellipse">
                    <a:avLst/>
                  </a:prstGeom>
                  <a:solidFill>
                    <a:srgbClr val="FFFFFF"/>
                  </a:solidFill>
                  <a:ln w="9525">
                    <a:solidFill>
                      <a:srgbClr val="000000"/>
                    </a:solidFill>
                    <a:round/>
                  </a:ln>
                </p:spPr>
                <p:txBody>
                  <a:bodyPr/>
                  <a:lstStyle/>
                  <a:p>
                    <a:endParaRPr lang="ms-MY"/>
                  </a:p>
                </p:txBody>
              </p:sp>
              <p:sp>
                <p:nvSpPr>
                  <p:cNvPr id="36951" name="Oval 39"/>
                  <p:cNvSpPr>
                    <a:spLocks noChangeArrowheads="1"/>
                  </p:cNvSpPr>
                  <p:nvPr/>
                </p:nvSpPr>
                <p:spPr bwMode="auto">
                  <a:xfrm>
                    <a:off x="3268" y="2618"/>
                    <a:ext cx="202" cy="181"/>
                  </a:xfrm>
                  <a:prstGeom prst="ellipse">
                    <a:avLst/>
                  </a:prstGeom>
                  <a:solidFill>
                    <a:srgbClr val="FFFFFF"/>
                  </a:solidFill>
                  <a:ln w="9525">
                    <a:solidFill>
                      <a:srgbClr val="000000"/>
                    </a:solidFill>
                    <a:round/>
                  </a:ln>
                </p:spPr>
                <p:txBody>
                  <a:bodyPr/>
                  <a:lstStyle/>
                  <a:p>
                    <a:endParaRPr lang="ms-MY"/>
                  </a:p>
                </p:txBody>
              </p:sp>
              <p:sp>
                <p:nvSpPr>
                  <p:cNvPr id="36952" name="Oval 38"/>
                  <p:cNvSpPr>
                    <a:spLocks noChangeArrowheads="1"/>
                  </p:cNvSpPr>
                  <p:nvPr/>
                </p:nvSpPr>
                <p:spPr bwMode="auto">
                  <a:xfrm>
                    <a:off x="3188" y="2828"/>
                    <a:ext cx="202" cy="181"/>
                  </a:xfrm>
                  <a:prstGeom prst="ellipse">
                    <a:avLst/>
                  </a:prstGeom>
                  <a:solidFill>
                    <a:srgbClr val="FFFFFF"/>
                  </a:solidFill>
                  <a:ln w="9525">
                    <a:solidFill>
                      <a:srgbClr val="000000"/>
                    </a:solidFill>
                    <a:round/>
                  </a:ln>
                </p:spPr>
                <p:txBody>
                  <a:bodyPr/>
                  <a:lstStyle/>
                  <a:p>
                    <a:endParaRPr lang="ms-MY"/>
                  </a:p>
                </p:txBody>
              </p:sp>
              <p:sp>
                <p:nvSpPr>
                  <p:cNvPr id="36953" name="Oval 37"/>
                  <p:cNvSpPr>
                    <a:spLocks noChangeArrowheads="1"/>
                  </p:cNvSpPr>
                  <p:nvPr/>
                </p:nvSpPr>
                <p:spPr bwMode="auto">
                  <a:xfrm>
                    <a:off x="3138" y="3068"/>
                    <a:ext cx="202" cy="181"/>
                  </a:xfrm>
                  <a:prstGeom prst="ellipse">
                    <a:avLst/>
                  </a:prstGeom>
                  <a:solidFill>
                    <a:srgbClr val="FFFFFF"/>
                  </a:solidFill>
                  <a:ln w="9525">
                    <a:solidFill>
                      <a:srgbClr val="000000"/>
                    </a:solidFill>
                    <a:round/>
                  </a:ln>
                </p:spPr>
                <p:txBody>
                  <a:bodyPr/>
                  <a:lstStyle/>
                  <a:p>
                    <a:endParaRPr lang="ms-MY"/>
                  </a:p>
                </p:txBody>
              </p:sp>
              <p:sp>
                <p:nvSpPr>
                  <p:cNvPr id="36954" name="Oval 36"/>
                  <p:cNvSpPr>
                    <a:spLocks noChangeArrowheads="1"/>
                  </p:cNvSpPr>
                  <p:nvPr/>
                </p:nvSpPr>
                <p:spPr bwMode="auto">
                  <a:xfrm>
                    <a:off x="3138" y="3318"/>
                    <a:ext cx="202" cy="181"/>
                  </a:xfrm>
                  <a:prstGeom prst="ellipse">
                    <a:avLst/>
                  </a:prstGeom>
                  <a:solidFill>
                    <a:srgbClr val="FFFFFF"/>
                  </a:solidFill>
                  <a:ln w="9525">
                    <a:solidFill>
                      <a:srgbClr val="000000"/>
                    </a:solidFill>
                    <a:round/>
                  </a:ln>
                </p:spPr>
                <p:txBody>
                  <a:bodyPr/>
                  <a:lstStyle/>
                  <a:p>
                    <a:endParaRPr lang="ms-MY"/>
                  </a:p>
                </p:txBody>
              </p:sp>
              <p:sp>
                <p:nvSpPr>
                  <p:cNvPr id="36955" name="Oval 35"/>
                  <p:cNvSpPr>
                    <a:spLocks noChangeArrowheads="1"/>
                  </p:cNvSpPr>
                  <p:nvPr/>
                </p:nvSpPr>
                <p:spPr bwMode="auto">
                  <a:xfrm>
                    <a:off x="3188" y="3548"/>
                    <a:ext cx="202" cy="181"/>
                  </a:xfrm>
                  <a:prstGeom prst="ellipse">
                    <a:avLst/>
                  </a:prstGeom>
                  <a:solidFill>
                    <a:srgbClr val="FFFFFF"/>
                  </a:solidFill>
                  <a:ln w="9525">
                    <a:solidFill>
                      <a:srgbClr val="000000"/>
                    </a:solidFill>
                    <a:round/>
                  </a:ln>
                </p:spPr>
                <p:txBody>
                  <a:bodyPr/>
                  <a:lstStyle/>
                  <a:p>
                    <a:endParaRPr lang="ms-MY"/>
                  </a:p>
                </p:txBody>
              </p:sp>
              <p:sp>
                <p:nvSpPr>
                  <p:cNvPr id="36956" name="Oval 34"/>
                  <p:cNvSpPr>
                    <a:spLocks noChangeArrowheads="1"/>
                  </p:cNvSpPr>
                  <p:nvPr/>
                </p:nvSpPr>
                <p:spPr bwMode="auto">
                  <a:xfrm>
                    <a:off x="3278" y="3758"/>
                    <a:ext cx="202" cy="181"/>
                  </a:xfrm>
                  <a:prstGeom prst="ellipse">
                    <a:avLst/>
                  </a:prstGeom>
                  <a:solidFill>
                    <a:srgbClr val="FFFFFF"/>
                  </a:solidFill>
                  <a:ln w="9525">
                    <a:solidFill>
                      <a:srgbClr val="000000"/>
                    </a:solidFill>
                    <a:round/>
                  </a:ln>
                </p:spPr>
                <p:txBody>
                  <a:bodyPr/>
                  <a:lstStyle/>
                  <a:p>
                    <a:endParaRPr lang="ms-MY"/>
                  </a:p>
                </p:txBody>
              </p:sp>
              <p:sp>
                <p:nvSpPr>
                  <p:cNvPr id="36957" name="Oval 33"/>
                  <p:cNvSpPr>
                    <a:spLocks noChangeArrowheads="1"/>
                  </p:cNvSpPr>
                  <p:nvPr/>
                </p:nvSpPr>
                <p:spPr bwMode="auto">
                  <a:xfrm>
                    <a:off x="3418" y="3958"/>
                    <a:ext cx="202" cy="181"/>
                  </a:xfrm>
                  <a:prstGeom prst="ellipse">
                    <a:avLst/>
                  </a:prstGeom>
                  <a:solidFill>
                    <a:srgbClr val="FFFFFF"/>
                  </a:solidFill>
                  <a:ln w="9525">
                    <a:solidFill>
                      <a:srgbClr val="000000"/>
                    </a:solidFill>
                    <a:round/>
                  </a:ln>
                </p:spPr>
                <p:txBody>
                  <a:bodyPr/>
                  <a:lstStyle/>
                  <a:p>
                    <a:endParaRPr lang="ms-MY"/>
                  </a:p>
                </p:txBody>
              </p:sp>
              <p:sp>
                <p:nvSpPr>
                  <p:cNvPr id="36958" name="Oval 32"/>
                  <p:cNvSpPr>
                    <a:spLocks noChangeArrowheads="1"/>
                  </p:cNvSpPr>
                  <p:nvPr/>
                </p:nvSpPr>
                <p:spPr bwMode="auto">
                  <a:xfrm>
                    <a:off x="3588" y="4118"/>
                    <a:ext cx="202" cy="181"/>
                  </a:xfrm>
                  <a:prstGeom prst="ellipse">
                    <a:avLst/>
                  </a:prstGeom>
                  <a:solidFill>
                    <a:srgbClr val="FFFFFF"/>
                  </a:solidFill>
                  <a:ln w="9525">
                    <a:solidFill>
                      <a:srgbClr val="000000"/>
                    </a:solidFill>
                    <a:round/>
                  </a:ln>
                </p:spPr>
                <p:txBody>
                  <a:bodyPr/>
                  <a:lstStyle/>
                  <a:p>
                    <a:endParaRPr lang="ms-MY"/>
                  </a:p>
                </p:txBody>
              </p:sp>
              <p:sp>
                <p:nvSpPr>
                  <p:cNvPr id="36959" name="Oval 31"/>
                  <p:cNvSpPr>
                    <a:spLocks noChangeArrowheads="1"/>
                  </p:cNvSpPr>
                  <p:nvPr/>
                </p:nvSpPr>
                <p:spPr bwMode="auto">
                  <a:xfrm>
                    <a:off x="4988" y="4146"/>
                    <a:ext cx="187" cy="181"/>
                  </a:xfrm>
                  <a:prstGeom prst="ellipse">
                    <a:avLst/>
                  </a:prstGeom>
                  <a:solidFill>
                    <a:srgbClr val="FFFFFF"/>
                  </a:solidFill>
                  <a:ln w="9525">
                    <a:solidFill>
                      <a:srgbClr val="000000"/>
                    </a:solidFill>
                    <a:round/>
                  </a:ln>
                </p:spPr>
                <p:txBody>
                  <a:bodyPr/>
                  <a:lstStyle/>
                  <a:p>
                    <a:endParaRPr lang="ms-MY"/>
                  </a:p>
                </p:txBody>
              </p:sp>
              <p:sp>
                <p:nvSpPr>
                  <p:cNvPr id="36960" name="Oval 30"/>
                  <p:cNvSpPr>
                    <a:spLocks noChangeArrowheads="1"/>
                  </p:cNvSpPr>
                  <p:nvPr/>
                </p:nvSpPr>
                <p:spPr bwMode="auto">
                  <a:xfrm>
                    <a:off x="5168" y="3996"/>
                    <a:ext cx="187" cy="181"/>
                  </a:xfrm>
                  <a:prstGeom prst="ellipse">
                    <a:avLst/>
                  </a:prstGeom>
                  <a:solidFill>
                    <a:srgbClr val="FFFFFF"/>
                  </a:solidFill>
                  <a:ln w="9525">
                    <a:solidFill>
                      <a:srgbClr val="000000"/>
                    </a:solidFill>
                    <a:round/>
                  </a:ln>
                </p:spPr>
                <p:txBody>
                  <a:bodyPr/>
                  <a:lstStyle/>
                  <a:p>
                    <a:endParaRPr lang="ms-MY"/>
                  </a:p>
                </p:txBody>
              </p:sp>
              <p:sp>
                <p:nvSpPr>
                  <p:cNvPr id="36961" name="Oval 29"/>
                  <p:cNvSpPr>
                    <a:spLocks noChangeArrowheads="1"/>
                  </p:cNvSpPr>
                  <p:nvPr/>
                </p:nvSpPr>
                <p:spPr bwMode="auto">
                  <a:xfrm>
                    <a:off x="5318" y="3816"/>
                    <a:ext cx="187" cy="181"/>
                  </a:xfrm>
                  <a:prstGeom prst="ellipse">
                    <a:avLst/>
                  </a:prstGeom>
                  <a:solidFill>
                    <a:srgbClr val="FFFFFF"/>
                  </a:solidFill>
                  <a:ln w="9525">
                    <a:solidFill>
                      <a:srgbClr val="000000"/>
                    </a:solidFill>
                    <a:round/>
                  </a:ln>
                </p:spPr>
                <p:txBody>
                  <a:bodyPr/>
                  <a:lstStyle/>
                  <a:p>
                    <a:endParaRPr lang="ms-MY"/>
                  </a:p>
                </p:txBody>
              </p:sp>
              <p:sp>
                <p:nvSpPr>
                  <p:cNvPr id="36962" name="Oval 28"/>
                  <p:cNvSpPr>
                    <a:spLocks noChangeArrowheads="1"/>
                  </p:cNvSpPr>
                  <p:nvPr/>
                </p:nvSpPr>
                <p:spPr bwMode="auto">
                  <a:xfrm>
                    <a:off x="5418" y="3596"/>
                    <a:ext cx="187" cy="181"/>
                  </a:xfrm>
                  <a:prstGeom prst="ellipse">
                    <a:avLst/>
                  </a:prstGeom>
                  <a:solidFill>
                    <a:srgbClr val="FFFFFF"/>
                  </a:solidFill>
                  <a:ln w="9525">
                    <a:solidFill>
                      <a:srgbClr val="000000"/>
                    </a:solidFill>
                    <a:round/>
                  </a:ln>
                </p:spPr>
                <p:txBody>
                  <a:bodyPr/>
                  <a:lstStyle/>
                  <a:p>
                    <a:endParaRPr lang="ms-MY"/>
                  </a:p>
                </p:txBody>
              </p:sp>
              <p:sp>
                <p:nvSpPr>
                  <p:cNvPr id="36963" name="Oval 27"/>
                  <p:cNvSpPr>
                    <a:spLocks noChangeArrowheads="1"/>
                  </p:cNvSpPr>
                  <p:nvPr/>
                </p:nvSpPr>
                <p:spPr bwMode="auto">
                  <a:xfrm>
                    <a:off x="5488" y="3346"/>
                    <a:ext cx="187" cy="181"/>
                  </a:xfrm>
                  <a:prstGeom prst="ellipse">
                    <a:avLst/>
                  </a:prstGeom>
                  <a:solidFill>
                    <a:srgbClr val="FFFFFF"/>
                  </a:solidFill>
                  <a:ln w="9525">
                    <a:solidFill>
                      <a:srgbClr val="000000"/>
                    </a:solidFill>
                    <a:round/>
                  </a:ln>
                </p:spPr>
                <p:txBody>
                  <a:bodyPr/>
                  <a:lstStyle/>
                  <a:p>
                    <a:endParaRPr lang="ms-MY"/>
                  </a:p>
                </p:txBody>
              </p:sp>
            </p:grpSp>
          </p:grpSp>
          <p:sp>
            <p:nvSpPr>
              <p:cNvPr id="36931" name="Text Box 24"/>
              <p:cNvSpPr txBox="1">
                <a:spLocks noChangeArrowheads="1"/>
              </p:cNvSpPr>
              <p:nvPr/>
            </p:nvSpPr>
            <p:spPr bwMode="auto">
              <a:xfrm>
                <a:off x="2582" y="4280"/>
                <a:ext cx="704" cy="360"/>
              </a:xfrm>
              <a:prstGeom prst="rect">
                <a:avLst/>
              </a:prstGeom>
              <a:solidFill>
                <a:srgbClr val="FFFFFF"/>
              </a:solidFill>
              <a:ln w="9525">
                <a:noFill/>
                <a:miter lim="800000"/>
              </a:ln>
            </p:spPr>
            <p:txBody>
              <a:bodyPr/>
              <a:lstStyle/>
              <a:p>
                <a:r>
                  <a:rPr lang="en-GB" sz="1200" i="1">
                    <a:cs typeface="Times New Roman" panose="02020603050405020304" pitchFamily="18" charset="0"/>
                  </a:rPr>
                  <a:t>A’</a:t>
                </a:r>
                <a:endParaRPr lang="en-GB"/>
              </a:p>
            </p:txBody>
          </p:sp>
        </p:grpSp>
      </p:grpSp>
      <p:sp>
        <p:nvSpPr>
          <p:cNvPr id="36871" name="Rectangle 86"/>
          <p:cNvSpPr>
            <a:spLocks noChangeArrowheads="1"/>
          </p:cNvSpPr>
          <p:nvPr/>
        </p:nvSpPr>
        <p:spPr bwMode="auto">
          <a:xfrm>
            <a:off x="539750" y="892175"/>
            <a:ext cx="8089900" cy="488950"/>
          </a:xfrm>
          <a:prstGeom prst="rect">
            <a:avLst/>
          </a:prstGeom>
          <a:noFill/>
          <a:ln w="9525">
            <a:noFill/>
            <a:miter lim="800000"/>
          </a:ln>
        </p:spPr>
        <p:txBody>
          <a:bodyPr wrap="none" anchor="ctr">
            <a:spAutoFit/>
          </a:bodyPr>
          <a:lstStyle/>
          <a:p>
            <a:r>
              <a:rPr lang="en-GB" sz="2600">
                <a:cs typeface="Times New Roman" panose="02020603050405020304" pitchFamily="18" charset="0"/>
              </a:rPr>
              <a:t>  Principle of rotating field set up by 3-phase windings </a:t>
            </a:r>
            <a:endParaRPr lang="en-GB" sz="2600"/>
          </a:p>
        </p:txBody>
      </p:sp>
      <p:sp>
        <p:nvSpPr>
          <p:cNvPr id="36872" name="Rectangle 102"/>
          <p:cNvSpPr>
            <a:spLocks noChangeArrowheads="1"/>
          </p:cNvSpPr>
          <p:nvPr/>
        </p:nvSpPr>
        <p:spPr bwMode="auto">
          <a:xfrm>
            <a:off x="227013" y="1023938"/>
            <a:ext cx="9144000" cy="0"/>
          </a:xfrm>
          <a:prstGeom prst="rect">
            <a:avLst/>
          </a:prstGeom>
          <a:noFill/>
          <a:ln w="9525">
            <a:noFill/>
            <a:miter lim="800000"/>
          </a:ln>
        </p:spPr>
        <p:txBody>
          <a:bodyPr wrap="none" anchor="ctr">
            <a:spAutoFit/>
          </a:bodyPr>
          <a:lstStyle/>
          <a:p>
            <a:endParaRPr lang="en-GB"/>
          </a:p>
        </p:txBody>
      </p:sp>
      <p:grpSp>
        <p:nvGrpSpPr>
          <p:cNvPr id="36873" name="Group 151"/>
          <p:cNvGrpSpPr/>
          <p:nvPr/>
        </p:nvGrpSpPr>
        <p:grpSpPr bwMode="auto">
          <a:xfrm>
            <a:off x="1136650" y="4232275"/>
            <a:ext cx="6819900" cy="2365375"/>
            <a:chOff x="716" y="2575"/>
            <a:chExt cx="4296" cy="1490"/>
          </a:xfrm>
        </p:grpSpPr>
        <p:grpSp>
          <p:nvGrpSpPr>
            <p:cNvPr id="36877" name="Group 105"/>
            <p:cNvGrpSpPr/>
            <p:nvPr/>
          </p:nvGrpSpPr>
          <p:grpSpPr bwMode="auto">
            <a:xfrm>
              <a:off x="2300" y="2735"/>
              <a:ext cx="1214" cy="909"/>
              <a:chOff x="4550" y="5411"/>
              <a:chExt cx="3035" cy="2272"/>
            </a:xfrm>
          </p:grpSpPr>
          <p:sp>
            <p:nvSpPr>
              <p:cNvPr id="36913" name="Text Box 106"/>
              <p:cNvSpPr txBox="1">
                <a:spLocks noChangeArrowheads="1"/>
              </p:cNvSpPr>
              <p:nvPr/>
            </p:nvSpPr>
            <p:spPr bwMode="auto">
              <a:xfrm>
                <a:off x="7033" y="5663"/>
                <a:ext cx="552" cy="365"/>
              </a:xfrm>
              <a:prstGeom prst="rect">
                <a:avLst/>
              </a:prstGeom>
              <a:solidFill>
                <a:srgbClr val="FFFFFF"/>
              </a:solidFill>
              <a:ln w="9525">
                <a:noFill/>
                <a:miter lim="800000"/>
              </a:ln>
            </p:spPr>
            <p:txBody>
              <a:bodyPr/>
              <a:lstStyle/>
              <a:p>
                <a:r>
                  <a:rPr lang="en-US" sz="1200" i="1">
                    <a:latin typeface="Times New Roman" panose="02020603050405020304" pitchFamily="18" charset="0"/>
                  </a:rPr>
                  <a:t>B’</a:t>
                </a:r>
                <a:endParaRPr lang="en-US"/>
              </a:p>
            </p:txBody>
          </p:sp>
          <p:sp>
            <p:nvSpPr>
              <p:cNvPr id="36914" name="Text Box 107"/>
              <p:cNvSpPr txBox="1">
                <a:spLocks noChangeArrowheads="1"/>
              </p:cNvSpPr>
              <p:nvPr/>
            </p:nvSpPr>
            <p:spPr bwMode="auto">
              <a:xfrm>
                <a:off x="4550" y="6991"/>
                <a:ext cx="462" cy="365"/>
              </a:xfrm>
              <a:prstGeom prst="rect">
                <a:avLst/>
              </a:prstGeom>
              <a:solidFill>
                <a:srgbClr val="FFFFFF"/>
              </a:solidFill>
              <a:ln w="9525">
                <a:noFill/>
                <a:miter lim="800000"/>
              </a:ln>
            </p:spPr>
            <p:txBody>
              <a:bodyPr/>
              <a:lstStyle/>
              <a:p>
                <a:r>
                  <a:rPr lang="en-US" sz="1200" i="1">
                    <a:latin typeface="Times New Roman" panose="02020603050405020304" pitchFamily="18" charset="0"/>
                  </a:rPr>
                  <a:t>B</a:t>
                </a:r>
                <a:endParaRPr lang="en-US"/>
              </a:p>
            </p:txBody>
          </p:sp>
          <p:sp>
            <p:nvSpPr>
              <p:cNvPr id="36915" name="Oval 108"/>
              <p:cNvSpPr>
                <a:spLocks noChangeArrowheads="1"/>
              </p:cNvSpPr>
              <p:nvPr/>
            </p:nvSpPr>
            <p:spPr bwMode="auto">
              <a:xfrm>
                <a:off x="4865" y="5411"/>
                <a:ext cx="2281" cy="2272"/>
              </a:xfrm>
              <a:prstGeom prst="ellipse">
                <a:avLst/>
              </a:prstGeom>
              <a:solidFill>
                <a:srgbClr val="FFFFFF"/>
              </a:solidFill>
              <a:ln w="9525">
                <a:solidFill>
                  <a:srgbClr val="000000"/>
                </a:solidFill>
                <a:round/>
              </a:ln>
            </p:spPr>
            <p:txBody>
              <a:bodyPr/>
              <a:lstStyle/>
              <a:p>
                <a:endParaRPr lang="ms-MY"/>
              </a:p>
            </p:txBody>
          </p:sp>
          <p:sp>
            <p:nvSpPr>
              <p:cNvPr id="36916" name="Oval 109"/>
              <p:cNvSpPr>
                <a:spLocks noChangeArrowheads="1"/>
              </p:cNvSpPr>
              <p:nvPr/>
            </p:nvSpPr>
            <p:spPr bwMode="auto">
              <a:xfrm>
                <a:off x="5093" y="5638"/>
                <a:ext cx="1825" cy="1818"/>
              </a:xfrm>
              <a:prstGeom prst="ellipse">
                <a:avLst/>
              </a:prstGeom>
              <a:solidFill>
                <a:srgbClr val="FFFFFF"/>
              </a:solidFill>
              <a:ln w="9525">
                <a:solidFill>
                  <a:srgbClr val="000000"/>
                </a:solidFill>
                <a:round/>
              </a:ln>
            </p:spPr>
            <p:txBody>
              <a:bodyPr/>
              <a:lstStyle/>
              <a:p>
                <a:endParaRPr lang="ms-MY"/>
              </a:p>
            </p:txBody>
          </p:sp>
          <p:sp>
            <p:nvSpPr>
              <p:cNvPr id="36917" name="Oval 110"/>
              <p:cNvSpPr>
                <a:spLocks noChangeArrowheads="1"/>
              </p:cNvSpPr>
              <p:nvPr/>
            </p:nvSpPr>
            <p:spPr bwMode="auto">
              <a:xfrm>
                <a:off x="5884" y="5438"/>
                <a:ext cx="182" cy="165"/>
              </a:xfrm>
              <a:prstGeom prst="ellipse">
                <a:avLst/>
              </a:prstGeom>
              <a:solidFill>
                <a:srgbClr val="FFFFFF"/>
              </a:solidFill>
              <a:ln w="9525">
                <a:solidFill>
                  <a:srgbClr val="000000"/>
                </a:solidFill>
                <a:prstDash val="sysDot"/>
                <a:round/>
              </a:ln>
            </p:spPr>
            <p:txBody>
              <a:bodyPr/>
              <a:lstStyle/>
              <a:p>
                <a:endParaRPr lang="ms-MY"/>
              </a:p>
            </p:txBody>
          </p:sp>
          <p:sp>
            <p:nvSpPr>
              <p:cNvPr id="36918" name="Oval 111"/>
              <p:cNvSpPr>
                <a:spLocks noChangeArrowheads="1"/>
              </p:cNvSpPr>
              <p:nvPr/>
            </p:nvSpPr>
            <p:spPr bwMode="auto">
              <a:xfrm>
                <a:off x="6781" y="5933"/>
                <a:ext cx="183" cy="164"/>
              </a:xfrm>
              <a:prstGeom prst="ellipse">
                <a:avLst/>
              </a:prstGeom>
              <a:solidFill>
                <a:srgbClr val="FFFFFF"/>
              </a:solidFill>
              <a:ln w="19050">
                <a:solidFill>
                  <a:srgbClr val="000000"/>
                </a:solidFill>
                <a:round/>
              </a:ln>
            </p:spPr>
            <p:txBody>
              <a:bodyPr/>
              <a:lstStyle/>
              <a:p>
                <a:endParaRPr lang="ms-MY"/>
              </a:p>
            </p:txBody>
          </p:sp>
          <p:sp>
            <p:nvSpPr>
              <p:cNvPr id="36919" name="Oval 112"/>
              <p:cNvSpPr>
                <a:spLocks noChangeArrowheads="1"/>
              </p:cNvSpPr>
              <p:nvPr/>
            </p:nvSpPr>
            <p:spPr bwMode="auto">
              <a:xfrm>
                <a:off x="6807" y="6965"/>
                <a:ext cx="183" cy="165"/>
              </a:xfrm>
              <a:prstGeom prst="ellipse">
                <a:avLst/>
              </a:prstGeom>
              <a:solidFill>
                <a:srgbClr val="FFFFFF"/>
              </a:solidFill>
              <a:ln w="9525">
                <a:solidFill>
                  <a:srgbClr val="000000"/>
                </a:solidFill>
                <a:prstDash val="sysDot"/>
                <a:round/>
              </a:ln>
            </p:spPr>
            <p:txBody>
              <a:bodyPr/>
              <a:lstStyle/>
              <a:p>
                <a:endParaRPr lang="ms-MY"/>
              </a:p>
            </p:txBody>
          </p:sp>
          <p:sp>
            <p:nvSpPr>
              <p:cNvPr id="36920" name="Oval 113"/>
              <p:cNvSpPr>
                <a:spLocks noChangeArrowheads="1"/>
              </p:cNvSpPr>
              <p:nvPr/>
            </p:nvSpPr>
            <p:spPr bwMode="auto">
              <a:xfrm>
                <a:off x="5901" y="7486"/>
                <a:ext cx="183" cy="165"/>
              </a:xfrm>
              <a:prstGeom prst="ellipse">
                <a:avLst/>
              </a:prstGeom>
              <a:solidFill>
                <a:srgbClr val="FFFFFF"/>
              </a:solidFill>
              <a:ln w="9525">
                <a:solidFill>
                  <a:srgbClr val="000000"/>
                </a:solidFill>
                <a:prstDash val="sysDot"/>
                <a:round/>
              </a:ln>
            </p:spPr>
            <p:txBody>
              <a:bodyPr/>
              <a:lstStyle/>
              <a:p>
                <a:endParaRPr lang="ms-MY"/>
              </a:p>
            </p:txBody>
          </p:sp>
          <p:sp>
            <p:nvSpPr>
              <p:cNvPr id="36921" name="Oval 114"/>
              <p:cNvSpPr>
                <a:spLocks noChangeArrowheads="1"/>
              </p:cNvSpPr>
              <p:nvPr/>
            </p:nvSpPr>
            <p:spPr bwMode="auto">
              <a:xfrm>
                <a:off x="5012" y="6948"/>
                <a:ext cx="183" cy="165"/>
              </a:xfrm>
              <a:prstGeom prst="ellipse">
                <a:avLst/>
              </a:prstGeom>
              <a:solidFill>
                <a:srgbClr val="FFFFFF"/>
              </a:solidFill>
              <a:ln w="19050">
                <a:solidFill>
                  <a:srgbClr val="000000"/>
                </a:solidFill>
                <a:round/>
              </a:ln>
            </p:spPr>
            <p:txBody>
              <a:bodyPr/>
              <a:lstStyle/>
              <a:p>
                <a:endParaRPr lang="ms-MY"/>
              </a:p>
            </p:txBody>
          </p:sp>
          <p:sp>
            <p:nvSpPr>
              <p:cNvPr id="36922" name="Oval 115"/>
              <p:cNvSpPr>
                <a:spLocks noChangeArrowheads="1"/>
              </p:cNvSpPr>
              <p:nvPr/>
            </p:nvSpPr>
            <p:spPr bwMode="auto">
              <a:xfrm>
                <a:off x="4986" y="6002"/>
                <a:ext cx="183" cy="165"/>
              </a:xfrm>
              <a:prstGeom prst="ellipse">
                <a:avLst/>
              </a:prstGeom>
              <a:solidFill>
                <a:srgbClr val="FFFFFF"/>
              </a:solidFill>
              <a:ln w="9525">
                <a:solidFill>
                  <a:srgbClr val="000000"/>
                </a:solidFill>
                <a:prstDash val="sysDot"/>
                <a:round/>
              </a:ln>
            </p:spPr>
            <p:txBody>
              <a:bodyPr/>
              <a:lstStyle/>
              <a:p>
                <a:endParaRPr lang="ms-MY"/>
              </a:p>
            </p:txBody>
          </p:sp>
        </p:grpSp>
        <p:grpSp>
          <p:nvGrpSpPr>
            <p:cNvPr id="36878" name="Group 116"/>
            <p:cNvGrpSpPr/>
            <p:nvPr/>
          </p:nvGrpSpPr>
          <p:grpSpPr bwMode="auto">
            <a:xfrm rot="3629901">
              <a:off x="2304" y="3187"/>
              <a:ext cx="1146" cy="0"/>
              <a:chOff x="1140" y="7305"/>
              <a:chExt cx="2865" cy="0"/>
            </a:xfrm>
          </p:grpSpPr>
          <p:sp>
            <p:nvSpPr>
              <p:cNvPr id="36911" name="Line 117"/>
              <p:cNvSpPr>
                <a:spLocks noChangeShapeType="1"/>
              </p:cNvSpPr>
              <p:nvPr/>
            </p:nvSpPr>
            <p:spPr bwMode="auto">
              <a:xfrm>
                <a:off x="2595" y="7305"/>
                <a:ext cx="1410" cy="0"/>
              </a:xfrm>
              <a:prstGeom prst="line">
                <a:avLst/>
              </a:prstGeom>
              <a:noFill/>
              <a:ln w="9525">
                <a:solidFill>
                  <a:srgbClr val="000000"/>
                </a:solidFill>
                <a:round/>
                <a:tailEnd type="triangle" w="med" len="med"/>
              </a:ln>
            </p:spPr>
            <p:txBody>
              <a:bodyPr/>
              <a:lstStyle/>
              <a:p>
                <a:endParaRPr lang="en-US"/>
              </a:p>
            </p:txBody>
          </p:sp>
          <p:sp>
            <p:nvSpPr>
              <p:cNvPr id="36912" name="Line 118"/>
              <p:cNvSpPr>
                <a:spLocks noChangeShapeType="1"/>
              </p:cNvSpPr>
              <p:nvPr/>
            </p:nvSpPr>
            <p:spPr bwMode="auto">
              <a:xfrm flipH="1">
                <a:off x="1140" y="7305"/>
                <a:ext cx="1440" cy="0"/>
              </a:xfrm>
              <a:prstGeom prst="line">
                <a:avLst/>
              </a:prstGeom>
              <a:noFill/>
              <a:ln w="9525">
                <a:solidFill>
                  <a:srgbClr val="000000"/>
                </a:solidFill>
                <a:round/>
                <a:tailEnd type="triangle" w="med" len="med"/>
              </a:ln>
            </p:spPr>
            <p:txBody>
              <a:bodyPr/>
              <a:lstStyle/>
              <a:p>
                <a:endParaRPr lang="en-US"/>
              </a:p>
            </p:txBody>
          </p:sp>
        </p:grpSp>
        <p:grpSp>
          <p:nvGrpSpPr>
            <p:cNvPr id="36879" name="Group 119"/>
            <p:cNvGrpSpPr/>
            <p:nvPr/>
          </p:nvGrpSpPr>
          <p:grpSpPr bwMode="auto">
            <a:xfrm>
              <a:off x="3605" y="2604"/>
              <a:ext cx="1213" cy="1146"/>
              <a:chOff x="7867" y="5753"/>
              <a:chExt cx="3034" cy="2865"/>
            </a:xfrm>
          </p:grpSpPr>
          <p:grpSp>
            <p:nvGrpSpPr>
              <p:cNvPr id="36897" name="Group 120"/>
              <p:cNvGrpSpPr/>
              <p:nvPr/>
            </p:nvGrpSpPr>
            <p:grpSpPr bwMode="auto">
              <a:xfrm>
                <a:off x="7867" y="6101"/>
                <a:ext cx="3034" cy="2272"/>
                <a:chOff x="7837" y="5381"/>
                <a:chExt cx="3034" cy="2272"/>
              </a:xfrm>
            </p:grpSpPr>
            <p:sp>
              <p:nvSpPr>
                <p:cNvPr id="36901" name="Text Box 121"/>
                <p:cNvSpPr txBox="1">
                  <a:spLocks noChangeArrowheads="1"/>
                </p:cNvSpPr>
                <p:nvPr/>
              </p:nvSpPr>
              <p:spPr bwMode="auto">
                <a:xfrm>
                  <a:off x="10350" y="7022"/>
                  <a:ext cx="521" cy="364"/>
                </a:xfrm>
                <a:prstGeom prst="rect">
                  <a:avLst/>
                </a:prstGeom>
                <a:solidFill>
                  <a:srgbClr val="FFFFFF"/>
                </a:solidFill>
                <a:ln w="9525">
                  <a:noFill/>
                  <a:miter lim="800000"/>
                </a:ln>
              </p:spPr>
              <p:txBody>
                <a:bodyPr/>
                <a:lstStyle/>
                <a:p>
                  <a:r>
                    <a:rPr lang="en-US" sz="1200" i="1">
                      <a:latin typeface="Times New Roman" panose="02020603050405020304" pitchFamily="18" charset="0"/>
                    </a:rPr>
                    <a:t>C</a:t>
                  </a:r>
                  <a:endParaRPr lang="en-US"/>
                </a:p>
              </p:txBody>
            </p:sp>
            <p:sp>
              <p:nvSpPr>
                <p:cNvPr id="36902" name="Text Box 122"/>
                <p:cNvSpPr txBox="1">
                  <a:spLocks noChangeArrowheads="1"/>
                </p:cNvSpPr>
                <p:nvPr/>
              </p:nvSpPr>
              <p:spPr bwMode="auto">
                <a:xfrm>
                  <a:off x="7837" y="5694"/>
                  <a:ext cx="552" cy="365"/>
                </a:xfrm>
                <a:prstGeom prst="rect">
                  <a:avLst/>
                </a:prstGeom>
                <a:solidFill>
                  <a:srgbClr val="FFFFFF"/>
                </a:solidFill>
                <a:ln w="9525">
                  <a:noFill/>
                  <a:miter lim="800000"/>
                </a:ln>
              </p:spPr>
              <p:txBody>
                <a:bodyPr/>
                <a:lstStyle/>
                <a:p>
                  <a:r>
                    <a:rPr lang="en-US" sz="1200" i="1">
                      <a:latin typeface="Times New Roman" panose="02020603050405020304" pitchFamily="18" charset="0"/>
                    </a:rPr>
                    <a:t>C’</a:t>
                  </a:r>
                  <a:endParaRPr lang="en-US"/>
                </a:p>
              </p:txBody>
            </p:sp>
            <p:sp>
              <p:nvSpPr>
                <p:cNvPr id="36903" name="Oval 123"/>
                <p:cNvSpPr>
                  <a:spLocks noChangeArrowheads="1"/>
                </p:cNvSpPr>
                <p:nvPr/>
              </p:nvSpPr>
              <p:spPr bwMode="auto">
                <a:xfrm>
                  <a:off x="8225" y="5381"/>
                  <a:ext cx="2281" cy="2272"/>
                </a:xfrm>
                <a:prstGeom prst="ellipse">
                  <a:avLst/>
                </a:prstGeom>
                <a:solidFill>
                  <a:srgbClr val="FFFFFF"/>
                </a:solidFill>
                <a:ln w="9525">
                  <a:solidFill>
                    <a:srgbClr val="000000"/>
                  </a:solidFill>
                  <a:round/>
                </a:ln>
              </p:spPr>
              <p:txBody>
                <a:bodyPr/>
                <a:lstStyle/>
                <a:p>
                  <a:endParaRPr lang="ms-MY"/>
                </a:p>
              </p:txBody>
            </p:sp>
            <p:sp>
              <p:nvSpPr>
                <p:cNvPr id="36904" name="Oval 124"/>
                <p:cNvSpPr>
                  <a:spLocks noChangeArrowheads="1"/>
                </p:cNvSpPr>
                <p:nvPr/>
              </p:nvSpPr>
              <p:spPr bwMode="auto">
                <a:xfrm>
                  <a:off x="8453" y="5608"/>
                  <a:ext cx="1825" cy="1818"/>
                </a:xfrm>
                <a:prstGeom prst="ellipse">
                  <a:avLst/>
                </a:prstGeom>
                <a:solidFill>
                  <a:srgbClr val="FFFFFF"/>
                </a:solidFill>
                <a:ln w="9525">
                  <a:solidFill>
                    <a:srgbClr val="000000"/>
                  </a:solidFill>
                  <a:round/>
                </a:ln>
              </p:spPr>
              <p:txBody>
                <a:bodyPr/>
                <a:lstStyle/>
                <a:p>
                  <a:endParaRPr lang="ms-MY"/>
                </a:p>
              </p:txBody>
            </p:sp>
            <p:sp>
              <p:nvSpPr>
                <p:cNvPr id="36905" name="Oval 125"/>
                <p:cNvSpPr>
                  <a:spLocks noChangeArrowheads="1"/>
                </p:cNvSpPr>
                <p:nvPr/>
              </p:nvSpPr>
              <p:spPr bwMode="auto">
                <a:xfrm>
                  <a:off x="9244" y="5408"/>
                  <a:ext cx="182" cy="165"/>
                </a:xfrm>
                <a:prstGeom prst="ellipse">
                  <a:avLst/>
                </a:prstGeom>
                <a:solidFill>
                  <a:srgbClr val="FFFFFF"/>
                </a:solidFill>
                <a:ln w="9525">
                  <a:solidFill>
                    <a:srgbClr val="000000"/>
                  </a:solidFill>
                  <a:prstDash val="sysDot"/>
                  <a:round/>
                </a:ln>
              </p:spPr>
              <p:txBody>
                <a:bodyPr/>
                <a:lstStyle/>
                <a:p>
                  <a:endParaRPr lang="ms-MY"/>
                </a:p>
              </p:txBody>
            </p:sp>
            <p:sp>
              <p:nvSpPr>
                <p:cNvPr id="36906" name="Oval 126"/>
                <p:cNvSpPr>
                  <a:spLocks noChangeArrowheads="1"/>
                </p:cNvSpPr>
                <p:nvPr/>
              </p:nvSpPr>
              <p:spPr bwMode="auto">
                <a:xfrm>
                  <a:off x="10141" y="5903"/>
                  <a:ext cx="183" cy="164"/>
                </a:xfrm>
                <a:prstGeom prst="ellipse">
                  <a:avLst/>
                </a:prstGeom>
                <a:solidFill>
                  <a:srgbClr val="FFFFFF"/>
                </a:solidFill>
                <a:ln w="9525">
                  <a:solidFill>
                    <a:srgbClr val="000000"/>
                  </a:solidFill>
                  <a:prstDash val="sysDot"/>
                  <a:round/>
                </a:ln>
              </p:spPr>
              <p:txBody>
                <a:bodyPr/>
                <a:lstStyle/>
                <a:p>
                  <a:endParaRPr lang="ms-MY"/>
                </a:p>
              </p:txBody>
            </p:sp>
            <p:sp>
              <p:nvSpPr>
                <p:cNvPr id="36907" name="Oval 127"/>
                <p:cNvSpPr>
                  <a:spLocks noChangeArrowheads="1"/>
                </p:cNvSpPr>
                <p:nvPr/>
              </p:nvSpPr>
              <p:spPr bwMode="auto">
                <a:xfrm>
                  <a:off x="10167" y="6935"/>
                  <a:ext cx="183" cy="165"/>
                </a:xfrm>
                <a:prstGeom prst="ellipse">
                  <a:avLst/>
                </a:prstGeom>
                <a:solidFill>
                  <a:srgbClr val="FFFFFF"/>
                </a:solidFill>
                <a:ln w="19050">
                  <a:solidFill>
                    <a:srgbClr val="000000"/>
                  </a:solidFill>
                  <a:round/>
                </a:ln>
              </p:spPr>
              <p:txBody>
                <a:bodyPr/>
                <a:lstStyle/>
                <a:p>
                  <a:endParaRPr lang="ms-MY"/>
                </a:p>
              </p:txBody>
            </p:sp>
            <p:sp>
              <p:nvSpPr>
                <p:cNvPr id="36908" name="Oval 128"/>
                <p:cNvSpPr>
                  <a:spLocks noChangeArrowheads="1"/>
                </p:cNvSpPr>
                <p:nvPr/>
              </p:nvSpPr>
              <p:spPr bwMode="auto">
                <a:xfrm>
                  <a:off x="9261" y="7456"/>
                  <a:ext cx="183" cy="165"/>
                </a:xfrm>
                <a:prstGeom prst="ellipse">
                  <a:avLst/>
                </a:prstGeom>
                <a:solidFill>
                  <a:srgbClr val="FFFFFF"/>
                </a:solidFill>
                <a:ln w="9525">
                  <a:solidFill>
                    <a:srgbClr val="000000"/>
                  </a:solidFill>
                  <a:prstDash val="sysDot"/>
                  <a:round/>
                </a:ln>
              </p:spPr>
              <p:txBody>
                <a:bodyPr/>
                <a:lstStyle/>
                <a:p>
                  <a:endParaRPr lang="ms-MY"/>
                </a:p>
              </p:txBody>
            </p:sp>
            <p:sp>
              <p:nvSpPr>
                <p:cNvPr id="36909" name="Oval 129"/>
                <p:cNvSpPr>
                  <a:spLocks noChangeArrowheads="1"/>
                </p:cNvSpPr>
                <p:nvPr/>
              </p:nvSpPr>
              <p:spPr bwMode="auto">
                <a:xfrm>
                  <a:off x="8372" y="6918"/>
                  <a:ext cx="183" cy="165"/>
                </a:xfrm>
                <a:prstGeom prst="ellipse">
                  <a:avLst/>
                </a:prstGeom>
                <a:solidFill>
                  <a:srgbClr val="FFFFFF"/>
                </a:solidFill>
                <a:ln w="9525">
                  <a:solidFill>
                    <a:srgbClr val="000000"/>
                  </a:solidFill>
                  <a:prstDash val="sysDot"/>
                  <a:round/>
                </a:ln>
              </p:spPr>
              <p:txBody>
                <a:bodyPr/>
                <a:lstStyle/>
                <a:p>
                  <a:endParaRPr lang="ms-MY"/>
                </a:p>
              </p:txBody>
            </p:sp>
            <p:sp>
              <p:nvSpPr>
                <p:cNvPr id="36910" name="Oval 130"/>
                <p:cNvSpPr>
                  <a:spLocks noChangeArrowheads="1"/>
                </p:cNvSpPr>
                <p:nvPr/>
              </p:nvSpPr>
              <p:spPr bwMode="auto">
                <a:xfrm>
                  <a:off x="8346" y="5972"/>
                  <a:ext cx="183" cy="165"/>
                </a:xfrm>
                <a:prstGeom prst="ellipse">
                  <a:avLst/>
                </a:prstGeom>
                <a:solidFill>
                  <a:srgbClr val="FFFFFF"/>
                </a:solidFill>
                <a:ln w="19050">
                  <a:solidFill>
                    <a:srgbClr val="000000"/>
                  </a:solidFill>
                  <a:round/>
                </a:ln>
              </p:spPr>
              <p:txBody>
                <a:bodyPr/>
                <a:lstStyle/>
                <a:p>
                  <a:endParaRPr lang="ms-MY"/>
                </a:p>
              </p:txBody>
            </p:sp>
          </p:grpSp>
          <p:grpSp>
            <p:nvGrpSpPr>
              <p:cNvPr id="36898" name="Group 131"/>
              <p:cNvGrpSpPr/>
              <p:nvPr/>
            </p:nvGrpSpPr>
            <p:grpSpPr bwMode="auto">
              <a:xfrm rot="7107034">
                <a:off x="7980" y="7185"/>
                <a:ext cx="2865" cy="1"/>
                <a:chOff x="1140" y="7305"/>
                <a:chExt cx="2865" cy="0"/>
              </a:xfrm>
            </p:grpSpPr>
            <p:sp>
              <p:nvSpPr>
                <p:cNvPr id="36899" name="Line 132"/>
                <p:cNvSpPr>
                  <a:spLocks noChangeShapeType="1"/>
                </p:cNvSpPr>
                <p:nvPr/>
              </p:nvSpPr>
              <p:spPr bwMode="auto">
                <a:xfrm>
                  <a:off x="2595" y="7305"/>
                  <a:ext cx="1410" cy="0"/>
                </a:xfrm>
                <a:prstGeom prst="line">
                  <a:avLst/>
                </a:prstGeom>
                <a:noFill/>
                <a:ln w="9525">
                  <a:solidFill>
                    <a:srgbClr val="000000"/>
                  </a:solidFill>
                  <a:round/>
                  <a:tailEnd type="triangle" w="med" len="med"/>
                </a:ln>
              </p:spPr>
              <p:txBody>
                <a:bodyPr/>
                <a:lstStyle/>
                <a:p>
                  <a:endParaRPr lang="en-US"/>
                </a:p>
              </p:txBody>
            </p:sp>
            <p:sp>
              <p:nvSpPr>
                <p:cNvPr id="36900" name="Line 133"/>
                <p:cNvSpPr>
                  <a:spLocks noChangeShapeType="1"/>
                </p:cNvSpPr>
                <p:nvPr/>
              </p:nvSpPr>
              <p:spPr bwMode="auto">
                <a:xfrm flipH="1">
                  <a:off x="1140" y="7305"/>
                  <a:ext cx="1440" cy="0"/>
                </a:xfrm>
                <a:prstGeom prst="line">
                  <a:avLst/>
                </a:prstGeom>
                <a:noFill/>
                <a:ln w="9525">
                  <a:solidFill>
                    <a:srgbClr val="000000"/>
                  </a:solidFill>
                  <a:round/>
                  <a:tailEnd type="triangle" w="med" len="med"/>
                </a:ln>
              </p:spPr>
              <p:txBody>
                <a:bodyPr/>
                <a:lstStyle/>
                <a:p>
                  <a:endParaRPr lang="en-US"/>
                </a:p>
              </p:txBody>
            </p:sp>
          </p:grpSp>
        </p:grpSp>
        <p:sp>
          <p:nvSpPr>
            <p:cNvPr id="36880" name="Text Box 134"/>
            <p:cNvSpPr txBox="1">
              <a:spLocks noChangeArrowheads="1"/>
            </p:cNvSpPr>
            <p:nvPr/>
          </p:nvSpPr>
          <p:spPr bwMode="auto">
            <a:xfrm>
              <a:off x="716" y="3831"/>
              <a:ext cx="1506" cy="234"/>
            </a:xfrm>
            <a:prstGeom prst="rect">
              <a:avLst/>
            </a:prstGeom>
            <a:solidFill>
              <a:srgbClr val="FFFFFF"/>
            </a:solidFill>
            <a:ln w="9525">
              <a:noFill/>
              <a:miter lim="800000"/>
            </a:ln>
          </p:spPr>
          <p:txBody>
            <a:bodyPr/>
            <a:lstStyle/>
            <a:p>
              <a:r>
                <a:rPr lang="en-US" sz="1600"/>
                <a:t>Field due to AA’ winding</a:t>
              </a:r>
              <a:endParaRPr lang="en-US"/>
            </a:p>
          </p:txBody>
        </p:sp>
        <p:sp>
          <p:nvSpPr>
            <p:cNvPr id="36881" name="Text Box 135"/>
            <p:cNvSpPr txBox="1">
              <a:spLocks noChangeArrowheads="1"/>
            </p:cNvSpPr>
            <p:nvPr/>
          </p:nvSpPr>
          <p:spPr bwMode="auto">
            <a:xfrm>
              <a:off x="2348" y="3831"/>
              <a:ext cx="1254" cy="234"/>
            </a:xfrm>
            <a:prstGeom prst="rect">
              <a:avLst/>
            </a:prstGeom>
            <a:solidFill>
              <a:srgbClr val="FFFFFF"/>
            </a:solidFill>
            <a:ln w="9525">
              <a:noFill/>
              <a:miter lim="800000"/>
            </a:ln>
          </p:spPr>
          <p:txBody>
            <a:bodyPr/>
            <a:lstStyle/>
            <a:p>
              <a:r>
                <a:rPr lang="en-US" sz="1600"/>
                <a:t>Due to BB’ winding</a:t>
              </a:r>
              <a:endParaRPr lang="en-US"/>
            </a:p>
          </p:txBody>
        </p:sp>
        <p:sp>
          <p:nvSpPr>
            <p:cNvPr id="36882" name="Text Box 136"/>
            <p:cNvSpPr txBox="1">
              <a:spLocks noChangeArrowheads="1"/>
            </p:cNvSpPr>
            <p:nvPr/>
          </p:nvSpPr>
          <p:spPr bwMode="auto">
            <a:xfrm>
              <a:off x="3734" y="3831"/>
              <a:ext cx="1278" cy="222"/>
            </a:xfrm>
            <a:prstGeom prst="rect">
              <a:avLst/>
            </a:prstGeom>
            <a:solidFill>
              <a:srgbClr val="FFFFFF"/>
            </a:solidFill>
            <a:ln w="9525">
              <a:noFill/>
              <a:miter lim="800000"/>
            </a:ln>
          </p:spPr>
          <p:txBody>
            <a:bodyPr/>
            <a:lstStyle/>
            <a:p>
              <a:r>
                <a:rPr lang="en-US" sz="1600"/>
                <a:t>Due to CC’ winding</a:t>
              </a:r>
              <a:endParaRPr lang="en-US"/>
            </a:p>
          </p:txBody>
        </p:sp>
        <p:grpSp>
          <p:nvGrpSpPr>
            <p:cNvPr id="36883" name="Group 150"/>
            <p:cNvGrpSpPr/>
            <p:nvPr/>
          </p:nvGrpSpPr>
          <p:grpSpPr bwMode="auto">
            <a:xfrm>
              <a:off x="954" y="2575"/>
              <a:ext cx="1146" cy="1232"/>
              <a:chOff x="954" y="2575"/>
              <a:chExt cx="1146" cy="1232"/>
            </a:xfrm>
          </p:grpSpPr>
          <p:sp>
            <p:nvSpPr>
              <p:cNvPr id="36884" name="Oval 104"/>
              <p:cNvSpPr>
                <a:spLocks noChangeArrowheads="1"/>
              </p:cNvSpPr>
              <p:nvPr/>
            </p:nvSpPr>
            <p:spPr bwMode="auto">
              <a:xfrm>
                <a:off x="1502" y="3571"/>
                <a:ext cx="74" cy="66"/>
              </a:xfrm>
              <a:prstGeom prst="ellipse">
                <a:avLst/>
              </a:prstGeom>
              <a:solidFill>
                <a:srgbClr val="FFFFFF"/>
              </a:solidFill>
              <a:ln w="19050">
                <a:solidFill>
                  <a:srgbClr val="000000"/>
                </a:solidFill>
                <a:round/>
              </a:ln>
            </p:spPr>
            <p:txBody>
              <a:bodyPr/>
              <a:lstStyle/>
              <a:p>
                <a:endParaRPr lang="ms-MY"/>
              </a:p>
            </p:txBody>
          </p:sp>
          <p:sp>
            <p:nvSpPr>
              <p:cNvPr id="36885" name="Text Box 138"/>
              <p:cNvSpPr txBox="1">
                <a:spLocks noChangeArrowheads="1"/>
              </p:cNvSpPr>
              <p:nvPr/>
            </p:nvSpPr>
            <p:spPr bwMode="auto">
              <a:xfrm>
                <a:off x="1454" y="2575"/>
                <a:ext cx="184" cy="146"/>
              </a:xfrm>
              <a:prstGeom prst="rect">
                <a:avLst/>
              </a:prstGeom>
              <a:solidFill>
                <a:srgbClr val="FFFFFF"/>
              </a:solidFill>
              <a:ln w="9525">
                <a:noFill/>
                <a:miter lim="800000"/>
              </a:ln>
            </p:spPr>
            <p:txBody>
              <a:bodyPr/>
              <a:lstStyle/>
              <a:p>
                <a:r>
                  <a:rPr lang="en-US" sz="1200" i="1">
                    <a:latin typeface="Times New Roman" panose="02020603050405020304" pitchFamily="18" charset="0"/>
                  </a:rPr>
                  <a:t>A</a:t>
                </a:r>
                <a:endParaRPr lang="en-US"/>
              </a:p>
            </p:txBody>
          </p:sp>
          <p:sp>
            <p:nvSpPr>
              <p:cNvPr id="36886" name="Oval 139"/>
              <p:cNvSpPr>
                <a:spLocks noChangeArrowheads="1"/>
              </p:cNvSpPr>
              <p:nvPr/>
            </p:nvSpPr>
            <p:spPr bwMode="auto">
              <a:xfrm>
                <a:off x="1088" y="2741"/>
                <a:ext cx="912" cy="909"/>
              </a:xfrm>
              <a:prstGeom prst="ellipse">
                <a:avLst/>
              </a:prstGeom>
              <a:solidFill>
                <a:srgbClr val="FFFFFF"/>
              </a:solidFill>
              <a:ln w="9525">
                <a:solidFill>
                  <a:srgbClr val="000000"/>
                </a:solidFill>
                <a:round/>
              </a:ln>
            </p:spPr>
            <p:txBody>
              <a:bodyPr/>
              <a:lstStyle/>
              <a:p>
                <a:endParaRPr lang="ms-MY"/>
              </a:p>
            </p:txBody>
          </p:sp>
          <p:sp>
            <p:nvSpPr>
              <p:cNvPr id="36887" name="Oval 140"/>
              <p:cNvSpPr>
                <a:spLocks noChangeArrowheads="1"/>
              </p:cNvSpPr>
              <p:nvPr/>
            </p:nvSpPr>
            <p:spPr bwMode="auto">
              <a:xfrm>
                <a:off x="1179" y="2832"/>
                <a:ext cx="730" cy="727"/>
              </a:xfrm>
              <a:prstGeom prst="ellipse">
                <a:avLst/>
              </a:prstGeom>
              <a:solidFill>
                <a:srgbClr val="FFFFFF"/>
              </a:solidFill>
              <a:ln w="9525">
                <a:solidFill>
                  <a:srgbClr val="000000"/>
                </a:solidFill>
                <a:round/>
              </a:ln>
            </p:spPr>
            <p:txBody>
              <a:bodyPr/>
              <a:lstStyle/>
              <a:p>
                <a:endParaRPr lang="ms-MY"/>
              </a:p>
            </p:txBody>
          </p:sp>
          <p:sp>
            <p:nvSpPr>
              <p:cNvPr id="36888" name="Oval 141"/>
              <p:cNvSpPr>
                <a:spLocks noChangeArrowheads="1"/>
              </p:cNvSpPr>
              <p:nvPr/>
            </p:nvSpPr>
            <p:spPr bwMode="auto">
              <a:xfrm>
                <a:off x="1496" y="2752"/>
                <a:ext cx="72" cy="66"/>
              </a:xfrm>
              <a:prstGeom prst="ellipse">
                <a:avLst/>
              </a:prstGeom>
              <a:solidFill>
                <a:srgbClr val="FFFFFF"/>
              </a:solidFill>
              <a:ln w="19050">
                <a:solidFill>
                  <a:srgbClr val="000000"/>
                </a:solidFill>
                <a:round/>
              </a:ln>
            </p:spPr>
            <p:txBody>
              <a:bodyPr/>
              <a:lstStyle/>
              <a:p>
                <a:endParaRPr lang="ms-MY"/>
              </a:p>
            </p:txBody>
          </p:sp>
          <p:sp>
            <p:nvSpPr>
              <p:cNvPr id="36889" name="Oval 142"/>
              <p:cNvSpPr>
                <a:spLocks noChangeArrowheads="1"/>
              </p:cNvSpPr>
              <p:nvPr/>
            </p:nvSpPr>
            <p:spPr bwMode="auto">
              <a:xfrm>
                <a:off x="1854" y="2950"/>
                <a:ext cx="74" cy="66"/>
              </a:xfrm>
              <a:prstGeom prst="ellipse">
                <a:avLst/>
              </a:prstGeom>
              <a:solidFill>
                <a:srgbClr val="FFFFFF"/>
              </a:solidFill>
              <a:ln w="9525">
                <a:solidFill>
                  <a:srgbClr val="000000"/>
                </a:solidFill>
                <a:prstDash val="sysDot"/>
                <a:round/>
              </a:ln>
            </p:spPr>
            <p:txBody>
              <a:bodyPr/>
              <a:lstStyle/>
              <a:p>
                <a:endParaRPr lang="ms-MY"/>
              </a:p>
            </p:txBody>
          </p:sp>
          <p:sp>
            <p:nvSpPr>
              <p:cNvPr id="36890" name="Oval 143"/>
              <p:cNvSpPr>
                <a:spLocks noChangeArrowheads="1"/>
              </p:cNvSpPr>
              <p:nvPr/>
            </p:nvSpPr>
            <p:spPr bwMode="auto">
              <a:xfrm>
                <a:off x="1865" y="3363"/>
                <a:ext cx="73" cy="66"/>
              </a:xfrm>
              <a:prstGeom prst="ellipse">
                <a:avLst/>
              </a:prstGeom>
              <a:solidFill>
                <a:srgbClr val="FFFFFF"/>
              </a:solidFill>
              <a:ln w="9525">
                <a:solidFill>
                  <a:srgbClr val="000000"/>
                </a:solidFill>
                <a:prstDash val="sysDot"/>
                <a:round/>
              </a:ln>
            </p:spPr>
            <p:txBody>
              <a:bodyPr/>
              <a:lstStyle/>
              <a:p>
                <a:endParaRPr lang="ms-MY"/>
              </a:p>
            </p:txBody>
          </p:sp>
          <p:sp>
            <p:nvSpPr>
              <p:cNvPr id="36891" name="Oval 144"/>
              <p:cNvSpPr>
                <a:spLocks noChangeArrowheads="1"/>
              </p:cNvSpPr>
              <p:nvPr/>
            </p:nvSpPr>
            <p:spPr bwMode="auto">
              <a:xfrm>
                <a:off x="1147" y="3356"/>
                <a:ext cx="73" cy="66"/>
              </a:xfrm>
              <a:prstGeom prst="ellipse">
                <a:avLst/>
              </a:prstGeom>
              <a:solidFill>
                <a:srgbClr val="FFFFFF"/>
              </a:solidFill>
              <a:ln w="9525">
                <a:solidFill>
                  <a:srgbClr val="000000"/>
                </a:solidFill>
                <a:prstDash val="sysDot"/>
                <a:round/>
              </a:ln>
            </p:spPr>
            <p:txBody>
              <a:bodyPr/>
              <a:lstStyle/>
              <a:p>
                <a:endParaRPr lang="ms-MY"/>
              </a:p>
            </p:txBody>
          </p:sp>
          <p:sp>
            <p:nvSpPr>
              <p:cNvPr id="36892" name="Oval 145"/>
              <p:cNvSpPr>
                <a:spLocks noChangeArrowheads="1"/>
              </p:cNvSpPr>
              <p:nvPr/>
            </p:nvSpPr>
            <p:spPr bwMode="auto">
              <a:xfrm>
                <a:off x="1136" y="2978"/>
                <a:ext cx="74" cy="66"/>
              </a:xfrm>
              <a:prstGeom prst="ellipse">
                <a:avLst/>
              </a:prstGeom>
              <a:solidFill>
                <a:srgbClr val="FFFFFF"/>
              </a:solidFill>
              <a:ln w="9525">
                <a:solidFill>
                  <a:srgbClr val="000000"/>
                </a:solidFill>
                <a:prstDash val="sysDot"/>
                <a:round/>
              </a:ln>
            </p:spPr>
            <p:txBody>
              <a:bodyPr/>
              <a:lstStyle/>
              <a:p>
                <a:endParaRPr lang="ms-MY"/>
              </a:p>
            </p:txBody>
          </p:sp>
          <p:sp>
            <p:nvSpPr>
              <p:cNvPr id="36893" name="Line 146"/>
              <p:cNvSpPr>
                <a:spLocks noChangeShapeType="1"/>
              </p:cNvSpPr>
              <p:nvPr/>
            </p:nvSpPr>
            <p:spPr bwMode="auto">
              <a:xfrm>
                <a:off x="1536" y="3193"/>
                <a:ext cx="564" cy="0"/>
              </a:xfrm>
              <a:prstGeom prst="line">
                <a:avLst/>
              </a:prstGeom>
              <a:noFill/>
              <a:ln w="9525">
                <a:solidFill>
                  <a:srgbClr val="000000"/>
                </a:solidFill>
                <a:round/>
                <a:tailEnd type="triangle" w="med" len="med"/>
              </a:ln>
            </p:spPr>
            <p:txBody>
              <a:bodyPr/>
              <a:lstStyle/>
              <a:p>
                <a:endParaRPr lang="en-US"/>
              </a:p>
            </p:txBody>
          </p:sp>
          <p:sp>
            <p:nvSpPr>
              <p:cNvPr id="36894" name="Line 147"/>
              <p:cNvSpPr>
                <a:spLocks noChangeShapeType="1"/>
              </p:cNvSpPr>
              <p:nvPr/>
            </p:nvSpPr>
            <p:spPr bwMode="auto">
              <a:xfrm flipH="1">
                <a:off x="954" y="3193"/>
                <a:ext cx="576" cy="0"/>
              </a:xfrm>
              <a:prstGeom prst="line">
                <a:avLst/>
              </a:prstGeom>
              <a:noFill/>
              <a:ln w="9525">
                <a:solidFill>
                  <a:srgbClr val="000000"/>
                </a:solidFill>
                <a:round/>
                <a:tailEnd type="triangle" w="med" len="med"/>
              </a:ln>
            </p:spPr>
            <p:txBody>
              <a:bodyPr/>
              <a:lstStyle/>
              <a:p>
                <a:endParaRPr lang="en-US"/>
              </a:p>
            </p:txBody>
          </p:sp>
          <p:sp>
            <p:nvSpPr>
              <p:cNvPr id="36895" name="Text Box 148"/>
              <p:cNvSpPr txBox="1">
                <a:spLocks noChangeArrowheads="1"/>
              </p:cNvSpPr>
              <p:nvPr/>
            </p:nvSpPr>
            <p:spPr bwMode="auto">
              <a:xfrm>
                <a:off x="1448" y="3661"/>
                <a:ext cx="274" cy="146"/>
              </a:xfrm>
              <a:prstGeom prst="rect">
                <a:avLst/>
              </a:prstGeom>
              <a:solidFill>
                <a:srgbClr val="FFFFFF"/>
              </a:solidFill>
              <a:ln w="9525">
                <a:noFill/>
                <a:miter lim="800000"/>
              </a:ln>
            </p:spPr>
            <p:txBody>
              <a:bodyPr/>
              <a:lstStyle/>
              <a:p>
                <a:r>
                  <a:rPr lang="en-US" sz="1200" i="1">
                    <a:latin typeface="Times New Roman" panose="02020603050405020304" pitchFamily="18" charset="0"/>
                  </a:rPr>
                  <a:t>A'</a:t>
                </a:r>
                <a:endParaRPr lang="en-US"/>
              </a:p>
            </p:txBody>
          </p:sp>
          <p:sp>
            <p:nvSpPr>
              <p:cNvPr id="36896" name="Oval 149"/>
              <p:cNvSpPr>
                <a:spLocks noChangeArrowheads="1"/>
              </p:cNvSpPr>
              <p:nvPr/>
            </p:nvSpPr>
            <p:spPr bwMode="auto">
              <a:xfrm>
                <a:off x="1514" y="3570"/>
                <a:ext cx="72" cy="66"/>
              </a:xfrm>
              <a:prstGeom prst="ellipse">
                <a:avLst/>
              </a:prstGeom>
              <a:solidFill>
                <a:srgbClr val="FFFFFF"/>
              </a:solidFill>
              <a:ln w="19050">
                <a:solidFill>
                  <a:srgbClr val="000000"/>
                </a:solidFill>
                <a:round/>
              </a:ln>
            </p:spPr>
            <p:txBody>
              <a:bodyPr/>
              <a:lstStyle/>
              <a:p>
                <a:endParaRPr lang="ms-MY"/>
              </a:p>
            </p:txBody>
          </p:sp>
        </p:grpSp>
      </p:grpSp>
      <p:sp>
        <p:nvSpPr>
          <p:cNvPr id="36874" name="Text Box 154"/>
          <p:cNvSpPr txBox="1">
            <a:spLocks noChangeArrowheads="1"/>
          </p:cNvSpPr>
          <p:nvPr/>
        </p:nvSpPr>
        <p:spPr bwMode="auto">
          <a:xfrm>
            <a:off x="6303963" y="1700213"/>
            <a:ext cx="431800" cy="304800"/>
          </a:xfrm>
          <a:prstGeom prst="rect">
            <a:avLst/>
          </a:prstGeom>
          <a:noFill/>
          <a:ln w="9525">
            <a:noFill/>
            <a:miter lim="800000"/>
          </a:ln>
        </p:spPr>
        <p:txBody>
          <a:bodyPr>
            <a:spAutoFit/>
          </a:bodyPr>
          <a:lstStyle/>
          <a:p>
            <a:pPr>
              <a:spcBef>
                <a:spcPct val="50000"/>
              </a:spcBef>
            </a:pPr>
            <a:r>
              <a:rPr lang="en-US" sz="1400">
                <a:sym typeface="Symbol" panose="05050102010706020507" pitchFamily="18" charset="2"/>
              </a:rPr>
              <a:t></a:t>
            </a:r>
            <a:endParaRPr lang="en-US" sz="1400">
              <a:sym typeface="Symbol" panose="05050102010706020507" pitchFamily="18" charset="2"/>
            </a:endParaRPr>
          </a:p>
        </p:txBody>
      </p:sp>
      <p:sp>
        <p:nvSpPr>
          <p:cNvPr id="36875" name="Text Box 155"/>
          <p:cNvSpPr txBox="1">
            <a:spLocks noChangeArrowheads="1"/>
          </p:cNvSpPr>
          <p:nvPr/>
        </p:nvSpPr>
        <p:spPr bwMode="auto">
          <a:xfrm>
            <a:off x="6227763" y="2852738"/>
            <a:ext cx="504825" cy="366712"/>
          </a:xfrm>
          <a:prstGeom prst="rect">
            <a:avLst/>
          </a:prstGeom>
          <a:noFill/>
          <a:ln w="9525">
            <a:noFill/>
            <a:miter lim="800000"/>
          </a:ln>
        </p:spPr>
        <p:txBody>
          <a:bodyPr>
            <a:spAutoFit/>
          </a:bodyPr>
          <a:lstStyle/>
          <a:p>
            <a:pPr>
              <a:spcBef>
                <a:spcPct val="50000"/>
              </a:spcBef>
            </a:pPr>
            <a:endParaRPr lang="en-GB"/>
          </a:p>
        </p:txBody>
      </p:sp>
      <p:sp>
        <p:nvSpPr>
          <p:cNvPr id="36876" name="Oval 156"/>
          <p:cNvSpPr>
            <a:spLocks noChangeArrowheads="1"/>
          </p:cNvSpPr>
          <p:nvPr/>
        </p:nvSpPr>
        <p:spPr bwMode="auto">
          <a:xfrm>
            <a:off x="6430963" y="3081338"/>
            <a:ext cx="73025" cy="73025"/>
          </a:xfrm>
          <a:prstGeom prst="ellipse">
            <a:avLst/>
          </a:prstGeom>
          <a:solidFill>
            <a:schemeClr val="tx2"/>
          </a:solidFill>
          <a:ln w="9525">
            <a:solidFill>
              <a:schemeClr val="tx1"/>
            </a:solidFill>
            <a:round/>
          </a:ln>
        </p:spPr>
        <p:txBody>
          <a:bodyPr wrap="none" anchor="ctr"/>
          <a:lstStyle/>
          <a:p>
            <a:endParaRPr lang="ms-MY"/>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7"/>
          <p:cNvSpPr txBox="1">
            <a:spLocks noChangeArrowheads="1"/>
          </p:cNvSpPr>
          <p:nvPr/>
        </p:nvSpPr>
        <p:spPr bwMode="auto">
          <a:xfrm>
            <a:off x="554038" y="385763"/>
            <a:ext cx="6921500" cy="604837"/>
          </a:xfrm>
          <a:prstGeom prst="rect">
            <a:avLst/>
          </a:prstGeom>
          <a:noFill/>
          <a:ln w="12700">
            <a:noFill/>
            <a:miter lim="800000"/>
          </a:ln>
        </p:spPr>
        <p:txBody>
          <a:bodyPr>
            <a:spAutoFit/>
          </a:bodyPr>
          <a:lstStyle/>
          <a:p>
            <a:pPr marL="355600" indent="-355600">
              <a:buClr>
                <a:schemeClr val="tx1"/>
              </a:buClr>
            </a:pPr>
            <a:r>
              <a:rPr lang="en-GB" sz="1600"/>
              <a:t>Red vector is voltage (or current or flux) due to phase A</a:t>
            </a:r>
            <a:endParaRPr lang="en-GB" sz="1600"/>
          </a:p>
          <a:p>
            <a:pPr marL="355600" indent="-355600">
              <a:buClr>
                <a:schemeClr val="tx1"/>
              </a:buClr>
            </a:pPr>
            <a:r>
              <a:rPr lang="en-GB" sz="1600"/>
              <a:t>Blue/Green vector for phase B and C respectively</a:t>
            </a:r>
            <a:endParaRPr lang="en-GB" sz="1600"/>
          </a:p>
        </p:txBody>
      </p:sp>
      <p:sp>
        <p:nvSpPr>
          <p:cNvPr id="37891" name="Line 29"/>
          <p:cNvSpPr>
            <a:spLocks noChangeAspect="1" noChangeShapeType="1"/>
          </p:cNvSpPr>
          <p:nvPr/>
        </p:nvSpPr>
        <p:spPr bwMode="auto">
          <a:xfrm>
            <a:off x="1206500" y="1738313"/>
            <a:ext cx="11113" cy="1587"/>
          </a:xfrm>
          <a:prstGeom prst="line">
            <a:avLst/>
          </a:prstGeom>
          <a:noFill/>
          <a:ln w="0">
            <a:solidFill>
              <a:srgbClr val="000000"/>
            </a:solidFill>
            <a:round/>
          </a:ln>
        </p:spPr>
        <p:txBody>
          <a:bodyPr/>
          <a:lstStyle/>
          <a:p>
            <a:endParaRPr lang="en-US"/>
          </a:p>
        </p:txBody>
      </p:sp>
      <p:sp>
        <p:nvSpPr>
          <p:cNvPr id="37892" name="Line 30"/>
          <p:cNvSpPr>
            <a:spLocks noChangeAspect="1" noChangeShapeType="1"/>
          </p:cNvSpPr>
          <p:nvPr/>
        </p:nvSpPr>
        <p:spPr bwMode="auto">
          <a:xfrm>
            <a:off x="1168400" y="1738313"/>
            <a:ext cx="1282700" cy="0"/>
          </a:xfrm>
          <a:prstGeom prst="line">
            <a:avLst/>
          </a:prstGeom>
          <a:noFill/>
          <a:ln w="9525">
            <a:solidFill>
              <a:schemeClr val="tx1"/>
            </a:solidFill>
            <a:round/>
            <a:tailEnd type="triangle" w="sm" len="med"/>
          </a:ln>
        </p:spPr>
        <p:txBody>
          <a:bodyPr/>
          <a:lstStyle/>
          <a:p>
            <a:endParaRPr lang="en-US"/>
          </a:p>
        </p:txBody>
      </p:sp>
      <p:grpSp>
        <p:nvGrpSpPr>
          <p:cNvPr id="37893" name="Group 44"/>
          <p:cNvGrpSpPr>
            <a:grpSpLocks noChangeAspect="1"/>
          </p:cNvGrpSpPr>
          <p:nvPr/>
        </p:nvGrpSpPr>
        <p:grpSpPr bwMode="auto">
          <a:xfrm>
            <a:off x="1204913" y="1531938"/>
            <a:ext cx="1176337" cy="409575"/>
            <a:chOff x="134" y="275"/>
            <a:chExt cx="1368" cy="475"/>
          </a:xfrm>
        </p:grpSpPr>
        <p:sp>
          <p:nvSpPr>
            <p:cNvPr id="38126" name="Freeform 45"/>
            <p:cNvSpPr>
              <a:spLocks noChangeAspect="1"/>
            </p:cNvSpPr>
            <p:nvPr/>
          </p:nvSpPr>
          <p:spPr bwMode="auto">
            <a:xfrm>
              <a:off x="134" y="513"/>
              <a:ext cx="1368" cy="0"/>
            </a:xfrm>
            <a:custGeom>
              <a:avLst/>
              <a:gdLst>
                <a:gd name="T0" fmla="*/ 0 w 685"/>
                <a:gd name="T1" fmla="*/ 10896 w 685"/>
                <a:gd name="T2" fmla="*/ 10896 w 685"/>
                <a:gd name="T3" fmla="*/ 0 60000 65536"/>
                <a:gd name="T4" fmla="*/ 0 60000 65536"/>
                <a:gd name="T5" fmla="*/ 0 60000 65536"/>
                <a:gd name="T6" fmla="*/ 0 w 685"/>
                <a:gd name="T7" fmla="*/ 685 w 685"/>
              </a:gdLst>
              <a:ahLst/>
              <a:cxnLst>
                <a:cxn ang="T3">
                  <a:pos x="T0" y="0"/>
                </a:cxn>
                <a:cxn ang="T4">
                  <a:pos x="T1" y="0"/>
                </a:cxn>
                <a:cxn ang="T5">
                  <a:pos x="T2" y="0"/>
                </a:cxn>
              </a:cxnLst>
              <a:rect l="T6" t="0" r="T7" b="0"/>
              <a:pathLst>
                <a:path w="685">
                  <a:moveTo>
                    <a:pt x="0" y="0"/>
                  </a:moveTo>
                  <a:lnTo>
                    <a:pt x="685" y="0"/>
                  </a:lnTo>
                </a:path>
              </a:pathLst>
            </a:custGeom>
            <a:noFill/>
            <a:ln w="0">
              <a:solidFill>
                <a:srgbClr val="000000"/>
              </a:solidFill>
              <a:prstDash val="sysDot"/>
              <a:round/>
            </a:ln>
          </p:spPr>
          <p:txBody>
            <a:bodyPr/>
            <a:lstStyle/>
            <a:p>
              <a:endParaRPr lang="en-US"/>
            </a:p>
          </p:txBody>
        </p:sp>
        <p:sp>
          <p:nvSpPr>
            <p:cNvPr id="38127" name="Freeform 46"/>
            <p:cNvSpPr>
              <a:spLocks noChangeAspect="1"/>
            </p:cNvSpPr>
            <p:nvPr/>
          </p:nvSpPr>
          <p:spPr bwMode="auto">
            <a:xfrm>
              <a:off x="154" y="275"/>
              <a:ext cx="1326" cy="475"/>
            </a:xfrm>
            <a:custGeom>
              <a:avLst/>
              <a:gdLst>
                <a:gd name="T0" fmla="*/ 0 w 1326"/>
                <a:gd name="T1" fmla="*/ 357 h 475"/>
                <a:gd name="T2" fmla="*/ 22 w 1326"/>
                <a:gd name="T3" fmla="*/ 335 h 475"/>
                <a:gd name="T4" fmla="*/ 44 w 1326"/>
                <a:gd name="T5" fmla="*/ 313 h 475"/>
                <a:gd name="T6" fmla="*/ 64 w 1326"/>
                <a:gd name="T7" fmla="*/ 291 h 475"/>
                <a:gd name="T8" fmla="*/ 86 w 1326"/>
                <a:gd name="T9" fmla="*/ 267 h 475"/>
                <a:gd name="T10" fmla="*/ 108 w 1326"/>
                <a:gd name="T11" fmla="*/ 242 h 475"/>
                <a:gd name="T12" fmla="*/ 128 w 1326"/>
                <a:gd name="T13" fmla="*/ 218 h 475"/>
                <a:gd name="T14" fmla="*/ 150 w 1326"/>
                <a:gd name="T15" fmla="*/ 196 h 475"/>
                <a:gd name="T16" fmla="*/ 172 w 1326"/>
                <a:gd name="T17" fmla="*/ 172 h 475"/>
                <a:gd name="T18" fmla="*/ 193 w 1326"/>
                <a:gd name="T19" fmla="*/ 150 h 475"/>
                <a:gd name="T20" fmla="*/ 213 w 1326"/>
                <a:gd name="T21" fmla="*/ 128 h 475"/>
                <a:gd name="T22" fmla="*/ 235 w 1326"/>
                <a:gd name="T23" fmla="*/ 108 h 475"/>
                <a:gd name="T24" fmla="*/ 257 w 1326"/>
                <a:gd name="T25" fmla="*/ 88 h 475"/>
                <a:gd name="T26" fmla="*/ 277 w 1326"/>
                <a:gd name="T27" fmla="*/ 70 h 475"/>
                <a:gd name="T28" fmla="*/ 299 w 1326"/>
                <a:gd name="T29" fmla="*/ 54 h 475"/>
                <a:gd name="T30" fmla="*/ 321 w 1326"/>
                <a:gd name="T31" fmla="*/ 40 h 475"/>
                <a:gd name="T32" fmla="*/ 341 w 1326"/>
                <a:gd name="T33" fmla="*/ 28 h 475"/>
                <a:gd name="T34" fmla="*/ 363 w 1326"/>
                <a:gd name="T35" fmla="*/ 18 h 475"/>
                <a:gd name="T36" fmla="*/ 385 w 1326"/>
                <a:gd name="T37" fmla="*/ 10 h 475"/>
                <a:gd name="T38" fmla="*/ 407 w 1326"/>
                <a:gd name="T39" fmla="*/ 4 h 475"/>
                <a:gd name="T40" fmla="*/ 427 w 1326"/>
                <a:gd name="T41" fmla="*/ 0 h 475"/>
                <a:gd name="T42" fmla="*/ 449 w 1326"/>
                <a:gd name="T43" fmla="*/ 0 h 475"/>
                <a:gd name="T44" fmla="*/ 471 w 1326"/>
                <a:gd name="T45" fmla="*/ 0 h 475"/>
                <a:gd name="T46" fmla="*/ 491 w 1326"/>
                <a:gd name="T47" fmla="*/ 4 h 475"/>
                <a:gd name="T48" fmla="*/ 513 w 1326"/>
                <a:gd name="T49" fmla="*/ 10 h 475"/>
                <a:gd name="T50" fmla="*/ 535 w 1326"/>
                <a:gd name="T51" fmla="*/ 18 h 475"/>
                <a:gd name="T52" fmla="*/ 555 w 1326"/>
                <a:gd name="T53" fmla="*/ 28 h 475"/>
                <a:gd name="T54" fmla="*/ 577 w 1326"/>
                <a:gd name="T55" fmla="*/ 42 h 475"/>
                <a:gd name="T56" fmla="*/ 599 w 1326"/>
                <a:gd name="T57" fmla="*/ 56 h 475"/>
                <a:gd name="T58" fmla="*/ 621 w 1326"/>
                <a:gd name="T59" fmla="*/ 72 h 475"/>
                <a:gd name="T60" fmla="*/ 641 w 1326"/>
                <a:gd name="T61" fmla="*/ 90 h 475"/>
                <a:gd name="T62" fmla="*/ 663 w 1326"/>
                <a:gd name="T63" fmla="*/ 110 h 475"/>
                <a:gd name="T64" fmla="*/ 685 w 1326"/>
                <a:gd name="T65" fmla="*/ 130 h 475"/>
                <a:gd name="T66" fmla="*/ 705 w 1326"/>
                <a:gd name="T67" fmla="*/ 152 h 475"/>
                <a:gd name="T68" fmla="*/ 727 w 1326"/>
                <a:gd name="T69" fmla="*/ 174 h 475"/>
                <a:gd name="T70" fmla="*/ 749 w 1326"/>
                <a:gd name="T71" fmla="*/ 198 h 475"/>
                <a:gd name="T72" fmla="*/ 771 w 1326"/>
                <a:gd name="T73" fmla="*/ 222 h 475"/>
                <a:gd name="T74" fmla="*/ 791 w 1326"/>
                <a:gd name="T75" fmla="*/ 246 h 475"/>
                <a:gd name="T76" fmla="*/ 813 w 1326"/>
                <a:gd name="T77" fmla="*/ 269 h 475"/>
                <a:gd name="T78" fmla="*/ 835 w 1326"/>
                <a:gd name="T79" fmla="*/ 293 h 475"/>
                <a:gd name="T80" fmla="*/ 855 w 1326"/>
                <a:gd name="T81" fmla="*/ 317 h 475"/>
                <a:gd name="T82" fmla="*/ 877 w 1326"/>
                <a:gd name="T83" fmla="*/ 339 h 475"/>
                <a:gd name="T84" fmla="*/ 899 w 1326"/>
                <a:gd name="T85" fmla="*/ 359 h 475"/>
                <a:gd name="T86" fmla="*/ 919 w 1326"/>
                <a:gd name="T87" fmla="*/ 379 h 475"/>
                <a:gd name="T88" fmla="*/ 941 w 1326"/>
                <a:gd name="T89" fmla="*/ 397 h 475"/>
                <a:gd name="T90" fmla="*/ 963 w 1326"/>
                <a:gd name="T91" fmla="*/ 415 h 475"/>
                <a:gd name="T92" fmla="*/ 985 w 1326"/>
                <a:gd name="T93" fmla="*/ 429 h 475"/>
                <a:gd name="T94" fmla="*/ 1005 w 1326"/>
                <a:gd name="T95" fmla="*/ 443 h 475"/>
                <a:gd name="T96" fmla="*/ 1027 w 1326"/>
                <a:gd name="T97" fmla="*/ 453 h 475"/>
                <a:gd name="T98" fmla="*/ 1049 w 1326"/>
                <a:gd name="T99" fmla="*/ 463 h 475"/>
                <a:gd name="T100" fmla="*/ 1069 w 1326"/>
                <a:gd name="T101" fmla="*/ 469 h 475"/>
                <a:gd name="T102" fmla="*/ 1090 w 1326"/>
                <a:gd name="T103" fmla="*/ 473 h 475"/>
                <a:gd name="T104" fmla="*/ 1112 w 1326"/>
                <a:gd name="T105" fmla="*/ 475 h 475"/>
                <a:gd name="T106" fmla="*/ 1132 w 1326"/>
                <a:gd name="T107" fmla="*/ 475 h 475"/>
                <a:gd name="T108" fmla="*/ 1154 w 1326"/>
                <a:gd name="T109" fmla="*/ 473 h 475"/>
                <a:gd name="T110" fmla="*/ 1176 w 1326"/>
                <a:gd name="T111" fmla="*/ 467 h 475"/>
                <a:gd name="T112" fmla="*/ 1198 w 1326"/>
                <a:gd name="T113" fmla="*/ 461 h 475"/>
                <a:gd name="T114" fmla="*/ 1218 w 1326"/>
                <a:gd name="T115" fmla="*/ 451 h 475"/>
                <a:gd name="T116" fmla="*/ 1240 w 1326"/>
                <a:gd name="T117" fmla="*/ 439 h 475"/>
                <a:gd name="T118" fmla="*/ 1262 w 1326"/>
                <a:gd name="T119" fmla="*/ 425 h 475"/>
                <a:gd name="T120" fmla="*/ 1282 w 1326"/>
                <a:gd name="T121" fmla="*/ 409 h 475"/>
                <a:gd name="T122" fmla="*/ 1304 w 1326"/>
                <a:gd name="T123" fmla="*/ 393 h 475"/>
                <a:gd name="T124" fmla="*/ 1326 w 1326"/>
                <a:gd name="T125" fmla="*/ 373 h 4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26"/>
                <a:gd name="T190" fmla="*/ 0 h 475"/>
                <a:gd name="T191" fmla="*/ 1326 w 1326"/>
                <a:gd name="T192" fmla="*/ 475 h 4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26" h="475">
                  <a:moveTo>
                    <a:pt x="0" y="357"/>
                  </a:moveTo>
                  <a:lnTo>
                    <a:pt x="22" y="335"/>
                  </a:lnTo>
                  <a:lnTo>
                    <a:pt x="44" y="313"/>
                  </a:lnTo>
                  <a:lnTo>
                    <a:pt x="64" y="291"/>
                  </a:lnTo>
                  <a:lnTo>
                    <a:pt x="86" y="267"/>
                  </a:lnTo>
                  <a:lnTo>
                    <a:pt x="108" y="242"/>
                  </a:lnTo>
                  <a:lnTo>
                    <a:pt x="128" y="218"/>
                  </a:lnTo>
                  <a:lnTo>
                    <a:pt x="150" y="196"/>
                  </a:lnTo>
                  <a:lnTo>
                    <a:pt x="172" y="172"/>
                  </a:lnTo>
                  <a:lnTo>
                    <a:pt x="193" y="150"/>
                  </a:lnTo>
                  <a:lnTo>
                    <a:pt x="213" y="128"/>
                  </a:lnTo>
                  <a:lnTo>
                    <a:pt x="235" y="108"/>
                  </a:lnTo>
                  <a:lnTo>
                    <a:pt x="257" y="88"/>
                  </a:lnTo>
                  <a:lnTo>
                    <a:pt x="277" y="70"/>
                  </a:lnTo>
                  <a:lnTo>
                    <a:pt x="299" y="54"/>
                  </a:lnTo>
                  <a:lnTo>
                    <a:pt x="321" y="40"/>
                  </a:lnTo>
                  <a:lnTo>
                    <a:pt x="341" y="28"/>
                  </a:lnTo>
                  <a:lnTo>
                    <a:pt x="363" y="18"/>
                  </a:lnTo>
                  <a:lnTo>
                    <a:pt x="385" y="10"/>
                  </a:lnTo>
                  <a:lnTo>
                    <a:pt x="407" y="4"/>
                  </a:lnTo>
                  <a:lnTo>
                    <a:pt x="427" y="0"/>
                  </a:lnTo>
                  <a:lnTo>
                    <a:pt x="449" y="0"/>
                  </a:lnTo>
                  <a:lnTo>
                    <a:pt x="471" y="0"/>
                  </a:lnTo>
                  <a:lnTo>
                    <a:pt x="491" y="4"/>
                  </a:lnTo>
                  <a:lnTo>
                    <a:pt x="513" y="10"/>
                  </a:lnTo>
                  <a:lnTo>
                    <a:pt x="535" y="18"/>
                  </a:lnTo>
                  <a:lnTo>
                    <a:pt x="555" y="28"/>
                  </a:lnTo>
                  <a:lnTo>
                    <a:pt x="577" y="42"/>
                  </a:lnTo>
                  <a:lnTo>
                    <a:pt x="599" y="56"/>
                  </a:lnTo>
                  <a:lnTo>
                    <a:pt x="621" y="72"/>
                  </a:lnTo>
                  <a:lnTo>
                    <a:pt x="641" y="90"/>
                  </a:lnTo>
                  <a:lnTo>
                    <a:pt x="663" y="110"/>
                  </a:lnTo>
                  <a:lnTo>
                    <a:pt x="685" y="130"/>
                  </a:lnTo>
                  <a:lnTo>
                    <a:pt x="705" y="152"/>
                  </a:lnTo>
                  <a:lnTo>
                    <a:pt x="727" y="174"/>
                  </a:lnTo>
                  <a:lnTo>
                    <a:pt x="749" y="198"/>
                  </a:lnTo>
                  <a:lnTo>
                    <a:pt x="771" y="222"/>
                  </a:lnTo>
                  <a:lnTo>
                    <a:pt x="791" y="246"/>
                  </a:lnTo>
                  <a:lnTo>
                    <a:pt x="813" y="269"/>
                  </a:lnTo>
                  <a:lnTo>
                    <a:pt x="835" y="293"/>
                  </a:lnTo>
                  <a:lnTo>
                    <a:pt x="855" y="317"/>
                  </a:lnTo>
                  <a:lnTo>
                    <a:pt x="877" y="339"/>
                  </a:lnTo>
                  <a:lnTo>
                    <a:pt x="899" y="359"/>
                  </a:lnTo>
                  <a:lnTo>
                    <a:pt x="919" y="379"/>
                  </a:lnTo>
                  <a:lnTo>
                    <a:pt x="941" y="397"/>
                  </a:lnTo>
                  <a:lnTo>
                    <a:pt x="963" y="415"/>
                  </a:lnTo>
                  <a:lnTo>
                    <a:pt x="985" y="429"/>
                  </a:lnTo>
                  <a:lnTo>
                    <a:pt x="1005" y="443"/>
                  </a:lnTo>
                  <a:lnTo>
                    <a:pt x="1027" y="453"/>
                  </a:lnTo>
                  <a:lnTo>
                    <a:pt x="1049" y="463"/>
                  </a:lnTo>
                  <a:lnTo>
                    <a:pt x="1069" y="469"/>
                  </a:lnTo>
                  <a:lnTo>
                    <a:pt x="1090" y="473"/>
                  </a:lnTo>
                  <a:lnTo>
                    <a:pt x="1112" y="475"/>
                  </a:lnTo>
                  <a:lnTo>
                    <a:pt x="1132" y="475"/>
                  </a:lnTo>
                  <a:lnTo>
                    <a:pt x="1154" y="473"/>
                  </a:lnTo>
                  <a:lnTo>
                    <a:pt x="1176" y="467"/>
                  </a:lnTo>
                  <a:lnTo>
                    <a:pt x="1198" y="461"/>
                  </a:lnTo>
                  <a:lnTo>
                    <a:pt x="1218" y="451"/>
                  </a:lnTo>
                  <a:lnTo>
                    <a:pt x="1240" y="439"/>
                  </a:lnTo>
                  <a:lnTo>
                    <a:pt x="1262" y="425"/>
                  </a:lnTo>
                  <a:lnTo>
                    <a:pt x="1282" y="409"/>
                  </a:lnTo>
                  <a:lnTo>
                    <a:pt x="1304" y="393"/>
                  </a:lnTo>
                  <a:lnTo>
                    <a:pt x="1326" y="373"/>
                  </a:lnTo>
                </a:path>
              </a:pathLst>
            </a:custGeom>
            <a:noFill/>
            <a:ln w="6350">
              <a:solidFill>
                <a:srgbClr val="0000FF"/>
              </a:solidFill>
              <a:prstDash val="solid"/>
              <a:round/>
            </a:ln>
          </p:spPr>
          <p:txBody>
            <a:bodyPr/>
            <a:lstStyle/>
            <a:p>
              <a:endParaRPr lang="en-US"/>
            </a:p>
          </p:txBody>
        </p:sp>
        <p:sp>
          <p:nvSpPr>
            <p:cNvPr id="38128" name="Freeform 47"/>
            <p:cNvSpPr>
              <a:spLocks noChangeAspect="1"/>
            </p:cNvSpPr>
            <p:nvPr/>
          </p:nvSpPr>
          <p:spPr bwMode="auto">
            <a:xfrm>
              <a:off x="154" y="275"/>
              <a:ext cx="1326" cy="475"/>
            </a:xfrm>
            <a:custGeom>
              <a:avLst/>
              <a:gdLst>
                <a:gd name="T0" fmla="*/ 0 w 1326"/>
                <a:gd name="T1" fmla="*/ 357 h 475"/>
                <a:gd name="T2" fmla="*/ 22 w 1326"/>
                <a:gd name="T3" fmla="*/ 377 h 475"/>
                <a:gd name="T4" fmla="*/ 44 w 1326"/>
                <a:gd name="T5" fmla="*/ 395 h 475"/>
                <a:gd name="T6" fmla="*/ 64 w 1326"/>
                <a:gd name="T7" fmla="*/ 413 h 475"/>
                <a:gd name="T8" fmla="*/ 86 w 1326"/>
                <a:gd name="T9" fmla="*/ 427 h 475"/>
                <a:gd name="T10" fmla="*/ 108 w 1326"/>
                <a:gd name="T11" fmla="*/ 441 h 475"/>
                <a:gd name="T12" fmla="*/ 128 w 1326"/>
                <a:gd name="T13" fmla="*/ 453 h 475"/>
                <a:gd name="T14" fmla="*/ 150 w 1326"/>
                <a:gd name="T15" fmla="*/ 461 h 475"/>
                <a:gd name="T16" fmla="*/ 172 w 1326"/>
                <a:gd name="T17" fmla="*/ 469 h 475"/>
                <a:gd name="T18" fmla="*/ 193 w 1326"/>
                <a:gd name="T19" fmla="*/ 473 h 475"/>
                <a:gd name="T20" fmla="*/ 213 w 1326"/>
                <a:gd name="T21" fmla="*/ 475 h 475"/>
                <a:gd name="T22" fmla="*/ 235 w 1326"/>
                <a:gd name="T23" fmla="*/ 475 h 475"/>
                <a:gd name="T24" fmla="*/ 257 w 1326"/>
                <a:gd name="T25" fmla="*/ 473 h 475"/>
                <a:gd name="T26" fmla="*/ 277 w 1326"/>
                <a:gd name="T27" fmla="*/ 469 h 475"/>
                <a:gd name="T28" fmla="*/ 299 w 1326"/>
                <a:gd name="T29" fmla="*/ 461 h 475"/>
                <a:gd name="T30" fmla="*/ 321 w 1326"/>
                <a:gd name="T31" fmla="*/ 453 h 475"/>
                <a:gd name="T32" fmla="*/ 341 w 1326"/>
                <a:gd name="T33" fmla="*/ 441 h 475"/>
                <a:gd name="T34" fmla="*/ 363 w 1326"/>
                <a:gd name="T35" fmla="*/ 427 h 475"/>
                <a:gd name="T36" fmla="*/ 385 w 1326"/>
                <a:gd name="T37" fmla="*/ 411 h 475"/>
                <a:gd name="T38" fmla="*/ 407 w 1326"/>
                <a:gd name="T39" fmla="*/ 395 h 475"/>
                <a:gd name="T40" fmla="*/ 427 w 1326"/>
                <a:gd name="T41" fmla="*/ 375 h 475"/>
                <a:gd name="T42" fmla="*/ 449 w 1326"/>
                <a:gd name="T43" fmla="*/ 355 h 475"/>
                <a:gd name="T44" fmla="*/ 471 w 1326"/>
                <a:gd name="T45" fmla="*/ 335 h 475"/>
                <a:gd name="T46" fmla="*/ 491 w 1326"/>
                <a:gd name="T47" fmla="*/ 313 h 475"/>
                <a:gd name="T48" fmla="*/ 513 w 1326"/>
                <a:gd name="T49" fmla="*/ 289 h 475"/>
                <a:gd name="T50" fmla="*/ 535 w 1326"/>
                <a:gd name="T51" fmla="*/ 267 h 475"/>
                <a:gd name="T52" fmla="*/ 555 w 1326"/>
                <a:gd name="T53" fmla="*/ 242 h 475"/>
                <a:gd name="T54" fmla="*/ 577 w 1326"/>
                <a:gd name="T55" fmla="*/ 218 h 475"/>
                <a:gd name="T56" fmla="*/ 599 w 1326"/>
                <a:gd name="T57" fmla="*/ 194 h 475"/>
                <a:gd name="T58" fmla="*/ 621 w 1326"/>
                <a:gd name="T59" fmla="*/ 170 h 475"/>
                <a:gd name="T60" fmla="*/ 641 w 1326"/>
                <a:gd name="T61" fmla="*/ 148 h 475"/>
                <a:gd name="T62" fmla="*/ 663 w 1326"/>
                <a:gd name="T63" fmla="*/ 126 h 475"/>
                <a:gd name="T64" fmla="*/ 685 w 1326"/>
                <a:gd name="T65" fmla="*/ 106 h 475"/>
                <a:gd name="T66" fmla="*/ 705 w 1326"/>
                <a:gd name="T67" fmla="*/ 86 h 475"/>
                <a:gd name="T68" fmla="*/ 727 w 1326"/>
                <a:gd name="T69" fmla="*/ 70 h 475"/>
                <a:gd name="T70" fmla="*/ 749 w 1326"/>
                <a:gd name="T71" fmla="*/ 54 h 475"/>
                <a:gd name="T72" fmla="*/ 771 w 1326"/>
                <a:gd name="T73" fmla="*/ 40 h 475"/>
                <a:gd name="T74" fmla="*/ 791 w 1326"/>
                <a:gd name="T75" fmla="*/ 26 h 475"/>
                <a:gd name="T76" fmla="*/ 813 w 1326"/>
                <a:gd name="T77" fmla="*/ 16 h 475"/>
                <a:gd name="T78" fmla="*/ 835 w 1326"/>
                <a:gd name="T79" fmla="*/ 8 h 475"/>
                <a:gd name="T80" fmla="*/ 855 w 1326"/>
                <a:gd name="T81" fmla="*/ 4 h 475"/>
                <a:gd name="T82" fmla="*/ 877 w 1326"/>
                <a:gd name="T83" fmla="*/ 0 h 475"/>
                <a:gd name="T84" fmla="*/ 899 w 1326"/>
                <a:gd name="T85" fmla="*/ 0 h 475"/>
                <a:gd name="T86" fmla="*/ 919 w 1326"/>
                <a:gd name="T87" fmla="*/ 0 h 475"/>
                <a:gd name="T88" fmla="*/ 941 w 1326"/>
                <a:gd name="T89" fmla="*/ 4 h 475"/>
                <a:gd name="T90" fmla="*/ 963 w 1326"/>
                <a:gd name="T91" fmla="*/ 10 h 475"/>
                <a:gd name="T92" fmla="*/ 985 w 1326"/>
                <a:gd name="T93" fmla="*/ 18 h 475"/>
                <a:gd name="T94" fmla="*/ 1005 w 1326"/>
                <a:gd name="T95" fmla="*/ 30 h 475"/>
                <a:gd name="T96" fmla="*/ 1027 w 1326"/>
                <a:gd name="T97" fmla="*/ 42 h 475"/>
                <a:gd name="T98" fmla="*/ 1049 w 1326"/>
                <a:gd name="T99" fmla="*/ 56 h 475"/>
                <a:gd name="T100" fmla="*/ 1069 w 1326"/>
                <a:gd name="T101" fmla="*/ 74 h 475"/>
                <a:gd name="T102" fmla="*/ 1090 w 1326"/>
                <a:gd name="T103" fmla="*/ 92 h 475"/>
                <a:gd name="T104" fmla="*/ 1112 w 1326"/>
                <a:gd name="T105" fmla="*/ 110 h 475"/>
                <a:gd name="T106" fmla="*/ 1132 w 1326"/>
                <a:gd name="T107" fmla="*/ 132 h 475"/>
                <a:gd name="T108" fmla="*/ 1154 w 1326"/>
                <a:gd name="T109" fmla="*/ 154 h 475"/>
                <a:gd name="T110" fmla="*/ 1176 w 1326"/>
                <a:gd name="T111" fmla="*/ 176 h 475"/>
                <a:gd name="T112" fmla="*/ 1198 w 1326"/>
                <a:gd name="T113" fmla="*/ 200 h 475"/>
                <a:gd name="T114" fmla="*/ 1218 w 1326"/>
                <a:gd name="T115" fmla="*/ 222 h 475"/>
                <a:gd name="T116" fmla="*/ 1240 w 1326"/>
                <a:gd name="T117" fmla="*/ 246 h 475"/>
                <a:gd name="T118" fmla="*/ 1262 w 1326"/>
                <a:gd name="T119" fmla="*/ 271 h 475"/>
                <a:gd name="T120" fmla="*/ 1282 w 1326"/>
                <a:gd name="T121" fmla="*/ 295 h 475"/>
                <a:gd name="T122" fmla="*/ 1304 w 1326"/>
                <a:gd name="T123" fmla="*/ 317 h 475"/>
                <a:gd name="T124" fmla="*/ 1326 w 1326"/>
                <a:gd name="T125" fmla="*/ 339 h 4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26"/>
                <a:gd name="T190" fmla="*/ 0 h 475"/>
                <a:gd name="T191" fmla="*/ 1326 w 1326"/>
                <a:gd name="T192" fmla="*/ 475 h 4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26" h="475">
                  <a:moveTo>
                    <a:pt x="0" y="357"/>
                  </a:moveTo>
                  <a:lnTo>
                    <a:pt x="22" y="377"/>
                  </a:lnTo>
                  <a:lnTo>
                    <a:pt x="44" y="395"/>
                  </a:lnTo>
                  <a:lnTo>
                    <a:pt x="64" y="413"/>
                  </a:lnTo>
                  <a:lnTo>
                    <a:pt x="86" y="427"/>
                  </a:lnTo>
                  <a:lnTo>
                    <a:pt x="108" y="441"/>
                  </a:lnTo>
                  <a:lnTo>
                    <a:pt x="128" y="453"/>
                  </a:lnTo>
                  <a:lnTo>
                    <a:pt x="150" y="461"/>
                  </a:lnTo>
                  <a:lnTo>
                    <a:pt x="172" y="469"/>
                  </a:lnTo>
                  <a:lnTo>
                    <a:pt x="193" y="473"/>
                  </a:lnTo>
                  <a:lnTo>
                    <a:pt x="213" y="475"/>
                  </a:lnTo>
                  <a:lnTo>
                    <a:pt x="235" y="475"/>
                  </a:lnTo>
                  <a:lnTo>
                    <a:pt x="257" y="473"/>
                  </a:lnTo>
                  <a:lnTo>
                    <a:pt x="277" y="469"/>
                  </a:lnTo>
                  <a:lnTo>
                    <a:pt x="299" y="461"/>
                  </a:lnTo>
                  <a:lnTo>
                    <a:pt x="321" y="453"/>
                  </a:lnTo>
                  <a:lnTo>
                    <a:pt x="341" y="441"/>
                  </a:lnTo>
                  <a:lnTo>
                    <a:pt x="363" y="427"/>
                  </a:lnTo>
                  <a:lnTo>
                    <a:pt x="385" y="411"/>
                  </a:lnTo>
                  <a:lnTo>
                    <a:pt x="407" y="395"/>
                  </a:lnTo>
                  <a:lnTo>
                    <a:pt x="427" y="375"/>
                  </a:lnTo>
                  <a:lnTo>
                    <a:pt x="449" y="355"/>
                  </a:lnTo>
                  <a:lnTo>
                    <a:pt x="471" y="335"/>
                  </a:lnTo>
                  <a:lnTo>
                    <a:pt x="491" y="313"/>
                  </a:lnTo>
                  <a:lnTo>
                    <a:pt x="513" y="289"/>
                  </a:lnTo>
                  <a:lnTo>
                    <a:pt x="535" y="267"/>
                  </a:lnTo>
                  <a:lnTo>
                    <a:pt x="555" y="242"/>
                  </a:lnTo>
                  <a:lnTo>
                    <a:pt x="577" y="218"/>
                  </a:lnTo>
                  <a:lnTo>
                    <a:pt x="599" y="194"/>
                  </a:lnTo>
                  <a:lnTo>
                    <a:pt x="621" y="170"/>
                  </a:lnTo>
                  <a:lnTo>
                    <a:pt x="641" y="148"/>
                  </a:lnTo>
                  <a:lnTo>
                    <a:pt x="663" y="126"/>
                  </a:lnTo>
                  <a:lnTo>
                    <a:pt x="685" y="106"/>
                  </a:lnTo>
                  <a:lnTo>
                    <a:pt x="705" y="86"/>
                  </a:lnTo>
                  <a:lnTo>
                    <a:pt x="727" y="70"/>
                  </a:lnTo>
                  <a:lnTo>
                    <a:pt x="749" y="54"/>
                  </a:lnTo>
                  <a:lnTo>
                    <a:pt x="771" y="40"/>
                  </a:lnTo>
                  <a:lnTo>
                    <a:pt x="791" y="26"/>
                  </a:lnTo>
                  <a:lnTo>
                    <a:pt x="813" y="16"/>
                  </a:lnTo>
                  <a:lnTo>
                    <a:pt x="835" y="8"/>
                  </a:lnTo>
                  <a:lnTo>
                    <a:pt x="855" y="4"/>
                  </a:lnTo>
                  <a:lnTo>
                    <a:pt x="877" y="0"/>
                  </a:lnTo>
                  <a:lnTo>
                    <a:pt x="899" y="0"/>
                  </a:lnTo>
                  <a:lnTo>
                    <a:pt x="919" y="0"/>
                  </a:lnTo>
                  <a:lnTo>
                    <a:pt x="941" y="4"/>
                  </a:lnTo>
                  <a:lnTo>
                    <a:pt x="963" y="10"/>
                  </a:lnTo>
                  <a:lnTo>
                    <a:pt x="985" y="18"/>
                  </a:lnTo>
                  <a:lnTo>
                    <a:pt x="1005" y="30"/>
                  </a:lnTo>
                  <a:lnTo>
                    <a:pt x="1027" y="42"/>
                  </a:lnTo>
                  <a:lnTo>
                    <a:pt x="1049" y="56"/>
                  </a:lnTo>
                  <a:lnTo>
                    <a:pt x="1069" y="74"/>
                  </a:lnTo>
                  <a:lnTo>
                    <a:pt x="1090" y="92"/>
                  </a:lnTo>
                  <a:lnTo>
                    <a:pt x="1112" y="110"/>
                  </a:lnTo>
                  <a:lnTo>
                    <a:pt x="1132" y="132"/>
                  </a:lnTo>
                  <a:lnTo>
                    <a:pt x="1154" y="154"/>
                  </a:lnTo>
                  <a:lnTo>
                    <a:pt x="1176" y="176"/>
                  </a:lnTo>
                  <a:lnTo>
                    <a:pt x="1198" y="200"/>
                  </a:lnTo>
                  <a:lnTo>
                    <a:pt x="1218" y="222"/>
                  </a:lnTo>
                  <a:lnTo>
                    <a:pt x="1240" y="246"/>
                  </a:lnTo>
                  <a:lnTo>
                    <a:pt x="1262" y="271"/>
                  </a:lnTo>
                  <a:lnTo>
                    <a:pt x="1282" y="295"/>
                  </a:lnTo>
                  <a:lnTo>
                    <a:pt x="1304" y="317"/>
                  </a:lnTo>
                  <a:lnTo>
                    <a:pt x="1326" y="339"/>
                  </a:lnTo>
                </a:path>
              </a:pathLst>
            </a:custGeom>
            <a:noFill/>
            <a:ln w="6350">
              <a:solidFill>
                <a:srgbClr val="00FF00"/>
              </a:solidFill>
              <a:prstDash val="solid"/>
              <a:round/>
            </a:ln>
          </p:spPr>
          <p:txBody>
            <a:bodyPr/>
            <a:lstStyle/>
            <a:p>
              <a:endParaRPr lang="en-US"/>
            </a:p>
          </p:txBody>
        </p:sp>
        <p:sp>
          <p:nvSpPr>
            <p:cNvPr id="38129" name="Freeform 48"/>
            <p:cNvSpPr>
              <a:spLocks noChangeAspect="1"/>
            </p:cNvSpPr>
            <p:nvPr/>
          </p:nvSpPr>
          <p:spPr bwMode="auto">
            <a:xfrm>
              <a:off x="154" y="275"/>
              <a:ext cx="1326" cy="475"/>
            </a:xfrm>
            <a:custGeom>
              <a:avLst/>
              <a:gdLst>
                <a:gd name="T0" fmla="*/ 0 w 1326"/>
                <a:gd name="T1" fmla="*/ 0 h 475"/>
                <a:gd name="T2" fmla="*/ 22 w 1326"/>
                <a:gd name="T3" fmla="*/ 0 h 475"/>
                <a:gd name="T4" fmla="*/ 44 w 1326"/>
                <a:gd name="T5" fmla="*/ 4 h 475"/>
                <a:gd name="T6" fmla="*/ 64 w 1326"/>
                <a:gd name="T7" fmla="*/ 10 h 475"/>
                <a:gd name="T8" fmla="*/ 86 w 1326"/>
                <a:gd name="T9" fmla="*/ 18 h 475"/>
                <a:gd name="T10" fmla="*/ 108 w 1326"/>
                <a:gd name="T11" fmla="*/ 28 h 475"/>
                <a:gd name="T12" fmla="*/ 128 w 1326"/>
                <a:gd name="T13" fmla="*/ 40 h 475"/>
                <a:gd name="T14" fmla="*/ 150 w 1326"/>
                <a:gd name="T15" fmla="*/ 54 h 475"/>
                <a:gd name="T16" fmla="*/ 172 w 1326"/>
                <a:gd name="T17" fmla="*/ 72 h 475"/>
                <a:gd name="T18" fmla="*/ 193 w 1326"/>
                <a:gd name="T19" fmla="*/ 90 h 475"/>
                <a:gd name="T20" fmla="*/ 213 w 1326"/>
                <a:gd name="T21" fmla="*/ 108 h 475"/>
                <a:gd name="T22" fmla="*/ 235 w 1326"/>
                <a:gd name="T23" fmla="*/ 130 h 475"/>
                <a:gd name="T24" fmla="*/ 257 w 1326"/>
                <a:gd name="T25" fmla="*/ 150 h 475"/>
                <a:gd name="T26" fmla="*/ 277 w 1326"/>
                <a:gd name="T27" fmla="*/ 174 h 475"/>
                <a:gd name="T28" fmla="*/ 299 w 1326"/>
                <a:gd name="T29" fmla="*/ 196 h 475"/>
                <a:gd name="T30" fmla="*/ 321 w 1326"/>
                <a:gd name="T31" fmla="*/ 220 h 475"/>
                <a:gd name="T32" fmla="*/ 341 w 1326"/>
                <a:gd name="T33" fmla="*/ 244 h 475"/>
                <a:gd name="T34" fmla="*/ 363 w 1326"/>
                <a:gd name="T35" fmla="*/ 269 h 475"/>
                <a:gd name="T36" fmla="*/ 385 w 1326"/>
                <a:gd name="T37" fmla="*/ 293 h 475"/>
                <a:gd name="T38" fmla="*/ 407 w 1326"/>
                <a:gd name="T39" fmla="*/ 315 h 475"/>
                <a:gd name="T40" fmla="*/ 427 w 1326"/>
                <a:gd name="T41" fmla="*/ 337 h 475"/>
                <a:gd name="T42" fmla="*/ 449 w 1326"/>
                <a:gd name="T43" fmla="*/ 359 h 475"/>
                <a:gd name="T44" fmla="*/ 471 w 1326"/>
                <a:gd name="T45" fmla="*/ 379 h 475"/>
                <a:gd name="T46" fmla="*/ 491 w 1326"/>
                <a:gd name="T47" fmla="*/ 397 h 475"/>
                <a:gd name="T48" fmla="*/ 513 w 1326"/>
                <a:gd name="T49" fmla="*/ 413 h 475"/>
                <a:gd name="T50" fmla="*/ 535 w 1326"/>
                <a:gd name="T51" fmla="*/ 429 h 475"/>
                <a:gd name="T52" fmla="*/ 555 w 1326"/>
                <a:gd name="T53" fmla="*/ 441 h 475"/>
                <a:gd name="T54" fmla="*/ 577 w 1326"/>
                <a:gd name="T55" fmla="*/ 453 h 475"/>
                <a:gd name="T56" fmla="*/ 599 w 1326"/>
                <a:gd name="T57" fmla="*/ 463 h 475"/>
                <a:gd name="T58" fmla="*/ 621 w 1326"/>
                <a:gd name="T59" fmla="*/ 469 h 475"/>
                <a:gd name="T60" fmla="*/ 641 w 1326"/>
                <a:gd name="T61" fmla="*/ 473 h 475"/>
                <a:gd name="T62" fmla="*/ 663 w 1326"/>
                <a:gd name="T63" fmla="*/ 475 h 475"/>
                <a:gd name="T64" fmla="*/ 685 w 1326"/>
                <a:gd name="T65" fmla="*/ 475 h 475"/>
                <a:gd name="T66" fmla="*/ 705 w 1326"/>
                <a:gd name="T67" fmla="*/ 473 h 475"/>
                <a:gd name="T68" fmla="*/ 727 w 1326"/>
                <a:gd name="T69" fmla="*/ 469 h 475"/>
                <a:gd name="T70" fmla="*/ 749 w 1326"/>
                <a:gd name="T71" fmla="*/ 461 h 475"/>
                <a:gd name="T72" fmla="*/ 771 w 1326"/>
                <a:gd name="T73" fmla="*/ 451 h 475"/>
                <a:gd name="T74" fmla="*/ 791 w 1326"/>
                <a:gd name="T75" fmla="*/ 439 h 475"/>
                <a:gd name="T76" fmla="*/ 813 w 1326"/>
                <a:gd name="T77" fmla="*/ 427 h 475"/>
                <a:gd name="T78" fmla="*/ 835 w 1326"/>
                <a:gd name="T79" fmla="*/ 411 h 475"/>
                <a:gd name="T80" fmla="*/ 855 w 1326"/>
                <a:gd name="T81" fmla="*/ 393 h 475"/>
                <a:gd name="T82" fmla="*/ 877 w 1326"/>
                <a:gd name="T83" fmla="*/ 375 h 475"/>
                <a:gd name="T84" fmla="*/ 899 w 1326"/>
                <a:gd name="T85" fmla="*/ 355 h 475"/>
                <a:gd name="T86" fmla="*/ 919 w 1326"/>
                <a:gd name="T87" fmla="*/ 333 h 475"/>
                <a:gd name="T88" fmla="*/ 941 w 1326"/>
                <a:gd name="T89" fmla="*/ 311 h 475"/>
                <a:gd name="T90" fmla="*/ 963 w 1326"/>
                <a:gd name="T91" fmla="*/ 289 h 475"/>
                <a:gd name="T92" fmla="*/ 985 w 1326"/>
                <a:gd name="T93" fmla="*/ 265 h 475"/>
                <a:gd name="T94" fmla="*/ 1005 w 1326"/>
                <a:gd name="T95" fmla="*/ 240 h 475"/>
                <a:gd name="T96" fmla="*/ 1027 w 1326"/>
                <a:gd name="T97" fmla="*/ 216 h 475"/>
                <a:gd name="T98" fmla="*/ 1049 w 1326"/>
                <a:gd name="T99" fmla="*/ 192 h 475"/>
                <a:gd name="T100" fmla="*/ 1069 w 1326"/>
                <a:gd name="T101" fmla="*/ 170 h 475"/>
                <a:gd name="T102" fmla="*/ 1090 w 1326"/>
                <a:gd name="T103" fmla="*/ 148 h 475"/>
                <a:gd name="T104" fmla="*/ 1112 w 1326"/>
                <a:gd name="T105" fmla="*/ 126 h 475"/>
                <a:gd name="T106" fmla="*/ 1132 w 1326"/>
                <a:gd name="T107" fmla="*/ 106 h 475"/>
                <a:gd name="T108" fmla="*/ 1154 w 1326"/>
                <a:gd name="T109" fmla="*/ 86 h 475"/>
                <a:gd name="T110" fmla="*/ 1176 w 1326"/>
                <a:gd name="T111" fmla="*/ 68 h 475"/>
                <a:gd name="T112" fmla="*/ 1198 w 1326"/>
                <a:gd name="T113" fmla="*/ 52 h 475"/>
                <a:gd name="T114" fmla="*/ 1218 w 1326"/>
                <a:gd name="T115" fmla="*/ 38 h 475"/>
                <a:gd name="T116" fmla="*/ 1240 w 1326"/>
                <a:gd name="T117" fmla="*/ 26 h 475"/>
                <a:gd name="T118" fmla="*/ 1262 w 1326"/>
                <a:gd name="T119" fmla="*/ 16 h 475"/>
                <a:gd name="T120" fmla="*/ 1282 w 1326"/>
                <a:gd name="T121" fmla="*/ 8 h 475"/>
                <a:gd name="T122" fmla="*/ 1304 w 1326"/>
                <a:gd name="T123" fmla="*/ 2 h 475"/>
                <a:gd name="T124" fmla="*/ 1326 w 1326"/>
                <a:gd name="T125" fmla="*/ 0 h 4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26"/>
                <a:gd name="T190" fmla="*/ 0 h 475"/>
                <a:gd name="T191" fmla="*/ 1326 w 1326"/>
                <a:gd name="T192" fmla="*/ 475 h 4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26" h="475">
                  <a:moveTo>
                    <a:pt x="0" y="0"/>
                  </a:moveTo>
                  <a:lnTo>
                    <a:pt x="22" y="0"/>
                  </a:lnTo>
                  <a:lnTo>
                    <a:pt x="44" y="4"/>
                  </a:lnTo>
                  <a:lnTo>
                    <a:pt x="64" y="10"/>
                  </a:lnTo>
                  <a:lnTo>
                    <a:pt x="86" y="18"/>
                  </a:lnTo>
                  <a:lnTo>
                    <a:pt x="108" y="28"/>
                  </a:lnTo>
                  <a:lnTo>
                    <a:pt x="128" y="40"/>
                  </a:lnTo>
                  <a:lnTo>
                    <a:pt x="150" y="54"/>
                  </a:lnTo>
                  <a:lnTo>
                    <a:pt x="172" y="72"/>
                  </a:lnTo>
                  <a:lnTo>
                    <a:pt x="193" y="90"/>
                  </a:lnTo>
                  <a:lnTo>
                    <a:pt x="213" y="108"/>
                  </a:lnTo>
                  <a:lnTo>
                    <a:pt x="235" y="130"/>
                  </a:lnTo>
                  <a:lnTo>
                    <a:pt x="257" y="150"/>
                  </a:lnTo>
                  <a:lnTo>
                    <a:pt x="277" y="174"/>
                  </a:lnTo>
                  <a:lnTo>
                    <a:pt x="299" y="196"/>
                  </a:lnTo>
                  <a:lnTo>
                    <a:pt x="321" y="220"/>
                  </a:lnTo>
                  <a:lnTo>
                    <a:pt x="341" y="244"/>
                  </a:lnTo>
                  <a:lnTo>
                    <a:pt x="363" y="269"/>
                  </a:lnTo>
                  <a:lnTo>
                    <a:pt x="385" y="293"/>
                  </a:lnTo>
                  <a:lnTo>
                    <a:pt x="407" y="315"/>
                  </a:lnTo>
                  <a:lnTo>
                    <a:pt x="427" y="337"/>
                  </a:lnTo>
                  <a:lnTo>
                    <a:pt x="449" y="359"/>
                  </a:lnTo>
                  <a:lnTo>
                    <a:pt x="471" y="379"/>
                  </a:lnTo>
                  <a:lnTo>
                    <a:pt x="491" y="397"/>
                  </a:lnTo>
                  <a:lnTo>
                    <a:pt x="513" y="413"/>
                  </a:lnTo>
                  <a:lnTo>
                    <a:pt x="535" y="429"/>
                  </a:lnTo>
                  <a:lnTo>
                    <a:pt x="555" y="441"/>
                  </a:lnTo>
                  <a:lnTo>
                    <a:pt x="577" y="453"/>
                  </a:lnTo>
                  <a:lnTo>
                    <a:pt x="599" y="463"/>
                  </a:lnTo>
                  <a:lnTo>
                    <a:pt x="621" y="469"/>
                  </a:lnTo>
                  <a:lnTo>
                    <a:pt x="641" y="473"/>
                  </a:lnTo>
                  <a:lnTo>
                    <a:pt x="663" y="475"/>
                  </a:lnTo>
                  <a:lnTo>
                    <a:pt x="685" y="475"/>
                  </a:lnTo>
                  <a:lnTo>
                    <a:pt x="705" y="473"/>
                  </a:lnTo>
                  <a:lnTo>
                    <a:pt x="727" y="469"/>
                  </a:lnTo>
                  <a:lnTo>
                    <a:pt x="749" y="461"/>
                  </a:lnTo>
                  <a:lnTo>
                    <a:pt x="771" y="451"/>
                  </a:lnTo>
                  <a:lnTo>
                    <a:pt x="791" y="439"/>
                  </a:lnTo>
                  <a:lnTo>
                    <a:pt x="813" y="427"/>
                  </a:lnTo>
                  <a:lnTo>
                    <a:pt x="835" y="411"/>
                  </a:lnTo>
                  <a:lnTo>
                    <a:pt x="855" y="393"/>
                  </a:lnTo>
                  <a:lnTo>
                    <a:pt x="877" y="375"/>
                  </a:lnTo>
                  <a:lnTo>
                    <a:pt x="899" y="355"/>
                  </a:lnTo>
                  <a:lnTo>
                    <a:pt x="919" y="333"/>
                  </a:lnTo>
                  <a:lnTo>
                    <a:pt x="941" y="311"/>
                  </a:lnTo>
                  <a:lnTo>
                    <a:pt x="963" y="289"/>
                  </a:lnTo>
                  <a:lnTo>
                    <a:pt x="985" y="265"/>
                  </a:lnTo>
                  <a:lnTo>
                    <a:pt x="1005" y="240"/>
                  </a:lnTo>
                  <a:lnTo>
                    <a:pt x="1027" y="216"/>
                  </a:lnTo>
                  <a:lnTo>
                    <a:pt x="1049" y="192"/>
                  </a:lnTo>
                  <a:lnTo>
                    <a:pt x="1069" y="170"/>
                  </a:lnTo>
                  <a:lnTo>
                    <a:pt x="1090" y="148"/>
                  </a:lnTo>
                  <a:lnTo>
                    <a:pt x="1112" y="126"/>
                  </a:lnTo>
                  <a:lnTo>
                    <a:pt x="1132" y="106"/>
                  </a:lnTo>
                  <a:lnTo>
                    <a:pt x="1154" y="86"/>
                  </a:lnTo>
                  <a:lnTo>
                    <a:pt x="1176" y="68"/>
                  </a:lnTo>
                  <a:lnTo>
                    <a:pt x="1198" y="52"/>
                  </a:lnTo>
                  <a:lnTo>
                    <a:pt x="1218" y="38"/>
                  </a:lnTo>
                  <a:lnTo>
                    <a:pt x="1240" y="26"/>
                  </a:lnTo>
                  <a:lnTo>
                    <a:pt x="1262" y="16"/>
                  </a:lnTo>
                  <a:lnTo>
                    <a:pt x="1282" y="8"/>
                  </a:lnTo>
                  <a:lnTo>
                    <a:pt x="1304" y="2"/>
                  </a:lnTo>
                  <a:lnTo>
                    <a:pt x="1326" y="0"/>
                  </a:lnTo>
                </a:path>
              </a:pathLst>
            </a:custGeom>
            <a:noFill/>
            <a:ln w="6350">
              <a:solidFill>
                <a:srgbClr val="FF0000"/>
              </a:solidFill>
              <a:prstDash val="solid"/>
              <a:round/>
            </a:ln>
          </p:spPr>
          <p:txBody>
            <a:bodyPr/>
            <a:lstStyle/>
            <a:p>
              <a:endParaRPr lang="en-US"/>
            </a:p>
          </p:txBody>
        </p:sp>
        <p:sp>
          <p:nvSpPr>
            <p:cNvPr id="38130" name="Oval 49"/>
            <p:cNvSpPr>
              <a:spLocks noChangeAspect="1" noChangeArrowheads="1"/>
            </p:cNvSpPr>
            <p:nvPr/>
          </p:nvSpPr>
          <p:spPr bwMode="auto">
            <a:xfrm>
              <a:off x="232" y="534"/>
              <a:ext cx="20" cy="20"/>
            </a:xfrm>
            <a:prstGeom prst="ellipse">
              <a:avLst/>
            </a:prstGeom>
            <a:solidFill>
              <a:srgbClr val="0000FF"/>
            </a:solidFill>
            <a:ln w="9525">
              <a:noFill/>
              <a:round/>
            </a:ln>
          </p:spPr>
          <p:txBody>
            <a:bodyPr/>
            <a:lstStyle/>
            <a:p>
              <a:endParaRPr lang="ms-MY"/>
            </a:p>
          </p:txBody>
        </p:sp>
        <p:sp>
          <p:nvSpPr>
            <p:cNvPr id="38131" name="Oval 50"/>
            <p:cNvSpPr>
              <a:spLocks noChangeAspect="1" noChangeArrowheads="1"/>
            </p:cNvSpPr>
            <p:nvPr/>
          </p:nvSpPr>
          <p:spPr bwMode="auto">
            <a:xfrm>
              <a:off x="232" y="534"/>
              <a:ext cx="18" cy="18"/>
            </a:xfrm>
            <a:prstGeom prst="ellipse">
              <a:avLst/>
            </a:prstGeom>
            <a:noFill/>
            <a:ln w="6350">
              <a:solidFill>
                <a:srgbClr val="0000FF"/>
              </a:solidFill>
              <a:round/>
            </a:ln>
          </p:spPr>
          <p:txBody>
            <a:bodyPr/>
            <a:lstStyle/>
            <a:p>
              <a:endParaRPr lang="ms-MY"/>
            </a:p>
          </p:txBody>
        </p:sp>
        <p:sp>
          <p:nvSpPr>
            <p:cNvPr id="38132" name="Oval 51"/>
            <p:cNvSpPr>
              <a:spLocks noChangeAspect="1" noChangeArrowheads="1"/>
            </p:cNvSpPr>
            <p:nvPr/>
          </p:nvSpPr>
          <p:spPr bwMode="auto">
            <a:xfrm>
              <a:off x="232" y="694"/>
              <a:ext cx="20" cy="20"/>
            </a:xfrm>
            <a:prstGeom prst="ellipse">
              <a:avLst/>
            </a:prstGeom>
            <a:solidFill>
              <a:srgbClr val="007F00"/>
            </a:solidFill>
            <a:ln w="9525">
              <a:noFill/>
              <a:round/>
            </a:ln>
          </p:spPr>
          <p:txBody>
            <a:bodyPr/>
            <a:lstStyle/>
            <a:p>
              <a:endParaRPr lang="ms-MY"/>
            </a:p>
          </p:txBody>
        </p:sp>
        <p:sp>
          <p:nvSpPr>
            <p:cNvPr id="38133" name="Oval 52"/>
            <p:cNvSpPr>
              <a:spLocks noChangeAspect="1" noChangeArrowheads="1"/>
            </p:cNvSpPr>
            <p:nvPr/>
          </p:nvSpPr>
          <p:spPr bwMode="auto">
            <a:xfrm>
              <a:off x="232" y="694"/>
              <a:ext cx="18" cy="18"/>
            </a:xfrm>
            <a:prstGeom prst="ellipse">
              <a:avLst/>
            </a:prstGeom>
            <a:noFill/>
            <a:ln w="6350">
              <a:solidFill>
                <a:srgbClr val="007F00"/>
              </a:solidFill>
              <a:round/>
            </a:ln>
          </p:spPr>
          <p:txBody>
            <a:bodyPr/>
            <a:lstStyle/>
            <a:p>
              <a:endParaRPr lang="ms-MY"/>
            </a:p>
          </p:txBody>
        </p:sp>
        <p:sp>
          <p:nvSpPr>
            <p:cNvPr id="38134" name="Oval 53"/>
            <p:cNvSpPr>
              <a:spLocks noChangeAspect="1" noChangeArrowheads="1"/>
            </p:cNvSpPr>
            <p:nvPr/>
          </p:nvSpPr>
          <p:spPr bwMode="auto">
            <a:xfrm>
              <a:off x="232" y="285"/>
              <a:ext cx="20" cy="20"/>
            </a:xfrm>
            <a:prstGeom prst="ellipse">
              <a:avLst/>
            </a:prstGeom>
            <a:solidFill>
              <a:srgbClr val="FF0000"/>
            </a:solidFill>
            <a:ln w="9525">
              <a:noFill/>
              <a:round/>
            </a:ln>
          </p:spPr>
          <p:txBody>
            <a:bodyPr/>
            <a:lstStyle/>
            <a:p>
              <a:endParaRPr lang="ms-MY"/>
            </a:p>
          </p:txBody>
        </p:sp>
        <p:sp>
          <p:nvSpPr>
            <p:cNvPr id="38135" name="Oval 54"/>
            <p:cNvSpPr>
              <a:spLocks noChangeAspect="1" noChangeArrowheads="1"/>
            </p:cNvSpPr>
            <p:nvPr/>
          </p:nvSpPr>
          <p:spPr bwMode="auto">
            <a:xfrm>
              <a:off x="232" y="285"/>
              <a:ext cx="18" cy="18"/>
            </a:xfrm>
            <a:prstGeom prst="ellipse">
              <a:avLst/>
            </a:prstGeom>
            <a:noFill/>
            <a:ln w="6350">
              <a:solidFill>
                <a:srgbClr val="FF0000"/>
              </a:solidFill>
              <a:round/>
            </a:ln>
          </p:spPr>
          <p:txBody>
            <a:bodyPr/>
            <a:lstStyle/>
            <a:p>
              <a:endParaRPr lang="ms-MY"/>
            </a:p>
          </p:txBody>
        </p:sp>
      </p:grpSp>
      <p:sp>
        <p:nvSpPr>
          <p:cNvPr id="37894" name="Line 55"/>
          <p:cNvSpPr>
            <a:spLocks noChangeAspect="1" noChangeShapeType="1"/>
          </p:cNvSpPr>
          <p:nvPr/>
        </p:nvSpPr>
        <p:spPr bwMode="auto">
          <a:xfrm flipV="1">
            <a:off x="1222375" y="1466850"/>
            <a:ext cx="0" cy="504825"/>
          </a:xfrm>
          <a:prstGeom prst="line">
            <a:avLst/>
          </a:prstGeom>
          <a:noFill/>
          <a:ln w="9525">
            <a:solidFill>
              <a:schemeClr val="tx1"/>
            </a:solidFill>
            <a:round/>
            <a:tailEnd type="triangle" w="sm" len="med"/>
          </a:ln>
        </p:spPr>
        <p:txBody>
          <a:bodyPr/>
          <a:lstStyle/>
          <a:p>
            <a:endParaRPr lang="en-US"/>
          </a:p>
        </p:txBody>
      </p:sp>
      <p:grpSp>
        <p:nvGrpSpPr>
          <p:cNvPr id="37895" name="Group 265"/>
          <p:cNvGrpSpPr/>
          <p:nvPr/>
        </p:nvGrpSpPr>
        <p:grpSpPr bwMode="auto">
          <a:xfrm>
            <a:off x="1428750" y="2079625"/>
            <a:ext cx="842963" cy="847725"/>
            <a:chOff x="733" y="1585"/>
            <a:chExt cx="531" cy="534"/>
          </a:xfrm>
        </p:grpSpPr>
        <p:sp>
          <p:nvSpPr>
            <p:cNvPr id="38119" name="Line 38"/>
            <p:cNvSpPr>
              <a:spLocks noChangeAspect="1" noChangeShapeType="1"/>
            </p:cNvSpPr>
            <p:nvPr/>
          </p:nvSpPr>
          <p:spPr bwMode="auto">
            <a:xfrm flipV="1">
              <a:off x="977" y="1851"/>
              <a:ext cx="224" cy="0"/>
            </a:xfrm>
            <a:prstGeom prst="line">
              <a:avLst/>
            </a:prstGeom>
            <a:noFill/>
            <a:ln w="9525">
              <a:solidFill>
                <a:srgbClr val="D41102"/>
              </a:solidFill>
              <a:round/>
              <a:tailEnd type="triangle" w="sm" len="med"/>
            </a:ln>
          </p:spPr>
          <p:txBody>
            <a:bodyPr/>
            <a:lstStyle/>
            <a:p>
              <a:endParaRPr lang="en-US"/>
            </a:p>
          </p:txBody>
        </p:sp>
        <p:sp>
          <p:nvSpPr>
            <p:cNvPr id="38120" name="Line 39"/>
            <p:cNvSpPr>
              <a:spLocks noChangeAspect="1" noChangeShapeType="1"/>
            </p:cNvSpPr>
            <p:nvPr/>
          </p:nvSpPr>
          <p:spPr bwMode="auto">
            <a:xfrm rot="-7200000" flipH="1" flipV="1">
              <a:off x="953" y="1839"/>
              <a:ext cx="31" cy="0"/>
            </a:xfrm>
            <a:prstGeom prst="line">
              <a:avLst/>
            </a:prstGeom>
            <a:noFill/>
            <a:ln w="9525">
              <a:solidFill>
                <a:srgbClr val="0066FF"/>
              </a:solidFill>
              <a:round/>
              <a:headEnd type="triangle" w="sm" len="med"/>
            </a:ln>
          </p:spPr>
          <p:txBody>
            <a:bodyPr/>
            <a:lstStyle/>
            <a:p>
              <a:endParaRPr lang="en-US"/>
            </a:p>
          </p:txBody>
        </p:sp>
        <p:sp>
          <p:nvSpPr>
            <p:cNvPr id="38121" name="Line 40"/>
            <p:cNvSpPr>
              <a:spLocks noChangeAspect="1" noChangeShapeType="1"/>
            </p:cNvSpPr>
            <p:nvPr/>
          </p:nvSpPr>
          <p:spPr bwMode="auto">
            <a:xfrm rot="7200000" flipH="1">
              <a:off x="927" y="1767"/>
              <a:ext cx="196" cy="0"/>
            </a:xfrm>
            <a:prstGeom prst="line">
              <a:avLst/>
            </a:prstGeom>
            <a:noFill/>
            <a:ln w="9525">
              <a:solidFill>
                <a:srgbClr val="33CC33"/>
              </a:solidFill>
              <a:round/>
              <a:tailEnd type="triangle" w="sm" len="med"/>
            </a:ln>
          </p:spPr>
          <p:txBody>
            <a:bodyPr/>
            <a:lstStyle/>
            <a:p>
              <a:endParaRPr lang="en-US"/>
            </a:p>
          </p:txBody>
        </p:sp>
        <p:sp>
          <p:nvSpPr>
            <p:cNvPr id="38122" name="Line 106"/>
            <p:cNvSpPr>
              <a:spLocks noChangeAspect="1" noChangeShapeType="1"/>
            </p:cNvSpPr>
            <p:nvPr/>
          </p:nvSpPr>
          <p:spPr bwMode="auto">
            <a:xfrm flipH="1">
              <a:off x="978" y="1852"/>
              <a:ext cx="286" cy="0"/>
            </a:xfrm>
            <a:prstGeom prst="line">
              <a:avLst/>
            </a:prstGeom>
            <a:noFill/>
            <a:ln w="3175">
              <a:solidFill>
                <a:schemeClr val="tx1"/>
              </a:solidFill>
              <a:round/>
            </a:ln>
          </p:spPr>
          <p:txBody>
            <a:bodyPr/>
            <a:lstStyle/>
            <a:p>
              <a:endParaRPr lang="en-US"/>
            </a:p>
          </p:txBody>
        </p:sp>
        <p:sp>
          <p:nvSpPr>
            <p:cNvPr id="38123" name="Oval 107"/>
            <p:cNvSpPr>
              <a:spLocks noChangeAspect="1" noChangeArrowheads="1"/>
            </p:cNvSpPr>
            <p:nvPr/>
          </p:nvSpPr>
          <p:spPr bwMode="auto">
            <a:xfrm>
              <a:off x="733" y="1607"/>
              <a:ext cx="489" cy="490"/>
            </a:xfrm>
            <a:prstGeom prst="ellipse">
              <a:avLst/>
            </a:prstGeom>
            <a:noFill/>
            <a:ln w="3175">
              <a:solidFill>
                <a:schemeClr val="tx1"/>
              </a:solidFill>
              <a:prstDash val="dash"/>
              <a:round/>
            </a:ln>
          </p:spPr>
          <p:txBody>
            <a:bodyPr wrap="none" anchor="ctr"/>
            <a:lstStyle/>
            <a:p>
              <a:endParaRPr lang="ms-MY"/>
            </a:p>
          </p:txBody>
        </p:sp>
        <p:sp>
          <p:nvSpPr>
            <p:cNvPr id="38124" name="Line 108"/>
            <p:cNvSpPr>
              <a:spLocks noChangeAspect="1" noChangeShapeType="1"/>
            </p:cNvSpPr>
            <p:nvPr/>
          </p:nvSpPr>
          <p:spPr bwMode="auto">
            <a:xfrm rot="7200000" flipH="1">
              <a:off x="763" y="1976"/>
              <a:ext cx="286" cy="0"/>
            </a:xfrm>
            <a:prstGeom prst="line">
              <a:avLst/>
            </a:prstGeom>
            <a:noFill/>
            <a:ln w="3175">
              <a:solidFill>
                <a:schemeClr val="tx1"/>
              </a:solidFill>
              <a:round/>
            </a:ln>
          </p:spPr>
          <p:txBody>
            <a:bodyPr/>
            <a:lstStyle/>
            <a:p>
              <a:endParaRPr lang="en-US"/>
            </a:p>
          </p:txBody>
        </p:sp>
        <p:sp>
          <p:nvSpPr>
            <p:cNvPr id="38125" name="Line 109"/>
            <p:cNvSpPr>
              <a:spLocks noChangeAspect="1" noChangeShapeType="1"/>
            </p:cNvSpPr>
            <p:nvPr/>
          </p:nvSpPr>
          <p:spPr bwMode="auto">
            <a:xfrm rot="14400000" flipH="1">
              <a:off x="763" y="1728"/>
              <a:ext cx="286" cy="0"/>
            </a:xfrm>
            <a:prstGeom prst="line">
              <a:avLst/>
            </a:prstGeom>
            <a:noFill/>
            <a:ln w="3175">
              <a:solidFill>
                <a:schemeClr val="tx1"/>
              </a:solidFill>
              <a:round/>
            </a:ln>
          </p:spPr>
          <p:txBody>
            <a:bodyPr/>
            <a:lstStyle/>
            <a:p>
              <a:endParaRPr lang="en-US"/>
            </a:p>
          </p:txBody>
        </p:sp>
      </p:grpSp>
      <p:grpSp>
        <p:nvGrpSpPr>
          <p:cNvPr id="4" name="Group 282"/>
          <p:cNvGrpSpPr/>
          <p:nvPr/>
        </p:nvGrpSpPr>
        <p:grpSpPr bwMode="auto">
          <a:xfrm>
            <a:off x="1428750" y="3382963"/>
            <a:ext cx="842963" cy="849312"/>
            <a:chOff x="1428678" y="3382209"/>
            <a:chExt cx="842962" cy="849313"/>
          </a:xfrm>
        </p:grpSpPr>
        <p:sp>
          <p:nvSpPr>
            <p:cNvPr id="38111" name="Line 141"/>
            <p:cNvSpPr>
              <a:spLocks noChangeAspect="1" noChangeShapeType="1"/>
            </p:cNvSpPr>
            <p:nvPr/>
          </p:nvSpPr>
          <p:spPr bwMode="auto">
            <a:xfrm flipV="1">
              <a:off x="1816028" y="3806072"/>
              <a:ext cx="355600" cy="0"/>
            </a:xfrm>
            <a:prstGeom prst="line">
              <a:avLst/>
            </a:prstGeom>
            <a:noFill/>
            <a:ln w="9525">
              <a:solidFill>
                <a:srgbClr val="D41102"/>
              </a:solidFill>
              <a:round/>
              <a:tailEnd type="triangle" w="sm" len="med"/>
            </a:ln>
          </p:spPr>
          <p:txBody>
            <a:bodyPr/>
            <a:lstStyle/>
            <a:p>
              <a:endParaRPr lang="en-US"/>
            </a:p>
          </p:txBody>
        </p:sp>
        <p:sp>
          <p:nvSpPr>
            <p:cNvPr id="38112" name="Line 142"/>
            <p:cNvSpPr>
              <a:spLocks noChangeAspect="1" noChangeShapeType="1"/>
            </p:cNvSpPr>
            <p:nvPr/>
          </p:nvSpPr>
          <p:spPr bwMode="auto">
            <a:xfrm rot="-7200000" flipH="1" flipV="1">
              <a:off x="2138290" y="3785435"/>
              <a:ext cx="47625" cy="0"/>
            </a:xfrm>
            <a:prstGeom prst="line">
              <a:avLst/>
            </a:prstGeom>
            <a:noFill/>
            <a:ln w="9525">
              <a:solidFill>
                <a:srgbClr val="0066FF"/>
              </a:solidFill>
              <a:round/>
              <a:headEnd type="triangle" w="sm" len="med"/>
            </a:ln>
          </p:spPr>
          <p:txBody>
            <a:bodyPr/>
            <a:lstStyle/>
            <a:p>
              <a:endParaRPr lang="en-US"/>
            </a:p>
          </p:txBody>
        </p:sp>
        <p:sp>
          <p:nvSpPr>
            <p:cNvPr id="38113" name="Line 143"/>
            <p:cNvSpPr>
              <a:spLocks noChangeAspect="1" noChangeShapeType="1"/>
            </p:cNvSpPr>
            <p:nvPr/>
          </p:nvSpPr>
          <p:spPr bwMode="auto">
            <a:xfrm rot="7200000" flipH="1">
              <a:off x="1736653" y="3671134"/>
              <a:ext cx="311150" cy="0"/>
            </a:xfrm>
            <a:prstGeom prst="line">
              <a:avLst/>
            </a:prstGeom>
            <a:noFill/>
            <a:ln w="9525">
              <a:solidFill>
                <a:srgbClr val="33CC33"/>
              </a:solidFill>
              <a:round/>
              <a:tailEnd type="triangle" w="sm" len="med"/>
            </a:ln>
          </p:spPr>
          <p:txBody>
            <a:bodyPr/>
            <a:lstStyle/>
            <a:p>
              <a:endParaRPr lang="en-US"/>
            </a:p>
          </p:txBody>
        </p:sp>
        <p:sp>
          <p:nvSpPr>
            <p:cNvPr id="38114" name="Line 144"/>
            <p:cNvSpPr>
              <a:spLocks noChangeAspect="1" noChangeShapeType="1"/>
            </p:cNvSpPr>
            <p:nvPr/>
          </p:nvSpPr>
          <p:spPr bwMode="auto">
            <a:xfrm flipH="1">
              <a:off x="1817615" y="3807659"/>
              <a:ext cx="454025" cy="0"/>
            </a:xfrm>
            <a:prstGeom prst="line">
              <a:avLst/>
            </a:prstGeom>
            <a:noFill/>
            <a:ln w="3175">
              <a:solidFill>
                <a:schemeClr val="tx1"/>
              </a:solidFill>
              <a:round/>
            </a:ln>
          </p:spPr>
          <p:txBody>
            <a:bodyPr/>
            <a:lstStyle/>
            <a:p>
              <a:endParaRPr lang="en-US"/>
            </a:p>
          </p:txBody>
        </p:sp>
        <p:sp>
          <p:nvSpPr>
            <p:cNvPr id="38115" name="Oval 145"/>
            <p:cNvSpPr>
              <a:spLocks noChangeAspect="1" noChangeArrowheads="1"/>
            </p:cNvSpPr>
            <p:nvPr/>
          </p:nvSpPr>
          <p:spPr bwMode="auto">
            <a:xfrm>
              <a:off x="1428678" y="3418722"/>
              <a:ext cx="776287" cy="776287"/>
            </a:xfrm>
            <a:prstGeom prst="ellipse">
              <a:avLst/>
            </a:prstGeom>
            <a:noFill/>
            <a:ln w="3175">
              <a:solidFill>
                <a:schemeClr val="tx1"/>
              </a:solidFill>
              <a:prstDash val="dash"/>
              <a:round/>
            </a:ln>
          </p:spPr>
          <p:txBody>
            <a:bodyPr wrap="none" anchor="ctr"/>
            <a:lstStyle/>
            <a:p>
              <a:endParaRPr lang="ms-MY"/>
            </a:p>
          </p:txBody>
        </p:sp>
        <p:sp>
          <p:nvSpPr>
            <p:cNvPr id="38116" name="Line 146"/>
            <p:cNvSpPr>
              <a:spLocks noChangeAspect="1" noChangeShapeType="1"/>
            </p:cNvSpPr>
            <p:nvPr/>
          </p:nvSpPr>
          <p:spPr bwMode="auto">
            <a:xfrm rot="7200000" flipH="1">
              <a:off x="1476302" y="4004510"/>
              <a:ext cx="454025" cy="0"/>
            </a:xfrm>
            <a:prstGeom prst="line">
              <a:avLst/>
            </a:prstGeom>
            <a:noFill/>
            <a:ln w="3175">
              <a:solidFill>
                <a:schemeClr val="tx1"/>
              </a:solidFill>
              <a:round/>
            </a:ln>
          </p:spPr>
          <p:txBody>
            <a:bodyPr/>
            <a:lstStyle/>
            <a:p>
              <a:endParaRPr lang="en-US"/>
            </a:p>
          </p:txBody>
        </p:sp>
        <p:sp>
          <p:nvSpPr>
            <p:cNvPr id="38117" name="Line 147"/>
            <p:cNvSpPr>
              <a:spLocks noChangeAspect="1" noChangeShapeType="1"/>
            </p:cNvSpPr>
            <p:nvPr/>
          </p:nvSpPr>
          <p:spPr bwMode="auto">
            <a:xfrm rot="14400000" flipH="1">
              <a:off x="1475508" y="3610016"/>
              <a:ext cx="455613" cy="0"/>
            </a:xfrm>
            <a:prstGeom prst="line">
              <a:avLst/>
            </a:prstGeom>
            <a:noFill/>
            <a:ln w="3175">
              <a:solidFill>
                <a:schemeClr val="tx1"/>
              </a:solidFill>
              <a:round/>
            </a:ln>
          </p:spPr>
          <p:txBody>
            <a:bodyPr/>
            <a:lstStyle/>
            <a:p>
              <a:endParaRPr lang="en-US"/>
            </a:p>
          </p:txBody>
        </p:sp>
        <p:sp>
          <p:nvSpPr>
            <p:cNvPr id="38118" name="Line 178"/>
            <p:cNvSpPr>
              <a:spLocks noChangeAspect="1" noChangeShapeType="1"/>
            </p:cNvSpPr>
            <p:nvPr/>
          </p:nvSpPr>
          <p:spPr bwMode="auto">
            <a:xfrm flipV="1">
              <a:off x="1816028" y="3766384"/>
              <a:ext cx="334962" cy="41275"/>
            </a:xfrm>
            <a:prstGeom prst="line">
              <a:avLst/>
            </a:prstGeom>
            <a:noFill/>
            <a:ln w="9525">
              <a:solidFill>
                <a:schemeClr val="tx1"/>
              </a:solidFill>
              <a:round/>
              <a:tailEnd type="triangle" w="sm" len="med"/>
            </a:ln>
          </p:spPr>
          <p:txBody>
            <a:bodyPr/>
            <a:lstStyle/>
            <a:p>
              <a:endParaRPr lang="en-US"/>
            </a:p>
          </p:txBody>
        </p:sp>
      </p:grpSp>
      <p:grpSp>
        <p:nvGrpSpPr>
          <p:cNvPr id="5" name="Group 284"/>
          <p:cNvGrpSpPr/>
          <p:nvPr/>
        </p:nvGrpSpPr>
        <p:grpSpPr bwMode="auto">
          <a:xfrm>
            <a:off x="4486275" y="3389313"/>
            <a:ext cx="842963" cy="847725"/>
            <a:chOff x="4486203" y="3388559"/>
            <a:chExt cx="842962" cy="847725"/>
          </a:xfrm>
        </p:grpSpPr>
        <p:sp>
          <p:nvSpPr>
            <p:cNvPr id="38102" name="Line 155"/>
            <p:cNvSpPr>
              <a:spLocks noChangeAspect="1" noChangeShapeType="1"/>
            </p:cNvSpPr>
            <p:nvPr/>
          </p:nvSpPr>
          <p:spPr bwMode="auto">
            <a:xfrm flipH="1">
              <a:off x="4587803" y="3814009"/>
              <a:ext cx="284162" cy="1588"/>
            </a:xfrm>
            <a:prstGeom prst="line">
              <a:avLst/>
            </a:prstGeom>
            <a:noFill/>
            <a:ln w="9525">
              <a:solidFill>
                <a:srgbClr val="D41102"/>
              </a:solidFill>
              <a:round/>
              <a:tailEnd type="triangle" w="sm" len="med"/>
            </a:ln>
          </p:spPr>
          <p:txBody>
            <a:bodyPr/>
            <a:lstStyle/>
            <a:p>
              <a:endParaRPr lang="en-US"/>
            </a:p>
          </p:txBody>
        </p:sp>
        <p:sp>
          <p:nvSpPr>
            <p:cNvPr id="38103" name="Line 156"/>
            <p:cNvSpPr>
              <a:spLocks noChangeAspect="1" noChangeShapeType="1"/>
            </p:cNvSpPr>
            <p:nvPr/>
          </p:nvSpPr>
          <p:spPr bwMode="auto">
            <a:xfrm rot="-7200000">
              <a:off x="4568753" y="3853697"/>
              <a:ext cx="88900" cy="0"/>
            </a:xfrm>
            <a:prstGeom prst="line">
              <a:avLst/>
            </a:prstGeom>
            <a:noFill/>
            <a:ln w="9525">
              <a:solidFill>
                <a:srgbClr val="0066FF"/>
              </a:solidFill>
              <a:round/>
              <a:headEnd type="triangle" w="sm" len="med"/>
            </a:ln>
          </p:spPr>
          <p:txBody>
            <a:bodyPr/>
            <a:lstStyle/>
            <a:p>
              <a:endParaRPr lang="en-US"/>
            </a:p>
          </p:txBody>
        </p:sp>
        <p:grpSp>
          <p:nvGrpSpPr>
            <p:cNvPr id="38104" name="Group 160"/>
            <p:cNvGrpSpPr>
              <a:grpSpLocks noChangeAspect="1"/>
            </p:cNvGrpSpPr>
            <p:nvPr/>
          </p:nvGrpSpPr>
          <p:grpSpPr bwMode="auto">
            <a:xfrm>
              <a:off x="4486203" y="3388559"/>
              <a:ext cx="842962" cy="847725"/>
              <a:chOff x="295" y="1364"/>
              <a:chExt cx="590" cy="594"/>
            </a:xfrm>
          </p:grpSpPr>
          <p:sp>
            <p:nvSpPr>
              <p:cNvPr id="38107" name="Line 161"/>
              <p:cNvSpPr>
                <a:spLocks noChangeAspect="1" noChangeShapeType="1"/>
              </p:cNvSpPr>
              <p:nvPr/>
            </p:nvSpPr>
            <p:spPr bwMode="auto">
              <a:xfrm rot="7200000" flipH="1">
                <a:off x="328" y="1799"/>
                <a:ext cx="318" cy="0"/>
              </a:xfrm>
              <a:prstGeom prst="line">
                <a:avLst/>
              </a:prstGeom>
              <a:noFill/>
              <a:ln w="3175">
                <a:solidFill>
                  <a:schemeClr val="tx1"/>
                </a:solidFill>
                <a:round/>
              </a:ln>
            </p:spPr>
            <p:txBody>
              <a:bodyPr/>
              <a:lstStyle/>
              <a:p>
                <a:endParaRPr lang="en-US"/>
              </a:p>
            </p:txBody>
          </p:sp>
          <p:sp>
            <p:nvSpPr>
              <p:cNvPr id="38108" name="Line 162"/>
              <p:cNvSpPr>
                <a:spLocks noChangeAspect="1" noChangeShapeType="1"/>
              </p:cNvSpPr>
              <p:nvPr/>
            </p:nvSpPr>
            <p:spPr bwMode="auto">
              <a:xfrm rot="14400000" flipH="1">
                <a:off x="328" y="1523"/>
                <a:ext cx="318" cy="0"/>
              </a:xfrm>
              <a:prstGeom prst="line">
                <a:avLst/>
              </a:prstGeom>
              <a:noFill/>
              <a:ln w="3175">
                <a:solidFill>
                  <a:schemeClr val="tx1"/>
                </a:solidFill>
                <a:round/>
              </a:ln>
            </p:spPr>
            <p:txBody>
              <a:bodyPr/>
              <a:lstStyle/>
              <a:p>
                <a:endParaRPr lang="en-US"/>
              </a:p>
            </p:txBody>
          </p:sp>
          <p:sp>
            <p:nvSpPr>
              <p:cNvPr id="38109" name="Line 163"/>
              <p:cNvSpPr>
                <a:spLocks noChangeAspect="1" noChangeShapeType="1"/>
              </p:cNvSpPr>
              <p:nvPr/>
            </p:nvSpPr>
            <p:spPr bwMode="auto">
              <a:xfrm flipH="1">
                <a:off x="567" y="1661"/>
                <a:ext cx="318" cy="0"/>
              </a:xfrm>
              <a:prstGeom prst="line">
                <a:avLst/>
              </a:prstGeom>
              <a:noFill/>
              <a:ln w="3175">
                <a:solidFill>
                  <a:schemeClr val="tx1"/>
                </a:solidFill>
                <a:round/>
              </a:ln>
            </p:spPr>
            <p:txBody>
              <a:bodyPr/>
              <a:lstStyle/>
              <a:p>
                <a:endParaRPr lang="en-US"/>
              </a:p>
            </p:txBody>
          </p:sp>
          <p:sp>
            <p:nvSpPr>
              <p:cNvPr id="38110" name="Oval 164"/>
              <p:cNvSpPr>
                <a:spLocks noChangeAspect="1" noChangeArrowheads="1"/>
              </p:cNvSpPr>
              <p:nvPr/>
            </p:nvSpPr>
            <p:spPr bwMode="auto">
              <a:xfrm>
                <a:off x="295" y="1389"/>
                <a:ext cx="544" cy="544"/>
              </a:xfrm>
              <a:prstGeom prst="ellipse">
                <a:avLst/>
              </a:prstGeom>
              <a:noFill/>
              <a:ln w="3175">
                <a:solidFill>
                  <a:schemeClr val="tx1"/>
                </a:solidFill>
                <a:prstDash val="dash"/>
                <a:round/>
              </a:ln>
            </p:spPr>
            <p:txBody>
              <a:bodyPr wrap="none" anchor="ctr"/>
              <a:lstStyle/>
              <a:p>
                <a:endParaRPr lang="ms-MY"/>
              </a:p>
            </p:txBody>
          </p:sp>
        </p:grpSp>
        <p:sp>
          <p:nvSpPr>
            <p:cNvPr id="38105" name="Line 165"/>
            <p:cNvSpPr>
              <a:spLocks noChangeAspect="1" noChangeShapeType="1"/>
            </p:cNvSpPr>
            <p:nvPr/>
          </p:nvSpPr>
          <p:spPr bwMode="auto">
            <a:xfrm rot="7200000" flipH="1">
              <a:off x="4590183" y="3978316"/>
              <a:ext cx="373063" cy="0"/>
            </a:xfrm>
            <a:prstGeom prst="line">
              <a:avLst/>
            </a:prstGeom>
            <a:noFill/>
            <a:ln w="9525">
              <a:solidFill>
                <a:srgbClr val="33CC33"/>
              </a:solidFill>
              <a:round/>
              <a:headEnd type="triangle" w="sm" len="med"/>
            </a:ln>
          </p:spPr>
          <p:txBody>
            <a:bodyPr/>
            <a:lstStyle/>
            <a:p>
              <a:endParaRPr lang="en-US"/>
            </a:p>
          </p:txBody>
        </p:sp>
        <p:sp>
          <p:nvSpPr>
            <p:cNvPr id="38106" name="Line 180"/>
            <p:cNvSpPr>
              <a:spLocks noChangeAspect="1" noChangeShapeType="1"/>
            </p:cNvSpPr>
            <p:nvPr/>
          </p:nvSpPr>
          <p:spPr bwMode="auto">
            <a:xfrm flipH="1">
              <a:off x="4630665" y="3815597"/>
              <a:ext cx="241300" cy="73025"/>
            </a:xfrm>
            <a:prstGeom prst="line">
              <a:avLst/>
            </a:prstGeom>
            <a:noFill/>
            <a:ln w="9525">
              <a:solidFill>
                <a:schemeClr val="tx1"/>
              </a:solidFill>
              <a:round/>
              <a:tailEnd type="triangle" w="sm" len="med"/>
            </a:ln>
          </p:spPr>
          <p:txBody>
            <a:bodyPr/>
            <a:lstStyle/>
            <a:p>
              <a:endParaRPr lang="en-US"/>
            </a:p>
          </p:txBody>
        </p:sp>
      </p:grpSp>
      <p:grpSp>
        <p:nvGrpSpPr>
          <p:cNvPr id="7" name="Group 285"/>
          <p:cNvGrpSpPr/>
          <p:nvPr/>
        </p:nvGrpSpPr>
        <p:grpSpPr bwMode="auto">
          <a:xfrm>
            <a:off x="5999163" y="3382963"/>
            <a:ext cx="842962" cy="847725"/>
            <a:chOff x="5999090" y="3382209"/>
            <a:chExt cx="842963" cy="847725"/>
          </a:xfrm>
        </p:grpSpPr>
        <p:sp>
          <p:nvSpPr>
            <p:cNvPr id="38093" name="Line 157"/>
            <p:cNvSpPr>
              <a:spLocks noChangeAspect="1" noChangeShapeType="1"/>
            </p:cNvSpPr>
            <p:nvPr/>
          </p:nvSpPr>
          <p:spPr bwMode="auto">
            <a:xfrm flipH="1">
              <a:off x="6267378" y="3806072"/>
              <a:ext cx="119062" cy="1587"/>
            </a:xfrm>
            <a:prstGeom prst="line">
              <a:avLst/>
            </a:prstGeom>
            <a:noFill/>
            <a:ln w="9525">
              <a:solidFill>
                <a:srgbClr val="D41102"/>
              </a:solidFill>
              <a:round/>
              <a:tailEnd type="triangle" w="sm" len="med"/>
            </a:ln>
          </p:spPr>
          <p:txBody>
            <a:bodyPr/>
            <a:lstStyle/>
            <a:p>
              <a:endParaRPr lang="en-US"/>
            </a:p>
          </p:txBody>
        </p:sp>
        <p:sp>
          <p:nvSpPr>
            <p:cNvPr id="38094" name="Line 158"/>
            <p:cNvSpPr>
              <a:spLocks noChangeAspect="1" noChangeShapeType="1"/>
            </p:cNvSpPr>
            <p:nvPr/>
          </p:nvSpPr>
          <p:spPr bwMode="auto">
            <a:xfrm rot="-7200000">
              <a:off x="6199908" y="3917991"/>
              <a:ext cx="258763" cy="0"/>
            </a:xfrm>
            <a:prstGeom prst="line">
              <a:avLst/>
            </a:prstGeom>
            <a:noFill/>
            <a:ln w="9525">
              <a:solidFill>
                <a:srgbClr val="0066FF"/>
              </a:solidFill>
              <a:round/>
              <a:headEnd type="triangle" w="sm" len="med"/>
            </a:ln>
          </p:spPr>
          <p:txBody>
            <a:bodyPr/>
            <a:lstStyle/>
            <a:p>
              <a:endParaRPr lang="en-US"/>
            </a:p>
          </p:txBody>
        </p:sp>
        <p:grpSp>
          <p:nvGrpSpPr>
            <p:cNvPr id="38095" name="Group 166"/>
            <p:cNvGrpSpPr>
              <a:grpSpLocks noChangeAspect="1"/>
            </p:cNvGrpSpPr>
            <p:nvPr/>
          </p:nvGrpSpPr>
          <p:grpSpPr bwMode="auto">
            <a:xfrm>
              <a:off x="5999090" y="3382209"/>
              <a:ext cx="842963" cy="847725"/>
              <a:chOff x="295" y="1364"/>
              <a:chExt cx="590" cy="594"/>
            </a:xfrm>
          </p:grpSpPr>
          <p:sp>
            <p:nvSpPr>
              <p:cNvPr id="38098" name="Line 167"/>
              <p:cNvSpPr>
                <a:spLocks noChangeAspect="1" noChangeShapeType="1"/>
              </p:cNvSpPr>
              <p:nvPr/>
            </p:nvSpPr>
            <p:spPr bwMode="auto">
              <a:xfrm rot="7200000" flipH="1">
                <a:off x="328" y="1799"/>
                <a:ext cx="318" cy="0"/>
              </a:xfrm>
              <a:prstGeom prst="line">
                <a:avLst/>
              </a:prstGeom>
              <a:noFill/>
              <a:ln w="3175">
                <a:solidFill>
                  <a:schemeClr val="tx1"/>
                </a:solidFill>
                <a:round/>
              </a:ln>
            </p:spPr>
            <p:txBody>
              <a:bodyPr/>
              <a:lstStyle/>
              <a:p>
                <a:endParaRPr lang="en-US"/>
              </a:p>
            </p:txBody>
          </p:sp>
          <p:sp>
            <p:nvSpPr>
              <p:cNvPr id="38099" name="Line 168"/>
              <p:cNvSpPr>
                <a:spLocks noChangeAspect="1" noChangeShapeType="1"/>
              </p:cNvSpPr>
              <p:nvPr/>
            </p:nvSpPr>
            <p:spPr bwMode="auto">
              <a:xfrm rot="14400000" flipH="1">
                <a:off x="328" y="1523"/>
                <a:ext cx="318" cy="0"/>
              </a:xfrm>
              <a:prstGeom prst="line">
                <a:avLst/>
              </a:prstGeom>
              <a:noFill/>
              <a:ln w="3175">
                <a:solidFill>
                  <a:schemeClr val="tx1"/>
                </a:solidFill>
                <a:round/>
              </a:ln>
            </p:spPr>
            <p:txBody>
              <a:bodyPr/>
              <a:lstStyle/>
              <a:p>
                <a:endParaRPr lang="en-US"/>
              </a:p>
            </p:txBody>
          </p:sp>
          <p:sp>
            <p:nvSpPr>
              <p:cNvPr id="38100" name="Line 169"/>
              <p:cNvSpPr>
                <a:spLocks noChangeAspect="1" noChangeShapeType="1"/>
              </p:cNvSpPr>
              <p:nvPr/>
            </p:nvSpPr>
            <p:spPr bwMode="auto">
              <a:xfrm flipH="1">
                <a:off x="567" y="1661"/>
                <a:ext cx="318" cy="0"/>
              </a:xfrm>
              <a:prstGeom prst="line">
                <a:avLst/>
              </a:prstGeom>
              <a:noFill/>
              <a:ln w="3175">
                <a:solidFill>
                  <a:schemeClr val="tx1"/>
                </a:solidFill>
                <a:round/>
              </a:ln>
            </p:spPr>
            <p:txBody>
              <a:bodyPr/>
              <a:lstStyle/>
              <a:p>
                <a:endParaRPr lang="en-US"/>
              </a:p>
            </p:txBody>
          </p:sp>
          <p:sp>
            <p:nvSpPr>
              <p:cNvPr id="38101" name="Oval 170"/>
              <p:cNvSpPr>
                <a:spLocks noChangeAspect="1" noChangeArrowheads="1"/>
              </p:cNvSpPr>
              <p:nvPr/>
            </p:nvSpPr>
            <p:spPr bwMode="auto">
              <a:xfrm>
                <a:off x="295" y="1389"/>
                <a:ext cx="544" cy="544"/>
              </a:xfrm>
              <a:prstGeom prst="ellipse">
                <a:avLst/>
              </a:prstGeom>
              <a:noFill/>
              <a:ln w="3175">
                <a:solidFill>
                  <a:schemeClr val="tx1"/>
                </a:solidFill>
                <a:prstDash val="dash"/>
                <a:round/>
              </a:ln>
            </p:spPr>
            <p:txBody>
              <a:bodyPr wrap="none" anchor="ctr"/>
              <a:lstStyle/>
              <a:p>
                <a:endParaRPr lang="ms-MY"/>
              </a:p>
            </p:txBody>
          </p:sp>
        </p:grpSp>
        <p:sp>
          <p:nvSpPr>
            <p:cNvPr id="38096" name="Line 171"/>
            <p:cNvSpPr>
              <a:spLocks noChangeAspect="1" noChangeShapeType="1"/>
            </p:cNvSpPr>
            <p:nvPr/>
          </p:nvSpPr>
          <p:spPr bwMode="auto">
            <a:xfrm rot="7200000" flipH="1">
              <a:off x="6103865" y="3969585"/>
              <a:ext cx="377825" cy="0"/>
            </a:xfrm>
            <a:prstGeom prst="line">
              <a:avLst/>
            </a:prstGeom>
            <a:noFill/>
            <a:ln w="9525">
              <a:solidFill>
                <a:srgbClr val="33CC33"/>
              </a:solidFill>
              <a:round/>
              <a:headEnd type="triangle" w="sm" len="med"/>
            </a:ln>
          </p:spPr>
          <p:txBody>
            <a:bodyPr/>
            <a:lstStyle/>
            <a:p>
              <a:endParaRPr lang="en-US"/>
            </a:p>
          </p:txBody>
        </p:sp>
        <p:sp>
          <p:nvSpPr>
            <p:cNvPr id="38097" name="Line 181"/>
            <p:cNvSpPr>
              <a:spLocks noChangeAspect="1" noChangeShapeType="1"/>
            </p:cNvSpPr>
            <p:nvPr/>
          </p:nvSpPr>
          <p:spPr bwMode="auto">
            <a:xfrm>
              <a:off x="6388028" y="3807659"/>
              <a:ext cx="6350" cy="222250"/>
            </a:xfrm>
            <a:prstGeom prst="line">
              <a:avLst/>
            </a:prstGeom>
            <a:noFill/>
            <a:ln w="9525">
              <a:solidFill>
                <a:schemeClr val="tx1"/>
              </a:solidFill>
              <a:round/>
              <a:tailEnd type="triangle" w="sm" len="med"/>
            </a:ln>
          </p:spPr>
          <p:txBody>
            <a:bodyPr/>
            <a:lstStyle/>
            <a:p>
              <a:endParaRPr lang="en-US"/>
            </a:p>
          </p:txBody>
        </p:sp>
      </p:grpSp>
      <p:sp>
        <p:nvSpPr>
          <p:cNvPr id="37899" name="Line 31"/>
          <p:cNvSpPr>
            <a:spLocks noChangeAspect="1" noChangeShapeType="1"/>
          </p:cNvSpPr>
          <p:nvPr/>
        </p:nvSpPr>
        <p:spPr bwMode="auto">
          <a:xfrm>
            <a:off x="2711450" y="1739900"/>
            <a:ext cx="9525" cy="1588"/>
          </a:xfrm>
          <a:prstGeom prst="line">
            <a:avLst/>
          </a:prstGeom>
          <a:noFill/>
          <a:ln w="0">
            <a:solidFill>
              <a:srgbClr val="000000"/>
            </a:solidFill>
            <a:round/>
          </a:ln>
        </p:spPr>
        <p:txBody>
          <a:bodyPr/>
          <a:lstStyle/>
          <a:p>
            <a:endParaRPr lang="en-US"/>
          </a:p>
        </p:txBody>
      </p:sp>
      <p:sp>
        <p:nvSpPr>
          <p:cNvPr id="37900" name="Line 32"/>
          <p:cNvSpPr>
            <a:spLocks noChangeAspect="1" noChangeShapeType="1"/>
          </p:cNvSpPr>
          <p:nvPr/>
        </p:nvSpPr>
        <p:spPr bwMode="auto">
          <a:xfrm>
            <a:off x="2673350" y="1739900"/>
            <a:ext cx="1282700" cy="0"/>
          </a:xfrm>
          <a:prstGeom prst="line">
            <a:avLst/>
          </a:prstGeom>
          <a:noFill/>
          <a:ln w="9525">
            <a:solidFill>
              <a:schemeClr val="tx1"/>
            </a:solidFill>
            <a:round/>
            <a:tailEnd type="triangle" w="sm" len="med"/>
          </a:ln>
        </p:spPr>
        <p:txBody>
          <a:bodyPr/>
          <a:lstStyle/>
          <a:p>
            <a:endParaRPr lang="en-US"/>
          </a:p>
        </p:txBody>
      </p:sp>
      <p:grpSp>
        <p:nvGrpSpPr>
          <p:cNvPr id="37901" name="Group 67"/>
          <p:cNvGrpSpPr>
            <a:grpSpLocks noChangeAspect="1"/>
          </p:cNvGrpSpPr>
          <p:nvPr/>
        </p:nvGrpSpPr>
        <p:grpSpPr bwMode="auto">
          <a:xfrm>
            <a:off x="2705100" y="1530350"/>
            <a:ext cx="1176338" cy="412750"/>
            <a:chOff x="2339" y="703"/>
            <a:chExt cx="1368" cy="479"/>
          </a:xfrm>
        </p:grpSpPr>
        <p:sp>
          <p:nvSpPr>
            <p:cNvPr id="38082" name="Freeform 68"/>
            <p:cNvSpPr>
              <a:spLocks noChangeAspect="1"/>
            </p:cNvSpPr>
            <p:nvPr/>
          </p:nvSpPr>
          <p:spPr bwMode="auto">
            <a:xfrm>
              <a:off x="2339" y="945"/>
              <a:ext cx="1368" cy="0"/>
            </a:xfrm>
            <a:custGeom>
              <a:avLst/>
              <a:gdLst>
                <a:gd name="T0" fmla="*/ 0 w 685"/>
                <a:gd name="T1" fmla="*/ 10896 w 685"/>
                <a:gd name="T2" fmla="*/ 10896 w 685"/>
                <a:gd name="T3" fmla="*/ 0 60000 65536"/>
                <a:gd name="T4" fmla="*/ 0 60000 65536"/>
                <a:gd name="T5" fmla="*/ 0 60000 65536"/>
                <a:gd name="T6" fmla="*/ 0 w 685"/>
                <a:gd name="T7" fmla="*/ 685 w 685"/>
              </a:gdLst>
              <a:ahLst/>
              <a:cxnLst>
                <a:cxn ang="T3">
                  <a:pos x="T0" y="0"/>
                </a:cxn>
                <a:cxn ang="T4">
                  <a:pos x="T1" y="0"/>
                </a:cxn>
                <a:cxn ang="T5">
                  <a:pos x="T2" y="0"/>
                </a:cxn>
              </a:cxnLst>
              <a:rect l="T6" t="0" r="T7" b="0"/>
              <a:pathLst>
                <a:path w="685">
                  <a:moveTo>
                    <a:pt x="0" y="0"/>
                  </a:moveTo>
                  <a:lnTo>
                    <a:pt x="685" y="0"/>
                  </a:lnTo>
                </a:path>
              </a:pathLst>
            </a:custGeom>
            <a:noFill/>
            <a:ln w="0">
              <a:solidFill>
                <a:srgbClr val="000000"/>
              </a:solidFill>
              <a:prstDash val="sysDot"/>
              <a:round/>
            </a:ln>
          </p:spPr>
          <p:txBody>
            <a:bodyPr/>
            <a:lstStyle/>
            <a:p>
              <a:endParaRPr lang="en-US"/>
            </a:p>
          </p:txBody>
        </p:sp>
        <p:sp>
          <p:nvSpPr>
            <p:cNvPr id="38083" name="Line 69"/>
            <p:cNvSpPr>
              <a:spLocks noChangeAspect="1" noChangeShapeType="1"/>
            </p:cNvSpPr>
            <p:nvPr/>
          </p:nvSpPr>
          <p:spPr bwMode="auto">
            <a:xfrm>
              <a:off x="2766" y="707"/>
              <a:ext cx="0" cy="12"/>
            </a:xfrm>
            <a:prstGeom prst="line">
              <a:avLst/>
            </a:prstGeom>
            <a:noFill/>
            <a:ln w="0">
              <a:solidFill>
                <a:srgbClr val="000000"/>
              </a:solidFill>
              <a:round/>
            </a:ln>
          </p:spPr>
          <p:txBody>
            <a:bodyPr/>
            <a:lstStyle/>
            <a:p>
              <a:endParaRPr lang="en-US"/>
            </a:p>
          </p:txBody>
        </p:sp>
        <p:sp>
          <p:nvSpPr>
            <p:cNvPr id="38084" name="Freeform 70"/>
            <p:cNvSpPr>
              <a:spLocks noChangeAspect="1"/>
            </p:cNvSpPr>
            <p:nvPr/>
          </p:nvSpPr>
          <p:spPr bwMode="auto">
            <a:xfrm>
              <a:off x="2359" y="707"/>
              <a:ext cx="1326" cy="475"/>
            </a:xfrm>
            <a:custGeom>
              <a:avLst/>
              <a:gdLst>
                <a:gd name="T0" fmla="*/ 0 w 1326"/>
                <a:gd name="T1" fmla="*/ 357 h 475"/>
                <a:gd name="T2" fmla="*/ 22 w 1326"/>
                <a:gd name="T3" fmla="*/ 335 h 475"/>
                <a:gd name="T4" fmla="*/ 44 w 1326"/>
                <a:gd name="T5" fmla="*/ 313 h 475"/>
                <a:gd name="T6" fmla="*/ 64 w 1326"/>
                <a:gd name="T7" fmla="*/ 291 h 475"/>
                <a:gd name="T8" fmla="*/ 86 w 1326"/>
                <a:gd name="T9" fmla="*/ 267 h 475"/>
                <a:gd name="T10" fmla="*/ 108 w 1326"/>
                <a:gd name="T11" fmla="*/ 242 h 475"/>
                <a:gd name="T12" fmla="*/ 128 w 1326"/>
                <a:gd name="T13" fmla="*/ 218 h 475"/>
                <a:gd name="T14" fmla="*/ 150 w 1326"/>
                <a:gd name="T15" fmla="*/ 196 h 475"/>
                <a:gd name="T16" fmla="*/ 172 w 1326"/>
                <a:gd name="T17" fmla="*/ 172 h 475"/>
                <a:gd name="T18" fmla="*/ 193 w 1326"/>
                <a:gd name="T19" fmla="*/ 150 h 475"/>
                <a:gd name="T20" fmla="*/ 213 w 1326"/>
                <a:gd name="T21" fmla="*/ 128 h 475"/>
                <a:gd name="T22" fmla="*/ 235 w 1326"/>
                <a:gd name="T23" fmla="*/ 108 h 475"/>
                <a:gd name="T24" fmla="*/ 257 w 1326"/>
                <a:gd name="T25" fmla="*/ 88 h 475"/>
                <a:gd name="T26" fmla="*/ 277 w 1326"/>
                <a:gd name="T27" fmla="*/ 70 h 475"/>
                <a:gd name="T28" fmla="*/ 299 w 1326"/>
                <a:gd name="T29" fmla="*/ 54 h 475"/>
                <a:gd name="T30" fmla="*/ 321 w 1326"/>
                <a:gd name="T31" fmla="*/ 40 h 475"/>
                <a:gd name="T32" fmla="*/ 341 w 1326"/>
                <a:gd name="T33" fmla="*/ 28 h 475"/>
                <a:gd name="T34" fmla="*/ 363 w 1326"/>
                <a:gd name="T35" fmla="*/ 18 h 475"/>
                <a:gd name="T36" fmla="*/ 385 w 1326"/>
                <a:gd name="T37" fmla="*/ 10 h 475"/>
                <a:gd name="T38" fmla="*/ 407 w 1326"/>
                <a:gd name="T39" fmla="*/ 4 h 475"/>
                <a:gd name="T40" fmla="*/ 427 w 1326"/>
                <a:gd name="T41" fmla="*/ 0 h 475"/>
                <a:gd name="T42" fmla="*/ 449 w 1326"/>
                <a:gd name="T43" fmla="*/ 0 h 475"/>
                <a:gd name="T44" fmla="*/ 471 w 1326"/>
                <a:gd name="T45" fmla="*/ 0 h 475"/>
                <a:gd name="T46" fmla="*/ 491 w 1326"/>
                <a:gd name="T47" fmla="*/ 4 h 475"/>
                <a:gd name="T48" fmla="*/ 513 w 1326"/>
                <a:gd name="T49" fmla="*/ 10 h 475"/>
                <a:gd name="T50" fmla="*/ 535 w 1326"/>
                <a:gd name="T51" fmla="*/ 18 h 475"/>
                <a:gd name="T52" fmla="*/ 555 w 1326"/>
                <a:gd name="T53" fmla="*/ 28 h 475"/>
                <a:gd name="T54" fmla="*/ 577 w 1326"/>
                <a:gd name="T55" fmla="*/ 42 h 475"/>
                <a:gd name="T56" fmla="*/ 599 w 1326"/>
                <a:gd name="T57" fmla="*/ 56 h 475"/>
                <a:gd name="T58" fmla="*/ 621 w 1326"/>
                <a:gd name="T59" fmla="*/ 72 h 475"/>
                <a:gd name="T60" fmla="*/ 641 w 1326"/>
                <a:gd name="T61" fmla="*/ 90 h 475"/>
                <a:gd name="T62" fmla="*/ 663 w 1326"/>
                <a:gd name="T63" fmla="*/ 110 h 475"/>
                <a:gd name="T64" fmla="*/ 685 w 1326"/>
                <a:gd name="T65" fmla="*/ 130 h 475"/>
                <a:gd name="T66" fmla="*/ 705 w 1326"/>
                <a:gd name="T67" fmla="*/ 152 h 475"/>
                <a:gd name="T68" fmla="*/ 727 w 1326"/>
                <a:gd name="T69" fmla="*/ 174 h 475"/>
                <a:gd name="T70" fmla="*/ 749 w 1326"/>
                <a:gd name="T71" fmla="*/ 198 h 475"/>
                <a:gd name="T72" fmla="*/ 771 w 1326"/>
                <a:gd name="T73" fmla="*/ 222 h 475"/>
                <a:gd name="T74" fmla="*/ 791 w 1326"/>
                <a:gd name="T75" fmla="*/ 246 h 475"/>
                <a:gd name="T76" fmla="*/ 813 w 1326"/>
                <a:gd name="T77" fmla="*/ 269 h 475"/>
                <a:gd name="T78" fmla="*/ 835 w 1326"/>
                <a:gd name="T79" fmla="*/ 293 h 475"/>
                <a:gd name="T80" fmla="*/ 855 w 1326"/>
                <a:gd name="T81" fmla="*/ 317 h 475"/>
                <a:gd name="T82" fmla="*/ 877 w 1326"/>
                <a:gd name="T83" fmla="*/ 339 h 475"/>
                <a:gd name="T84" fmla="*/ 899 w 1326"/>
                <a:gd name="T85" fmla="*/ 359 h 475"/>
                <a:gd name="T86" fmla="*/ 919 w 1326"/>
                <a:gd name="T87" fmla="*/ 379 h 475"/>
                <a:gd name="T88" fmla="*/ 941 w 1326"/>
                <a:gd name="T89" fmla="*/ 397 h 475"/>
                <a:gd name="T90" fmla="*/ 963 w 1326"/>
                <a:gd name="T91" fmla="*/ 415 h 475"/>
                <a:gd name="T92" fmla="*/ 985 w 1326"/>
                <a:gd name="T93" fmla="*/ 429 h 475"/>
                <a:gd name="T94" fmla="*/ 1005 w 1326"/>
                <a:gd name="T95" fmla="*/ 443 h 475"/>
                <a:gd name="T96" fmla="*/ 1027 w 1326"/>
                <a:gd name="T97" fmla="*/ 453 h 475"/>
                <a:gd name="T98" fmla="*/ 1049 w 1326"/>
                <a:gd name="T99" fmla="*/ 463 h 475"/>
                <a:gd name="T100" fmla="*/ 1069 w 1326"/>
                <a:gd name="T101" fmla="*/ 469 h 475"/>
                <a:gd name="T102" fmla="*/ 1090 w 1326"/>
                <a:gd name="T103" fmla="*/ 473 h 475"/>
                <a:gd name="T104" fmla="*/ 1112 w 1326"/>
                <a:gd name="T105" fmla="*/ 475 h 475"/>
                <a:gd name="T106" fmla="*/ 1132 w 1326"/>
                <a:gd name="T107" fmla="*/ 475 h 475"/>
                <a:gd name="T108" fmla="*/ 1154 w 1326"/>
                <a:gd name="T109" fmla="*/ 473 h 475"/>
                <a:gd name="T110" fmla="*/ 1176 w 1326"/>
                <a:gd name="T111" fmla="*/ 467 h 475"/>
                <a:gd name="T112" fmla="*/ 1198 w 1326"/>
                <a:gd name="T113" fmla="*/ 461 h 475"/>
                <a:gd name="T114" fmla="*/ 1218 w 1326"/>
                <a:gd name="T115" fmla="*/ 451 h 475"/>
                <a:gd name="T116" fmla="*/ 1240 w 1326"/>
                <a:gd name="T117" fmla="*/ 439 h 475"/>
                <a:gd name="T118" fmla="*/ 1262 w 1326"/>
                <a:gd name="T119" fmla="*/ 425 h 475"/>
                <a:gd name="T120" fmla="*/ 1282 w 1326"/>
                <a:gd name="T121" fmla="*/ 409 h 475"/>
                <a:gd name="T122" fmla="*/ 1304 w 1326"/>
                <a:gd name="T123" fmla="*/ 393 h 475"/>
                <a:gd name="T124" fmla="*/ 1326 w 1326"/>
                <a:gd name="T125" fmla="*/ 373 h 4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26"/>
                <a:gd name="T190" fmla="*/ 0 h 475"/>
                <a:gd name="T191" fmla="*/ 1326 w 1326"/>
                <a:gd name="T192" fmla="*/ 475 h 4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26" h="475">
                  <a:moveTo>
                    <a:pt x="0" y="357"/>
                  </a:moveTo>
                  <a:lnTo>
                    <a:pt x="22" y="335"/>
                  </a:lnTo>
                  <a:lnTo>
                    <a:pt x="44" y="313"/>
                  </a:lnTo>
                  <a:lnTo>
                    <a:pt x="64" y="291"/>
                  </a:lnTo>
                  <a:lnTo>
                    <a:pt x="86" y="267"/>
                  </a:lnTo>
                  <a:lnTo>
                    <a:pt x="108" y="242"/>
                  </a:lnTo>
                  <a:lnTo>
                    <a:pt x="128" y="218"/>
                  </a:lnTo>
                  <a:lnTo>
                    <a:pt x="150" y="196"/>
                  </a:lnTo>
                  <a:lnTo>
                    <a:pt x="172" y="172"/>
                  </a:lnTo>
                  <a:lnTo>
                    <a:pt x="193" y="150"/>
                  </a:lnTo>
                  <a:lnTo>
                    <a:pt x="213" y="128"/>
                  </a:lnTo>
                  <a:lnTo>
                    <a:pt x="235" y="108"/>
                  </a:lnTo>
                  <a:lnTo>
                    <a:pt x="257" y="88"/>
                  </a:lnTo>
                  <a:lnTo>
                    <a:pt x="277" y="70"/>
                  </a:lnTo>
                  <a:lnTo>
                    <a:pt x="299" y="54"/>
                  </a:lnTo>
                  <a:lnTo>
                    <a:pt x="321" y="40"/>
                  </a:lnTo>
                  <a:lnTo>
                    <a:pt x="341" y="28"/>
                  </a:lnTo>
                  <a:lnTo>
                    <a:pt x="363" y="18"/>
                  </a:lnTo>
                  <a:lnTo>
                    <a:pt x="385" y="10"/>
                  </a:lnTo>
                  <a:lnTo>
                    <a:pt x="407" y="4"/>
                  </a:lnTo>
                  <a:lnTo>
                    <a:pt x="427" y="0"/>
                  </a:lnTo>
                  <a:lnTo>
                    <a:pt x="449" y="0"/>
                  </a:lnTo>
                  <a:lnTo>
                    <a:pt x="471" y="0"/>
                  </a:lnTo>
                  <a:lnTo>
                    <a:pt x="491" y="4"/>
                  </a:lnTo>
                  <a:lnTo>
                    <a:pt x="513" y="10"/>
                  </a:lnTo>
                  <a:lnTo>
                    <a:pt x="535" y="18"/>
                  </a:lnTo>
                  <a:lnTo>
                    <a:pt x="555" y="28"/>
                  </a:lnTo>
                  <a:lnTo>
                    <a:pt x="577" y="42"/>
                  </a:lnTo>
                  <a:lnTo>
                    <a:pt x="599" y="56"/>
                  </a:lnTo>
                  <a:lnTo>
                    <a:pt x="621" y="72"/>
                  </a:lnTo>
                  <a:lnTo>
                    <a:pt x="641" y="90"/>
                  </a:lnTo>
                  <a:lnTo>
                    <a:pt x="663" y="110"/>
                  </a:lnTo>
                  <a:lnTo>
                    <a:pt x="685" y="130"/>
                  </a:lnTo>
                  <a:lnTo>
                    <a:pt x="705" y="152"/>
                  </a:lnTo>
                  <a:lnTo>
                    <a:pt x="727" y="174"/>
                  </a:lnTo>
                  <a:lnTo>
                    <a:pt x="749" y="198"/>
                  </a:lnTo>
                  <a:lnTo>
                    <a:pt x="771" y="222"/>
                  </a:lnTo>
                  <a:lnTo>
                    <a:pt x="791" y="246"/>
                  </a:lnTo>
                  <a:lnTo>
                    <a:pt x="813" y="269"/>
                  </a:lnTo>
                  <a:lnTo>
                    <a:pt x="835" y="293"/>
                  </a:lnTo>
                  <a:lnTo>
                    <a:pt x="855" y="317"/>
                  </a:lnTo>
                  <a:lnTo>
                    <a:pt x="877" y="339"/>
                  </a:lnTo>
                  <a:lnTo>
                    <a:pt x="899" y="359"/>
                  </a:lnTo>
                  <a:lnTo>
                    <a:pt x="919" y="379"/>
                  </a:lnTo>
                  <a:lnTo>
                    <a:pt x="941" y="397"/>
                  </a:lnTo>
                  <a:lnTo>
                    <a:pt x="963" y="415"/>
                  </a:lnTo>
                  <a:lnTo>
                    <a:pt x="985" y="429"/>
                  </a:lnTo>
                  <a:lnTo>
                    <a:pt x="1005" y="443"/>
                  </a:lnTo>
                  <a:lnTo>
                    <a:pt x="1027" y="453"/>
                  </a:lnTo>
                  <a:lnTo>
                    <a:pt x="1049" y="463"/>
                  </a:lnTo>
                  <a:lnTo>
                    <a:pt x="1069" y="469"/>
                  </a:lnTo>
                  <a:lnTo>
                    <a:pt x="1090" y="473"/>
                  </a:lnTo>
                  <a:lnTo>
                    <a:pt x="1112" y="475"/>
                  </a:lnTo>
                  <a:lnTo>
                    <a:pt x="1132" y="475"/>
                  </a:lnTo>
                  <a:lnTo>
                    <a:pt x="1154" y="473"/>
                  </a:lnTo>
                  <a:lnTo>
                    <a:pt x="1176" y="467"/>
                  </a:lnTo>
                  <a:lnTo>
                    <a:pt x="1198" y="461"/>
                  </a:lnTo>
                  <a:lnTo>
                    <a:pt x="1218" y="451"/>
                  </a:lnTo>
                  <a:lnTo>
                    <a:pt x="1240" y="439"/>
                  </a:lnTo>
                  <a:lnTo>
                    <a:pt x="1262" y="425"/>
                  </a:lnTo>
                  <a:lnTo>
                    <a:pt x="1282" y="409"/>
                  </a:lnTo>
                  <a:lnTo>
                    <a:pt x="1304" y="393"/>
                  </a:lnTo>
                  <a:lnTo>
                    <a:pt x="1326" y="373"/>
                  </a:lnTo>
                </a:path>
              </a:pathLst>
            </a:custGeom>
            <a:noFill/>
            <a:ln w="6350">
              <a:solidFill>
                <a:srgbClr val="0000FF"/>
              </a:solidFill>
              <a:prstDash val="solid"/>
              <a:round/>
            </a:ln>
          </p:spPr>
          <p:txBody>
            <a:bodyPr/>
            <a:lstStyle/>
            <a:p>
              <a:endParaRPr lang="en-US"/>
            </a:p>
          </p:txBody>
        </p:sp>
        <p:sp>
          <p:nvSpPr>
            <p:cNvPr id="38085" name="Freeform 71"/>
            <p:cNvSpPr>
              <a:spLocks noChangeAspect="1"/>
            </p:cNvSpPr>
            <p:nvPr/>
          </p:nvSpPr>
          <p:spPr bwMode="auto">
            <a:xfrm>
              <a:off x="2359" y="707"/>
              <a:ext cx="1326" cy="475"/>
            </a:xfrm>
            <a:custGeom>
              <a:avLst/>
              <a:gdLst>
                <a:gd name="T0" fmla="*/ 0 w 1326"/>
                <a:gd name="T1" fmla="*/ 357 h 475"/>
                <a:gd name="T2" fmla="*/ 22 w 1326"/>
                <a:gd name="T3" fmla="*/ 377 h 475"/>
                <a:gd name="T4" fmla="*/ 44 w 1326"/>
                <a:gd name="T5" fmla="*/ 395 h 475"/>
                <a:gd name="T6" fmla="*/ 64 w 1326"/>
                <a:gd name="T7" fmla="*/ 413 h 475"/>
                <a:gd name="T8" fmla="*/ 86 w 1326"/>
                <a:gd name="T9" fmla="*/ 427 h 475"/>
                <a:gd name="T10" fmla="*/ 108 w 1326"/>
                <a:gd name="T11" fmla="*/ 441 h 475"/>
                <a:gd name="T12" fmla="*/ 128 w 1326"/>
                <a:gd name="T13" fmla="*/ 453 h 475"/>
                <a:gd name="T14" fmla="*/ 150 w 1326"/>
                <a:gd name="T15" fmla="*/ 461 h 475"/>
                <a:gd name="T16" fmla="*/ 172 w 1326"/>
                <a:gd name="T17" fmla="*/ 469 h 475"/>
                <a:gd name="T18" fmla="*/ 193 w 1326"/>
                <a:gd name="T19" fmla="*/ 473 h 475"/>
                <a:gd name="T20" fmla="*/ 213 w 1326"/>
                <a:gd name="T21" fmla="*/ 475 h 475"/>
                <a:gd name="T22" fmla="*/ 235 w 1326"/>
                <a:gd name="T23" fmla="*/ 475 h 475"/>
                <a:gd name="T24" fmla="*/ 257 w 1326"/>
                <a:gd name="T25" fmla="*/ 473 h 475"/>
                <a:gd name="T26" fmla="*/ 277 w 1326"/>
                <a:gd name="T27" fmla="*/ 469 h 475"/>
                <a:gd name="T28" fmla="*/ 299 w 1326"/>
                <a:gd name="T29" fmla="*/ 461 h 475"/>
                <a:gd name="T30" fmla="*/ 321 w 1326"/>
                <a:gd name="T31" fmla="*/ 453 h 475"/>
                <a:gd name="T32" fmla="*/ 341 w 1326"/>
                <a:gd name="T33" fmla="*/ 441 h 475"/>
                <a:gd name="T34" fmla="*/ 363 w 1326"/>
                <a:gd name="T35" fmla="*/ 427 h 475"/>
                <a:gd name="T36" fmla="*/ 385 w 1326"/>
                <a:gd name="T37" fmla="*/ 411 h 475"/>
                <a:gd name="T38" fmla="*/ 407 w 1326"/>
                <a:gd name="T39" fmla="*/ 395 h 475"/>
                <a:gd name="T40" fmla="*/ 427 w 1326"/>
                <a:gd name="T41" fmla="*/ 375 h 475"/>
                <a:gd name="T42" fmla="*/ 449 w 1326"/>
                <a:gd name="T43" fmla="*/ 355 h 475"/>
                <a:gd name="T44" fmla="*/ 471 w 1326"/>
                <a:gd name="T45" fmla="*/ 335 h 475"/>
                <a:gd name="T46" fmla="*/ 491 w 1326"/>
                <a:gd name="T47" fmla="*/ 313 h 475"/>
                <a:gd name="T48" fmla="*/ 513 w 1326"/>
                <a:gd name="T49" fmla="*/ 289 h 475"/>
                <a:gd name="T50" fmla="*/ 535 w 1326"/>
                <a:gd name="T51" fmla="*/ 267 h 475"/>
                <a:gd name="T52" fmla="*/ 555 w 1326"/>
                <a:gd name="T53" fmla="*/ 242 h 475"/>
                <a:gd name="T54" fmla="*/ 577 w 1326"/>
                <a:gd name="T55" fmla="*/ 218 h 475"/>
                <a:gd name="T56" fmla="*/ 599 w 1326"/>
                <a:gd name="T57" fmla="*/ 194 h 475"/>
                <a:gd name="T58" fmla="*/ 621 w 1326"/>
                <a:gd name="T59" fmla="*/ 170 h 475"/>
                <a:gd name="T60" fmla="*/ 641 w 1326"/>
                <a:gd name="T61" fmla="*/ 148 h 475"/>
                <a:gd name="T62" fmla="*/ 663 w 1326"/>
                <a:gd name="T63" fmla="*/ 126 h 475"/>
                <a:gd name="T64" fmla="*/ 685 w 1326"/>
                <a:gd name="T65" fmla="*/ 106 h 475"/>
                <a:gd name="T66" fmla="*/ 705 w 1326"/>
                <a:gd name="T67" fmla="*/ 86 h 475"/>
                <a:gd name="T68" fmla="*/ 727 w 1326"/>
                <a:gd name="T69" fmla="*/ 70 h 475"/>
                <a:gd name="T70" fmla="*/ 749 w 1326"/>
                <a:gd name="T71" fmla="*/ 54 h 475"/>
                <a:gd name="T72" fmla="*/ 771 w 1326"/>
                <a:gd name="T73" fmla="*/ 40 h 475"/>
                <a:gd name="T74" fmla="*/ 791 w 1326"/>
                <a:gd name="T75" fmla="*/ 26 h 475"/>
                <a:gd name="T76" fmla="*/ 813 w 1326"/>
                <a:gd name="T77" fmla="*/ 16 h 475"/>
                <a:gd name="T78" fmla="*/ 835 w 1326"/>
                <a:gd name="T79" fmla="*/ 8 h 475"/>
                <a:gd name="T80" fmla="*/ 855 w 1326"/>
                <a:gd name="T81" fmla="*/ 4 h 475"/>
                <a:gd name="T82" fmla="*/ 877 w 1326"/>
                <a:gd name="T83" fmla="*/ 0 h 475"/>
                <a:gd name="T84" fmla="*/ 899 w 1326"/>
                <a:gd name="T85" fmla="*/ 0 h 475"/>
                <a:gd name="T86" fmla="*/ 919 w 1326"/>
                <a:gd name="T87" fmla="*/ 0 h 475"/>
                <a:gd name="T88" fmla="*/ 941 w 1326"/>
                <a:gd name="T89" fmla="*/ 4 h 475"/>
                <a:gd name="T90" fmla="*/ 963 w 1326"/>
                <a:gd name="T91" fmla="*/ 10 h 475"/>
                <a:gd name="T92" fmla="*/ 985 w 1326"/>
                <a:gd name="T93" fmla="*/ 18 h 475"/>
                <a:gd name="T94" fmla="*/ 1005 w 1326"/>
                <a:gd name="T95" fmla="*/ 30 h 475"/>
                <a:gd name="T96" fmla="*/ 1027 w 1326"/>
                <a:gd name="T97" fmla="*/ 42 h 475"/>
                <a:gd name="T98" fmla="*/ 1049 w 1326"/>
                <a:gd name="T99" fmla="*/ 56 h 475"/>
                <a:gd name="T100" fmla="*/ 1069 w 1326"/>
                <a:gd name="T101" fmla="*/ 74 h 475"/>
                <a:gd name="T102" fmla="*/ 1090 w 1326"/>
                <a:gd name="T103" fmla="*/ 92 h 475"/>
                <a:gd name="T104" fmla="*/ 1112 w 1326"/>
                <a:gd name="T105" fmla="*/ 110 h 475"/>
                <a:gd name="T106" fmla="*/ 1132 w 1326"/>
                <a:gd name="T107" fmla="*/ 132 h 475"/>
                <a:gd name="T108" fmla="*/ 1154 w 1326"/>
                <a:gd name="T109" fmla="*/ 154 h 475"/>
                <a:gd name="T110" fmla="*/ 1176 w 1326"/>
                <a:gd name="T111" fmla="*/ 176 h 475"/>
                <a:gd name="T112" fmla="*/ 1198 w 1326"/>
                <a:gd name="T113" fmla="*/ 200 h 475"/>
                <a:gd name="T114" fmla="*/ 1218 w 1326"/>
                <a:gd name="T115" fmla="*/ 222 h 475"/>
                <a:gd name="T116" fmla="*/ 1240 w 1326"/>
                <a:gd name="T117" fmla="*/ 246 h 475"/>
                <a:gd name="T118" fmla="*/ 1262 w 1326"/>
                <a:gd name="T119" fmla="*/ 271 h 475"/>
                <a:gd name="T120" fmla="*/ 1282 w 1326"/>
                <a:gd name="T121" fmla="*/ 295 h 475"/>
                <a:gd name="T122" fmla="*/ 1304 w 1326"/>
                <a:gd name="T123" fmla="*/ 317 h 475"/>
                <a:gd name="T124" fmla="*/ 1326 w 1326"/>
                <a:gd name="T125" fmla="*/ 339 h 4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26"/>
                <a:gd name="T190" fmla="*/ 0 h 475"/>
                <a:gd name="T191" fmla="*/ 1326 w 1326"/>
                <a:gd name="T192" fmla="*/ 475 h 4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26" h="475">
                  <a:moveTo>
                    <a:pt x="0" y="357"/>
                  </a:moveTo>
                  <a:lnTo>
                    <a:pt x="22" y="377"/>
                  </a:lnTo>
                  <a:lnTo>
                    <a:pt x="44" y="395"/>
                  </a:lnTo>
                  <a:lnTo>
                    <a:pt x="64" y="413"/>
                  </a:lnTo>
                  <a:lnTo>
                    <a:pt x="86" y="427"/>
                  </a:lnTo>
                  <a:lnTo>
                    <a:pt x="108" y="441"/>
                  </a:lnTo>
                  <a:lnTo>
                    <a:pt x="128" y="453"/>
                  </a:lnTo>
                  <a:lnTo>
                    <a:pt x="150" y="461"/>
                  </a:lnTo>
                  <a:lnTo>
                    <a:pt x="172" y="469"/>
                  </a:lnTo>
                  <a:lnTo>
                    <a:pt x="193" y="473"/>
                  </a:lnTo>
                  <a:lnTo>
                    <a:pt x="213" y="475"/>
                  </a:lnTo>
                  <a:lnTo>
                    <a:pt x="235" y="475"/>
                  </a:lnTo>
                  <a:lnTo>
                    <a:pt x="257" y="473"/>
                  </a:lnTo>
                  <a:lnTo>
                    <a:pt x="277" y="469"/>
                  </a:lnTo>
                  <a:lnTo>
                    <a:pt x="299" y="461"/>
                  </a:lnTo>
                  <a:lnTo>
                    <a:pt x="321" y="453"/>
                  </a:lnTo>
                  <a:lnTo>
                    <a:pt x="341" y="441"/>
                  </a:lnTo>
                  <a:lnTo>
                    <a:pt x="363" y="427"/>
                  </a:lnTo>
                  <a:lnTo>
                    <a:pt x="385" y="411"/>
                  </a:lnTo>
                  <a:lnTo>
                    <a:pt x="407" y="395"/>
                  </a:lnTo>
                  <a:lnTo>
                    <a:pt x="427" y="375"/>
                  </a:lnTo>
                  <a:lnTo>
                    <a:pt x="449" y="355"/>
                  </a:lnTo>
                  <a:lnTo>
                    <a:pt x="471" y="335"/>
                  </a:lnTo>
                  <a:lnTo>
                    <a:pt x="491" y="313"/>
                  </a:lnTo>
                  <a:lnTo>
                    <a:pt x="513" y="289"/>
                  </a:lnTo>
                  <a:lnTo>
                    <a:pt x="535" y="267"/>
                  </a:lnTo>
                  <a:lnTo>
                    <a:pt x="555" y="242"/>
                  </a:lnTo>
                  <a:lnTo>
                    <a:pt x="577" y="218"/>
                  </a:lnTo>
                  <a:lnTo>
                    <a:pt x="599" y="194"/>
                  </a:lnTo>
                  <a:lnTo>
                    <a:pt x="621" y="170"/>
                  </a:lnTo>
                  <a:lnTo>
                    <a:pt x="641" y="148"/>
                  </a:lnTo>
                  <a:lnTo>
                    <a:pt x="663" y="126"/>
                  </a:lnTo>
                  <a:lnTo>
                    <a:pt x="685" y="106"/>
                  </a:lnTo>
                  <a:lnTo>
                    <a:pt x="705" y="86"/>
                  </a:lnTo>
                  <a:lnTo>
                    <a:pt x="727" y="70"/>
                  </a:lnTo>
                  <a:lnTo>
                    <a:pt x="749" y="54"/>
                  </a:lnTo>
                  <a:lnTo>
                    <a:pt x="771" y="40"/>
                  </a:lnTo>
                  <a:lnTo>
                    <a:pt x="791" y="26"/>
                  </a:lnTo>
                  <a:lnTo>
                    <a:pt x="813" y="16"/>
                  </a:lnTo>
                  <a:lnTo>
                    <a:pt x="835" y="8"/>
                  </a:lnTo>
                  <a:lnTo>
                    <a:pt x="855" y="4"/>
                  </a:lnTo>
                  <a:lnTo>
                    <a:pt x="877" y="0"/>
                  </a:lnTo>
                  <a:lnTo>
                    <a:pt x="899" y="0"/>
                  </a:lnTo>
                  <a:lnTo>
                    <a:pt x="919" y="0"/>
                  </a:lnTo>
                  <a:lnTo>
                    <a:pt x="941" y="4"/>
                  </a:lnTo>
                  <a:lnTo>
                    <a:pt x="963" y="10"/>
                  </a:lnTo>
                  <a:lnTo>
                    <a:pt x="985" y="18"/>
                  </a:lnTo>
                  <a:lnTo>
                    <a:pt x="1005" y="30"/>
                  </a:lnTo>
                  <a:lnTo>
                    <a:pt x="1027" y="42"/>
                  </a:lnTo>
                  <a:lnTo>
                    <a:pt x="1049" y="56"/>
                  </a:lnTo>
                  <a:lnTo>
                    <a:pt x="1069" y="74"/>
                  </a:lnTo>
                  <a:lnTo>
                    <a:pt x="1090" y="92"/>
                  </a:lnTo>
                  <a:lnTo>
                    <a:pt x="1112" y="110"/>
                  </a:lnTo>
                  <a:lnTo>
                    <a:pt x="1132" y="132"/>
                  </a:lnTo>
                  <a:lnTo>
                    <a:pt x="1154" y="154"/>
                  </a:lnTo>
                  <a:lnTo>
                    <a:pt x="1176" y="176"/>
                  </a:lnTo>
                  <a:lnTo>
                    <a:pt x="1198" y="200"/>
                  </a:lnTo>
                  <a:lnTo>
                    <a:pt x="1218" y="222"/>
                  </a:lnTo>
                  <a:lnTo>
                    <a:pt x="1240" y="246"/>
                  </a:lnTo>
                  <a:lnTo>
                    <a:pt x="1262" y="271"/>
                  </a:lnTo>
                  <a:lnTo>
                    <a:pt x="1282" y="295"/>
                  </a:lnTo>
                  <a:lnTo>
                    <a:pt x="1304" y="317"/>
                  </a:lnTo>
                  <a:lnTo>
                    <a:pt x="1326" y="339"/>
                  </a:lnTo>
                </a:path>
              </a:pathLst>
            </a:custGeom>
            <a:noFill/>
            <a:ln w="6350">
              <a:solidFill>
                <a:srgbClr val="00FF00"/>
              </a:solidFill>
              <a:prstDash val="solid"/>
              <a:round/>
            </a:ln>
          </p:spPr>
          <p:txBody>
            <a:bodyPr/>
            <a:lstStyle/>
            <a:p>
              <a:endParaRPr lang="en-US"/>
            </a:p>
          </p:txBody>
        </p:sp>
        <p:sp>
          <p:nvSpPr>
            <p:cNvPr id="38086" name="Freeform 72"/>
            <p:cNvSpPr>
              <a:spLocks noChangeAspect="1"/>
            </p:cNvSpPr>
            <p:nvPr/>
          </p:nvSpPr>
          <p:spPr bwMode="auto">
            <a:xfrm>
              <a:off x="2359" y="707"/>
              <a:ext cx="1326" cy="475"/>
            </a:xfrm>
            <a:custGeom>
              <a:avLst/>
              <a:gdLst>
                <a:gd name="T0" fmla="*/ 0 w 1326"/>
                <a:gd name="T1" fmla="*/ 0 h 475"/>
                <a:gd name="T2" fmla="*/ 22 w 1326"/>
                <a:gd name="T3" fmla="*/ 0 h 475"/>
                <a:gd name="T4" fmla="*/ 44 w 1326"/>
                <a:gd name="T5" fmla="*/ 4 h 475"/>
                <a:gd name="T6" fmla="*/ 64 w 1326"/>
                <a:gd name="T7" fmla="*/ 10 h 475"/>
                <a:gd name="T8" fmla="*/ 86 w 1326"/>
                <a:gd name="T9" fmla="*/ 18 h 475"/>
                <a:gd name="T10" fmla="*/ 108 w 1326"/>
                <a:gd name="T11" fmla="*/ 28 h 475"/>
                <a:gd name="T12" fmla="*/ 128 w 1326"/>
                <a:gd name="T13" fmla="*/ 40 h 475"/>
                <a:gd name="T14" fmla="*/ 150 w 1326"/>
                <a:gd name="T15" fmla="*/ 54 h 475"/>
                <a:gd name="T16" fmla="*/ 172 w 1326"/>
                <a:gd name="T17" fmla="*/ 72 h 475"/>
                <a:gd name="T18" fmla="*/ 193 w 1326"/>
                <a:gd name="T19" fmla="*/ 90 h 475"/>
                <a:gd name="T20" fmla="*/ 213 w 1326"/>
                <a:gd name="T21" fmla="*/ 108 h 475"/>
                <a:gd name="T22" fmla="*/ 235 w 1326"/>
                <a:gd name="T23" fmla="*/ 130 h 475"/>
                <a:gd name="T24" fmla="*/ 257 w 1326"/>
                <a:gd name="T25" fmla="*/ 150 h 475"/>
                <a:gd name="T26" fmla="*/ 277 w 1326"/>
                <a:gd name="T27" fmla="*/ 174 h 475"/>
                <a:gd name="T28" fmla="*/ 299 w 1326"/>
                <a:gd name="T29" fmla="*/ 196 h 475"/>
                <a:gd name="T30" fmla="*/ 321 w 1326"/>
                <a:gd name="T31" fmla="*/ 220 h 475"/>
                <a:gd name="T32" fmla="*/ 341 w 1326"/>
                <a:gd name="T33" fmla="*/ 244 h 475"/>
                <a:gd name="T34" fmla="*/ 363 w 1326"/>
                <a:gd name="T35" fmla="*/ 269 h 475"/>
                <a:gd name="T36" fmla="*/ 385 w 1326"/>
                <a:gd name="T37" fmla="*/ 293 h 475"/>
                <a:gd name="T38" fmla="*/ 407 w 1326"/>
                <a:gd name="T39" fmla="*/ 315 h 475"/>
                <a:gd name="T40" fmla="*/ 427 w 1326"/>
                <a:gd name="T41" fmla="*/ 337 h 475"/>
                <a:gd name="T42" fmla="*/ 449 w 1326"/>
                <a:gd name="T43" fmla="*/ 359 h 475"/>
                <a:gd name="T44" fmla="*/ 471 w 1326"/>
                <a:gd name="T45" fmla="*/ 379 h 475"/>
                <a:gd name="T46" fmla="*/ 491 w 1326"/>
                <a:gd name="T47" fmla="*/ 397 h 475"/>
                <a:gd name="T48" fmla="*/ 513 w 1326"/>
                <a:gd name="T49" fmla="*/ 413 h 475"/>
                <a:gd name="T50" fmla="*/ 535 w 1326"/>
                <a:gd name="T51" fmla="*/ 429 h 475"/>
                <a:gd name="T52" fmla="*/ 555 w 1326"/>
                <a:gd name="T53" fmla="*/ 441 h 475"/>
                <a:gd name="T54" fmla="*/ 577 w 1326"/>
                <a:gd name="T55" fmla="*/ 453 h 475"/>
                <a:gd name="T56" fmla="*/ 599 w 1326"/>
                <a:gd name="T57" fmla="*/ 463 h 475"/>
                <a:gd name="T58" fmla="*/ 621 w 1326"/>
                <a:gd name="T59" fmla="*/ 469 h 475"/>
                <a:gd name="T60" fmla="*/ 641 w 1326"/>
                <a:gd name="T61" fmla="*/ 473 h 475"/>
                <a:gd name="T62" fmla="*/ 663 w 1326"/>
                <a:gd name="T63" fmla="*/ 475 h 475"/>
                <a:gd name="T64" fmla="*/ 685 w 1326"/>
                <a:gd name="T65" fmla="*/ 475 h 475"/>
                <a:gd name="T66" fmla="*/ 705 w 1326"/>
                <a:gd name="T67" fmla="*/ 473 h 475"/>
                <a:gd name="T68" fmla="*/ 727 w 1326"/>
                <a:gd name="T69" fmla="*/ 469 h 475"/>
                <a:gd name="T70" fmla="*/ 749 w 1326"/>
                <a:gd name="T71" fmla="*/ 461 h 475"/>
                <a:gd name="T72" fmla="*/ 771 w 1326"/>
                <a:gd name="T73" fmla="*/ 451 h 475"/>
                <a:gd name="T74" fmla="*/ 791 w 1326"/>
                <a:gd name="T75" fmla="*/ 439 h 475"/>
                <a:gd name="T76" fmla="*/ 813 w 1326"/>
                <a:gd name="T77" fmla="*/ 427 h 475"/>
                <a:gd name="T78" fmla="*/ 835 w 1326"/>
                <a:gd name="T79" fmla="*/ 411 h 475"/>
                <a:gd name="T80" fmla="*/ 855 w 1326"/>
                <a:gd name="T81" fmla="*/ 393 h 475"/>
                <a:gd name="T82" fmla="*/ 877 w 1326"/>
                <a:gd name="T83" fmla="*/ 375 h 475"/>
                <a:gd name="T84" fmla="*/ 899 w 1326"/>
                <a:gd name="T85" fmla="*/ 355 h 475"/>
                <a:gd name="T86" fmla="*/ 919 w 1326"/>
                <a:gd name="T87" fmla="*/ 333 h 475"/>
                <a:gd name="T88" fmla="*/ 941 w 1326"/>
                <a:gd name="T89" fmla="*/ 311 h 475"/>
                <a:gd name="T90" fmla="*/ 963 w 1326"/>
                <a:gd name="T91" fmla="*/ 289 h 475"/>
                <a:gd name="T92" fmla="*/ 985 w 1326"/>
                <a:gd name="T93" fmla="*/ 265 h 475"/>
                <a:gd name="T94" fmla="*/ 1005 w 1326"/>
                <a:gd name="T95" fmla="*/ 240 h 475"/>
                <a:gd name="T96" fmla="*/ 1027 w 1326"/>
                <a:gd name="T97" fmla="*/ 216 h 475"/>
                <a:gd name="T98" fmla="*/ 1049 w 1326"/>
                <a:gd name="T99" fmla="*/ 192 h 475"/>
                <a:gd name="T100" fmla="*/ 1069 w 1326"/>
                <a:gd name="T101" fmla="*/ 170 h 475"/>
                <a:gd name="T102" fmla="*/ 1090 w 1326"/>
                <a:gd name="T103" fmla="*/ 148 h 475"/>
                <a:gd name="T104" fmla="*/ 1112 w 1326"/>
                <a:gd name="T105" fmla="*/ 126 h 475"/>
                <a:gd name="T106" fmla="*/ 1132 w 1326"/>
                <a:gd name="T107" fmla="*/ 106 h 475"/>
                <a:gd name="T108" fmla="*/ 1154 w 1326"/>
                <a:gd name="T109" fmla="*/ 86 h 475"/>
                <a:gd name="T110" fmla="*/ 1176 w 1326"/>
                <a:gd name="T111" fmla="*/ 68 h 475"/>
                <a:gd name="T112" fmla="*/ 1198 w 1326"/>
                <a:gd name="T113" fmla="*/ 52 h 475"/>
                <a:gd name="T114" fmla="*/ 1218 w 1326"/>
                <a:gd name="T115" fmla="*/ 38 h 475"/>
                <a:gd name="T116" fmla="*/ 1240 w 1326"/>
                <a:gd name="T117" fmla="*/ 26 h 475"/>
                <a:gd name="T118" fmla="*/ 1262 w 1326"/>
                <a:gd name="T119" fmla="*/ 16 h 475"/>
                <a:gd name="T120" fmla="*/ 1282 w 1326"/>
                <a:gd name="T121" fmla="*/ 8 h 475"/>
                <a:gd name="T122" fmla="*/ 1304 w 1326"/>
                <a:gd name="T123" fmla="*/ 2 h 475"/>
                <a:gd name="T124" fmla="*/ 1326 w 1326"/>
                <a:gd name="T125" fmla="*/ 0 h 4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26"/>
                <a:gd name="T190" fmla="*/ 0 h 475"/>
                <a:gd name="T191" fmla="*/ 1326 w 1326"/>
                <a:gd name="T192" fmla="*/ 475 h 4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26" h="475">
                  <a:moveTo>
                    <a:pt x="0" y="0"/>
                  </a:moveTo>
                  <a:lnTo>
                    <a:pt x="22" y="0"/>
                  </a:lnTo>
                  <a:lnTo>
                    <a:pt x="44" y="4"/>
                  </a:lnTo>
                  <a:lnTo>
                    <a:pt x="64" y="10"/>
                  </a:lnTo>
                  <a:lnTo>
                    <a:pt x="86" y="18"/>
                  </a:lnTo>
                  <a:lnTo>
                    <a:pt x="108" y="28"/>
                  </a:lnTo>
                  <a:lnTo>
                    <a:pt x="128" y="40"/>
                  </a:lnTo>
                  <a:lnTo>
                    <a:pt x="150" y="54"/>
                  </a:lnTo>
                  <a:lnTo>
                    <a:pt x="172" y="72"/>
                  </a:lnTo>
                  <a:lnTo>
                    <a:pt x="193" y="90"/>
                  </a:lnTo>
                  <a:lnTo>
                    <a:pt x="213" y="108"/>
                  </a:lnTo>
                  <a:lnTo>
                    <a:pt x="235" y="130"/>
                  </a:lnTo>
                  <a:lnTo>
                    <a:pt x="257" y="150"/>
                  </a:lnTo>
                  <a:lnTo>
                    <a:pt x="277" y="174"/>
                  </a:lnTo>
                  <a:lnTo>
                    <a:pt x="299" y="196"/>
                  </a:lnTo>
                  <a:lnTo>
                    <a:pt x="321" y="220"/>
                  </a:lnTo>
                  <a:lnTo>
                    <a:pt x="341" y="244"/>
                  </a:lnTo>
                  <a:lnTo>
                    <a:pt x="363" y="269"/>
                  </a:lnTo>
                  <a:lnTo>
                    <a:pt x="385" y="293"/>
                  </a:lnTo>
                  <a:lnTo>
                    <a:pt x="407" y="315"/>
                  </a:lnTo>
                  <a:lnTo>
                    <a:pt x="427" y="337"/>
                  </a:lnTo>
                  <a:lnTo>
                    <a:pt x="449" y="359"/>
                  </a:lnTo>
                  <a:lnTo>
                    <a:pt x="471" y="379"/>
                  </a:lnTo>
                  <a:lnTo>
                    <a:pt x="491" y="397"/>
                  </a:lnTo>
                  <a:lnTo>
                    <a:pt x="513" y="413"/>
                  </a:lnTo>
                  <a:lnTo>
                    <a:pt x="535" y="429"/>
                  </a:lnTo>
                  <a:lnTo>
                    <a:pt x="555" y="441"/>
                  </a:lnTo>
                  <a:lnTo>
                    <a:pt x="577" y="453"/>
                  </a:lnTo>
                  <a:lnTo>
                    <a:pt x="599" y="463"/>
                  </a:lnTo>
                  <a:lnTo>
                    <a:pt x="621" y="469"/>
                  </a:lnTo>
                  <a:lnTo>
                    <a:pt x="641" y="473"/>
                  </a:lnTo>
                  <a:lnTo>
                    <a:pt x="663" y="475"/>
                  </a:lnTo>
                  <a:lnTo>
                    <a:pt x="685" y="475"/>
                  </a:lnTo>
                  <a:lnTo>
                    <a:pt x="705" y="473"/>
                  </a:lnTo>
                  <a:lnTo>
                    <a:pt x="727" y="469"/>
                  </a:lnTo>
                  <a:lnTo>
                    <a:pt x="749" y="461"/>
                  </a:lnTo>
                  <a:lnTo>
                    <a:pt x="771" y="451"/>
                  </a:lnTo>
                  <a:lnTo>
                    <a:pt x="791" y="439"/>
                  </a:lnTo>
                  <a:lnTo>
                    <a:pt x="813" y="427"/>
                  </a:lnTo>
                  <a:lnTo>
                    <a:pt x="835" y="411"/>
                  </a:lnTo>
                  <a:lnTo>
                    <a:pt x="855" y="393"/>
                  </a:lnTo>
                  <a:lnTo>
                    <a:pt x="877" y="375"/>
                  </a:lnTo>
                  <a:lnTo>
                    <a:pt x="899" y="355"/>
                  </a:lnTo>
                  <a:lnTo>
                    <a:pt x="919" y="333"/>
                  </a:lnTo>
                  <a:lnTo>
                    <a:pt x="941" y="311"/>
                  </a:lnTo>
                  <a:lnTo>
                    <a:pt x="963" y="289"/>
                  </a:lnTo>
                  <a:lnTo>
                    <a:pt x="985" y="265"/>
                  </a:lnTo>
                  <a:lnTo>
                    <a:pt x="1005" y="240"/>
                  </a:lnTo>
                  <a:lnTo>
                    <a:pt x="1027" y="216"/>
                  </a:lnTo>
                  <a:lnTo>
                    <a:pt x="1049" y="192"/>
                  </a:lnTo>
                  <a:lnTo>
                    <a:pt x="1069" y="170"/>
                  </a:lnTo>
                  <a:lnTo>
                    <a:pt x="1090" y="148"/>
                  </a:lnTo>
                  <a:lnTo>
                    <a:pt x="1112" y="126"/>
                  </a:lnTo>
                  <a:lnTo>
                    <a:pt x="1132" y="106"/>
                  </a:lnTo>
                  <a:lnTo>
                    <a:pt x="1154" y="86"/>
                  </a:lnTo>
                  <a:lnTo>
                    <a:pt x="1176" y="68"/>
                  </a:lnTo>
                  <a:lnTo>
                    <a:pt x="1198" y="52"/>
                  </a:lnTo>
                  <a:lnTo>
                    <a:pt x="1218" y="38"/>
                  </a:lnTo>
                  <a:lnTo>
                    <a:pt x="1240" y="26"/>
                  </a:lnTo>
                  <a:lnTo>
                    <a:pt x="1262" y="16"/>
                  </a:lnTo>
                  <a:lnTo>
                    <a:pt x="1282" y="8"/>
                  </a:lnTo>
                  <a:lnTo>
                    <a:pt x="1304" y="2"/>
                  </a:lnTo>
                  <a:lnTo>
                    <a:pt x="1326" y="0"/>
                  </a:lnTo>
                </a:path>
              </a:pathLst>
            </a:custGeom>
            <a:noFill/>
            <a:ln w="6350">
              <a:solidFill>
                <a:srgbClr val="FF0000"/>
              </a:solidFill>
              <a:prstDash val="solid"/>
              <a:round/>
            </a:ln>
          </p:spPr>
          <p:txBody>
            <a:bodyPr/>
            <a:lstStyle/>
            <a:p>
              <a:endParaRPr lang="en-US"/>
            </a:p>
          </p:txBody>
        </p:sp>
        <p:sp>
          <p:nvSpPr>
            <p:cNvPr id="38087" name="Oval 73"/>
            <p:cNvSpPr>
              <a:spLocks noChangeAspect="1" noChangeArrowheads="1"/>
            </p:cNvSpPr>
            <p:nvPr/>
          </p:nvSpPr>
          <p:spPr bwMode="auto">
            <a:xfrm>
              <a:off x="2758" y="1014"/>
              <a:ext cx="20" cy="20"/>
            </a:xfrm>
            <a:prstGeom prst="ellipse">
              <a:avLst/>
            </a:prstGeom>
            <a:solidFill>
              <a:srgbClr val="FF0000"/>
            </a:solidFill>
            <a:ln w="9525">
              <a:noFill/>
              <a:round/>
            </a:ln>
          </p:spPr>
          <p:txBody>
            <a:bodyPr/>
            <a:lstStyle/>
            <a:p>
              <a:endParaRPr lang="ms-MY"/>
            </a:p>
          </p:txBody>
        </p:sp>
        <p:sp>
          <p:nvSpPr>
            <p:cNvPr id="38088" name="Oval 74"/>
            <p:cNvSpPr>
              <a:spLocks noChangeAspect="1" noChangeArrowheads="1"/>
            </p:cNvSpPr>
            <p:nvPr/>
          </p:nvSpPr>
          <p:spPr bwMode="auto">
            <a:xfrm>
              <a:off x="2758" y="1014"/>
              <a:ext cx="18" cy="18"/>
            </a:xfrm>
            <a:prstGeom prst="ellipse">
              <a:avLst/>
            </a:prstGeom>
            <a:noFill/>
            <a:ln w="6350">
              <a:solidFill>
                <a:srgbClr val="FF0000"/>
              </a:solidFill>
              <a:round/>
            </a:ln>
          </p:spPr>
          <p:txBody>
            <a:bodyPr/>
            <a:lstStyle/>
            <a:p>
              <a:endParaRPr lang="ms-MY"/>
            </a:p>
          </p:txBody>
        </p:sp>
        <p:sp>
          <p:nvSpPr>
            <p:cNvPr id="38089" name="Oval 75"/>
            <p:cNvSpPr>
              <a:spLocks noChangeAspect="1" noChangeArrowheads="1"/>
            </p:cNvSpPr>
            <p:nvPr/>
          </p:nvSpPr>
          <p:spPr bwMode="auto">
            <a:xfrm>
              <a:off x="2758" y="1094"/>
              <a:ext cx="20" cy="20"/>
            </a:xfrm>
            <a:prstGeom prst="ellipse">
              <a:avLst/>
            </a:prstGeom>
            <a:solidFill>
              <a:srgbClr val="007F00"/>
            </a:solidFill>
            <a:ln w="9525">
              <a:noFill/>
              <a:round/>
            </a:ln>
          </p:spPr>
          <p:txBody>
            <a:bodyPr/>
            <a:lstStyle/>
            <a:p>
              <a:endParaRPr lang="ms-MY"/>
            </a:p>
          </p:txBody>
        </p:sp>
        <p:sp>
          <p:nvSpPr>
            <p:cNvPr id="38090" name="Oval 76"/>
            <p:cNvSpPr>
              <a:spLocks noChangeAspect="1" noChangeArrowheads="1"/>
            </p:cNvSpPr>
            <p:nvPr/>
          </p:nvSpPr>
          <p:spPr bwMode="auto">
            <a:xfrm>
              <a:off x="2758" y="1094"/>
              <a:ext cx="18" cy="18"/>
            </a:xfrm>
            <a:prstGeom prst="ellipse">
              <a:avLst/>
            </a:prstGeom>
            <a:noFill/>
            <a:ln w="6350">
              <a:solidFill>
                <a:srgbClr val="007F00"/>
              </a:solidFill>
              <a:round/>
            </a:ln>
          </p:spPr>
          <p:txBody>
            <a:bodyPr/>
            <a:lstStyle/>
            <a:p>
              <a:endParaRPr lang="ms-MY"/>
            </a:p>
          </p:txBody>
        </p:sp>
        <p:sp>
          <p:nvSpPr>
            <p:cNvPr id="38091" name="Oval 77"/>
            <p:cNvSpPr>
              <a:spLocks noChangeAspect="1" noChangeArrowheads="1"/>
            </p:cNvSpPr>
            <p:nvPr/>
          </p:nvSpPr>
          <p:spPr bwMode="auto">
            <a:xfrm>
              <a:off x="2758" y="703"/>
              <a:ext cx="20" cy="20"/>
            </a:xfrm>
            <a:prstGeom prst="ellipse">
              <a:avLst/>
            </a:prstGeom>
            <a:solidFill>
              <a:srgbClr val="0000FF"/>
            </a:solidFill>
            <a:ln w="9525">
              <a:noFill/>
              <a:round/>
            </a:ln>
          </p:spPr>
          <p:txBody>
            <a:bodyPr/>
            <a:lstStyle/>
            <a:p>
              <a:endParaRPr lang="ms-MY"/>
            </a:p>
          </p:txBody>
        </p:sp>
        <p:sp>
          <p:nvSpPr>
            <p:cNvPr id="38092" name="Oval 78"/>
            <p:cNvSpPr>
              <a:spLocks noChangeAspect="1" noChangeArrowheads="1"/>
            </p:cNvSpPr>
            <p:nvPr/>
          </p:nvSpPr>
          <p:spPr bwMode="auto">
            <a:xfrm>
              <a:off x="2758" y="703"/>
              <a:ext cx="18" cy="18"/>
            </a:xfrm>
            <a:prstGeom prst="ellipse">
              <a:avLst/>
            </a:prstGeom>
            <a:noFill/>
            <a:ln w="6350">
              <a:solidFill>
                <a:srgbClr val="0000FF"/>
              </a:solidFill>
              <a:round/>
            </a:ln>
          </p:spPr>
          <p:txBody>
            <a:bodyPr/>
            <a:lstStyle/>
            <a:p>
              <a:endParaRPr lang="ms-MY"/>
            </a:p>
          </p:txBody>
        </p:sp>
      </p:grpSp>
      <p:sp>
        <p:nvSpPr>
          <p:cNvPr id="37902" name="Line 79"/>
          <p:cNvSpPr>
            <a:spLocks noChangeAspect="1" noChangeShapeType="1"/>
          </p:cNvSpPr>
          <p:nvPr/>
        </p:nvSpPr>
        <p:spPr bwMode="auto">
          <a:xfrm flipV="1">
            <a:off x="2727325" y="1468438"/>
            <a:ext cx="0" cy="504825"/>
          </a:xfrm>
          <a:prstGeom prst="line">
            <a:avLst/>
          </a:prstGeom>
          <a:noFill/>
          <a:ln w="9525">
            <a:solidFill>
              <a:schemeClr val="tx1"/>
            </a:solidFill>
            <a:round/>
            <a:tailEnd type="triangle" w="sm" len="med"/>
          </a:ln>
        </p:spPr>
        <p:txBody>
          <a:bodyPr/>
          <a:lstStyle/>
          <a:p>
            <a:endParaRPr lang="en-US"/>
          </a:p>
        </p:txBody>
      </p:sp>
      <p:sp>
        <p:nvSpPr>
          <p:cNvPr id="37903" name="Line 37"/>
          <p:cNvSpPr>
            <a:spLocks noChangeAspect="1" noChangeShapeType="1"/>
          </p:cNvSpPr>
          <p:nvPr/>
        </p:nvSpPr>
        <p:spPr bwMode="auto">
          <a:xfrm flipH="1">
            <a:off x="3268663" y="2503488"/>
            <a:ext cx="125412" cy="1587"/>
          </a:xfrm>
          <a:prstGeom prst="line">
            <a:avLst/>
          </a:prstGeom>
          <a:noFill/>
          <a:ln w="9525">
            <a:solidFill>
              <a:srgbClr val="D41102"/>
            </a:solidFill>
            <a:round/>
            <a:tailEnd type="triangle" w="sm" len="med"/>
          </a:ln>
        </p:spPr>
        <p:txBody>
          <a:bodyPr/>
          <a:lstStyle/>
          <a:p>
            <a:endParaRPr lang="en-US"/>
          </a:p>
        </p:txBody>
      </p:sp>
      <p:grpSp>
        <p:nvGrpSpPr>
          <p:cNvPr id="37904" name="Group 110"/>
          <p:cNvGrpSpPr>
            <a:grpSpLocks noChangeAspect="1"/>
          </p:cNvGrpSpPr>
          <p:nvPr/>
        </p:nvGrpSpPr>
        <p:grpSpPr bwMode="auto">
          <a:xfrm>
            <a:off x="2976563" y="2081213"/>
            <a:ext cx="936625" cy="847725"/>
            <a:chOff x="295" y="1364"/>
            <a:chExt cx="590" cy="594"/>
          </a:xfrm>
        </p:grpSpPr>
        <p:sp>
          <p:nvSpPr>
            <p:cNvPr id="38078" name="Line 111"/>
            <p:cNvSpPr>
              <a:spLocks noChangeAspect="1" noChangeShapeType="1"/>
            </p:cNvSpPr>
            <p:nvPr/>
          </p:nvSpPr>
          <p:spPr bwMode="auto">
            <a:xfrm rot="7200000" flipH="1">
              <a:off x="328" y="1799"/>
              <a:ext cx="318" cy="0"/>
            </a:xfrm>
            <a:prstGeom prst="line">
              <a:avLst/>
            </a:prstGeom>
            <a:noFill/>
            <a:ln w="3175">
              <a:solidFill>
                <a:schemeClr val="tx1"/>
              </a:solidFill>
              <a:round/>
            </a:ln>
          </p:spPr>
          <p:txBody>
            <a:bodyPr/>
            <a:lstStyle/>
            <a:p>
              <a:endParaRPr lang="en-US"/>
            </a:p>
          </p:txBody>
        </p:sp>
        <p:sp>
          <p:nvSpPr>
            <p:cNvPr id="38079" name="Line 112"/>
            <p:cNvSpPr>
              <a:spLocks noChangeAspect="1" noChangeShapeType="1"/>
            </p:cNvSpPr>
            <p:nvPr/>
          </p:nvSpPr>
          <p:spPr bwMode="auto">
            <a:xfrm rot="14400000" flipH="1">
              <a:off x="328" y="1523"/>
              <a:ext cx="318" cy="0"/>
            </a:xfrm>
            <a:prstGeom prst="line">
              <a:avLst/>
            </a:prstGeom>
            <a:noFill/>
            <a:ln w="3175">
              <a:solidFill>
                <a:schemeClr val="tx1"/>
              </a:solidFill>
              <a:round/>
            </a:ln>
          </p:spPr>
          <p:txBody>
            <a:bodyPr/>
            <a:lstStyle/>
            <a:p>
              <a:endParaRPr lang="en-US"/>
            </a:p>
          </p:txBody>
        </p:sp>
        <p:sp>
          <p:nvSpPr>
            <p:cNvPr id="38080" name="Line 113"/>
            <p:cNvSpPr>
              <a:spLocks noChangeAspect="1" noChangeShapeType="1"/>
            </p:cNvSpPr>
            <p:nvPr/>
          </p:nvSpPr>
          <p:spPr bwMode="auto">
            <a:xfrm flipH="1">
              <a:off x="567" y="1661"/>
              <a:ext cx="318" cy="0"/>
            </a:xfrm>
            <a:prstGeom prst="line">
              <a:avLst/>
            </a:prstGeom>
            <a:noFill/>
            <a:ln w="3175">
              <a:solidFill>
                <a:schemeClr val="tx1"/>
              </a:solidFill>
              <a:round/>
            </a:ln>
          </p:spPr>
          <p:txBody>
            <a:bodyPr/>
            <a:lstStyle/>
            <a:p>
              <a:endParaRPr lang="en-US"/>
            </a:p>
          </p:txBody>
        </p:sp>
        <p:sp>
          <p:nvSpPr>
            <p:cNvPr id="38081" name="Oval 114"/>
            <p:cNvSpPr>
              <a:spLocks noChangeAspect="1" noChangeArrowheads="1"/>
            </p:cNvSpPr>
            <p:nvPr/>
          </p:nvSpPr>
          <p:spPr bwMode="auto">
            <a:xfrm>
              <a:off x="295" y="1389"/>
              <a:ext cx="544" cy="544"/>
            </a:xfrm>
            <a:prstGeom prst="ellipse">
              <a:avLst/>
            </a:prstGeom>
            <a:noFill/>
            <a:ln w="3175">
              <a:solidFill>
                <a:schemeClr val="tx1"/>
              </a:solidFill>
              <a:prstDash val="dash"/>
              <a:round/>
            </a:ln>
          </p:spPr>
          <p:txBody>
            <a:bodyPr wrap="none" anchor="ctr"/>
            <a:lstStyle/>
            <a:p>
              <a:endParaRPr lang="ms-MY"/>
            </a:p>
          </p:txBody>
        </p:sp>
      </p:grpSp>
      <p:sp>
        <p:nvSpPr>
          <p:cNvPr id="37905" name="Line 115"/>
          <p:cNvSpPr>
            <a:spLocks noChangeAspect="1" noChangeShapeType="1"/>
          </p:cNvSpPr>
          <p:nvPr/>
        </p:nvSpPr>
        <p:spPr bwMode="auto">
          <a:xfrm rot="18000000" flipH="1">
            <a:off x="3331369" y="2394744"/>
            <a:ext cx="255588" cy="0"/>
          </a:xfrm>
          <a:prstGeom prst="line">
            <a:avLst/>
          </a:prstGeom>
          <a:noFill/>
          <a:ln w="9525">
            <a:solidFill>
              <a:srgbClr val="33CC33"/>
            </a:solidFill>
            <a:round/>
            <a:headEnd type="triangle" w="sm" len="med"/>
          </a:ln>
        </p:spPr>
        <p:txBody>
          <a:bodyPr/>
          <a:lstStyle/>
          <a:p>
            <a:endParaRPr lang="en-US"/>
          </a:p>
        </p:txBody>
      </p:sp>
      <p:sp>
        <p:nvSpPr>
          <p:cNvPr id="37906" name="Line 116"/>
          <p:cNvSpPr>
            <a:spLocks noChangeAspect="1" noChangeShapeType="1"/>
          </p:cNvSpPr>
          <p:nvPr/>
        </p:nvSpPr>
        <p:spPr bwMode="auto">
          <a:xfrm rot="3600000">
            <a:off x="3105150" y="2335213"/>
            <a:ext cx="387350" cy="0"/>
          </a:xfrm>
          <a:prstGeom prst="line">
            <a:avLst/>
          </a:prstGeom>
          <a:noFill/>
          <a:ln w="9525">
            <a:solidFill>
              <a:srgbClr val="0066FF"/>
            </a:solidFill>
            <a:round/>
            <a:headEnd type="triangle" w="sm" len="med"/>
          </a:ln>
        </p:spPr>
        <p:txBody>
          <a:bodyPr/>
          <a:lstStyle/>
          <a:p>
            <a:endParaRPr lang="en-US"/>
          </a:p>
        </p:txBody>
      </p:sp>
      <p:sp>
        <p:nvSpPr>
          <p:cNvPr id="37907" name="Line 33"/>
          <p:cNvSpPr>
            <a:spLocks noChangeAspect="1" noChangeShapeType="1"/>
          </p:cNvSpPr>
          <p:nvPr/>
        </p:nvSpPr>
        <p:spPr bwMode="auto">
          <a:xfrm>
            <a:off x="4264025" y="1739900"/>
            <a:ext cx="9525" cy="1588"/>
          </a:xfrm>
          <a:prstGeom prst="line">
            <a:avLst/>
          </a:prstGeom>
          <a:noFill/>
          <a:ln w="0">
            <a:solidFill>
              <a:srgbClr val="000000"/>
            </a:solidFill>
            <a:round/>
          </a:ln>
        </p:spPr>
        <p:txBody>
          <a:bodyPr/>
          <a:lstStyle/>
          <a:p>
            <a:endParaRPr lang="en-US"/>
          </a:p>
        </p:txBody>
      </p:sp>
      <p:sp>
        <p:nvSpPr>
          <p:cNvPr id="37908" name="Line 34"/>
          <p:cNvSpPr>
            <a:spLocks noChangeAspect="1" noChangeShapeType="1"/>
          </p:cNvSpPr>
          <p:nvPr/>
        </p:nvSpPr>
        <p:spPr bwMode="auto">
          <a:xfrm>
            <a:off x="4225925" y="1739900"/>
            <a:ext cx="1282700" cy="0"/>
          </a:xfrm>
          <a:prstGeom prst="line">
            <a:avLst/>
          </a:prstGeom>
          <a:noFill/>
          <a:ln w="9525">
            <a:solidFill>
              <a:schemeClr val="tx1"/>
            </a:solidFill>
            <a:round/>
            <a:tailEnd type="triangle" w="sm" len="med"/>
          </a:ln>
        </p:spPr>
        <p:txBody>
          <a:bodyPr/>
          <a:lstStyle/>
          <a:p>
            <a:endParaRPr lang="en-US"/>
          </a:p>
        </p:txBody>
      </p:sp>
      <p:grpSp>
        <p:nvGrpSpPr>
          <p:cNvPr id="37909" name="Group 93"/>
          <p:cNvGrpSpPr>
            <a:grpSpLocks noChangeAspect="1"/>
          </p:cNvGrpSpPr>
          <p:nvPr/>
        </p:nvGrpSpPr>
        <p:grpSpPr bwMode="auto">
          <a:xfrm>
            <a:off x="4259263" y="1533525"/>
            <a:ext cx="1176337" cy="409575"/>
            <a:chOff x="4063" y="707"/>
            <a:chExt cx="1368" cy="475"/>
          </a:xfrm>
        </p:grpSpPr>
        <p:sp>
          <p:nvSpPr>
            <p:cNvPr id="38067" name="Freeform 94"/>
            <p:cNvSpPr>
              <a:spLocks noChangeAspect="1"/>
            </p:cNvSpPr>
            <p:nvPr/>
          </p:nvSpPr>
          <p:spPr bwMode="auto">
            <a:xfrm>
              <a:off x="4063" y="945"/>
              <a:ext cx="1368" cy="0"/>
            </a:xfrm>
            <a:custGeom>
              <a:avLst/>
              <a:gdLst>
                <a:gd name="T0" fmla="*/ 0 w 685"/>
                <a:gd name="T1" fmla="*/ 10896 w 685"/>
                <a:gd name="T2" fmla="*/ 10896 w 685"/>
                <a:gd name="T3" fmla="*/ 0 60000 65536"/>
                <a:gd name="T4" fmla="*/ 0 60000 65536"/>
                <a:gd name="T5" fmla="*/ 0 60000 65536"/>
                <a:gd name="T6" fmla="*/ 0 w 685"/>
                <a:gd name="T7" fmla="*/ 685 w 685"/>
              </a:gdLst>
              <a:ahLst/>
              <a:cxnLst>
                <a:cxn ang="T3">
                  <a:pos x="T0" y="0"/>
                </a:cxn>
                <a:cxn ang="T4">
                  <a:pos x="T1" y="0"/>
                </a:cxn>
                <a:cxn ang="T5">
                  <a:pos x="T2" y="0"/>
                </a:cxn>
              </a:cxnLst>
              <a:rect l="T6" t="0" r="T7" b="0"/>
              <a:pathLst>
                <a:path w="685">
                  <a:moveTo>
                    <a:pt x="0" y="0"/>
                  </a:moveTo>
                  <a:lnTo>
                    <a:pt x="685" y="0"/>
                  </a:lnTo>
                </a:path>
              </a:pathLst>
            </a:custGeom>
            <a:noFill/>
            <a:ln w="0">
              <a:solidFill>
                <a:srgbClr val="000000"/>
              </a:solidFill>
              <a:prstDash val="sysDot"/>
              <a:round/>
            </a:ln>
          </p:spPr>
          <p:txBody>
            <a:bodyPr/>
            <a:lstStyle/>
            <a:p>
              <a:endParaRPr lang="en-US"/>
            </a:p>
          </p:txBody>
        </p:sp>
        <p:sp>
          <p:nvSpPr>
            <p:cNvPr id="38068" name="Line 95"/>
            <p:cNvSpPr>
              <a:spLocks noChangeAspect="1" noChangeShapeType="1"/>
            </p:cNvSpPr>
            <p:nvPr/>
          </p:nvSpPr>
          <p:spPr bwMode="auto">
            <a:xfrm>
              <a:off x="4918" y="707"/>
              <a:ext cx="0" cy="12"/>
            </a:xfrm>
            <a:prstGeom prst="line">
              <a:avLst/>
            </a:prstGeom>
            <a:noFill/>
            <a:ln w="0">
              <a:solidFill>
                <a:srgbClr val="000000"/>
              </a:solidFill>
              <a:round/>
            </a:ln>
          </p:spPr>
          <p:txBody>
            <a:bodyPr/>
            <a:lstStyle/>
            <a:p>
              <a:endParaRPr lang="en-US"/>
            </a:p>
          </p:txBody>
        </p:sp>
        <p:sp>
          <p:nvSpPr>
            <p:cNvPr id="38069" name="Freeform 96"/>
            <p:cNvSpPr>
              <a:spLocks noChangeAspect="1"/>
            </p:cNvSpPr>
            <p:nvPr/>
          </p:nvSpPr>
          <p:spPr bwMode="auto">
            <a:xfrm>
              <a:off x="4083" y="707"/>
              <a:ext cx="1326" cy="475"/>
            </a:xfrm>
            <a:custGeom>
              <a:avLst/>
              <a:gdLst>
                <a:gd name="T0" fmla="*/ 0 w 1326"/>
                <a:gd name="T1" fmla="*/ 357 h 475"/>
                <a:gd name="T2" fmla="*/ 22 w 1326"/>
                <a:gd name="T3" fmla="*/ 335 h 475"/>
                <a:gd name="T4" fmla="*/ 44 w 1326"/>
                <a:gd name="T5" fmla="*/ 313 h 475"/>
                <a:gd name="T6" fmla="*/ 64 w 1326"/>
                <a:gd name="T7" fmla="*/ 291 h 475"/>
                <a:gd name="T8" fmla="*/ 86 w 1326"/>
                <a:gd name="T9" fmla="*/ 267 h 475"/>
                <a:gd name="T10" fmla="*/ 108 w 1326"/>
                <a:gd name="T11" fmla="*/ 242 h 475"/>
                <a:gd name="T12" fmla="*/ 128 w 1326"/>
                <a:gd name="T13" fmla="*/ 218 h 475"/>
                <a:gd name="T14" fmla="*/ 150 w 1326"/>
                <a:gd name="T15" fmla="*/ 196 h 475"/>
                <a:gd name="T16" fmla="*/ 172 w 1326"/>
                <a:gd name="T17" fmla="*/ 172 h 475"/>
                <a:gd name="T18" fmla="*/ 193 w 1326"/>
                <a:gd name="T19" fmla="*/ 150 h 475"/>
                <a:gd name="T20" fmla="*/ 213 w 1326"/>
                <a:gd name="T21" fmla="*/ 128 h 475"/>
                <a:gd name="T22" fmla="*/ 235 w 1326"/>
                <a:gd name="T23" fmla="*/ 108 h 475"/>
                <a:gd name="T24" fmla="*/ 257 w 1326"/>
                <a:gd name="T25" fmla="*/ 88 h 475"/>
                <a:gd name="T26" fmla="*/ 277 w 1326"/>
                <a:gd name="T27" fmla="*/ 70 h 475"/>
                <a:gd name="T28" fmla="*/ 299 w 1326"/>
                <a:gd name="T29" fmla="*/ 54 h 475"/>
                <a:gd name="T30" fmla="*/ 321 w 1326"/>
                <a:gd name="T31" fmla="*/ 40 h 475"/>
                <a:gd name="T32" fmla="*/ 341 w 1326"/>
                <a:gd name="T33" fmla="*/ 28 h 475"/>
                <a:gd name="T34" fmla="*/ 363 w 1326"/>
                <a:gd name="T35" fmla="*/ 18 h 475"/>
                <a:gd name="T36" fmla="*/ 385 w 1326"/>
                <a:gd name="T37" fmla="*/ 10 h 475"/>
                <a:gd name="T38" fmla="*/ 407 w 1326"/>
                <a:gd name="T39" fmla="*/ 4 h 475"/>
                <a:gd name="T40" fmla="*/ 427 w 1326"/>
                <a:gd name="T41" fmla="*/ 0 h 475"/>
                <a:gd name="T42" fmla="*/ 449 w 1326"/>
                <a:gd name="T43" fmla="*/ 0 h 475"/>
                <a:gd name="T44" fmla="*/ 471 w 1326"/>
                <a:gd name="T45" fmla="*/ 0 h 475"/>
                <a:gd name="T46" fmla="*/ 491 w 1326"/>
                <a:gd name="T47" fmla="*/ 4 h 475"/>
                <a:gd name="T48" fmla="*/ 513 w 1326"/>
                <a:gd name="T49" fmla="*/ 10 h 475"/>
                <a:gd name="T50" fmla="*/ 535 w 1326"/>
                <a:gd name="T51" fmla="*/ 18 h 475"/>
                <a:gd name="T52" fmla="*/ 555 w 1326"/>
                <a:gd name="T53" fmla="*/ 28 h 475"/>
                <a:gd name="T54" fmla="*/ 577 w 1326"/>
                <a:gd name="T55" fmla="*/ 42 h 475"/>
                <a:gd name="T56" fmla="*/ 599 w 1326"/>
                <a:gd name="T57" fmla="*/ 56 h 475"/>
                <a:gd name="T58" fmla="*/ 621 w 1326"/>
                <a:gd name="T59" fmla="*/ 72 h 475"/>
                <a:gd name="T60" fmla="*/ 641 w 1326"/>
                <a:gd name="T61" fmla="*/ 90 h 475"/>
                <a:gd name="T62" fmla="*/ 663 w 1326"/>
                <a:gd name="T63" fmla="*/ 110 h 475"/>
                <a:gd name="T64" fmla="*/ 685 w 1326"/>
                <a:gd name="T65" fmla="*/ 130 h 475"/>
                <a:gd name="T66" fmla="*/ 705 w 1326"/>
                <a:gd name="T67" fmla="*/ 152 h 475"/>
                <a:gd name="T68" fmla="*/ 727 w 1326"/>
                <a:gd name="T69" fmla="*/ 174 h 475"/>
                <a:gd name="T70" fmla="*/ 749 w 1326"/>
                <a:gd name="T71" fmla="*/ 198 h 475"/>
                <a:gd name="T72" fmla="*/ 771 w 1326"/>
                <a:gd name="T73" fmla="*/ 222 h 475"/>
                <a:gd name="T74" fmla="*/ 791 w 1326"/>
                <a:gd name="T75" fmla="*/ 246 h 475"/>
                <a:gd name="T76" fmla="*/ 813 w 1326"/>
                <a:gd name="T77" fmla="*/ 269 h 475"/>
                <a:gd name="T78" fmla="*/ 835 w 1326"/>
                <a:gd name="T79" fmla="*/ 293 h 475"/>
                <a:gd name="T80" fmla="*/ 855 w 1326"/>
                <a:gd name="T81" fmla="*/ 317 h 475"/>
                <a:gd name="T82" fmla="*/ 877 w 1326"/>
                <a:gd name="T83" fmla="*/ 339 h 475"/>
                <a:gd name="T84" fmla="*/ 899 w 1326"/>
                <a:gd name="T85" fmla="*/ 359 h 475"/>
                <a:gd name="T86" fmla="*/ 919 w 1326"/>
                <a:gd name="T87" fmla="*/ 379 h 475"/>
                <a:gd name="T88" fmla="*/ 941 w 1326"/>
                <a:gd name="T89" fmla="*/ 397 h 475"/>
                <a:gd name="T90" fmla="*/ 963 w 1326"/>
                <a:gd name="T91" fmla="*/ 415 h 475"/>
                <a:gd name="T92" fmla="*/ 985 w 1326"/>
                <a:gd name="T93" fmla="*/ 429 h 475"/>
                <a:gd name="T94" fmla="*/ 1005 w 1326"/>
                <a:gd name="T95" fmla="*/ 443 h 475"/>
                <a:gd name="T96" fmla="*/ 1027 w 1326"/>
                <a:gd name="T97" fmla="*/ 453 h 475"/>
                <a:gd name="T98" fmla="*/ 1049 w 1326"/>
                <a:gd name="T99" fmla="*/ 463 h 475"/>
                <a:gd name="T100" fmla="*/ 1069 w 1326"/>
                <a:gd name="T101" fmla="*/ 469 h 475"/>
                <a:gd name="T102" fmla="*/ 1090 w 1326"/>
                <a:gd name="T103" fmla="*/ 473 h 475"/>
                <a:gd name="T104" fmla="*/ 1112 w 1326"/>
                <a:gd name="T105" fmla="*/ 475 h 475"/>
                <a:gd name="T106" fmla="*/ 1132 w 1326"/>
                <a:gd name="T107" fmla="*/ 475 h 475"/>
                <a:gd name="T108" fmla="*/ 1154 w 1326"/>
                <a:gd name="T109" fmla="*/ 473 h 475"/>
                <a:gd name="T110" fmla="*/ 1176 w 1326"/>
                <a:gd name="T111" fmla="*/ 467 h 475"/>
                <a:gd name="T112" fmla="*/ 1198 w 1326"/>
                <a:gd name="T113" fmla="*/ 461 h 475"/>
                <a:gd name="T114" fmla="*/ 1218 w 1326"/>
                <a:gd name="T115" fmla="*/ 451 h 475"/>
                <a:gd name="T116" fmla="*/ 1240 w 1326"/>
                <a:gd name="T117" fmla="*/ 439 h 475"/>
                <a:gd name="T118" fmla="*/ 1262 w 1326"/>
                <a:gd name="T119" fmla="*/ 425 h 475"/>
                <a:gd name="T120" fmla="*/ 1282 w 1326"/>
                <a:gd name="T121" fmla="*/ 409 h 475"/>
                <a:gd name="T122" fmla="*/ 1304 w 1326"/>
                <a:gd name="T123" fmla="*/ 393 h 475"/>
                <a:gd name="T124" fmla="*/ 1326 w 1326"/>
                <a:gd name="T125" fmla="*/ 373 h 4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26"/>
                <a:gd name="T190" fmla="*/ 0 h 475"/>
                <a:gd name="T191" fmla="*/ 1326 w 1326"/>
                <a:gd name="T192" fmla="*/ 475 h 4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26" h="475">
                  <a:moveTo>
                    <a:pt x="0" y="357"/>
                  </a:moveTo>
                  <a:lnTo>
                    <a:pt x="22" y="335"/>
                  </a:lnTo>
                  <a:lnTo>
                    <a:pt x="44" y="313"/>
                  </a:lnTo>
                  <a:lnTo>
                    <a:pt x="64" y="291"/>
                  </a:lnTo>
                  <a:lnTo>
                    <a:pt x="86" y="267"/>
                  </a:lnTo>
                  <a:lnTo>
                    <a:pt x="108" y="242"/>
                  </a:lnTo>
                  <a:lnTo>
                    <a:pt x="128" y="218"/>
                  </a:lnTo>
                  <a:lnTo>
                    <a:pt x="150" y="196"/>
                  </a:lnTo>
                  <a:lnTo>
                    <a:pt x="172" y="172"/>
                  </a:lnTo>
                  <a:lnTo>
                    <a:pt x="193" y="150"/>
                  </a:lnTo>
                  <a:lnTo>
                    <a:pt x="213" y="128"/>
                  </a:lnTo>
                  <a:lnTo>
                    <a:pt x="235" y="108"/>
                  </a:lnTo>
                  <a:lnTo>
                    <a:pt x="257" y="88"/>
                  </a:lnTo>
                  <a:lnTo>
                    <a:pt x="277" y="70"/>
                  </a:lnTo>
                  <a:lnTo>
                    <a:pt x="299" y="54"/>
                  </a:lnTo>
                  <a:lnTo>
                    <a:pt x="321" y="40"/>
                  </a:lnTo>
                  <a:lnTo>
                    <a:pt x="341" y="28"/>
                  </a:lnTo>
                  <a:lnTo>
                    <a:pt x="363" y="18"/>
                  </a:lnTo>
                  <a:lnTo>
                    <a:pt x="385" y="10"/>
                  </a:lnTo>
                  <a:lnTo>
                    <a:pt x="407" y="4"/>
                  </a:lnTo>
                  <a:lnTo>
                    <a:pt x="427" y="0"/>
                  </a:lnTo>
                  <a:lnTo>
                    <a:pt x="449" y="0"/>
                  </a:lnTo>
                  <a:lnTo>
                    <a:pt x="471" y="0"/>
                  </a:lnTo>
                  <a:lnTo>
                    <a:pt x="491" y="4"/>
                  </a:lnTo>
                  <a:lnTo>
                    <a:pt x="513" y="10"/>
                  </a:lnTo>
                  <a:lnTo>
                    <a:pt x="535" y="18"/>
                  </a:lnTo>
                  <a:lnTo>
                    <a:pt x="555" y="28"/>
                  </a:lnTo>
                  <a:lnTo>
                    <a:pt x="577" y="42"/>
                  </a:lnTo>
                  <a:lnTo>
                    <a:pt x="599" y="56"/>
                  </a:lnTo>
                  <a:lnTo>
                    <a:pt x="621" y="72"/>
                  </a:lnTo>
                  <a:lnTo>
                    <a:pt x="641" y="90"/>
                  </a:lnTo>
                  <a:lnTo>
                    <a:pt x="663" y="110"/>
                  </a:lnTo>
                  <a:lnTo>
                    <a:pt x="685" y="130"/>
                  </a:lnTo>
                  <a:lnTo>
                    <a:pt x="705" y="152"/>
                  </a:lnTo>
                  <a:lnTo>
                    <a:pt x="727" y="174"/>
                  </a:lnTo>
                  <a:lnTo>
                    <a:pt x="749" y="198"/>
                  </a:lnTo>
                  <a:lnTo>
                    <a:pt x="771" y="222"/>
                  </a:lnTo>
                  <a:lnTo>
                    <a:pt x="791" y="246"/>
                  </a:lnTo>
                  <a:lnTo>
                    <a:pt x="813" y="269"/>
                  </a:lnTo>
                  <a:lnTo>
                    <a:pt x="835" y="293"/>
                  </a:lnTo>
                  <a:lnTo>
                    <a:pt x="855" y="317"/>
                  </a:lnTo>
                  <a:lnTo>
                    <a:pt x="877" y="339"/>
                  </a:lnTo>
                  <a:lnTo>
                    <a:pt x="899" y="359"/>
                  </a:lnTo>
                  <a:lnTo>
                    <a:pt x="919" y="379"/>
                  </a:lnTo>
                  <a:lnTo>
                    <a:pt x="941" y="397"/>
                  </a:lnTo>
                  <a:lnTo>
                    <a:pt x="963" y="415"/>
                  </a:lnTo>
                  <a:lnTo>
                    <a:pt x="985" y="429"/>
                  </a:lnTo>
                  <a:lnTo>
                    <a:pt x="1005" y="443"/>
                  </a:lnTo>
                  <a:lnTo>
                    <a:pt x="1027" y="453"/>
                  </a:lnTo>
                  <a:lnTo>
                    <a:pt x="1049" y="463"/>
                  </a:lnTo>
                  <a:lnTo>
                    <a:pt x="1069" y="469"/>
                  </a:lnTo>
                  <a:lnTo>
                    <a:pt x="1090" y="473"/>
                  </a:lnTo>
                  <a:lnTo>
                    <a:pt x="1112" y="475"/>
                  </a:lnTo>
                  <a:lnTo>
                    <a:pt x="1132" y="475"/>
                  </a:lnTo>
                  <a:lnTo>
                    <a:pt x="1154" y="473"/>
                  </a:lnTo>
                  <a:lnTo>
                    <a:pt x="1176" y="467"/>
                  </a:lnTo>
                  <a:lnTo>
                    <a:pt x="1198" y="461"/>
                  </a:lnTo>
                  <a:lnTo>
                    <a:pt x="1218" y="451"/>
                  </a:lnTo>
                  <a:lnTo>
                    <a:pt x="1240" y="439"/>
                  </a:lnTo>
                  <a:lnTo>
                    <a:pt x="1262" y="425"/>
                  </a:lnTo>
                  <a:lnTo>
                    <a:pt x="1282" y="409"/>
                  </a:lnTo>
                  <a:lnTo>
                    <a:pt x="1304" y="393"/>
                  </a:lnTo>
                  <a:lnTo>
                    <a:pt x="1326" y="373"/>
                  </a:lnTo>
                </a:path>
              </a:pathLst>
            </a:custGeom>
            <a:noFill/>
            <a:ln w="6350">
              <a:solidFill>
                <a:srgbClr val="0000FF"/>
              </a:solidFill>
              <a:prstDash val="solid"/>
              <a:round/>
            </a:ln>
          </p:spPr>
          <p:txBody>
            <a:bodyPr/>
            <a:lstStyle/>
            <a:p>
              <a:endParaRPr lang="en-US"/>
            </a:p>
          </p:txBody>
        </p:sp>
        <p:sp>
          <p:nvSpPr>
            <p:cNvPr id="38070" name="Freeform 97"/>
            <p:cNvSpPr>
              <a:spLocks noChangeAspect="1"/>
            </p:cNvSpPr>
            <p:nvPr/>
          </p:nvSpPr>
          <p:spPr bwMode="auto">
            <a:xfrm>
              <a:off x="4083" y="707"/>
              <a:ext cx="1326" cy="475"/>
            </a:xfrm>
            <a:custGeom>
              <a:avLst/>
              <a:gdLst>
                <a:gd name="T0" fmla="*/ 0 w 1326"/>
                <a:gd name="T1" fmla="*/ 357 h 475"/>
                <a:gd name="T2" fmla="*/ 22 w 1326"/>
                <a:gd name="T3" fmla="*/ 377 h 475"/>
                <a:gd name="T4" fmla="*/ 44 w 1326"/>
                <a:gd name="T5" fmla="*/ 395 h 475"/>
                <a:gd name="T6" fmla="*/ 64 w 1326"/>
                <a:gd name="T7" fmla="*/ 413 h 475"/>
                <a:gd name="T8" fmla="*/ 86 w 1326"/>
                <a:gd name="T9" fmla="*/ 427 h 475"/>
                <a:gd name="T10" fmla="*/ 108 w 1326"/>
                <a:gd name="T11" fmla="*/ 441 h 475"/>
                <a:gd name="T12" fmla="*/ 128 w 1326"/>
                <a:gd name="T13" fmla="*/ 453 h 475"/>
                <a:gd name="T14" fmla="*/ 150 w 1326"/>
                <a:gd name="T15" fmla="*/ 461 h 475"/>
                <a:gd name="T16" fmla="*/ 172 w 1326"/>
                <a:gd name="T17" fmla="*/ 469 h 475"/>
                <a:gd name="T18" fmla="*/ 193 w 1326"/>
                <a:gd name="T19" fmla="*/ 473 h 475"/>
                <a:gd name="T20" fmla="*/ 213 w 1326"/>
                <a:gd name="T21" fmla="*/ 475 h 475"/>
                <a:gd name="T22" fmla="*/ 235 w 1326"/>
                <a:gd name="T23" fmla="*/ 475 h 475"/>
                <a:gd name="T24" fmla="*/ 257 w 1326"/>
                <a:gd name="T25" fmla="*/ 473 h 475"/>
                <a:gd name="T26" fmla="*/ 277 w 1326"/>
                <a:gd name="T27" fmla="*/ 469 h 475"/>
                <a:gd name="T28" fmla="*/ 299 w 1326"/>
                <a:gd name="T29" fmla="*/ 461 h 475"/>
                <a:gd name="T30" fmla="*/ 321 w 1326"/>
                <a:gd name="T31" fmla="*/ 453 h 475"/>
                <a:gd name="T32" fmla="*/ 341 w 1326"/>
                <a:gd name="T33" fmla="*/ 441 h 475"/>
                <a:gd name="T34" fmla="*/ 363 w 1326"/>
                <a:gd name="T35" fmla="*/ 427 h 475"/>
                <a:gd name="T36" fmla="*/ 385 w 1326"/>
                <a:gd name="T37" fmla="*/ 411 h 475"/>
                <a:gd name="T38" fmla="*/ 407 w 1326"/>
                <a:gd name="T39" fmla="*/ 395 h 475"/>
                <a:gd name="T40" fmla="*/ 427 w 1326"/>
                <a:gd name="T41" fmla="*/ 375 h 475"/>
                <a:gd name="T42" fmla="*/ 449 w 1326"/>
                <a:gd name="T43" fmla="*/ 355 h 475"/>
                <a:gd name="T44" fmla="*/ 471 w 1326"/>
                <a:gd name="T45" fmla="*/ 335 h 475"/>
                <a:gd name="T46" fmla="*/ 491 w 1326"/>
                <a:gd name="T47" fmla="*/ 313 h 475"/>
                <a:gd name="T48" fmla="*/ 513 w 1326"/>
                <a:gd name="T49" fmla="*/ 289 h 475"/>
                <a:gd name="T50" fmla="*/ 535 w 1326"/>
                <a:gd name="T51" fmla="*/ 267 h 475"/>
                <a:gd name="T52" fmla="*/ 555 w 1326"/>
                <a:gd name="T53" fmla="*/ 242 h 475"/>
                <a:gd name="T54" fmla="*/ 577 w 1326"/>
                <a:gd name="T55" fmla="*/ 218 h 475"/>
                <a:gd name="T56" fmla="*/ 599 w 1326"/>
                <a:gd name="T57" fmla="*/ 194 h 475"/>
                <a:gd name="T58" fmla="*/ 621 w 1326"/>
                <a:gd name="T59" fmla="*/ 170 h 475"/>
                <a:gd name="T60" fmla="*/ 641 w 1326"/>
                <a:gd name="T61" fmla="*/ 148 h 475"/>
                <a:gd name="T62" fmla="*/ 663 w 1326"/>
                <a:gd name="T63" fmla="*/ 126 h 475"/>
                <a:gd name="T64" fmla="*/ 685 w 1326"/>
                <a:gd name="T65" fmla="*/ 106 h 475"/>
                <a:gd name="T66" fmla="*/ 705 w 1326"/>
                <a:gd name="T67" fmla="*/ 86 h 475"/>
                <a:gd name="T68" fmla="*/ 727 w 1326"/>
                <a:gd name="T69" fmla="*/ 70 h 475"/>
                <a:gd name="T70" fmla="*/ 749 w 1326"/>
                <a:gd name="T71" fmla="*/ 54 h 475"/>
                <a:gd name="T72" fmla="*/ 771 w 1326"/>
                <a:gd name="T73" fmla="*/ 40 h 475"/>
                <a:gd name="T74" fmla="*/ 791 w 1326"/>
                <a:gd name="T75" fmla="*/ 26 h 475"/>
                <a:gd name="T76" fmla="*/ 813 w 1326"/>
                <a:gd name="T77" fmla="*/ 16 h 475"/>
                <a:gd name="T78" fmla="*/ 835 w 1326"/>
                <a:gd name="T79" fmla="*/ 8 h 475"/>
                <a:gd name="T80" fmla="*/ 855 w 1326"/>
                <a:gd name="T81" fmla="*/ 4 h 475"/>
                <a:gd name="T82" fmla="*/ 877 w 1326"/>
                <a:gd name="T83" fmla="*/ 0 h 475"/>
                <a:gd name="T84" fmla="*/ 899 w 1326"/>
                <a:gd name="T85" fmla="*/ 0 h 475"/>
                <a:gd name="T86" fmla="*/ 919 w 1326"/>
                <a:gd name="T87" fmla="*/ 0 h 475"/>
                <a:gd name="T88" fmla="*/ 941 w 1326"/>
                <a:gd name="T89" fmla="*/ 4 h 475"/>
                <a:gd name="T90" fmla="*/ 963 w 1326"/>
                <a:gd name="T91" fmla="*/ 10 h 475"/>
                <a:gd name="T92" fmla="*/ 985 w 1326"/>
                <a:gd name="T93" fmla="*/ 18 h 475"/>
                <a:gd name="T94" fmla="*/ 1005 w 1326"/>
                <a:gd name="T95" fmla="*/ 30 h 475"/>
                <a:gd name="T96" fmla="*/ 1027 w 1326"/>
                <a:gd name="T97" fmla="*/ 42 h 475"/>
                <a:gd name="T98" fmla="*/ 1049 w 1326"/>
                <a:gd name="T99" fmla="*/ 56 h 475"/>
                <a:gd name="T100" fmla="*/ 1069 w 1326"/>
                <a:gd name="T101" fmla="*/ 74 h 475"/>
                <a:gd name="T102" fmla="*/ 1090 w 1326"/>
                <a:gd name="T103" fmla="*/ 92 h 475"/>
                <a:gd name="T104" fmla="*/ 1112 w 1326"/>
                <a:gd name="T105" fmla="*/ 110 h 475"/>
                <a:gd name="T106" fmla="*/ 1132 w 1326"/>
                <a:gd name="T107" fmla="*/ 132 h 475"/>
                <a:gd name="T108" fmla="*/ 1154 w 1326"/>
                <a:gd name="T109" fmla="*/ 154 h 475"/>
                <a:gd name="T110" fmla="*/ 1176 w 1326"/>
                <a:gd name="T111" fmla="*/ 176 h 475"/>
                <a:gd name="T112" fmla="*/ 1198 w 1326"/>
                <a:gd name="T113" fmla="*/ 200 h 475"/>
                <a:gd name="T114" fmla="*/ 1218 w 1326"/>
                <a:gd name="T115" fmla="*/ 222 h 475"/>
                <a:gd name="T116" fmla="*/ 1240 w 1326"/>
                <a:gd name="T117" fmla="*/ 246 h 475"/>
                <a:gd name="T118" fmla="*/ 1262 w 1326"/>
                <a:gd name="T119" fmla="*/ 271 h 475"/>
                <a:gd name="T120" fmla="*/ 1282 w 1326"/>
                <a:gd name="T121" fmla="*/ 295 h 475"/>
                <a:gd name="T122" fmla="*/ 1304 w 1326"/>
                <a:gd name="T123" fmla="*/ 317 h 475"/>
                <a:gd name="T124" fmla="*/ 1326 w 1326"/>
                <a:gd name="T125" fmla="*/ 339 h 4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26"/>
                <a:gd name="T190" fmla="*/ 0 h 475"/>
                <a:gd name="T191" fmla="*/ 1326 w 1326"/>
                <a:gd name="T192" fmla="*/ 475 h 4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26" h="475">
                  <a:moveTo>
                    <a:pt x="0" y="357"/>
                  </a:moveTo>
                  <a:lnTo>
                    <a:pt x="22" y="377"/>
                  </a:lnTo>
                  <a:lnTo>
                    <a:pt x="44" y="395"/>
                  </a:lnTo>
                  <a:lnTo>
                    <a:pt x="64" y="413"/>
                  </a:lnTo>
                  <a:lnTo>
                    <a:pt x="86" y="427"/>
                  </a:lnTo>
                  <a:lnTo>
                    <a:pt x="108" y="441"/>
                  </a:lnTo>
                  <a:lnTo>
                    <a:pt x="128" y="453"/>
                  </a:lnTo>
                  <a:lnTo>
                    <a:pt x="150" y="461"/>
                  </a:lnTo>
                  <a:lnTo>
                    <a:pt x="172" y="469"/>
                  </a:lnTo>
                  <a:lnTo>
                    <a:pt x="193" y="473"/>
                  </a:lnTo>
                  <a:lnTo>
                    <a:pt x="213" y="475"/>
                  </a:lnTo>
                  <a:lnTo>
                    <a:pt x="235" y="475"/>
                  </a:lnTo>
                  <a:lnTo>
                    <a:pt x="257" y="473"/>
                  </a:lnTo>
                  <a:lnTo>
                    <a:pt x="277" y="469"/>
                  </a:lnTo>
                  <a:lnTo>
                    <a:pt x="299" y="461"/>
                  </a:lnTo>
                  <a:lnTo>
                    <a:pt x="321" y="453"/>
                  </a:lnTo>
                  <a:lnTo>
                    <a:pt x="341" y="441"/>
                  </a:lnTo>
                  <a:lnTo>
                    <a:pt x="363" y="427"/>
                  </a:lnTo>
                  <a:lnTo>
                    <a:pt x="385" y="411"/>
                  </a:lnTo>
                  <a:lnTo>
                    <a:pt x="407" y="395"/>
                  </a:lnTo>
                  <a:lnTo>
                    <a:pt x="427" y="375"/>
                  </a:lnTo>
                  <a:lnTo>
                    <a:pt x="449" y="355"/>
                  </a:lnTo>
                  <a:lnTo>
                    <a:pt x="471" y="335"/>
                  </a:lnTo>
                  <a:lnTo>
                    <a:pt x="491" y="313"/>
                  </a:lnTo>
                  <a:lnTo>
                    <a:pt x="513" y="289"/>
                  </a:lnTo>
                  <a:lnTo>
                    <a:pt x="535" y="267"/>
                  </a:lnTo>
                  <a:lnTo>
                    <a:pt x="555" y="242"/>
                  </a:lnTo>
                  <a:lnTo>
                    <a:pt x="577" y="218"/>
                  </a:lnTo>
                  <a:lnTo>
                    <a:pt x="599" y="194"/>
                  </a:lnTo>
                  <a:lnTo>
                    <a:pt x="621" y="170"/>
                  </a:lnTo>
                  <a:lnTo>
                    <a:pt x="641" y="148"/>
                  </a:lnTo>
                  <a:lnTo>
                    <a:pt x="663" y="126"/>
                  </a:lnTo>
                  <a:lnTo>
                    <a:pt x="685" y="106"/>
                  </a:lnTo>
                  <a:lnTo>
                    <a:pt x="705" y="86"/>
                  </a:lnTo>
                  <a:lnTo>
                    <a:pt x="727" y="70"/>
                  </a:lnTo>
                  <a:lnTo>
                    <a:pt x="749" y="54"/>
                  </a:lnTo>
                  <a:lnTo>
                    <a:pt x="771" y="40"/>
                  </a:lnTo>
                  <a:lnTo>
                    <a:pt x="791" y="26"/>
                  </a:lnTo>
                  <a:lnTo>
                    <a:pt x="813" y="16"/>
                  </a:lnTo>
                  <a:lnTo>
                    <a:pt x="835" y="8"/>
                  </a:lnTo>
                  <a:lnTo>
                    <a:pt x="855" y="4"/>
                  </a:lnTo>
                  <a:lnTo>
                    <a:pt x="877" y="0"/>
                  </a:lnTo>
                  <a:lnTo>
                    <a:pt x="899" y="0"/>
                  </a:lnTo>
                  <a:lnTo>
                    <a:pt x="919" y="0"/>
                  </a:lnTo>
                  <a:lnTo>
                    <a:pt x="941" y="4"/>
                  </a:lnTo>
                  <a:lnTo>
                    <a:pt x="963" y="10"/>
                  </a:lnTo>
                  <a:lnTo>
                    <a:pt x="985" y="18"/>
                  </a:lnTo>
                  <a:lnTo>
                    <a:pt x="1005" y="30"/>
                  </a:lnTo>
                  <a:lnTo>
                    <a:pt x="1027" y="42"/>
                  </a:lnTo>
                  <a:lnTo>
                    <a:pt x="1049" y="56"/>
                  </a:lnTo>
                  <a:lnTo>
                    <a:pt x="1069" y="74"/>
                  </a:lnTo>
                  <a:lnTo>
                    <a:pt x="1090" y="92"/>
                  </a:lnTo>
                  <a:lnTo>
                    <a:pt x="1112" y="110"/>
                  </a:lnTo>
                  <a:lnTo>
                    <a:pt x="1132" y="132"/>
                  </a:lnTo>
                  <a:lnTo>
                    <a:pt x="1154" y="154"/>
                  </a:lnTo>
                  <a:lnTo>
                    <a:pt x="1176" y="176"/>
                  </a:lnTo>
                  <a:lnTo>
                    <a:pt x="1198" y="200"/>
                  </a:lnTo>
                  <a:lnTo>
                    <a:pt x="1218" y="222"/>
                  </a:lnTo>
                  <a:lnTo>
                    <a:pt x="1240" y="246"/>
                  </a:lnTo>
                  <a:lnTo>
                    <a:pt x="1262" y="271"/>
                  </a:lnTo>
                  <a:lnTo>
                    <a:pt x="1282" y="295"/>
                  </a:lnTo>
                  <a:lnTo>
                    <a:pt x="1304" y="317"/>
                  </a:lnTo>
                  <a:lnTo>
                    <a:pt x="1326" y="339"/>
                  </a:lnTo>
                </a:path>
              </a:pathLst>
            </a:custGeom>
            <a:noFill/>
            <a:ln w="6350">
              <a:solidFill>
                <a:srgbClr val="00FF00"/>
              </a:solidFill>
              <a:prstDash val="solid"/>
              <a:round/>
            </a:ln>
          </p:spPr>
          <p:txBody>
            <a:bodyPr/>
            <a:lstStyle/>
            <a:p>
              <a:endParaRPr lang="en-US"/>
            </a:p>
          </p:txBody>
        </p:sp>
        <p:sp>
          <p:nvSpPr>
            <p:cNvPr id="38071" name="Freeform 98"/>
            <p:cNvSpPr>
              <a:spLocks noChangeAspect="1"/>
            </p:cNvSpPr>
            <p:nvPr/>
          </p:nvSpPr>
          <p:spPr bwMode="auto">
            <a:xfrm>
              <a:off x="4083" y="707"/>
              <a:ext cx="1326" cy="475"/>
            </a:xfrm>
            <a:custGeom>
              <a:avLst/>
              <a:gdLst>
                <a:gd name="T0" fmla="*/ 0 w 1326"/>
                <a:gd name="T1" fmla="*/ 0 h 475"/>
                <a:gd name="T2" fmla="*/ 22 w 1326"/>
                <a:gd name="T3" fmla="*/ 0 h 475"/>
                <a:gd name="T4" fmla="*/ 44 w 1326"/>
                <a:gd name="T5" fmla="*/ 4 h 475"/>
                <a:gd name="T6" fmla="*/ 64 w 1326"/>
                <a:gd name="T7" fmla="*/ 10 h 475"/>
                <a:gd name="T8" fmla="*/ 86 w 1326"/>
                <a:gd name="T9" fmla="*/ 18 h 475"/>
                <a:gd name="T10" fmla="*/ 108 w 1326"/>
                <a:gd name="T11" fmla="*/ 28 h 475"/>
                <a:gd name="T12" fmla="*/ 128 w 1326"/>
                <a:gd name="T13" fmla="*/ 40 h 475"/>
                <a:gd name="T14" fmla="*/ 150 w 1326"/>
                <a:gd name="T15" fmla="*/ 54 h 475"/>
                <a:gd name="T16" fmla="*/ 172 w 1326"/>
                <a:gd name="T17" fmla="*/ 72 h 475"/>
                <a:gd name="T18" fmla="*/ 193 w 1326"/>
                <a:gd name="T19" fmla="*/ 90 h 475"/>
                <a:gd name="T20" fmla="*/ 213 w 1326"/>
                <a:gd name="T21" fmla="*/ 108 h 475"/>
                <a:gd name="T22" fmla="*/ 235 w 1326"/>
                <a:gd name="T23" fmla="*/ 130 h 475"/>
                <a:gd name="T24" fmla="*/ 257 w 1326"/>
                <a:gd name="T25" fmla="*/ 150 h 475"/>
                <a:gd name="T26" fmla="*/ 277 w 1326"/>
                <a:gd name="T27" fmla="*/ 174 h 475"/>
                <a:gd name="T28" fmla="*/ 299 w 1326"/>
                <a:gd name="T29" fmla="*/ 196 h 475"/>
                <a:gd name="T30" fmla="*/ 321 w 1326"/>
                <a:gd name="T31" fmla="*/ 220 h 475"/>
                <a:gd name="T32" fmla="*/ 341 w 1326"/>
                <a:gd name="T33" fmla="*/ 244 h 475"/>
                <a:gd name="T34" fmla="*/ 363 w 1326"/>
                <a:gd name="T35" fmla="*/ 269 h 475"/>
                <a:gd name="T36" fmla="*/ 385 w 1326"/>
                <a:gd name="T37" fmla="*/ 293 h 475"/>
                <a:gd name="T38" fmla="*/ 407 w 1326"/>
                <a:gd name="T39" fmla="*/ 315 h 475"/>
                <a:gd name="T40" fmla="*/ 427 w 1326"/>
                <a:gd name="T41" fmla="*/ 337 h 475"/>
                <a:gd name="T42" fmla="*/ 449 w 1326"/>
                <a:gd name="T43" fmla="*/ 359 h 475"/>
                <a:gd name="T44" fmla="*/ 471 w 1326"/>
                <a:gd name="T45" fmla="*/ 379 h 475"/>
                <a:gd name="T46" fmla="*/ 491 w 1326"/>
                <a:gd name="T47" fmla="*/ 397 h 475"/>
                <a:gd name="T48" fmla="*/ 513 w 1326"/>
                <a:gd name="T49" fmla="*/ 413 h 475"/>
                <a:gd name="T50" fmla="*/ 535 w 1326"/>
                <a:gd name="T51" fmla="*/ 429 h 475"/>
                <a:gd name="T52" fmla="*/ 555 w 1326"/>
                <a:gd name="T53" fmla="*/ 441 h 475"/>
                <a:gd name="T54" fmla="*/ 577 w 1326"/>
                <a:gd name="T55" fmla="*/ 453 h 475"/>
                <a:gd name="T56" fmla="*/ 599 w 1326"/>
                <a:gd name="T57" fmla="*/ 463 h 475"/>
                <a:gd name="T58" fmla="*/ 621 w 1326"/>
                <a:gd name="T59" fmla="*/ 469 h 475"/>
                <a:gd name="T60" fmla="*/ 641 w 1326"/>
                <a:gd name="T61" fmla="*/ 473 h 475"/>
                <a:gd name="T62" fmla="*/ 663 w 1326"/>
                <a:gd name="T63" fmla="*/ 475 h 475"/>
                <a:gd name="T64" fmla="*/ 685 w 1326"/>
                <a:gd name="T65" fmla="*/ 475 h 475"/>
                <a:gd name="T66" fmla="*/ 705 w 1326"/>
                <a:gd name="T67" fmla="*/ 473 h 475"/>
                <a:gd name="T68" fmla="*/ 727 w 1326"/>
                <a:gd name="T69" fmla="*/ 469 h 475"/>
                <a:gd name="T70" fmla="*/ 749 w 1326"/>
                <a:gd name="T71" fmla="*/ 461 h 475"/>
                <a:gd name="T72" fmla="*/ 771 w 1326"/>
                <a:gd name="T73" fmla="*/ 451 h 475"/>
                <a:gd name="T74" fmla="*/ 791 w 1326"/>
                <a:gd name="T75" fmla="*/ 439 h 475"/>
                <a:gd name="T76" fmla="*/ 813 w 1326"/>
                <a:gd name="T77" fmla="*/ 427 h 475"/>
                <a:gd name="T78" fmla="*/ 835 w 1326"/>
                <a:gd name="T79" fmla="*/ 411 h 475"/>
                <a:gd name="T80" fmla="*/ 855 w 1326"/>
                <a:gd name="T81" fmla="*/ 393 h 475"/>
                <a:gd name="T82" fmla="*/ 877 w 1326"/>
                <a:gd name="T83" fmla="*/ 375 h 475"/>
                <a:gd name="T84" fmla="*/ 899 w 1326"/>
                <a:gd name="T85" fmla="*/ 355 h 475"/>
                <a:gd name="T86" fmla="*/ 919 w 1326"/>
                <a:gd name="T87" fmla="*/ 333 h 475"/>
                <a:gd name="T88" fmla="*/ 941 w 1326"/>
                <a:gd name="T89" fmla="*/ 311 h 475"/>
                <a:gd name="T90" fmla="*/ 963 w 1326"/>
                <a:gd name="T91" fmla="*/ 289 h 475"/>
                <a:gd name="T92" fmla="*/ 985 w 1326"/>
                <a:gd name="T93" fmla="*/ 265 h 475"/>
                <a:gd name="T94" fmla="*/ 1005 w 1326"/>
                <a:gd name="T95" fmla="*/ 240 h 475"/>
                <a:gd name="T96" fmla="*/ 1027 w 1326"/>
                <a:gd name="T97" fmla="*/ 216 h 475"/>
                <a:gd name="T98" fmla="*/ 1049 w 1326"/>
                <a:gd name="T99" fmla="*/ 192 h 475"/>
                <a:gd name="T100" fmla="*/ 1069 w 1326"/>
                <a:gd name="T101" fmla="*/ 170 h 475"/>
                <a:gd name="T102" fmla="*/ 1090 w 1326"/>
                <a:gd name="T103" fmla="*/ 148 h 475"/>
                <a:gd name="T104" fmla="*/ 1112 w 1326"/>
                <a:gd name="T105" fmla="*/ 126 h 475"/>
                <a:gd name="T106" fmla="*/ 1132 w 1326"/>
                <a:gd name="T107" fmla="*/ 106 h 475"/>
                <a:gd name="T108" fmla="*/ 1154 w 1326"/>
                <a:gd name="T109" fmla="*/ 86 h 475"/>
                <a:gd name="T110" fmla="*/ 1176 w 1326"/>
                <a:gd name="T111" fmla="*/ 68 h 475"/>
                <a:gd name="T112" fmla="*/ 1198 w 1326"/>
                <a:gd name="T113" fmla="*/ 52 h 475"/>
                <a:gd name="T114" fmla="*/ 1218 w 1326"/>
                <a:gd name="T115" fmla="*/ 38 h 475"/>
                <a:gd name="T116" fmla="*/ 1240 w 1326"/>
                <a:gd name="T117" fmla="*/ 26 h 475"/>
                <a:gd name="T118" fmla="*/ 1262 w 1326"/>
                <a:gd name="T119" fmla="*/ 16 h 475"/>
                <a:gd name="T120" fmla="*/ 1282 w 1326"/>
                <a:gd name="T121" fmla="*/ 8 h 475"/>
                <a:gd name="T122" fmla="*/ 1304 w 1326"/>
                <a:gd name="T123" fmla="*/ 2 h 475"/>
                <a:gd name="T124" fmla="*/ 1326 w 1326"/>
                <a:gd name="T125" fmla="*/ 0 h 4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26"/>
                <a:gd name="T190" fmla="*/ 0 h 475"/>
                <a:gd name="T191" fmla="*/ 1326 w 1326"/>
                <a:gd name="T192" fmla="*/ 475 h 4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26" h="475">
                  <a:moveTo>
                    <a:pt x="0" y="0"/>
                  </a:moveTo>
                  <a:lnTo>
                    <a:pt x="22" y="0"/>
                  </a:lnTo>
                  <a:lnTo>
                    <a:pt x="44" y="4"/>
                  </a:lnTo>
                  <a:lnTo>
                    <a:pt x="64" y="10"/>
                  </a:lnTo>
                  <a:lnTo>
                    <a:pt x="86" y="18"/>
                  </a:lnTo>
                  <a:lnTo>
                    <a:pt x="108" y="28"/>
                  </a:lnTo>
                  <a:lnTo>
                    <a:pt x="128" y="40"/>
                  </a:lnTo>
                  <a:lnTo>
                    <a:pt x="150" y="54"/>
                  </a:lnTo>
                  <a:lnTo>
                    <a:pt x="172" y="72"/>
                  </a:lnTo>
                  <a:lnTo>
                    <a:pt x="193" y="90"/>
                  </a:lnTo>
                  <a:lnTo>
                    <a:pt x="213" y="108"/>
                  </a:lnTo>
                  <a:lnTo>
                    <a:pt x="235" y="130"/>
                  </a:lnTo>
                  <a:lnTo>
                    <a:pt x="257" y="150"/>
                  </a:lnTo>
                  <a:lnTo>
                    <a:pt x="277" y="174"/>
                  </a:lnTo>
                  <a:lnTo>
                    <a:pt x="299" y="196"/>
                  </a:lnTo>
                  <a:lnTo>
                    <a:pt x="321" y="220"/>
                  </a:lnTo>
                  <a:lnTo>
                    <a:pt x="341" y="244"/>
                  </a:lnTo>
                  <a:lnTo>
                    <a:pt x="363" y="269"/>
                  </a:lnTo>
                  <a:lnTo>
                    <a:pt x="385" y="293"/>
                  </a:lnTo>
                  <a:lnTo>
                    <a:pt x="407" y="315"/>
                  </a:lnTo>
                  <a:lnTo>
                    <a:pt x="427" y="337"/>
                  </a:lnTo>
                  <a:lnTo>
                    <a:pt x="449" y="359"/>
                  </a:lnTo>
                  <a:lnTo>
                    <a:pt x="471" y="379"/>
                  </a:lnTo>
                  <a:lnTo>
                    <a:pt x="491" y="397"/>
                  </a:lnTo>
                  <a:lnTo>
                    <a:pt x="513" y="413"/>
                  </a:lnTo>
                  <a:lnTo>
                    <a:pt x="535" y="429"/>
                  </a:lnTo>
                  <a:lnTo>
                    <a:pt x="555" y="441"/>
                  </a:lnTo>
                  <a:lnTo>
                    <a:pt x="577" y="453"/>
                  </a:lnTo>
                  <a:lnTo>
                    <a:pt x="599" y="463"/>
                  </a:lnTo>
                  <a:lnTo>
                    <a:pt x="621" y="469"/>
                  </a:lnTo>
                  <a:lnTo>
                    <a:pt x="641" y="473"/>
                  </a:lnTo>
                  <a:lnTo>
                    <a:pt x="663" y="475"/>
                  </a:lnTo>
                  <a:lnTo>
                    <a:pt x="685" y="475"/>
                  </a:lnTo>
                  <a:lnTo>
                    <a:pt x="705" y="473"/>
                  </a:lnTo>
                  <a:lnTo>
                    <a:pt x="727" y="469"/>
                  </a:lnTo>
                  <a:lnTo>
                    <a:pt x="749" y="461"/>
                  </a:lnTo>
                  <a:lnTo>
                    <a:pt x="771" y="451"/>
                  </a:lnTo>
                  <a:lnTo>
                    <a:pt x="791" y="439"/>
                  </a:lnTo>
                  <a:lnTo>
                    <a:pt x="813" y="427"/>
                  </a:lnTo>
                  <a:lnTo>
                    <a:pt x="835" y="411"/>
                  </a:lnTo>
                  <a:lnTo>
                    <a:pt x="855" y="393"/>
                  </a:lnTo>
                  <a:lnTo>
                    <a:pt x="877" y="375"/>
                  </a:lnTo>
                  <a:lnTo>
                    <a:pt x="899" y="355"/>
                  </a:lnTo>
                  <a:lnTo>
                    <a:pt x="919" y="333"/>
                  </a:lnTo>
                  <a:lnTo>
                    <a:pt x="941" y="311"/>
                  </a:lnTo>
                  <a:lnTo>
                    <a:pt x="963" y="289"/>
                  </a:lnTo>
                  <a:lnTo>
                    <a:pt x="985" y="265"/>
                  </a:lnTo>
                  <a:lnTo>
                    <a:pt x="1005" y="240"/>
                  </a:lnTo>
                  <a:lnTo>
                    <a:pt x="1027" y="216"/>
                  </a:lnTo>
                  <a:lnTo>
                    <a:pt x="1049" y="192"/>
                  </a:lnTo>
                  <a:lnTo>
                    <a:pt x="1069" y="170"/>
                  </a:lnTo>
                  <a:lnTo>
                    <a:pt x="1090" y="148"/>
                  </a:lnTo>
                  <a:lnTo>
                    <a:pt x="1112" y="126"/>
                  </a:lnTo>
                  <a:lnTo>
                    <a:pt x="1132" y="106"/>
                  </a:lnTo>
                  <a:lnTo>
                    <a:pt x="1154" y="86"/>
                  </a:lnTo>
                  <a:lnTo>
                    <a:pt x="1176" y="68"/>
                  </a:lnTo>
                  <a:lnTo>
                    <a:pt x="1198" y="52"/>
                  </a:lnTo>
                  <a:lnTo>
                    <a:pt x="1218" y="38"/>
                  </a:lnTo>
                  <a:lnTo>
                    <a:pt x="1240" y="26"/>
                  </a:lnTo>
                  <a:lnTo>
                    <a:pt x="1262" y="16"/>
                  </a:lnTo>
                  <a:lnTo>
                    <a:pt x="1282" y="8"/>
                  </a:lnTo>
                  <a:lnTo>
                    <a:pt x="1304" y="2"/>
                  </a:lnTo>
                  <a:lnTo>
                    <a:pt x="1326" y="0"/>
                  </a:lnTo>
                </a:path>
              </a:pathLst>
            </a:custGeom>
            <a:noFill/>
            <a:ln w="6350">
              <a:solidFill>
                <a:srgbClr val="FF0000"/>
              </a:solidFill>
              <a:prstDash val="solid"/>
              <a:round/>
            </a:ln>
          </p:spPr>
          <p:txBody>
            <a:bodyPr/>
            <a:lstStyle/>
            <a:p>
              <a:endParaRPr lang="en-US"/>
            </a:p>
          </p:txBody>
        </p:sp>
        <p:sp>
          <p:nvSpPr>
            <p:cNvPr id="38072" name="Oval 99"/>
            <p:cNvSpPr>
              <a:spLocks noChangeAspect="1" noChangeArrowheads="1"/>
            </p:cNvSpPr>
            <p:nvPr/>
          </p:nvSpPr>
          <p:spPr bwMode="auto">
            <a:xfrm>
              <a:off x="4910" y="1110"/>
              <a:ext cx="20" cy="20"/>
            </a:xfrm>
            <a:prstGeom prst="ellipse">
              <a:avLst/>
            </a:prstGeom>
            <a:solidFill>
              <a:srgbClr val="FF0000"/>
            </a:solidFill>
            <a:ln w="9525">
              <a:noFill/>
              <a:round/>
            </a:ln>
          </p:spPr>
          <p:txBody>
            <a:bodyPr/>
            <a:lstStyle/>
            <a:p>
              <a:endParaRPr lang="ms-MY"/>
            </a:p>
          </p:txBody>
        </p:sp>
        <p:sp>
          <p:nvSpPr>
            <p:cNvPr id="38073" name="Oval 100"/>
            <p:cNvSpPr>
              <a:spLocks noChangeAspect="1" noChangeArrowheads="1"/>
            </p:cNvSpPr>
            <p:nvPr/>
          </p:nvSpPr>
          <p:spPr bwMode="auto">
            <a:xfrm>
              <a:off x="4910" y="1110"/>
              <a:ext cx="18" cy="18"/>
            </a:xfrm>
            <a:prstGeom prst="ellipse">
              <a:avLst/>
            </a:prstGeom>
            <a:noFill/>
            <a:ln w="6350">
              <a:solidFill>
                <a:srgbClr val="FF0000"/>
              </a:solidFill>
              <a:round/>
            </a:ln>
          </p:spPr>
          <p:txBody>
            <a:bodyPr/>
            <a:lstStyle/>
            <a:p>
              <a:endParaRPr lang="ms-MY"/>
            </a:p>
          </p:txBody>
        </p:sp>
        <p:sp>
          <p:nvSpPr>
            <p:cNvPr id="38074" name="Oval 101"/>
            <p:cNvSpPr>
              <a:spLocks noChangeAspect="1" noChangeArrowheads="1"/>
            </p:cNvSpPr>
            <p:nvPr/>
          </p:nvSpPr>
          <p:spPr bwMode="auto">
            <a:xfrm>
              <a:off x="4910" y="707"/>
              <a:ext cx="20" cy="20"/>
            </a:xfrm>
            <a:prstGeom prst="ellipse">
              <a:avLst/>
            </a:prstGeom>
            <a:solidFill>
              <a:srgbClr val="007F00"/>
            </a:solidFill>
            <a:ln w="9525">
              <a:noFill/>
              <a:round/>
            </a:ln>
          </p:spPr>
          <p:txBody>
            <a:bodyPr/>
            <a:lstStyle/>
            <a:p>
              <a:endParaRPr lang="ms-MY"/>
            </a:p>
          </p:txBody>
        </p:sp>
        <p:sp>
          <p:nvSpPr>
            <p:cNvPr id="38075" name="Oval 102"/>
            <p:cNvSpPr>
              <a:spLocks noChangeAspect="1" noChangeArrowheads="1"/>
            </p:cNvSpPr>
            <p:nvPr/>
          </p:nvSpPr>
          <p:spPr bwMode="auto">
            <a:xfrm>
              <a:off x="4910" y="707"/>
              <a:ext cx="18" cy="18"/>
            </a:xfrm>
            <a:prstGeom prst="ellipse">
              <a:avLst/>
            </a:prstGeom>
            <a:noFill/>
            <a:ln w="6350">
              <a:solidFill>
                <a:srgbClr val="007F00"/>
              </a:solidFill>
              <a:round/>
            </a:ln>
          </p:spPr>
          <p:txBody>
            <a:bodyPr/>
            <a:lstStyle/>
            <a:p>
              <a:endParaRPr lang="ms-MY"/>
            </a:p>
          </p:txBody>
        </p:sp>
        <p:sp>
          <p:nvSpPr>
            <p:cNvPr id="38076" name="Oval 103"/>
            <p:cNvSpPr>
              <a:spLocks noChangeAspect="1" noChangeArrowheads="1"/>
            </p:cNvSpPr>
            <p:nvPr/>
          </p:nvSpPr>
          <p:spPr bwMode="auto">
            <a:xfrm>
              <a:off x="4910" y="992"/>
              <a:ext cx="20" cy="20"/>
            </a:xfrm>
            <a:prstGeom prst="ellipse">
              <a:avLst/>
            </a:prstGeom>
            <a:solidFill>
              <a:srgbClr val="0000FF"/>
            </a:solidFill>
            <a:ln w="9525">
              <a:noFill/>
              <a:round/>
            </a:ln>
          </p:spPr>
          <p:txBody>
            <a:bodyPr/>
            <a:lstStyle/>
            <a:p>
              <a:endParaRPr lang="ms-MY"/>
            </a:p>
          </p:txBody>
        </p:sp>
        <p:sp>
          <p:nvSpPr>
            <p:cNvPr id="38077" name="Oval 104"/>
            <p:cNvSpPr>
              <a:spLocks noChangeAspect="1" noChangeArrowheads="1"/>
            </p:cNvSpPr>
            <p:nvPr/>
          </p:nvSpPr>
          <p:spPr bwMode="auto">
            <a:xfrm>
              <a:off x="4910" y="992"/>
              <a:ext cx="18" cy="18"/>
            </a:xfrm>
            <a:prstGeom prst="ellipse">
              <a:avLst/>
            </a:prstGeom>
            <a:noFill/>
            <a:ln w="6350">
              <a:solidFill>
                <a:srgbClr val="0000FF"/>
              </a:solidFill>
              <a:round/>
            </a:ln>
          </p:spPr>
          <p:txBody>
            <a:bodyPr/>
            <a:lstStyle/>
            <a:p>
              <a:endParaRPr lang="ms-MY"/>
            </a:p>
          </p:txBody>
        </p:sp>
      </p:grpSp>
      <p:sp>
        <p:nvSpPr>
          <p:cNvPr id="37910" name="Line 105"/>
          <p:cNvSpPr>
            <a:spLocks noChangeAspect="1" noChangeShapeType="1"/>
          </p:cNvSpPr>
          <p:nvPr/>
        </p:nvSpPr>
        <p:spPr bwMode="auto">
          <a:xfrm flipV="1">
            <a:off x="4279900" y="1468438"/>
            <a:ext cx="0" cy="504825"/>
          </a:xfrm>
          <a:prstGeom prst="line">
            <a:avLst/>
          </a:prstGeom>
          <a:noFill/>
          <a:ln w="9525">
            <a:solidFill>
              <a:schemeClr val="tx1"/>
            </a:solidFill>
            <a:round/>
            <a:tailEnd type="triangle" w="sm" len="med"/>
          </a:ln>
        </p:spPr>
        <p:txBody>
          <a:bodyPr/>
          <a:lstStyle/>
          <a:p>
            <a:endParaRPr lang="en-US"/>
          </a:p>
        </p:txBody>
      </p:sp>
      <p:sp>
        <p:nvSpPr>
          <p:cNvPr id="37911" name="Line 117"/>
          <p:cNvSpPr>
            <a:spLocks noChangeAspect="1" noChangeShapeType="1"/>
          </p:cNvSpPr>
          <p:nvPr/>
        </p:nvSpPr>
        <p:spPr bwMode="auto">
          <a:xfrm flipH="1">
            <a:off x="4668838" y="2511425"/>
            <a:ext cx="284162" cy="1588"/>
          </a:xfrm>
          <a:prstGeom prst="line">
            <a:avLst/>
          </a:prstGeom>
          <a:noFill/>
          <a:ln w="9525">
            <a:solidFill>
              <a:srgbClr val="D41102"/>
            </a:solidFill>
            <a:round/>
            <a:tailEnd type="triangle" w="sm" len="med"/>
          </a:ln>
        </p:spPr>
        <p:txBody>
          <a:bodyPr/>
          <a:lstStyle/>
          <a:p>
            <a:endParaRPr lang="en-US"/>
          </a:p>
        </p:txBody>
      </p:sp>
      <p:sp>
        <p:nvSpPr>
          <p:cNvPr id="37912" name="Line 118"/>
          <p:cNvSpPr>
            <a:spLocks noChangeAspect="1" noChangeShapeType="1"/>
          </p:cNvSpPr>
          <p:nvPr/>
        </p:nvSpPr>
        <p:spPr bwMode="auto">
          <a:xfrm rot="-7200000">
            <a:off x="4927600" y="2547938"/>
            <a:ext cx="88900" cy="0"/>
          </a:xfrm>
          <a:prstGeom prst="line">
            <a:avLst/>
          </a:prstGeom>
          <a:noFill/>
          <a:ln w="9525">
            <a:solidFill>
              <a:srgbClr val="0066FF"/>
            </a:solidFill>
            <a:round/>
            <a:headEnd type="triangle" w="sm" len="med"/>
          </a:ln>
        </p:spPr>
        <p:txBody>
          <a:bodyPr/>
          <a:lstStyle/>
          <a:p>
            <a:endParaRPr lang="en-US"/>
          </a:p>
        </p:txBody>
      </p:sp>
      <p:grpSp>
        <p:nvGrpSpPr>
          <p:cNvPr id="37913" name="Group 122"/>
          <p:cNvGrpSpPr>
            <a:grpSpLocks noChangeAspect="1"/>
          </p:cNvGrpSpPr>
          <p:nvPr/>
        </p:nvGrpSpPr>
        <p:grpSpPr bwMode="auto">
          <a:xfrm>
            <a:off x="4533900" y="2085975"/>
            <a:ext cx="936625" cy="847725"/>
            <a:chOff x="295" y="1364"/>
            <a:chExt cx="590" cy="594"/>
          </a:xfrm>
        </p:grpSpPr>
        <p:sp>
          <p:nvSpPr>
            <p:cNvPr id="38063" name="Line 123"/>
            <p:cNvSpPr>
              <a:spLocks noChangeAspect="1" noChangeShapeType="1"/>
            </p:cNvSpPr>
            <p:nvPr/>
          </p:nvSpPr>
          <p:spPr bwMode="auto">
            <a:xfrm rot="7200000" flipH="1">
              <a:off x="328" y="1799"/>
              <a:ext cx="318" cy="0"/>
            </a:xfrm>
            <a:prstGeom prst="line">
              <a:avLst/>
            </a:prstGeom>
            <a:noFill/>
            <a:ln w="3175">
              <a:solidFill>
                <a:schemeClr val="tx1"/>
              </a:solidFill>
              <a:round/>
            </a:ln>
          </p:spPr>
          <p:txBody>
            <a:bodyPr/>
            <a:lstStyle/>
            <a:p>
              <a:endParaRPr lang="en-US"/>
            </a:p>
          </p:txBody>
        </p:sp>
        <p:sp>
          <p:nvSpPr>
            <p:cNvPr id="38064" name="Line 124"/>
            <p:cNvSpPr>
              <a:spLocks noChangeAspect="1" noChangeShapeType="1"/>
            </p:cNvSpPr>
            <p:nvPr/>
          </p:nvSpPr>
          <p:spPr bwMode="auto">
            <a:xfrm rot="14400000" flipH="1">
              <a:off x="328" y="1523"/>
              <a:ext cx="318" cy="0"/>
            </a:xfrm>
            <a:prstGeom prst="line">
              <a:avLst/>
            </a:prstGeom>
            <a:noFill/>
            <a:ln w="3175">
              <a:solidFill>
                <a:schemeClr val="tx1"/>
              </a:solidFill>
              <a:round/>
            </a:ln>
          </p:spPr>
          <p:txBody>
            <a:bodyPr/>
            <a:lstStyle/>
            <a:p>
              <a:endParaRPr lang="en-US"/>
            </a:p>
          </p:txBody>
        </p:sp>
        <p:sp>
          <p:nvSpPr>
            <p:cNvPr id="38065" name="Line 125"/>
            <p:cNvSpPr>
              <a:spLocks noChangeAspect="1" noChangeShapeType="1"/>
            </p:cNvSpPr>
            <p:nvPr/>
          </p:nvSpPr>
          <p:spPr bwMode="auto">
            <a:xfrm flipH="1">
              <a:off x="567" y="1661"/>
              <a:ext cx="318" cy="0"/>
            </a:xfrm>
            <a:prstGeom prst="line">
              <a:avLst/>
            </a:prstGeom>
            <a:noFill/>
            <a:ln w="3175">
              <a:solidFill>
                <a:schemeClr val="tx1"/>
              </a:solidFill>
              <a:round/>
            </a:ln>
          </p:spPr>
          <p:txBody>
            <a:bodyPr/>
            <a:lstStyle/>
            <a:p>
              <a:endParaRPr lang="en-US"/>
            </a:p>
          </p:txBody>
        </p:sp>
        <p:sp>
          <p:nvSpPr>
            <p:cNvPr id="38066" name="Oval 126"/>
            <p:cNvSpPr>
              <a:spLocks noChangeAspect="1" noChangeArrowheads="1"/>
            </p:cNvSpPr>
            <p:nvPr/>
          </p:nvSpPr>
          <p:spPr bwMode="auto">
            <a:xfrm>
              <a:off x="295" y="1389"/>
              <a:ext cx="544" cy="544"/>
            </a:xfrm>
            <a:prstGeom prst="ellipse">
              <a:avLst/>
            </a:prstGeom>
            <a:noFill/>
            <a:ln w="3175">
              <a:solidFill>
                <a:schemeClr val="tx1"/>
              </a:solidFill>
              <a:prstDash val="dash"/>
              <a:round/>
            </a:ln>
          </p:spPr>
          <p:txBody>
            <a:bodyPr wrap="none" anchor="ctr"/>
            <a:lstStyle/>
            <a:p>
              <a:endParaRPr lang="ms-MY"/>
            </a:p>
          </p:txBody>
        </p:sp>
      </p:grpSp>
      <p:sp>
        <p:nvSpPr>
          <p:cNvPr id="37914" name="Line 127"/>
          <p:cNvSpPr>
            <a:spLocks noChangeAspect="1" noChangeShapeType="1"/>
          </p:cNvSpPr>
          <p:nvPr/>
        </p:nvSpPr>
        <p:spPr bwMode="auto">
          <a:xfrm rot="7200000" flipH="1">
            <a:off x="4669631" y="2675732"/>
            <a:ext cx="373063" cy="0"/>
          </a:xfrm>
          <a:prstGeom prst="line">
            <a:avLst/>
          </a:prstGeom>
          <a:noFill/>
          <a:ln w="9525">
            <a:solidFill>
              <a:srgbClr val="33CC33"/>
            </a:solidFill>
            <a:round/>
            <a:headEnd type="triangle" w="sm" len="med"/>
          </a:ln>
        </p:spPr>
        <p:txBody>
          <a:bodyPr/>
          <a:lstStyle/>
          <a:p>
            <a:endParaRPr lang="en-US"/>
          </a:p>
        </p:txBody>
      </p:sp>
      <p:sp>
        <p:nvSpPr>
          <p:cNvPr id="37915" name="Line 35"/>
          <p:cNvSpPr>
            <a:spLocks noChangeAspect="1" noChangeShapeType="1"/>
          </p:cNvSpPr>
          <p:nvPr/>
        </p:nvSpPr>
        <p:spPr bwMode="auto">
          <a:xfrm>
            <a:off x="5780088" y="1738313"/>
            <a:ext cx="9525" cy="1587"/>
          </a:xfrm>
          <a:prstGeom prst="line">
            <a:avLst/>
          </a:prstGeom>
          <a:noFill/>
          <a:ln w="0">
            <a:solidFill>
              <a:srgbClr val="000000"/>
            </a:solidFill>
            <a:round/>
          </a:ln>
        </p:spPr>
        <p:txBody>
          <a:bodyPr/>
          <a:lstStyle/>
          <a:p>
            <a:endParaRPr lang="en-US"/>
          </a:p>
        </p:txBody>
      </p:sp>
      <p:sp>
        <p:nvSpPr>
          <p:cNvPr id="37916" name="Line 36"/>
          <p:cNvSpPr>
            <a:spLocks noChangeAspect="1" noChangeShapeType="1"/>
          </p:cNvSpPr>
          <p:nvPr/>
        </p:nvSpPr>
        <p:spPr bwMode="auto">
          <a:xfrm>
            <a:off x="5741988" y="1738313"/>
            <a:ext cx="1282700" cy="0"/>
          </a:xfrm>
          <a:prstGeom prst="line">
            <a:avLst/>
          </a:prstGeom>
          <a:noFill/>
          <a:ln w="9525">
            <a:solidFill>
              <a:schemeClr val="tx1"/>
            </a:solidFill>
            <a:round/>
            <a:tailEnd type="triangle" w="sm" len="med"/>
          </a:ln>
        </p:spPr>
        <p:txBody>
          <a:bodyPr/>
          <a:lstStyle/>
          <a:p>
            <a:endParaRPr lang="en-US"/>
          </a:p>
        </p:txBody>
      </p:sp>
      <p:grpSp>
        <p:nvGrpSpPr>
          <p:cNvPr id="37917" name="Group 81"/>
          <p:cNvGrpSpPr>
            <a:grpSpLocks noChangeAspect="1"/>
          </p:cNvGrpSpPr>
          <p:nvPr/>
        </p:nvGrpSpPr>
        <p:grpSpPr bwMode="auto">
          <a:xfrm>
            <a:off x="5773738" y="1527175"/>
            <a:ext cx="1176337" cy="411163"/>
            <a:chOff x="525" y="1656"/>
            <a:chExt cx="1368" cy="479"/>
          </a:xfrm>
        </p:grpSpPr>
        <p:sp>
          <p:nvSpPr>
            <p:cNvPr id="38053" name="Freeform 82"/>
            <p:cNvSpPr>
              <a:spLocks noChangeAspect="1"/>
            </p:cNvSpPr>
            <p:nvPr/>
          </p:nvSpPr>
          <p:spPr bwMode="auto">
            <a:xfrm>
              <a:off x="525" y="1898"/>
              <a:ext cx="1368" cy="0"/>
            </a:xfrm>
            <a:custGeom>
              <a:avLst/>
              <a:gdLst>
                <a:gd name="T0" fmla="*/ 0 w 685"/>
                <a:gd name="T1" fmla="*/ 10896 w 685"/>
                <a:gd name="T2" fmla="*/ 10896 w 685"/>
                <a:gd name="T3" fmla="*/ 0 60000 65536"/>
                <a:gd name="T4" fmla="*/ 0 60000 65536"/>
                <a:gd name="T5" fmla="*/ 0 60000 65536"/>
                <a:gd name="T6" fmla="*/ 0 w 685"/>
                <a:gd name="T7" fmla="*/ 685 w 685"/>
              </a:gdLst>
              <a:ahLst/>
              <a:cxnLst>
                <a:cxn ang="T3">
                  <a:pos x="T0" y="0"/>
                </a:cxn>
                <a:cxn ang="T4">
                  <a:pos x="T1" y="0"/>
                </a:cxn>
                <a:cxn ang="T5">
                  <a:pos x="T2" y="0"/>
                </a:cxn>
              </a:cxnLst>
              <a:rect l="T6" t="0" r="T7" b="0"/>
              <a:pathLst>
                <a:path w="685">
                  <a:moveTo>
                    <a:pt x="0" y="0"/>
                  </a:moveTo>
                  <a:lnTo>
                    <a:pt x="685" y="0"/>
                  </a:lnTo>
                </a:path>
              </a:pathLst>
            </a:custGeom>
            <a:noFill/>
            <a:ln w="0">
              <a:solidFill>
                <a:srgbClr val="000000"/>
              </a:solidFill>
              <a:prstDash val="sysDot"/>
              <a:round/>
            </a:ln>
          </p:spPr>
          <p:txBody>
            <a:bodyPr/>
            <a:lstStyle/>
            <a:p>
              <a:endParaRPr lang="en-US"/>
            </a:p>
          </p:txBody>
        </p:sp>
        <p:sp>
          <p:nvSpPr>
            <p:cNvPr id="38054" name="Freeform 83"/>
            <p:cNvSpPr>
              <a:spLocks noChangeAspect="1"/>
            </p:cNvSpPr>
            <p:nvPr/>
          </p:nvSpPr>
          <p:spPr bwMode="auto">
            <a:xfrm>
              <a:off x="545" y="1660"/>
              <a:ext cx="1326" cy="475"/>
            </a:xfrm>
            <a:custGeom>
              <a:avLst/>
              <a:gdLst>
                <a:gd name="T0" fmla="*/ 0 w 1326"/>
                <a:gd name="T1" fmla="*/ 357 h 475"/>
                <a:gd name="T2" fmla="*/ 22 w 1326"/>
                <a:gd name="T3" fmla="*/ 335 h 475"/>
                <a:gd name="T4" fmla="*/ 44 w 1326"/>
                <a:gd name="T5" fmla="*/ 313 h 475"/>
                <a:gd name="T6" fmla="*/ 64 w 1326"/>
                <a:gd name="T7" fmla="*/ 291 h 475"/>
                <a:gd name="T8" fmla="*/ 86 w 1326"/>
                <a:gd name="T9" fmla="*/ 267 h 475"/>
                <a:gd name="T10" fmla="*/ 108 w 1326"/>
                <a:gd name="T11" fmla="*/ 242 h 475"/>
                <a:gd name="T12" fmla="*/ 128 w 1326"/>
                <a:gd name="T13" fmla="*/ 218 h 475"/>
                <a:gd name="T14" fmla="*/ 150 w 1326"/>
                <a:gd name="T15" fmla="*/ 196 h 475"/>
                <a:gd name="T16" fmla="*/ 172 w 1326"/>
                <a:gd name="T17" fmla="*/ 172 h 475"/>
                <a:gd name="T18" fmla="*/ 193 w 1326"/>
                <a:gd name="T19" fmla="*/ 150 h 475"/>
                <a:gd name="T20" fmla="*/ 213 w 1326"/>
                <a:gd name="T21" fmla="*/ 128 h 475"/>
                <a:gd name="T22" fmla="*/ 235 w 1326"/>
                <a:gd name="T23" fmla="*/ 108 h 475"/>
                <a:gd name="T24" fmla="*/ 257 w 1326"/>
                <a:gd name="T25" fmla="*/ 88 h 475"/>
                <a:gd name="T26" fmla="*/ 277 w 1326"/>
                <a:gd name="T27" fmla="*/ 70 h 475"/>
                <a:gd name="T28" fmla="*/ 299 w 1326"/>
                <a:gd name="T29" fmla="*/ 54 h 475"/>
                <a:gd name="T30" fmla="*/ 321 w 1326"/>
                <a:gd name="T31" fmla="*/ 40 h 475"/>
                <a:gd name="T32" fmla="*/ 341 w 1326"/>
                <a:gd name="T33" fmla="*/ 28 h 475"/>
                <a:gd name="T34" fmla="*/ 363 w 1326"/>
                <a:gd name="T35" fmla="*/ 18 h 475"/>
                <a:gd name="T36" fmla="*/ 385 w 1326"/>
                <a:gd name="T37" fmla="*/ 10 h 475"/>
                <a:gd name="T38" fmla="*/ 407 w 1326"/>
                <a:gd name="T39" fmla="*/ 4 h 475"/>
                <a:gd name="T40" fmla="*/ 427 w 1326"/>
                <a:gd name="T41" fmla="*/ 0 h 475"/>
                <a:gd name="T42" fmla="*/ 449 w 1326"/>
                <a:gd name="T43" fmla="*/ 0 h 475"/>
                <a:gd name="T44" fmla="*/ 471 w 1326"/>
                <a:gd name="T45" fmla="*/ 0 h 475"/>
                <a:gd name="T46" fmla="*/ 491 w 1326"/>
                <a:gd name="T47" fmla="*/ 4 h 475"/>
                <a:gd name="T48" fmla="*/ 513 w 1326"/>
                <a:gd name="T49" fmla="*/ 10 h 475"/>
                <a:gd name="T50" fmla="*/ 535 w 1326"/>
                <a:gd name="T51" fmla="*/ 18 h 475"/>
                <a:gd name="T52" fmla="*/ 555 w 1326"/>
                <a:gd name="T53" fmla="*/ 28 h 475"/>
                <a:gd name="T54" fmla="*/ 577 w 1326"/>
                <a:gd name="T55" fmla="*/ 42 h 475"/>
                <a:gd name="T56" fmla="*/ 599 w 1326"/>
                <a:gd name="T57" fmla="*/ 56 h 475"/>
                <a:gd name="T58" fmla="*/ 621 w 1326"/>
                <a:gd name="T59" fmla="*/ 72 h 475"/>
                <a:gd name="T60" fmla="*/ 641 w 1326"/>
                <a:gd name="T61" fmla="*/ 90 h 475"/>
                <a:gd name="T62" fmla="*/ 663 w 1326"/>
                <a:gd name="T63" fmla="*/ 110 h 475"/>
                <a:gd name="T64" fmla="*/ 685 w 1326"/>
                <a:gd name="T65" fmla="*/ 130 h 475"/>
                <a:gd name="T66" fmla="*/ 705 w 1326"/>
                <a:gd name="T67" fmla="*/ 152 h 475"/>
                <a:gd name="T68" fmla="*/ 727 w 1326"/>
                <a:gd name="T69" fmla="*/ 174 h 475"/>
                <a:gd name="T70" fmla="*/ 749 w 1326"/>
                <a:gd name="T71" fmla="*/ 198 h 475"/>
                <a:gd name="T72" fmla="*/ 771 w 1326"/>
                <a:gd name="T73" fmla="*/ 222 h 475"/>
                <a:gd name="T74" fmla="*/ 791 w 1326"/>
                <a:gd name="T75" fmla="*/ 246 h 475"/>
                <a:gd name="T76" fmla="*/ 813 w 1326"/>
                <a:gd name="T77" fmla="*/ 269 h 475"/>
                <a:gd name="T78" fmla="*/ 835 w 1326"/>
                <a:gd name="T79" fmla="*/ 293 h 475"/>
                <a:gd name="T80" fmla="*/ 855 w 1326"/>
                <a:gd name="T81" fmla="*/ 317 h 475"/>
                <a:gd name="T82" fmla="*/ 877 w 1326"/>
                <a:gd name="T83" fmla="*/ 339 h 475"/>
                <a:gd name="T84" fmla="*/ 899 w 1326"/>
                <a:gd name="T85" fmla="*/ 359 h 475"/>
                <a:gd name="T86" fmla="*/ 919 w 1326"/>
                <a:gd name="T87" fmla="*/ 379 h 475"/>
                <a:gd name="T88" fmla="*/ 941 w 1326"/>
                <a:gd name="T89" fmla="*/ 397 h 475"/>
                <a:gd name="T90" fmla="*/ 963 w 1326"/>
                <a:gd name="T91" fmla="*/ 415 h 475"/>
                <a:gd name="T92" fmla="*/ 985 w 1326"/>
                <a:gd name="T93" fmla="*/ 429 h 475"/>
                <a:gd name="T94" fmla="*/ 1005 w 1326"/>
                <a:gd name="T95" fmla="*/ 443 h 475"/>
                <a:gd name="T96" fmla="*/ 1027 w 1326"/>
                <a:gd name="T97" fmla="*/ 453 h 475"/>
                <a:gd name="T98" fmla="*/ 1049 w 1326"/>
                <a:gd name="T99" fmla="*/ 463 h 475"/>
                <a:gd name="T100" fmla="*/ 1069 w 1326"/>
                <a:gd name="T101" fmla="*/ 469 h 475"/>
                <a:gd name="T102" fmla="*/ 1090 w 1326"/>
                <a:gd name="T103" fmla="*/ 473 h 475"/>
                <a:gd name="T104" fmla="*/ 1112 w 1326"/>
                <a:gd name="T105" fmla="*/ 475 h 475"/>
                <a:gd name="T106" fmla="*/ 1132 w 1326"/>
                <a:gd name="T107" fmla="*/ 475 h 475"/>
                <a:gd name="T108" fmla="*/ 1154 w 1326"/>
                <a:gd name="T109" fmla="*/ 473 h 475"/>
                <a:gd name="T110" fmla="*/ 1176 w 1326"/>
                <a:gd name="T111" fmla="*/ 467 h 475"/>
                <a:gd name="T112" fmla="*/ 1198 w 1326"/>
                <a:gd name="T113" fmla="*/ 461 h 475"/>
                <a:gd name="T114" fmla="*/ 1218 w 1326"/>
                <a:gd name="T115" fmla="*/ 451 h 475"/>
                <a:gd name="T116" fmla="*/ 1240 w 1326"/>
                <a:gd name="T117" fmla="*/ 439 h 475"/>
                <a:gd name="T118" fmla="*/ 1262 w 1326"/>
                <a:gd name="T119" fmla="*/ 425 h 475"/>
                <a:gd name="T120" fmla="*/ 1282 w 1326"/>
                <a:gd name="T121" fmla="*/ 409 h 475"/>
                <a:gd name="T122" fmla="*/ 1304 w 1326"/>
                <a:gd name="T123" fmla="*/ 393 h 475"/>
                <a:gd name="T124" fmla="*/ 1326 w 1326"/>
                <a:gd name="T125" fmla="*/ 373 h 4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26"/>
                <a:gd name="T190" fmla="*/ 0 h 475"/>
                <a:gd name="T191" fmla="*/ 1326 w 1326"/>
                <a:gd name="T192" fmla="*/ 475 h 4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26" h="475">
                  <a:moveTo>
                    <a:pt x="0" y="357"/>
                  </a:moveTo>
                  <a:lnTo>
                    <a:pt x="22" y="335"/>
                  </a:lnTo>
                  <a:lnTo>
                    <a:pt x="44" y="313"/>
                  </a:lnTo>
                  <a:lnTo>
                    <a:pt x="64" y="291"/>
                  </a:lnTo>
                  <a:lnTo>
                    <a:pt x="86" y="267"/>
                  </a:lnTo>
                  <a:lnTo>
                    <a:pt x="108" y="242"/>
                  </a:lnTo>
                  <a:lnTo>
                    <a:pt x="128" y="218"/>
                  </a:lnTo>
                  <a:lnTo>
                    <a:pt x="150" y="196"/>
                  </a:lnTo>
                  <a:lnTo>
                    <a:pt x="172" y="172"/>
                  </a:lnTo>
                  <a:lnTo>
                    <a:pt x="193" y="150"/>
                  </a:lnTo>
                  <a:lnTo>
                    <a:pt x="213" y="128"/>
                  </a:lnTo>
                  <a:lnTo>
                    <a:pt x="235" y="108"/>
                  </a:lnTo>
                  <a:lnTo>
                    <a:pt x="257" y="88"/>
                  </a:lnTo>
                  <a:lnTo>
                    <a:pt x="277" y="70"/>
                  </a:lnTo>
                  <a:lnTo>
                    <a:pt x="299" y="54"/>
                  </a:lnTo>
                  <a:lnTo>
                    <a:pt x="321" y="40"/>
                  </a:lnTo>
                  <a:lnTo>
                    <a:pt x="341" y="28"/>
                  </a:lnTo>
                  <a:lnTo>
                    <a:pt x="363" y="18"/>
                  </a:lnTo>
                  <a:lnTo>
                    <a:pt x="385" y="10"/>
                  </a:lnTo>
                  <a:lnTo>
                    <a:pt x="407" y="4"/>
                  </a:lnTo>
                  <a:lnTo>
                    <a:pt x="427" y="0"/>
                  </a:lnTo>
                  <a:lnTo>
                    <a:pt x="449" y="0"/>
                  </a:lnTo>
                  <a:lnTo>
                    <a:pt x="471" y="0"/>
                  </a:lnTo>
                  <a:lnTo>
                    <a:pt x="491" y="4"/>
                  </a:lnTo>
                  <a:lnTo>
                    <a:pt x="513" y="10"/>
                  </a:lnTo>
                  <a:lnTo>
                    <a:pt x="535" y="18"/>
                  </a:lnTo>
                  <a:lnTo>
                    <a:pt x="555" y="28"/>
                  </a:lnTo>
                  <a:lnTo>
                    <a:pt x="577" y="42"/>
                  </a:lnTo>
                  <a:lnTo>
                    <a:pt x="599" y="56"/>
                  </a:lnTo>
                  <a:lnTo>
                    <a:pt x="621" y="72"/>
                  </a:lnTo>
                  <a:lnTo>
                    <a:pt x="641" y="90"/>
                  </a:lnTo>
                  <a:lnTo>
                    <a:pt x="663" y="110"/>
                  </a:lnTo>
                  <a:lnTo>
                    <a:pt x="685" y="130"/>
                  </a:lnTo>
                  <a:lnTo>
                    <a:pt x="705" y="152"/>
                  </a:lnTo>
                  <a:lnTo>
                    <a:pt x="727" y="174"/>
                  </a:lnTo>
                  <a:lnTo>
                    <a:pt x="749" y="198"/>
                  </a:lnTo>
                  <a:lnTo>
                    <a:pt x="771" y="222"/>
                  </a:lnTo>
                  <a:lnTo>
                    <a:pt x="791" y="246"/>
                  </a:lnTo>
                  <a:lnTo>
                    <a:pt x="813" y="269"/>
                  </a:lnTo>
                  <a:lnTo>
                    <a:pt x="835" y="293"/>
                  </a:lnTo>
                  <a:lnTo>
                    <a:pt x="855" y="317"/>
                  </a:lnTo>
                  <a:lnTo>
                    <a:pt x="877" y="339"/>
                  </a:lnTo>
                  <a:lnTo>
                    <a:pt x="899" y="359"/>
                  </a:lnTo>
                  <a:lnTo>
                    <a:pt x="919" y="379"/>
                  </a:lnTo>
                  <a:lnTo>
                    <a:pt x="941" y="397"/>
                  </a:lnTo>
                  <a:lnTo>
                    <a:pt x="963" y="415"/>
                  </a:lnTo>
                  <a:lnTo>
                    <a:pt x="985" y="429"/>
                  </a:lnTo>
                  <a:lnTo>
                    <a:pt x="1005" y="443"/>
                  </a:lnTo>
                  <a:lnTo>
                    <a:pt x="1027" y="453"/>
                  </a:lnTo>
                  <a:lnTo>
                    <a:pt x="1049" y="463"/>
                  </a:lnTo>
                  <a:lnTo>
                    <a:pt x="1069" y="469"/>
                  </a:lnTo>
                  <a:lnTo>
                    <a:pt x="1090" y="473"/>
                  </a:lnTo>
                  <a:lnTo>
                    <a:pt x="1112" y="475"/>
                  </a:lnTo>
                  <a:lnTo>
                    <a:pt x="1132" y="475"/>
                  </a:lnTo>
                  <a:lnTo>
                    <a:pt x="1154" y="473"/>
                  </a:lnTo>
                  <a:lnTo>
                    <a:pt x="1176" y="467"/>
                  </a:lnTo>
                  <a:lnTo>
                    <a:pt x="1198" y="461"/>
                  </a:lnTo>
                  <a:lnTo>
                    <a:pt x="1218" y="451"/>
                  </a:lnTo>
                  <a:lnTo>
                    <a:pt x="1240" y="439"/>
                  </a:lnTo>
                  <a:lnTo>
                    <a:pt x="1262" y="425"/>
                  </a:lnTo>
                  <a:lnTo>
                    <a:pt x="1282" y="409"/>
                  </a:lnTo>
                  <a:lnTo>
                    <a:pt x="1304" y="393"/>
                  </a:lnTo>
                  <a:lnTo>
                    <a:pt x="1326" y="373"/>
                  </a:lnTo>
                </a:path>
              </a:pathLst>
            </a:custGeom>
            <a:noFill/>
            <a:ln w="6350">
              <a:solidFill>
                <a:srgbClr val="0000FF"/>
              </a:solidFill>
              <a:prstDash val="solid"/>
              <a:round/>
            </a:ln>
          </p:spPr>
          <p:txBody>
            <a:bodyPr/>
            <a:lstStyle/>
            <a:p>
              <a:endParaRPr lang="en-US"/>
            </a:p>
          </p:txBody>
        </p:sp>
        <p:sp>
          <p:nvSpPr>
            <p:cNvPr id="38055" name="Freeform 84"/>
            <p:cNvSpPr>
              <a:spLocks noChangeAspect="1"/>
            </p:cNvSpPr>
            <p:nvPr/>
          </p:nvSpPr>
          <p:spPr bwMode="auto">
            <a:xfrm>
              <a:off x="545" y="1660"/>
              <a:ext cx="1326" cy="475"/>
            </a:xfrm>
            <a:custGeom>
              <a:avLst/>
              <a:gdLst>
                <a:gd name="T0" fmla="*/ 0 w 1326"/>
                <a:gd name="T1" fmla="*/ 357 h 475"/>
                <a:gd name="T2" fmla="*/ 22 w 1326"/>
                <a:gd name="T3" fmla="*/ 377 h 475"/>
                <a:gd name="T4" fmla="*/ 44 w 1326"/>
                <a:gd name="T5" fmla="*/ 395 h 475"/>
                <a:gd name="T6" fmla="*/ 64 w 1326"/>
                <a:gd name="T7" fmla="*/ 413 h 475"/>
                <a:gd name="T8" fmla="*/ 86 w 1326"/>
                <a:gd name="T9" fmla="*/ 427 h 475"/>
                <a:gd name="T10" fmla="*/ 108 w 1326"/>
                <a:gd name="T11" fmla="*/ 441 h 475"/>
                <a:gd name="T12" fmla="*/ 128 w 1326"/>
                <a:gd name="T13" fmla="*/ 453 h 475"/>
                <a:gd name="T14" fmla="*/ 150 w 1326"/>
                <a:gd name="T15" fmla="*/ 461 h 475"/>
                <a:gd name="T16" fmla="*/ 172 w 1326"/>
                <a:gd name="T17" fmla="*/ 469 h 475"/>
                <a:gd name="T18" fmla="*/ 193 w 1326"/>
                <a:gd name="T19" fmla="*/ 473 h 475"/>
                <a:gd name="T20" fmla="*/ 213 w 1326"/>
                <a:gd name="T21" fmla="*/ 475 h 475"/>
                <a:gd name="T22" fmla="*/ 235 w 1326"/>
                <a:gd name="T23" fmla="*/ 475 h 475"/>
                <a:gd name="T24" fmla="*/ 257 w 1326"/>
                <a:gd name="T25" fmla="*/ 473 h 475"/>
                <a:gd name="T26" fmla="*/ 277 w 1326"/>
                <a:gd name="T27" fmla="*/ 469 h 475"/>
                <a:gd name="T28" fmla="*/ 299 w 1326"/>
                <a:gd name="T29" fmla="*/ 461 h 475"/>
                <a:gd name="T30" fmla="*/ 321 w 1326"/>
                <a:gd name="T31" fmla="*/ 453 h 475"/>
                <a:gd name="T32" fmla="*/ 341 w 1326"/>
                <a:gd name="T33" fmla="*/ 441 h 475"/>
                <a:gd name="T34" fmla="*/ 363 w 1326"/>
                <a:gd name="T35" fmla="*/ 427 h 475"/>
                <a:gd name="T36" fmla="*/ 385 w 1326"/>
                <a:gd name="T37" fmla="*/ 411 h 475"/>
                <a:gd name="T38" fmla="*/ 407 w 1326"/>
                <a:gd name="T39" fmla="*/ 395 h 475"/>
                <a:gd name="T40" fmla="*/ 427 w 1326"/>
                <a:gd name="T41" fmla="*/ 375 h 475"/>
                <a:gd name="T42" fmla="*/ 449 w 1326"/>
                <a:gd name="T43" fmla="*/ 355 h 475"/>
                <a:gd name="T44" fmla="*/ 471 w 1326"/>
                <a:gd name="T45" fmla="*/ 335 h 475"/>
                <a:gd name="T46" fmla="*/ 491 w 1326"/>
                <a:gd name="T47" fmla="*/ 313 h 475"/>
                <a:gd name="T48" fmla="*/ 513 w 1326"/>
                <a:gd name="T49" fmla="*/ 289 h 475"/>
                <a:gd name="T50" fmla="*/ 535 w 1326"/>
                <a:gd name="T51" fmla="*/ 267 h 475"/>
                <a:gd name="T52" fmla="*/ 555 w 1326"/>
                <a:gd name="T53" fmla="*/ 242 h 475"/>
                <a:gd name="T54" fmla="*/ 577 w 1326"/>
                <a:gd name="T55" fmla="*/ 218 h 475"/>
                <a:gd name="T56" fmla="*/ 599 w 1326"/>
                <a:gd name="T57" fmla="*/ 194 h 475"/>
                <a:gd name="T58" fmla="*/ 621 w 1326"/>
                <a:gd name="T59" fmla="*/ 170 h 475"/>
                <a:gd name="T60" fmla="*/ 641 w 1326"/>
                <a:gd name="T61" fmla="*/ 148 h 475"/>
                <a:gd name="T62" fmla="*/ 663 w 1326"/>
                <a:gd name="T63" fmla="*/ 126 h 475"/>
                <a:gd name="T64" fmla="*/ 685 w 1326"/>
                <a:gd name="T65" fmla="*/ 106 h 475"/>
                <a:gd name="T66" fmla="*/ 705 w 1326"/>
                <a:gd name="T67" fmla="*/ 86 h 475"/>
                <a:gd name="T68" fmla="*/ 727 w 1326"/>
                <a:gd name="T69" fmla="*/ 70 h 475"/>
                <a:gd name="T70" fmla="*/ 749 w 1326"/>
                <a:gd name="T71" fmla="*/ 54 h 475"/>
                <a:gd name="T72" fmla="*/ 771 w 1326"/>
                <a:gd name="T73" fmla="*/ 40 h 475"/>
                <a:gd name="T74" fmla="*/ 791 w 1326"/>
                <a:gd name="T75" fmla="*/ 26 h 475"/>
                <a:gd name="T76" fmla="*/ 813 w 1326"/>
                <a:gd name="T77" fmla="*/ 16 h 475"/>
                <a:gd name="T78" fmla="*/ 835 w 1326"/>
                <a:gd name="T79" fmla="*/ 8 h 475"/>
                <a:gd name="T80" fmla="*/ 855 w 1326"/>
                <a:gd name="T81" fmla="*/ 4 h 475"/>
                <a:gd name="T82" fmla="*/ 877 w 1326"/>
                <a:gd name="T83" fmla="*/ 0 h 475"/>
                <a:gd name="T84" fmla="*/ 899 w 1326"/>
                <a:gd name="T85" fmla="*/ 0 h 475"/>
                <a:gd name="T86" fmla="*/ 919 w 1326"/>
                <a:gd name="T87" fmla="*/ 0 h 475"/>
                <a:gd name="T88" fmla="*/ 941 w 1326"/>
                <a:gd name="T89" fmla="*/ 4 h 475"/>
                <a:gd name="T90" fmla="*/ 963 w 1326"/>
                <a:gd name="T91" fmla="*/ 10 h 475"/>
                <a:gd name="T92" fmla="*/ 985 w 1326"/>
                <a:gd name="T93" fmla="*/ 18 h 475"/>
                <a:gd name="T94" fmla="*/ 1005 w 1326"/>
                <a:gd name="T95" fmla="*/ 30 h 475"/>
                <a:gd name="T96" fmla="*/ 1027 w 1326"/>
                <a:gd name="T97" fmla="*/ 42 h 475"/>
                <a:gd name="T98" fmla="*/ 1049 w 1326"/>
                <a:gd name="T99" fmla="*/ 56 h 475"/>
                <a:gd name="T100" fmla="*/ 1069 w 1326"/>
                <a:gd name="T101" fmla="*/ 74 h 475"/>
                <a:gd name="T102" fmla="*/ 1090 w 1326"/>
                <a:gd name="T103" fmla="*/ 92 h 475"/>
                <a:gd name="T104" fmla="*/ 1112 w 1326"/>
                <a:gd name="T105" fmla="*/ 110 h 475"/>
                <a:gd name="T106" fmla="*/ 1132 w 1326"/>
                <a:gd name="T107" fmla="*/ 132 h 475"/>
                <a:gd name="T108" fmla="*/ 1154 w 1326"/>
                <a:gd name="T109" fmla="*/ 154 h 475"/>
                <a:gd name="T110" fmla="*/ 1176 w 1326"/>
                <a:gd name="T111" fmla="*/ 176 h 475"/>
                <a:gd name="T112" fmla="*/ 1198 w 1326"/>
                <a:gd name="T113" fmla="*/ 200 h 475"/>
                <a:gd name="T114" fmla="*/ 1218 w 1326"/>
                <a:gd name="T115" fmla="*/ 222 h 475"/>
                <a:gd name="T116" fmla="*/ 1240 w 1326"/>
                <a:gd name="T117" fmla="*/ 246 h 475"/>
                <a:gd name="T118" fmla="*/ 1262 w 1326"/>
                <a:gd name="T119" fmla="*/ 271 h 475"/>
                <a:gd name="T120" fmla="*/ 1282 w 1326"/>
                <a:gd name="T121" fmla="*/ 295 h 475"/>
                <a:gd name="T122" fmla="*/ 1304 w 1326"/>
                <a:gd name="T123" fmla="*/ 317 h 475"/>
                <a:gd name="T124" fmla="*/ 1326 w 1326"/>
                <a:gd name="T125" fmla="*/ 339 h 4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26"/>
                <a:gd name="T190" fmla="*/ 0 h 475"/>
                <a:gd name="T191" fmla="*/ 1326 w 1326"/>
                <a:gd name="T192" fmla="*/ 475 h 4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26" h="475">
                  <a:moveTo>
                    <a:pt x="0" y="357"/>
                  </a:moveTo>
                  <a:lnTo>
                    <a:pt x="22" y="377"/>
                  </a:lnTo>
                  <a:lnTo>
                    <a:pt x="44" y="395"/>
                  </a:lnTo>
                  <a:lnTo>
                    <a:pt x="64" y="413"/>
                  </a:lnTo>
                  <a:lnTo>
                    <a:pt x="86" y="427"/>
                  </a:lnTo>
                  <a:lnTo>
                    <a:pt x="108" y="441"/>
                  </a:lnTo>
                  <a:lnTo>
                    <a:pt x="128" y="453"/>
                  </a:lnTo>
                  <a:lnTo>
                    <a:pt x="150" y="461"/>
                  </a:lnTo>
                  <a:lnTo>
                    <a:pt x="172" y="469"/>
                  </a:lnTo>
                  <a:lnTo>
                    <a:pt x="193" y="473"/>
                  </a:lnTo>
                  <a:lnTo>
                    <a:pt x="213" y="475"/>
                  </a:lnTo>
                  <a:lnTo>
                    <a:pt x="235" y="475"/>
                  </a:lnTo>
                  <a:lnTo>
                    <a:pt x="257" y="473"/>
                  </a:lnTo>
                  <a:lnTo>
                    <a:pt x="277" y="469"/>
                  </a:lnTo>
                  <a:lnTo>
                    <a:pt x="299" y="461"/>
                  </a:lnTo>
                  <a:lnTo>
                    <a:pt x="321" y="453"/>
                  </a:lnTo>
                  <a:lnTo>
                    <a:pt x="341" y="441"/>
                  </a:lnTo>
                  <a:lnTo>
                    <a:pt x="363" y="427"/>
                  </a:lnTo>
                  <a:lnTo>
                    <a:pt x="385" y="411"/>
                  </a:lnTo>
                  <a:lnTo>
                    <a:pt x="407" y="395"/>
                  </a:lnTo>
                  <a:lnTo>
                    <a:pt x="427" y="375"/>
                  </a:lnTo>
                  <a:lnTo>
                    <a:pt x="449" y="355"/>
                  </a:lnTo>
                  <a:lnTo>
                    <a:pt x="471" y="335"/>
                  </a:lnTo>
                  <a:lnTo>
                    <a:pt x="491" y="313"/>
                  </a:lnTo>
                  <a:lnTo>
                    <a:pt x="513" y="289"/>
                  </a:lnTo>
                  <a:lnTo>
                    <a:pt x="535" y="267"/>
                  </a:lnTo>
                  <a:lnTo>
                    <a:pt x="555" y="242"/>
                  </a:lnTo>
                  <a:lnTo>
                    <a:pt x="577" y="218"/>
                  </a:lnTo>
                  <a:lnTo>
                    <a:pt x="599" y="194"/>
                  </a:lnTo>
                  <a:lnTo>
                    <a:pt x="621" y="170"/>
                  </a:lnTo>
                  <a:lnTo>
                    <a:pt x="641" y="148"/>
                  </a:lnTo>
                  <a:lnTo>
                    <a:pt x="663" y="126"/>
                  </a:lnTo>
                  <a:lnTo>
                    <a:pt x="685" y="106"/>
                  </a:lnTo>
                  <a:lnTo>
                    <a:pt x="705" y="86"/>
                  </a:lnTo>
                  <a:lnTo>
                    <a:pt x="727" y="70"/>
                  </a:lnTo>
                  <a:lnTo>
                    <a:pt x="749" y="54"/>
                  </a:lnTo>
                  <a:lnTo>
                    <a:pt x="771" y="40"/>
                  </a:lnTo>
                  <a:lnTo>
                    <a:pt x="791" y="26"/>
                  </a:lnTo>
                  <a:lnTo>
                    <a:pt x="813" y="16"/>
                  </a:lnTo>
                  <a:lnTo>
                    <a:pt x="835" y="8"/>
                  </a:lnTo>
                  <a:lnTo>
                    <a:pt x="855" y="4"/>
                  </a:lnTo>
                  <a:lnTo>
                    <a:pt x="877" y="0"/>
                  </a:lnTo>
                  <a:lnTo>
                    <a:pt x="899" y="0"/>
                  </a:lnTo>
                  <a:lnTo>
                    <a:pt x="919" y="0"/>
                  </a:lnTo>
                  <a:lnTo>
                    <a:pt x="941" y="4"/>
                  </a:lnTo>
                  <a:lnTo>
                    <a:pt x="963" y="10"/>
                  </a:lnTo>
                  <a:lnTo>
                    <a:pt x="985" y="18"/>
                  </a:lnTo>
                  <a:lnTo>
                    <a:pt x="1005" y="30"/>
                  </a:lnTo>
                  <a:lnTo>
                    <a:pt x="1027" y="42"/>
                  </a:lnTo>
                  <a:lnTo>
                    <a:pt x="1049" y="56"/>
                  </a:lnTo>
                  <a:lnTo>
                    <a:pt x="1069" y="74"/>
                  </a:lnTo>
                  <a:lnTo>
                    <a:pt x="1090" y="92"/>
                  </a:lnTo>
                  <a:lnTo>
                    <a:pt x="1112" y="110"/>
                  </a:lnTo>
                  <a:lnTo>
                    <a:pt x="1132" y="132"/>
                  </a:lnTo>
                  <a:lnTo>
                    <a:pt x="1154" y="154"/>
                  </a:lnTo>
                  <a:lnTo>
                    <a:pt x="1176" y="176"/>
                  </a:lnTo>
                  <a:lnTo>
                    <a:pt x="1198" y="200"/>
                  </a:lnTo>
                  <a:lnTo>
                    <a:pt x="1218" y="222"/>
                  </a:lnTo>
                  <a:lnTo>
                    <a:pt x="1240" y="246"/>
                  </a:lnTo>
                  <a:lnTo>
                    <a:pt x="1262" y="271"/>
                  </a:lnTo>
                  <a:lnTo>
                    <a:pt x="1282" y="295"/>
                  </a:lnTo>
                  <a:lnTo>
                    <a:pt x="1304" y="317"/>
                  </a:lnTo>
                  <a:lnTo>
                    <a:pt x="1326" y="339"/>
                  </a:lnTo>
                </a:path>
              </a:pathLst>
            </a:custGeom>
            <a:noFill/>
            <a:ln w="6350">
              <a:solidFill>
                <a:srgbClr val="00FF00"/>
              </a:solidFill>
              <a:prstDash val="solid"/>
              <a:round/>
            </a:ln>
          </p:spPr>
          <p:txBody>
            <a:bodyPr/>
            <a:lstStyle/>
            <a:p>
              <a:endParaRPr lang="en-US"/>
            </a:p>
          </p:txBody>
        </p:sp>
        <p:sp>
          <p:nvSpPr>
            <p:cNvPr id="38056" name="Freeform 85"/>
            <p:cNvSpPr>
              <a:spLocks noChangeAspect="1"/>
            </p:cNvSpPr>
            <p:nvPr/>
          </p:nvSpPr>
          <p:spPr bwMode="auto">
            <a:xfrm>
              <a:off x="545" y="1660"/>
              <a:ext cx="1326" cy="475"/>
            </a:xfrm>
            <a:custGeom>
              <a:avLst/>
              <a:gdLst>
                <a:gd name="T0" fmla="*/ 0 w 1326"/>
                <a:gd name="T1" fmla="*/ 0 h 475"/>
                <a:gd name="T2" fmla="*/ 22 w 1326"/>
                <a:gd name="T3" fmla="*/ 0 h 475"/>
                <a:gd name="T4" fmla="*/ 44 w 1326"/>
                <a:gd name="T5" fmla="*/ 4 h 475"/>
                <a:gd name="T6" fmla="*/ 64 w 1326"/>
                <a:gd name="T7" fmla="*/ 10 h 475"/>
                <a:gd name="T8" fmla="*/ 86 w 1326"/>
                <a:gd name="T9" fmla="*/ 18 h 475"/>
                <a:gd name="T10" fmla="*/ 108 w 1326"/>
                <a:gd name="T11" fmla="*/ 28 h 475"/>
                <a:gd name="T12" fmla="*/ 128 w 1326"/>
                <a:gd name="T13" fmla="*/ 40 h 475"/>
                <a:gd name="T14" fmla="*/ 150 w 1326"/>
                <a:gd name="T15" fmla="*/ 54 h 475"/>
                <a:gd name="T16" fmla="*/ 172 w 1326"/>
                <a:gd name="T17" fmla="*/ 72 h 475"/>
                <a:gd name="T18" fmla="*/ 193 w 1326"/>
                <a:gd name="T19" fmla="*/ 90 h 475"/>
                <a:gd name="T20" fmla="*/ 213 w 1326"/>
                <a:gd name="T21" fmla="*/ 108 h 475"/>
                <a:gd name="T22" fmla="*/ 235 w 1326"/>
                <a:gd name="T23" fmla="*/ 130 h 475"/>
                <a:gd name="T24" fmla="*/ 257 w 1326"/>
                <a:gd name="T25" fmla="*/ 150 h 475"/>
                <a:gd name="T26" fmla="*/ 277 w 1326"/>
                <a:gd name="T27" fmla="*/ 174 h 475"/>
                <a:gd name="T28" fmla="*/ 299 w 1326"/>
                <a:gd name="T29" fmla="*/ 196 h 475"/>
                <a:gd name="T30" fmla="*/ 321 w 1326"/>
                <a:gd name="T31" fmla="*/ 220 h 475"/>
                <a:gd name="T32" fmla="*/ 341 w 1326"/>
                <a:gd name="T33" fmla="*/ 244 h 475"/>
                <a:gd name="T34" fmla="*/ 363 w 1326"/>
                <a:gd name="T35" fmla="*/ 269 h 475"/>
                <a:gd name="T36" fmla="*/ 385 w 1326"/>
                <a:gd name="T37" fmla="*/ 293 h 475"/>
                <a:gd name="T38" fmla="*/ 407 w 1326"/>
                <a:gd name="T39" fmla="*/ 315 h 475"/>
                <a:gd name="T40" fmla="*/ 427 w 1326"/>
                <a:gd name="T41" fmla="*/ 337 h 475"/>
                <a:gd name="T42" fmla="*/ 449 w 1326"/>
                <a:gd name="T43" fmla="*/ 359 h 475"/>
                <a:gd name="T44" fmla="*/ 471 w 1326"/>
                <a:gd name="T45" fmla="*/ 379 h 475"/>
                <a:gd name="T46" fmla="*/ 491 w 1326"/>
                <a:gd name="T47" fmla="*/ 397 h 475"/>
                <a:gd name="T48" fmla="*/ 513 w 1326"/>
                <a:gd name="T49" fmla="*/ 413 h 475"/>
                <a:gd name="T50" fmla="*/ 535 w 1326"/>
                <a:gd name="T51" fmla="*/ 429 h 475"/>
                <a:gd name="T52" fmla="*/ 555 w 1326"/>
                <a:gd name="T53" fmla="*/ 441 h 475"/>
                <a:gd name="T54" fmla="*/ 577 w 1326"/>
                <a:gd name="T55" fmla="*/ 453 h 475"/>
                <a:gd name="T56" fmla="*/ 599 w 1326"/>
                <a:gd name="T57" fmla="*/ 463 h 475"/>
                <a:gd name="T58" fmla="*/ 621 w 1326"/>
                <a:gd name="T59" fmla="*/ 469 h 475"/>
                <a:gd name="T60" fmla="*/ 641 w 1326"/>
                <a:gd name="T61" fmla="*/ 473 h 475"/>
                <a:gd name="T62" fmla="*/ 663 w 1326"/>
                <a:gd name="T63" fmla="*/ 475 h 475"/>
                <a:gd name="T64" fmla="*/ 685 w 1326"/>
                <a:gd name="T65" fmla="*/ 475 h 475"/>
                <a:gd name="T66" fmla="*/ 705 w 1326"/>
                <a:gd name="T67" fmla="*/ 473 h 475"/>
                <a:gd name="T68" fmla="*/ 727 w 1326"/>
                <a:gd name="T69" fmla="*/ 469 h 475"/>
                <a:gd name="T70" fmla="*/ 749 w 1326"/>
                <a:gd name="T71" fmla="*/ 461 h 475"/>
                <a:gd name="T72" fmla="*/ 771 w 1326"/>
                <a:gd name="T73" fmla="*/ 451 h 475"/>
                <a:gd name="T74" fmla="*/ 791 w 1326"/>
                <a:gd name="T75" fmla="*/ 439 h 475"/>
                <a:gd name="T76" fmla="*/ 813 w 1326"/>
                <a:gd name="T77" fmla="*/ 427 h 475"/>
                <a:gd name="T78" fmla="*/ 835 w 1326"/>
                <a:gd name="T79" fmla="*/ 411 h 475"/>
                <a:gd name="T80" fmla="*/ 855 w 1326"/>
                <a:gd name="T81" fmla="*/ 393 h 475"/>
                <a:gd name="T82" fmla="*/ 877 w 1326"/>
                <a:gd name="T83" fmla="*/ 375 h 475"/>
                <a:gd name="T84" fmla="*/ 899 w 1326"/>
                <a:gd name="T85" fmla="*/ 355 h 475"/>
                <a:gd name="T86" fmla="*/ 919 w 1326"/>
                <a:gd name="T87" fmla="*/ 333 h 475"/>
                <a:gd name="T88" fmla="*/ 941 w 1326"/>
                <a:gd name="T89" fmla="*/ 311 h 475"/>
                <a:gd name="T90" fmla="*/ 963 w 1326"/>
                <a:gd name="T91" fmla="*/ 289 h 475"/>
                <a:gd name="T92" fmla="*/ 985 w 1326"/>
                <a:gd name="T93" fmla="*/ 265 h 475"/>
                <a:gd name="T94" fmla="*/ 1005 w 1326"/>
                <a:gd name="T95" fmla="*/ 240 h 475"/>
                <a:gd name="T96" fmla="*/ 1027 w 1326"/>
                <a:gd name="T97" fmla="*/ 216 h 475"/>
                <a:gd name="T98" fmla="*/ 1049 w 1326"/>
                <a:gd name="T99" fmla="*/ 192 h 475"/>
                <a:gd name="T100" fmla="*/ 1069 w 1326"/>
                <a:gd name="T101" fmla="*/ 170 h 475"/>
                <a:gd name="T102" fmla="*/ 1090 w 1326"/>
                <a:gd name="T103" fmla="*/ 148 h 475"/>
                <a:gd name="T104" fmla="*/ 1112 w 1326"/>
                <a:gd name="T105" fmla="*/ 126 h 475"/>
                <a:gd name="T106" fmla="*/ 1132 w 1326"/>
                <a:gd name="T107" fmla="*/ 106 h 475"/>
                <a:gd name="T108" fmla="*/ 1154 w 1326"/>
                <a:gd name="T109" fmla="*/ 86 h 475"/>
                <a:gd name="T110" fmla="*/ 1176 w 1326"/>
                <a:gd name="T111" fmla="*/ 68 h 475"/>
                <a:gd name="T112" fmla="*/ 1198 w 1326"/>
                <a:gd name="T113" fmla="*/ 52 h 475"/>
                <a:gd name="T114" fmla="*/ 1218 w 1326"/>
                <a:gd name="T115" fmla="*/ 38 h 475"/>
                <a:gd name="T116" fmla="*/ 1240 w 1326"/>
                <a:gd name="T117" fmla="*/ 26 h 475"/>
                <a:gd name="T118" fmla="*/ 1262 w 1326"/>
                <a:gd name="T119" fmla="*/ 16 h 475"/>
                <a:gd name="T120" fmla="*/ 1282 w 1326"/>
                <a:gd name="T121" fmla="*/ 8 h 475"/>
                <a:gd name="T122" fmla="*/ 1304 w 1326"/>
                <a:gd name="T123" fmla="*/ 2 h 475"/>
                <a:gd name="T124" fmla="*/ 1326 w 1326"/>
                <a:gd name="T125" fmla="*/ 0 h 4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26"/>
                <a:gd name="T190" fmla="*/ 0 h 475"/>
                <a:gd name="T191" fmla="*/ 1326 w 1326"/>
                <a:gd name="T192" fmla="*/ 475 h 4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26" h="475">
                  <a:moveTo>
                    <a:pt x="0" y="0"/>
                  </a:moveTo>
                  <a:lnTo>
                    <a:pt x="22" y="0"/>
                  </a:lnTo>
                  <a:lnTo>
                    <a:pt x="44" y="4"/>
                  </a:lnTo>
                  <a:lnTo>
                    <a:pt x="64" y="10"/>
                  </a:lnTo>
                  <a:lnTo>
                    <a:pt x="86" y="18"/>
                  </a:lnTo>
                  <a:lnTo>
                    <a:pt x="108" y="28"/>
                  </a:lnTo>
                  <a:lnTo>
                    <a:pt x="128" y="40"/>
                  </a:lnTo>
                  <a:lnTo>
                    <a:pt x="150" y="54"/>
                  </a:lnTo>
                  <a:lnTo>
                    <a:pt x="172" y="72"/>
                  </a:lnTo>
                  <a:lnTo>
                    <a:pt x="193" y="90"/>
                  </a:lnTo>
                  <a:lnTo>
                    <a:pt x="213" y="108"/>
                  </a:lnTo>
                  <a:lnTo>
                    <a:pt x="235" y="130"/>
                  </a:lnTo>
                  <a:lnTo>
                    <a:pt x="257" y="150"/>
                  </a:lnTo>
                  <a:lnTo>
                    <a:pt x="277" y="174"/>
                  </a:lnTo>
                  <a:lnTo>
                    <a:pt x="299" y="196"/>
                  </a:lnTo>
                  <a:lnTo>
                    <a:pt x="321" y="220"/>
                  </a:lnTo>
                  <a:lnTo>
                    <a:pt x="341" y="244"/>
                  </a:lnTo>
                  <a:lnTo>
                    <a:pt x="363" y="269"/>
                  </a:lnTo>
                  <a:lnTo>
                    <a:pt x="385" y="293"/>
                  </a:lnTo>
                  <a:lnTo>
                    <a:pt x="407" y="315"/>
                  </a:lnTo>
                  <a:lnTo>
                    <a:pt x="427" y="337"/>
                  </a:lnTo>
                  <a:lnTo>
                    <a:pt x="449" y="359"/>
                  </a:lnTo>
                  <a:lnTo>
                    <a:pt x="471" y="379"/>
                  </a:lnTo>
                  <a:lnTo>
                    <a:pt x="491" y="397"/>
                  </a:lnTo>
                  <a:lnTo>
                    <a:pt x="513" y="413"/>
                  </a:lnTo>
                  <a:lnTo>
                    <a:pt x="535" y="429"/>
                  </a:lnTo>
                  <a:lnTo>
                    <a:pt x="555" y="441"/>
                  </a:lnTo>
                  <a:lnTo>
                    <a:pt x="577" y="453"/>
                  </a:lnTo>
                  <a:lnTo>
                    <a:pt x="599" y="463"/>
                  </a:lnTo>
                  <a:lnTo>
                    <a:pt x="621" y="469"/>
                  </a:lnTo>
                  <a:lnTo>
                    <a:pt x="641" y="473"/>
                  </a:lnTo>
                  <a:lnTo>
                    <a:pt x="663" y="475"/>
                  </a:lnTo>
                  <a:lnTo>
                    <a:pt x="685" y="475"/>
                  </a:lnTo>
                  <a:lnTo>
                    <a:pt x="705" y="473"/>
                  </a:lnTo>
                  <a:lnTo>
                    <a:pt x="727" y="469"/>
                  </a:lnTo>
                  <a:lnTo>
                    <a:pt x="749" y="461"/>
                  </a:lnTo>
                  <a:lnTo>
                    <a:pt x="771" y="451"/>
                  </a:lnTo>
                  <a:lnTo>
                    <a:pt x="791" y="439"/>
                  </a:lnTo>
                  <a:lnTo>
                    <a:pt x="813" y="427"/>
                  </a:lnTo>
                  <a:lnTo>
                    <a:pt x="835" y="411"/>
                  </a:lnTo>
                  <a:lnTo>
                    <a:pt x="855" y="393"/>
                  </a:lnTo>
                  <a:lnTo>
                    <a:pt x="877" y="375"/>
                  </a:lnTo>
                  <a:lnTo>
                    <a:pt x="899" y="355"/>
                  </a:lnTo>
                  <a:lnTo>
                    <a:pt x="919" y="333"/>
                  </a:lnTo>
                  <a:lnTo>
                    <a:pt x="941" y="311"/>
                  </a:lnTo>
                  <a:lnTo>
                    <a:pt x="963" y="289"/>
                  </a:lnTo>
                  <a:lnTo>
                    <a:pt x="985" y="265"/>
                  </a:lnTo>
                  <a:lnTo>
                    <a:pt x="1005" y="240"/>
                  </a:lnTo>
                  <a:lnTo>
                    <a:pt x="1027" y="216"/>
                  </a:lnTo>
                  <a:lnTo>
                    <a:pt x="1049" y="192"/>
                  </a:lnTo>
                  <a:lnTo>
                    <a:pt x="1069" y="170"/>
                  </a:lnTo>
                  <a:lnTo>
                    <a:pt x="1090" y="148"/>
                  </a:lnTo>
                  <a:lnTo>
                    <a:pt x="1112" y="126"/>
                  </a:lnTo>
                  <a:lnTo>
                    <a:pt x="1132" y="106"/>
                  </a:lnTo>
                  <a:lnTo>
                    <a:pt x="1154" y="86"/>
                  </a:lnTo>
                  <a:lnTo>
                    <a:pt x="1176" y="68"/>
                  </a:lnTo>
                  <a:lnTo>
                    <a:pt x="1198" y="52"/>
                  </a:lnTo>
                  <a:lnTo>
                    <a:pt x="1218" y="38"/>
                  </a:lnTo>
                  <a:lnTo>
                    <a:pt x="1240" y="26"/>
                  </a:lnTo>
                  <a:lnTo>
                    <a:pt x="1262" y="16"/>
                  </a:lnTo>
                  <a:lnTo>
                    <a:pt x="1282" y="8"/>
                  </a:lnTo>
                  <a:lnTo>
                    <a:pt x="1304" y="2"/>
                  </a:lnTo>
                  <a:lnTo>
                    <a:pt x="1326" y="0"/>
                  </a:lnTo>
                </a:path>
              </a:pathLst>
            </a:custGeom>
            <a:noFill/>
            <a:ln w="6350">
              <a:solidFill>
                <a:srgbClr val="FF0000"/>
              </a:solidFill>
              <a:prstDash val="solid"/>
              <a:round/>
            </a:ln>
          </p:spPr>
          <p:txBody>
            <a:bodyPr/>
            <a:lstStyle/>
            <a:p>
              <a:endParaRPr lang="en-US"/>
            </a:p>
          </p:txBody>
        </p:sp>
        <p:sp>
          <p:nvSpPr>
            <p:cNvPr id="38057" name="Oval 86"/>
            <p:cNvSpPr>
              <a:spLocks noChangeAspect="1" noChangeArrowheads="1"/>
            </p:cNvSpPr>
            <p:nvPr/>
          </p:nvSpPr>
          <p:spPr bwMode="auto">
            <a:xfrm>
              <a:off x="1478" y="1963"/>
              <a:ext cx="20" cy="20"/>
            </a:xfrm>
            <a:prstGeom prst="ellipse">
              <a:avLst/>
            </a:prstGeom>
            <a:solidFill>
              <a:srgbClr val="FF0000"/>
            </a:solidFill>
            <a:ln w="9525">
              <a:noFill/>
              <a:round/>
            </a:ln>
          </p:spPr>
          <p:txBody>
            <a:bodyPr/>
            <a:lstStyle/>
            <a:p>
              <a:endParaRPr lang="ms-MY"/>
            </a:p>
          </p:txBody>
        </p:sp>
        <p:sp>
          <p:nvSpPr>
            <p:cNvPr id="38058" name="Oval 87"/>
            <p:cNvSpPr>
              <a:spLocks noChangeAspect="1" noChangeArrowheads="1"/>
            </p:cNvSpPr>
            <p:nvPr/>
          </p:nvSpPr>
          <p:spPr bwMode="auto">
            <a:xfrm>
              <a:off x="1478" y="1963"/>
              <a:ext cx="18" cy="18"/>
            </a:xfrm>
            <a:prstGeom prst="ellipse">
              <a:avLst/>
            </a:prstGeom>
            <a:noFill/>
            <a:ln w="6350">
              <a:solidFill>
                <a:srgbClr val="FF0000"/>
              </a:solidFill>
              <a:round/>
            </a:ln>
          </p:spPr>
          <p:txBody>
            <a:bodyPr/>
            <a:lstStyle/>
            <a:p>
              <a:endParaRPr lang="ms-MY"/>
            </a:p>
          </p:txBody>
        </p:sp>
        <p:sp>
          <p:nvSpPr>
            <p:cNvPr id="38059" name="Oval 88"/>
            <p:cNvSpPr>
              <a:spLocks noChangeAspect="1" noChangeArrowheads="1"/>
            </p:cNvSpPr>
            <p:nvPr/>
          </p:nvSpPr>
          <p:spPr bwMode="auto">
            <a:xfrm>
              <a:off x="1478" y="1656"/>
              <a:ext cx="20" cy="20"/>
            </a:xfrm>
            <a:prstGeom prst="ellipse">
              <a:avLst/>
            </a:prstGeom>
            <a:solidFill>
              <a:srgbClr val="007F00"/>
            </a:solidFill>
            <a:ln w="9525">
              <a:noFill/>
              <a:round/>
            </a:ln>
          </p:spPr>
          <p:txBody>
            <a:bodyPr/>
            <a:lstStyle/>
            <a:p>
              <a:endParaRPr lang="ms-MY"/>
            </a:p>
          </p:txBody>
        </p:sp>
        <p:sp>
          <p:nvSpPr>
            <p:cNvPr id="38060" name="Oval 89"/>
            <p:cNvSpPr>
              <a:spLocks noChangeAspect="1" noChangeArrowheads="1"/>
            </p:cNvSpPr>
            <p:nvPr/>
          </p:nvSpPr>
          <p:spPr bwMode="auto">
            <a:xfrm>
              <a:off x="1478" y="1656"/>
              <a:ext cx="18" cy="18"/>
            </a:xfrm>
            <a:prstGeom prst="ellipse">
              <a:avLst/>
            </a:prstGeom>
            <a:noFill/>
            <a:ln w="6350">
              <a:solidFill>
                <a:srgbClr val="007F00"/>
              </a:solidFill>
              <a:round/>
            </a:ln>
          </p:spPr>
          <p:txBody>
            <a:bodyPr/>
            <a:lstStyle/>
            <a:p>
              <a:endParaRPr lang="ms-MY"/>
            </a:p>
          </p:txBody>
        </p:sp>
        <p:sp>
          <p:nvSpPr>
            <p:cNvPr id="38061" name="Oval 90"/>
            <p:cNvSpPr>
              <a:spLocks noChangeAspect="1" noChangeArrowheads="1"/>
            </p:cNvSpPr>
            <p:nvPr/>
          </p:nvSpPr>
          <p:spPr bwMode="auto">
            <a:xfrm>
              <a:off x="1478" y="2049"/>
              <a:ext cx="20" cy="20"/>
            </a:xfrm>
            <a:prstGeom prst="ellipse">
              <a:avLst/>
            </a:prstGeom>
            <a:solidFill>
              <a:srgbClr val="0000FF"/>
            </a:solidFill>
            <a:ln w="9525">
              <a:noFill/>
              <a:round/>
            </a:ln>
          </p:spPr>
          <p:txBody>
            <a:bodyPr/>
            <a:lstStyle/>
            <a:p>
              <a:endParaRPr lang="ms-MY"/>
            </a:p>
          </p:txBody>
        </p:sp>
        <p:sp>
          <p:nvSpPr>
            <p:cNvPr id="38062" name="Oval 91"/>
            <p:cNvSpPr>
              <a:spLocks noChangeAspect="1" noChangeArrowheads="1"/>
            </p:cNvSpPr>
            <p:nvPr/>
          </p:nvSpPr>
          <p:spPr bwMode="auto">
            <a:xfrm>
              <a:off x="1478" y="2049"/>
              <a:ext cx="18" cy="18"/>
            </a:xfrm>
            <a:prstGeom prst="ellipse">
              <a:avLst/>
            </a:prstGeom>
            <a:noFill/>
            <a:ln w="6350">
              <a:solidFill>
                <a:srgbClr val="0000FF"/>
              </a:solidFill>
              <a:round/>
            </a:ln>
          </p:spPr>
          <p:txBody>
            <a:bodyPr/>
            <a:lstStyle/>
            <a:p>
              <a:endParaRPr lang="ms-MY"/>
            </a:p>
          </p:txBody>
        </p:sp>
      </p:grpSp>
      <p:sp>
        <p:nvSpPr>
          <p:cNvPr id="37918" name="Line 92"/>
          <p:cNvSpPr>
            <a:spLocks noChangeAspect="1" noChangeShapeType="1"/>
          </p:cNvSpPr>
          <p:nvPr/>
        </p:nvSpPr>
        <p:spPr bwMode="auto">
          <a:xfrm flipV="1">
            <a:off x="5795963" y="1466850"/>
            <a:ext cx="0" cy="504825"/>
          </a:xfrm>
          <a:prstGeom prst="line">
            <a:avLst/>
          </a:prstGeom>
          <a:noFill/>
          <a:ln w="9525">
            <a:solidFill>
              <a:schemeClr val="tx1"/>
            </a:solidFill>
            <a:round/>
            <a:tailEnd type="triangle" w="sm" len="med"/>
          </a:ln>
        </p:spPr>
        <p:txBody>
          <a:bodyPr/>
          <a:lstStyle/>
          <a:p>
            <a:endParaRPr lang="en-US"/>
          </a:p>
        </p:txBody>
      </p:sp>
      <p:sp>
        <p:nvSpPr>
          <p:cNvPr id="37919" name="Line 119"/>
          <p:cNvSpPr>
            <a:spLocks noChangeAspect="1" noChangeShapeType="1"/>
          </p:cNvSpPr>
          <p:nvPr/>
        </p:nvSpPr>
        <p:spPr bwMode="auto">
          <a:xfrm flipH="1">
            <a:off x="6345238" y="2501900"/>
            <a:ext cx="119062" cy="1588"/>
          </a:xfrm>
          <a:prstGeom prst="line">
            <a:avLst/>
          </a:prstGeom>
          <a:noFill/>
          <a:ln w="9525">
            <a:solidFill>
              <a:srgbClr val="D41102"/>
            </a:solidFill>
            <a:round/>
            <a:tailEnd type="triangle" w="sm" len="med"/>
          </a:ln>
        </p:spPr>
        <p:txBody>
          <a:bodyPr/>
          <a:lstStyle/>
          <a:p>
            <a:endParaRPr lang="en-US"/>
          </a:p>
        </p:txBody>
      </p:sp>
      <p:sp>
        <p:nvSpPr>
          <p:cNvPr id="37920" name="Line 120"/>
          <p:cNvSpPr>
            <a:spLocks noChangeAspect="1" noChangeShapeType="1"/>
          </p:cNvSpPr>
          <p:nvPr/>
        </p:nvSpPr>
        <p:spPr bwMode="auto">
          <a:xfrm rot="-7200000">
            <a:off x="6400800" y="2614613"/>
            <a:ext cx="260350" cy="0"/>
          </a:xfrm>
          <a:prstGeom prst="line">
            <a:avLst/>
          </a:prstGeom>
          <a:noFill/>
          <a:ln w="9525">
            <a:solidFill>
              <a:srgbClr val="0066FF"/>
            </a:solidFill>
            <a:round/>
            <a:headEnd type="triangle" w="sm" len="med"/>
          </a:ln>
        </p:spPr>
        <p:txBody>
          <a:bodyPr/>
          <a:lstStyle/>
          <a:p>
            <a:endParaRPr lang="en-US"/>
          </a:p>
        </p:txBody>
      </p:sp>
      <p:grpSp>
        <p:nvGrpSpPr>
          <p:cNvPr id="37921" name="Group 128"/>
          <p:cNvGrpSpPr>
            <a:grpSpLocks noChangeAspect="1"/>
          </p:cNvGrpSpPr>
          <p:nvPr/>
        </p:nvGrpSpPr>
        <p:grpSpPr bwMode="auto">
          <a:xfrm>
            <a:off x="6046788" y="2078038"/>
            <a:ext cx="936625" cy="847725"/>
            <a:chOff x="295" y="1364"/>
            <a:chExt cx="590" cy="594"/>
          </a:xfrm>
        </p:grpSpPr>
        <p:sp>
          <p:nvSpPr>
            <p:cNvPr id="38049" name="Line 129"/>
            <p:cNvSpPr>
              <a:spLocks noChangeAspect="1" noChangeShapeType="1"/>
            </p:cNvSpPr>
            <p:nvPr/>
          </p:nvSpPr>
          <p:spPr bwMode="auto">
            <a:xfrm rot="7200000" flipH="1">
              <a:off x="328" y="1799"/>
              <a:ext cx="318" cy="0"/>
            </a:xfrm>
            <a:prstGeom prst="line">
              <a:avLst/>
            </a:prstGeom>
            <a:noFill/>
            <a:ln w="3175">
              <a:solidFill>
                <a:schemeClr val="tx1"/>
              </a:solidFill>
              <a:round/>
            </a:ln>
          </p:spPr>
          <p:txBody>
            <a:bodyPr/>
            <a:lstStyle/>
            <a:p>
              <a:endParaRPr lang="en-US"/>
            </a:p>
          </p:txBody>
        </p:sp>
        <p:sp>
          <p:nvSpPr>
            <p:cNvPr id="38050" name="Line 130"/>
            <p:cNvSpPr>
              <a:spLocks noChangeAspect="1" noChangeShapeType="1"/>
            </p:cNvSpPr>
            <p:nvPr/>
          </p:nvSpPr>
          <p:spPr bwMode="auto">
            <a:xfrm rot="14400000" flipH="1">
              <a:off x="328" y="1523"/>
              <a:ext cx="318" cy="0"/>
            </a:xfrm>
            <a:prstGeom prst="line">
              <a:avLst/>
            </a:prstGeom>
            <a:noFill/>
            <a:ln w="3175">
              <a:solidFill>
                <a:schemeClr val="tx1"/>
              </a:solidFill>
              <a:round/>
            </a:ln>
          </p:spPr>
          <p:txBody>
            <a:bodyPr/>
            <a:lstStyle/>
            <a:p>
              <a:endParaRPr lang="en-US"/>
            </a:p>
          </p:txBody>
        </p:sp>
        <p:sp>
          <p:nvSpPr>
            <p:cNvPr id="38051" name="Line 131"/>
            <p:cNvSpPr>
              <a:spLocks noChangeAspect="1" noChangeShapeType="1"/>
            </p:cNvSpPr>
            <p:nvPr/>
          </p:nvSpPr>
          <p:spPr bwMode="auto">
            <a:xfrm flipH="1">
              <a:off x="567" y="1661"/>
              <a:ext cx="318" cy="0"/>
            </a:xfrm>
            <a:prstGeom prst="line">
              <a:avLst/>
            </a:prstGeom>
            <a:noFill/>
            <a:ln w="3175">
              <a:solidFill>
                <a:schemeClr val="tx1"/>
              </a:solidFill>
              <a:round/>
            </a:ln>
          </p:spPr>
          <p:txBody>
            <a:bodyPr/>
            <a:lstStyle/>
            <a:p>
              <a:endParaRPr lang="en-US"/>
            </a:p>
          </p:txBody>
        </p:sp>
        <p:sp>
          <p:nvSpPr>
            <p:cNvPr id="38052" name="Oval 132"/>
            <p:cNvSpPr>
              <a:spLocks noChangeAspect="1" noChangeArrowheads="1"/>
            </p:cNvSpPr>
            <p:nvPr/>
          </p:nvSpPr>
          <p:spPr bwMode="auto">
            <a:xfrm>
              <a:off x="295" y="1389"/>
              <a:ext cx="544" cy="544"/>
            </a:xfrm>
            <a:prstGeom prst="ellipse">
              <a:avLst/>
            </a:prstGeom>
            <a:noFill/>
            <a:ln w="3175">
              <a:solidFill>
                <a:schemeClr val="tx1"/>
              </a:solidFill>
              <a:prstDash val="dash"/>
              <a:round/>
            </a:ln>
          </p:spPr>
          <p:txBody>
            <a:bodyPr wrap="none" anchor="ctr"/>
            <a:lstStyle/>
            <a:p>
              <a:endParaRPr lang="ms-MY"/>
            </a:p>
          </p:txBody>
        </p:sp>
      </p:grpSp>
      <p:sp>
        <p:nvSpPr>
          <p:cNvPr id="37922" name="Line 133"/>
          <p:cNvSpPr>
            <a:spLocks noChangeAspect="1" noChangeShapeType="1"/>
          </p:cNvSpPr>
          <p:nvPr/>
        </p:nvSpPr>
        <p:spPr bwMode="auto">
          <a:xfrm rot="7200000" flipH="1">
            <a:off x="6181725" y="2665413"/>
            <a:ext cx="377825" cy="0"/>
          </a:xfrm>
          <a:prstGeom prst="line">
            <a:avLst/>
          </a:prstGeom>
          <a:noFill/>
          <a:ln w="9525">
            <a:solidFill>
              <a:srgbClr val="33CC33"/>
            </a:solidFill>
            <a:round/>
            <a:headEnd type="triangle" w="sm" len="med"/>
          </a:ln>
        </p:spPr>
        <p:txBody>
          <a:bodyPr/>
          <a:lstStyle/>
          <a:p>
            <a:endParaRPr lang="en-US"/>
          </a:p>
        </p:txBody>
      </p:sp>
      <p:sp>
        <p:nvSpPr>
          <p:cNvPr id="37923" name="Line 41"/>
          <p:cNvSpPr>
            <a:spLocks noChangeAspect="1" noChangeShapeType="1"/>
          </p:cNvSpPr>
          <p:nvPr/>
        </p:nvSpPr>
        <p:spPr bwMode="auto">
          <a:xfrm>
            <a:off x="7359650" y="1738313"/>
            <a:ext cx="9525" cy="1587"/>
          </a:xfrm>
          <a:prstGeom prst="line">
            <a:avLst/>
          </a:prstGeom>
          <a:noFill/>
          <a:ln w="0">
            <a:solidFill>
              <a:srgbClr val="000000"/>
            </a:solidFill>
            <a:round/>
          </a:ln>
        </p:spPr>
        <p:txBody>
          <a:bodyPr/>
          <a:lstStyle/>
          <a:p>
            <a:endParaRPr lang="en-US"/>
          </a:p>
        </p:txBody>
      </p:sp>
      <p:sp>
        <p:nvSpPr>
          <p:cNvPr id="37924" name="Line 42"/>
          <p:cNvSpPr>
            <a:spLocks noChangeAspect="1" noChangeShapeType="1"/>
          </p:cNvSpPr>
          <p:nvPr/>
        </p:nvSpPr>
        <p:spPr bwMode="auto">
          <a:xfrm>
            <a:off x="7321550" y="1738313"/>
            <a:ext cx="1282700" cy="0"/>
          </a:xfrm>
          <a:prstGeom prst="line">
            <a:avLst/>
          </a:prstGeom>
          <a:noFill/>
          <a:ln w="9525">
            <a:solidFill>
              <a:schemeClr val="tx1"/>
            </a:solidFill>
            <a:round/>
            <a:tailEnd type="triangle" w="sm" len="med"/>
          </a:ln>
        </p:spPr>
        <p:txBody>
          <a:bodyPr/>
          <a:lstStyle/>
          <a:p>
            <a:endParaRPr lang="en-US"/>
          </a:p>
        </p:txBody>
      </p:sp>
      <p:grpSp>
        <p:nvGrpSpPr>
          <p:cNvPr id="37925" name="Group 56"/>
          <p:cNvGrpSpPr>
            <a:grpSpLocks noChangeAspect="1"/>
          </p:cNvGrpSpPr>
          <p:nvPr/>
        </p:nvGrpSpPr>
        <p:grpSpPr bwMode="auto">
          <a:xfrm>
            <a:off x="7354888" y="1533525"/>
            <a:ext cx="1168400" cy="414338"/>
            <a:chOff x="2430" y="1660"/>
            <a:chExt cx="1368" cy="485"/>
          </a:xfrm>
        </p:grpSpPr>
        <p:sp>
          <p:nvSpPr>
            <p:cNvPr id="38039" name="Freeform 57"/>
            <p:cNvSpPr>
              <a:spLocks noChangeAspect="1"/>
            </p:cNvSpPr>
            <p:nvPr/>
          </p:nvSpPr>
          <p:spPr bwMode="auto">
            <a:xfrm>
              <a:off x="2430" y="1898"/>
              <a:ext cx="1368" cy="0"/>
            </a:xfrm>
            <a:custGeom>
              <a:avLst/>
              <a:gdLst>
                <a:gd name="T0" fmla="*/ 0 w 685"/>
                <a:gd name="T1" fmla="*/ 10896 w 685"/>
                <a:gd name="T2" fmla="*/ 10896 w 685"/>
                <a:gd name="T3" fmla="*/ 0 60000 65536"/>
                <a:gd name="T4" fmla="*/ 0 60000 65536"/>
                <a:gd name="T5" fmla="*/ 0 60000 65536"/>
                <a:gd name="T6" fmla="*/ 0 w 685"/>
                <a:gd name="T7" fmla="*/ 685 w 685"/>
              </a:gdLst>
              <a:ahLst/>
              <a:cxnLst>
                <a:cxn ang="T3">
                  <a:pos x="T0" y="0"/>
                </a:cxn>
                <a:cxn ang="T4">
                  <a:pos x="T1" y="0"/>
                </a:cxn>
                <a:cxn ang="T5">
                  <a:pos x="T2" y="0"/>
                </a:cxn>
              </a:cxnLst>
              <a:rect l="T6" t="0" r="T7" b="0"/>
              <a:pathLst>
                <a:path w="685">
                  <a:moveTo>
                    <a:pt x="0" y="0"/>
                  </a:moveTo>
                  <a:lnTo>
                    <a:pt x="685" y="0"/>
                  </a:lnTo>
                </a:path>
              </a:pathLst>
            </a:custGeom>
            <a:noFill/>
            <a:ln w="0">
              <a:solidFill>
                <a:srgbClr val="000000"/>
              </a:solidFill>
              <a:prstDash val="sysDot"/>
              <a:round/>
            </a:ln>
          </p:spPr>
          <p:txBody>
            <a:bodyPr/>
            <a:lstStyle/>
            <a:p>
              <a:endParaRPr lang="en-US"/>
            </a:p>
          </p:txBody>
        </p:sp>
        <p:sp>
          <p:nvSpPr>
            <p:cNvPr id="38040" name="Freeform 58"/>
            <p:cNvSpPr>
              <a:spLocks noChangeAspect="1"/>
            </p:cNvSpPr>
            <p:nvPr/>
          </p:nvSpPr>
          <p:spPr bwMode="auto">
            <a:xfrm>
              <a:off x="2450" y="1660"/>
              <a:ext cx="1326" cy="475"/>
            </a:xfrm>
            <a:custGeom>
              <a:avLst/>
              <a:gdLst>
                <a:gd name="T0" fmla="*/ 0 w 1326"/>
                <a:gd name="T1" fmla="*/ 357 h 475"/>
                <a:gd name="T2" fmla="*/ 22 w 1326"/>
                <a:gd name="T3" fmla="*/ 335 h 475"/>
                <a:gd name="T4" fmla="*/ 44 w 1326"/>
                <a:gd name="T5" fmla="*/ 313 h 475"/>
                <a:gd name="T6" fmla="*/ 64 w 1326"/>
                <a:gd name="T7" fmla="*/ 291 h 475"/>
                <a:gd name="T8" fmla="*/ 86 w 1326"/>
                <a:gd name="T9" fmla="*/ 267 h 475"/>
                <a:gd name="T10" fmla="*/ 108 w 1326"/>
                <a:gd name="T11" fmla="*/ 242 h 475"/>
                <a:gd name="T12" fmla="*/ 128 w 1326"/>
                <a:gd name="T13" fmla="*/ 218 h 475"/>
                <a:gd name="T14" fmla="*/ 150 w 1326"/>
                <a:gd name="T15" fmla="*/ 196 h 475"/>
                <a:gd name="T16" fmla="*/ 172 w 1326"/>
                <a:gd name="T17" fmla="*/ 172 h 475"/>
                <a:gd name="T18" fmla="*/ 193 w 1326"/>
                <a:gd name="T19" fmla="*/ 150 h 475"/>
                <a:gd name="T20" fmla="*/ 213 w 1326"/>
                <a:gd name="T21" fmla="*/ 128 h 475"/>
                <a:gd name="T22" fmla="*/ 235 w 1326"/>
                <a:gd name="T23" fmla="*/ 108 h 475"/>
                <a:gd name="T24" fmla="*/ 257 w 1326"/>
                <a:gd name="T25" fmla="*/ 88 h 475"/>
                <a:gd name="T26" fmla="*/ 277 w 1326"/>
                <a:gd name="T27" fmla="*/ 70 h 475"/>
                <a:gd name="T28" fmla="*/ 299 w 1326"/>
                <a:gd name="T29" fmla="*/ 54 h 475"/>
                <a:gd name="T30" fmla="*/ 321 w 1326"/>
                <a:gd name="T31" fmla="*/ 40 h 475"/>
                <a:gd name="T32" fmla="*/ 341 w 1326"/>
                <a:gd name="T33" fmla="*/ 28 h 475"/>
                <a:gd name="T34" fmla="*/ 363 w 1326"/>
                <a:gd name="T35" fmla="*/ 18 h 475"/>
                <a:gd name="T36" fmla="*/ 385 w 1326"/>
                <a:gd name="T37" fmla="*/ 10 h 475"/>
                <a:gd name="T38" fmla="*/ 407 w 1326"/>
                <a:gd name="T39" fmla="*/ 4 h 475"/>
                <a:gd name="T40" fmla="*/ 427 w 1326"/>
                <a:gd name="T41" fmla="*/ 0 h 475"/>
                <a:gd name="T42" fmla="*/ 449 w 1326"/>
                <a:gd name="T43" fmla="*/ 0 h 475"/>
                <a:gd name="T44" fmla="*/ 471 w 1326"/>
                <a:gd name="T45" fmla="*/ 0 h 475"/>
                <a:gd name="T46" fmla="*/ 491 w 1326"/>
                <a:gd name="T47" fmla="*/ 4 h 475"/>
                <a:gd name="T48" fmla="*/ 513 w 1326"/>
                <a:gd name="T49" fmla="*/ 10 h 475"/>
                <a:gd name="T50" fmla="*/ 535 w 1326"/>
                <a:gd name="T51" fmla="*/ 18 h 475"/>
                <a:gd name="T52" fmla="*/ 555 w 1326"/>
                <a:gd name="T53" fmla="*/ 28 h 475"/>
                <a:gd name="T54" fmla="*/ 577 w 1326"/>
                <a:gd name="T55" fmla="*/ 42 h 475"/>
                <a:gd name="T56" fmla="*/ 599 w 1326"/>
                <a:gd name="T57" fmla="*/ 56 h 475"/>
                <a:gd name="T58" fmla="*/ 621 w 1326"/>
                <a:gd name="T59" fmla="*/ 72 h 475"/>
                <a:gd name="T60" fmla="*/ 641 w 1326"/>
                <a:gd name="T61" fmla="*/ 90 h 475"/>
                <a:gd name="T62" fmla="*/ 663 w 1326"/>
                <a:gd name="T63" fmla="*/ 110 h 475"/>
                <a:gd name="T64" fmla="*/ 685 w 1326"/>
                <a:gd name="T65" fmla="*/ 130 h 475"/>
                <a:gd name="T66" fmla="*/ 705 w 1326"/>
                <a:gd name="T67" fmla="*/ 152 h 475"/>
                <a:gd name="T68" fmla="*/ 727 w 1326"/>
                <a:gd name="T69" fmla="*/ 174 h 475"/>
                <a:gd name="T70" fmla="*/ 749 w 1326"/>
                <a:gd name="T71" fmla="*/ 198 h 475"/>
                <a:gd name="T72" fmla="*/ 771 w 1326"/>
                <a:gd name="T73" fmla="*/ 222 h 475"/>
                <a:gd name="T74" fmla="*/ 791 w 1326"/>
                <a:gd name="T75" fmla="*/ 246 h 475"/>
                <a:gd name="T76" fmla="*/ 813 w 1326"/>
                <a:gd name="T77" fmla="*/ 269 h 475"/>
                <a:gd name="T78" fmla="*/ 835 w 1326"/>
                <a:gd name="T79" fmla="*/ 293 h 475"/>
                <a:gd name="T80" fmla="*/ 855 w 1326"/>
                <a:gd name="T81" fmla="*/ 317 h 475"/>
                <a:gd name="T82" fmla="*/ 877 w 1326"/>
                <a:gd name="T83" fmla="*/ 339 h 475"/>
                <a:gd name="T84" fmla="*/ 899 w 1326"/>
                <a:gd name="T85" fmla="*/ 359 h 475"/>
                <a:gd name="T86" fmla="*/ 919 w 1326"/>
                <a:gd name="T87" fmla="*/ 379 h 475"/>
                <a:gd name="T88" fmla="*/ 941 w 1326"/>
                <a:gd name="T89" fmla="*/ 397 h 475"/>
                <a:gd name="T90" fmla="*/ 963 w 1326"/>
                <a:gd name="T91" fmla="*/ 415 h 475"/>
                <a:gd name="T92" fmla="*/ 985 w 1326"/>
                <a:gd name="T93" fmla="*/ 429 h 475"/>
                <a:gd name="T94" fmla="*/ 1005 w 1326"/>
                <a:gd name="T95" fmla="*/ 443 h 475"/>
                <a:gd name="T96" fmla="*/ 1027 w 1326"/>
                <a:gd name="T97" fmla="*/ 453 h 475"/>
                <a:gd name="T98" fmla="*/ 1049 w 1326"/>
                <a:gd name="T99" fmla="*/ 463 h 475"/>
                <a:gd name="T100" fmla="*/ 1069 w 1326"/>
                <a:gd name="T101" fmla="*/ 469 h 475"/>
                <a:gd name="T102" fmla="*/ 1090 w 1326"/>
                <a:gd name="T103" fmla="*/ 473 h 475"/>
                <a:gd name="T104" fmla="*/ 1112 w 1326"/>
                <a:gd name="T105" fmla="*/ 475 h 475"/>
                <a:gd name="T106" fmla="*/ 1132 w 1326"/>
                <a:gd name="T107" fmla="*/ 475 h 475"/>
                <a:gd name="T108" fmla="*/ 1154 w 1326"/>
                <a:gd name="T109" fmla="*/ 473 h 475"/>
                <a:gd name="T110" fmla="*/ 1176 w 1326"/>
                <a:gd name="T111" fmla="*/ 467 h 475"/>
                <a:gd name="T112" fmla="*/ 1198 w 1326"/>
                <a:gd name="T113" fmla="*/ 461 h 475"/>
                <a:gd name="T114" fmla="*/ 1218 w 1326"/>
                <a:gd name="T115" fmla="*/ 451 h 475"/>
                <a:gd name="T116" fmla="*/ 1240 w 1326"/>
                <a:gd name="T117" fmla="*/ 439 h 475"/>
                <a:gd name="T118" fmla="*/ 1262 w 1326"/>
                <a:gd name="T119" fmla="*/ 425 h 475"/>
                <a:gd name="T120" fmla="*/ 1282 w 1326"/>
                <a:gd name="T121" fmla="*/ 409 h 475"/>
                <a:gd name="T122" fmla="*/ 1304 w 1326"/>
                <a:gd name="T123" fmla="*/ 393 h 475"/>
                <a:gd name="T124" fmla="*/ 1326 w 1326"/>
                <a:gd name="T125" fmla="*/ 373 h 4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26"/>
                <a:gd name="T190" fmla="*/ 0 h 475"/>
                <a:gd name="T191" fmla="*/ 1326 w 1326"/>
                <a:gd name="T192" fmla="*/ 475 h 4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26" h="475">
                  <a:moveTo>
                    <a:pt x="0" y="357"/>
                  </a:moveTo>
                  <a:lnTo>
                    <a:pt x="22" y="335"/>
                  </a:lnTo>
                  <a:lnTo>
                    <a:pt x="44" y="313"/>
                  </a:lnTo>
                  <a:lnTo>
                    <a:pt x="64" y="291"/>
                  </a:lnTo>
                  <a:lnTo>
                    <a:pt x="86" y="267"/>
                  </a:lnTo>
                  <a:lnTo>
                    <a:pt x="108" y="242"/>
                  </a:lnTo>
                  <a:lnTo>
                    <a:pt x="128" y="218"/>
                  </a:lnTo>
                  <a:lnTo>
                    <a:pt x="150" y="196"/>
                  </a:lnTo>
                  <a:lnTo>
                    <a:pt x="172" y="172"/>
                  </a:lnTo>
                  <a:lnTo>
                    <a:pt x="193" y="150"/>
                  </a:lnTo>
                  <a:lnTo>
                    <a:pt x="213" y="128"/>
                  </a:lnTo>
                  <a:lnTo>
                    <a:pt x="235" y="108"/>
                  </a:lnTo>
                  <a:lnTo>
                    <a:pt x="257" y="88"/>
                  </a:lnTo>
                  <a:lnTo>
                    <a:pt x="277" y="70"/>
                  </a:lnTo>
                  <a:lnTo>
                    <a:pt x="299" y="54"/>
                  </a:lnTo>
                  <a:lnTo>
                    <a:pt x="321" y="40"/>
                  </a:lnTo>
                  <a:lnTo>
                    <a:pt x="341" y="28"/>
                  </a:lnTo>
                  <a:lnTo>
                    <a:pt x="363" y="18"/>
                  </a:lnTo>
                  <a:lnTo>
                    <a:pt x="385" y="10"/>
                  </a:lnTo>
                  <a:lnTo>
                    <a:pt x="407" y="4"/>
                  </a:lnTo>
                  <a:lnTo>
                    <a:pt x="427" y="0"/>
                  </a:lnTo>
                  <a:lnTo>
                    <a:pt x="449" y="0"/>
                  </a:lnTo>
                  <a:lnTo>
                    <a:pt x="471" y="0"/>
                  </a:lnTo>
                  <a:lnTo>
                    <a:pt x="491" y="4"/>
                  </a:lnTo>
                  <a:lnTo>
                    <a:pt x="513" y="10"/>
                  </a:lnTo>
                  <a:lnTo>
                    <a:pt x="535" y="18"/>
                  </a:lnTo>
                  <a:lnTo>
                    <a:pt x="555" y="28"/>
                  </a:lnTo>
                  <a:lnTo>
                    <a:pt x="577" y="42"/>
                  </a:lnTo>
                  <a:lnTo>
                    <a:pt x="599" y="56"/>
                  </a:lnTo>
                  <a:lnTo>
                    <a:pt x="621" y="72"/>
                  </a:lnTo>
                  <a:lnTo>
                    <a:pt x="641" y="90"/>
                  </a:lnTo>
                  <a:lnTo>
                    <a:pt x="663" y="110"/>
                  </a:lnTo>
                  <a:lnTo>
                    <a:pt x="685" y="130"/>
                  </a:lnTo>
                  <a:lnTo>
                    <a:pt x="705" y="152"/>
                  </a:lnTo>
                  <a:lnTo>
                    <a:pt x="727" y="174"/>
                  </a:lnTo>
                  <a:lnTo>
                    <a:pt x="749" y="198"/>
                  </a:lnTo>
                  <a:lnTo>
                    <a:pt x="771" y="222"/>
                  </a:lnTo>
                  <a:lnTo>
                    <a:pt x="791" y="246"/>
                  </a:lnTo>
                  <a:lnTo>
                    <a:pt x="813" y="269"/>
                  </a:lnTo>
                  <a:lnTo>
                    <a:pt x="835" y="293"/>
                  </a:lnTo>
                  <a:lnTo>
                    <a:pt x="855" y="317"/>
                  </a:lnTo>
                  <a:lnTo>
                    <a:pt x="877" y="339"/>
                  </a:lnTo>
                  <a:lnTo>
                    <a:pt x="899" y="359"/>
                  </a:lnTo>
                  <a:lnTo>
                    <a:pt x="919" y="379"/>
                  </a:lnTo>
                  <a:lnTo>
                    <a:pt x="941" y="397"/>
                  </a:lnTo>
                  <a:lnTo>
                    <a:pt x="963" y="415"/>
                  </a:lnTo>
                  <a:lnTo>
                    <a:pt x="985" y="429"/>
                  </a:lnTo>
                  <a:lnTo>
                    <a:pt x="1005" y="443"/>
                  </a:lnTo>
                  <a:lnTo>
                    <a:pt x="1027" y="453"/>
                  </a:lnTo>
                  <a:lnTo>
                    <a:pt x="1049" y="463"/>
                  </a:lnTo>
                  <a:lnTo>
                    <a:pt x="1069" y="469"/>
                  </a:lnTo>
                  <a:lnTo>
                    <a:pt x="1090" y="473"/>
                  </a:lnTo>
                  <a:lnTo>
                    <a:pt x="1112" y="475"/>
                  </a:lnTo>
                  <a:lnTo>
                    <a:pt x="1132" y="475"/>
                  </a:lnTo>
                  <a:lnTo>
                    <a:pt x="1154" y="473"/>
                  </a:lnTo>
                  <a:lnTo>
                    <a:pt x="1176" y="467"/>
                  </a:lnTo>
                  <a:lnTo>
                    <a:pt x="1198" y="461"/>
                  </a:lnTo>
                  <a:lnTo>
                    <a:pt x="1218" y="451"/>
                  </a:lnTo>
                  <a:lnTo>
                    <a:pt x="1240" y="439"/>
                  </a:lnTo>
                  <a:lnTo>
                    <a:pt x="1262" y="425"/>
                  </a:lnTo>
                  <a:lnTo>
                    <a:pt x="1282" y="409"/>
                  </a:lnTo>
                  <a:lnTo>
                    <a:pt x="1304" y="393"/>
                  </a:lnTo>
                  <a:lnTo>
                    <a:pt x="1326" y="373"/>
                  </a:lnTo>
                </a:path>
              </a:pathLst>
            </a:custGeom>
            <a:noFill/>
            <a:ln w="6350">
              <a:solidFill>
                <a:srgbClr val="0000FF"/>
              </a:solidFill>
              <a:prstDash val="solid"/>
              <a:round/>
            </a:ln>
          </p:spPr>
          <p:txBody>
            <a:bodyPr/>
            <a:lstStyle/>
            <a:p>
              <a:endParaRPr lang="en-US"/>
            </a:p>
          </p:txBody>
        </p:sp>
        <p:sp>
          <p:nvSpPr>
            <p:cNvPr id="38041" name="Freeform 59"/>
            <p:cNvSpPr>
              <a:spLocks noChangeAspect="1"/>
            </p:cNvSpPr>
            <p:nvPr/>
          </p:nvSpPr>
          <p:spPr bwMode="auto">
            <a:xfrm>
              <a:off x="2450" y="1660"/>
              <a:ext cx="1326" cy="475"/>
            </a:xfrm>
            <a:custGeom>
              <a:avLst/>
              <a:gdLst>
                <a:gd name="T0" fmla="*/ 0 w 1326"/>
                <a:gd name="T1" fmla="*/ 357 h 475"/>
                <a:gd name="T2" fmla="*/ 22 w 1326"/>
                <a:gd name="T3" fmla="*/ 377 h 475"/>
                <a:gd name="T4" fmla="*/ 44 w 1326"/>
                <a:gd name="T5" fmla="*/ 395 h 475"/>
                <a:gd name="T6" fmla="*/ 64 w 1326"/>
                <a:gd name="T7" fmla="*/ 413 h 475"/>
                <a:gd name="T8" fmla="*/ 86 w 1326"/>
                <a:gd name="T9" fmla="*/ 427 h 475"/>
                <a:gd name="T10" fmla="*/ 108 w 1326"/>
                <a:gd name="T11" fmla="*/ 441 h 475"/>
                <a:gd name="T12" fmla="*/ 128 w 1326"/>
                <a:gd name="T13" fmla="*/ 453 h 475"/>
                <a:gd name="T14" fmla="*/ 150 w 1326"/>
                <a:gd name="T15" fmla="*/ 461 h 475"/>
                <a:gd name="T16" fmla="*/ 172 w 1326"/>
                <a:gd name="T17" fmla="*/ 469 h 475"/>
                <a:gd name="T18" fmla="*/ 193 w 1326"/>
                <a:gd name="T19" fmla="*/ 473 h 475"/>
                <a:gd name="T20" fmla="*/ 213 w 1326"/>
                <a:gd name="T21" fmla="*/ 475 h 475"/>
                <a:gd name="T22" fmla="*/ 235 w 1326"/>
                <a:gd name="T23" fmla="*/ 475 h 475"/>
                <a:gd name="T24" fmla="*/ 257 w 1326"/>
                <a:gd name="T25" fmla="*/ 473 h 475"/>
                <a:gd name="T26" fmla="*/ 277 w 1326"/>
                <a:gd name="T27" fmla="*/ 469 h 475"/>
                <a:gd name="T28" fmla="*/ 299 w 1326"/>
                <a:gd name="T29" fmla="*/ 461 h 475"/>
                <a:gd name="T30" fmla="*/ 321 w 1326"/>
                <a:gd name="T31" fmla="*/ 453 h 475"/>
                <a:gd name="T32" fmla="*/ 341 w 1326"/>
                <a:gd name="T33" fmla="*/ 441 h 475"/>
                <a:gd name="T34" fmla="*/ 363 w 1326"/>
                <a:gd name="T35" fmla="*/ 427 h 475"/>
                <a:gd name="T36" fmla="*/ 385 w 1326"/>
                <a:gd name="T37" fmla="*/ 411 h 475"/>
                <a:gd name="T38" fmla="*/ 407 w 1326"/>
                <a:gd name="T39" fmla="*/ 395 h 475"/>
                <a:gd name="T40" fmla="*/ 427 w 1326"/>
                <a:gd name="T41" fmla="*/ 375 h 475"/>
                <a:gd name="T42" fmla="*/ 449 w 1326"/>
                <a:gd name="T43" fmla="*/ 355 h 475"/>
                <a:gd name="T44" fmla="*/ 471 w 1326"/>
                <a:gd name="T45" fmla="*/ 335 h 475"/>
                <a:gd name="T46" fmla="*/ 491 w 1326"/>
                <a:gd name="T47" fmla="*/ 313 h 475"/>
                <a:gd name="T48" fmla="*/ 513 w 1326"/>
                <a:gd name="T49" fmla="*/ 289 h 475"/>
                <a:gd name="T50" fmla="*/ 535 w 1326"/>
                <a:gd name="T51" fmla="*/ 267 h 475"/>
                <a:gd name="T52" fmla="*/ 555 w 1326"/>
                <a:gd name="T53" fmla="*/ 242 h 475"/>
                <a:gd name="T54" fmla="*/ 577 w 1326"/>
                <a:gd name="T55" fmla="*/ 218 h 475"/>
                <a:gd name="T56" fmla="*/ 599 w 1326"/>
                <a:gd name="T57" fmla="*/ 194 h 475"/>
                <a:gd name="T58" fmla="*/ 621 w 1326"/>
                <a:gd name="T59" fmla="*/ 170 h 475"/>
                <a:gd name="T60" fmla="*/ 641 w 1326"/>
                <a:gd name="T61" fmla="*/ 148 h 475"/>
                <a:gd name="T62" fmla="*/ 663 w 1326"/>
                <a:gd name="T63" fmla="*/ 126 h 475"/>
                <a:gd name="T64" fmla="*/ 685 w 1326"/>
                <a:gd name="T65" fmla="*/ 106 h 475"/>
                <a:gd name="T66" fmla="*/ 705 w 1326"/>
                <a:gd name="T67" fmla="*/ 86 h 475"/>
                <a:gd name="T68" fmla="*/ 727 w 1326"/>
                <a:gd name="T69" fmla="*/ 70 h 475"/>
                <a:gd name="T70" fmla="*/ 749 w 1326"/>
                <a:gd name="T71" fmla="*/ 54 h 475"/>
                <a:gd name="T72" fmla="*/ 771 w 1326"/>
                <a:gd name="T73" fmla="*/ 40 h 475"/>
                <a:gd name="T74" fmla="*/ 791 w 1326"/>
                <a:gd name="T75" fmla="*/ 26 h 475"/>
                <a:gd name="T76" fmla="*/ 813 w 1326"/>
                <a:gd name="T77" fmla="*/ 16 h 475"/>
                <a:gd name="T78" fmla="*/ 835 w 1326"/>
                <a:gd name="T79" fmla="*/ 8 h 475"/>
                <a:gd name="T80" fmla="*/ 855 w 1326"/>
                <a:gd name="T81" fmla="*/ 4 h 475"/>
                <a:gd name="T82" fmla="*/ 877 w 1326"/>
                <a:gd name="T83" fmla="*/ 0 h 475"/>
                <a:gd name="T84" fmla="*/ 899 w 1326"/>
                <a:gd name="T85" fmla="*/ 0 h 475"/>
                <a:gd name="T86" fmla="*/ 919 w 1326"/>
                <a:gd name="T87" fmla="*/ 0 h 475"/>
                <a:gd name="T88" fmla="*/ 941 w 1326"/>
                <a:gd name="T89" fmla="*/ 4 h 475"/>
                <a:gd name="T90" fmla="*/ 963 w 1326"/>
                <a:gd name="T91" fmla="*/ 10 h 475"/>
                <a:gd name="T92" fmla="*/ 985 w 1326"/>
                <a:gd name="T93" fmla="*/ 18 h 475"/>
                <a:gd name="T94" fmla="*/ 1005 w 1326"/>
                <a:gd name="T95" fmla="*/ 30 h 475"/>
                <a:gd name="T96" fmla="*/ 1027 w 1326"/>
                <a:gd name="T97" fmla="*/ 42 h 475"/>
                <a:gd name="T98" fmla="*/ 1049 w 1326"/>
                <a:gd name="T99" fmla="*/ 56 h 475"/>
                <a:gd name="T100" fmla="*/ 1069 w 1326"/>
                <a:gd name="T101" fmla="*/ 74 h 475"/>
                <a:gd name="T102" fmla="*/ 1090 w 1326"/>
                <a:gd name="T103" fmla="*/ 92 h 475"/>
                <a:gd name="T104" fmla="*/ 1112 w 1326"/>
                <a:gd name="T105" fmla="*/ 110 h 475"/>
                <a:gd name="T106" fmla="*/ 1132 w 1326"/>
                <a:gd name="T107" fmla="*/ 132 h 475"/>
                <a:gd name="T108" fmla="*/ 1154 w 1326"/>
                <a:gd name="T109" fmla="*/ 154 h 475"/>
                <a:gd name="T110" fmla="*/ 1176 w 1326"/>
                <a:gd name="T111" fmla="*/ 176 h 475"/>
                <a:gd name="T112" fmla="*/ 1198 w 1326"/>
                <a:gd name="T113" fmla="*/ 200 h 475"/>
                <a:gd name="T114" fmla="*/ 1218 w 1326"/>
                <a:gd name="T115" fmla="*/ 222 h 475"/>
                <a:gd name="T116" fmla="*/ 1240 w 1326"/>
                <a:gd name="T117" fmla="*/ 246 h 475"/>
                <a:gd name="T118" fmla="*/ 1262 w 1326"/>
                <a:gd name="T119" fmla="*/ 271 h 475"/>
                <a:gd name="T120" fmla="*/ 1282 w 1326"/>
                <a:gd name="T121" fmla="*/ 295 h 475"/>
                <a:gd name="T122" fmla="*/ 1304 w 1326"/>
                <a:gd name="T123" fmla="*/ 317 h 475"/>
                <a:gd name="T124" fmla="*/ 1326 w 1326"/>
                <a:gd name="T125" fmla="*/ 339 h 4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26"/>
                <a:gd name="T190" fmla="*/ 0 h 475"/>
                <a:gd name="T191" fmla="*/ 1326 w 1326"/>
                <a:gd name="T192" fmla="*/ 475 h 4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26" h="475">
                  <a:moveTo>
                    <a:pt x="0" y="357"/>
                  </a:moveTo>
                  <a:lnTo>
                    <a:pt x="22" y="377"/>
                  </a:lnTo>
                  <a:lnTo>
                    <a:pt x="44" y="395"/>
                  </a:lnTo>
                  <a:lnTo>
                    <a:pt x="64" y="413"/>
                  </a:lnTo>
                  <a:lnTo>
                    <a:pt x="86" y="427"/>
                  </a:lnTo>
                  <a:lnTo>
                    <a:pt x="108" y="441"/>
                  </a:lnTo>
                  <a:lnTo>
                    <a:pt x="128" y="453"/>
                  </a:lnTo>
                  <a:lnTo>
                    <a:pt x="150" y="461"/>
                  </a:lnTo>
                  <a:lnTo>
                    <a:pt x="172" y="469"/>
                  </a:lnTo>
                  <a:lnTo>
                    <a:pt x="193" y="473"/>
                  </a:lnTo>
                  <a:lnTo>
                    <a:pt x="213" y="475"/>
                  </a:lnTo>
                  <a:lnTo>
                    <a:pt x="235" y="475"/>
                  </a:lnTo>
                  <a:lnTo>
                    <a:pt x="257" y="473"/>
                  </a:lnTo>
                  <a:lnTo>
                    <a:pt x="277" y="469"/>
                  </a:lnTo>
                  <a:lnTo>
                    <a:pt x="299" y="461"/>
                  </a:lnTo>
                  <a:lnTo>
                    <a:pt x="321" y="453"/>
                  </a:lnTo>
                  <a:lnTo>
                    <a:pt x="341" y="441"/>
                  </a:lnTo>
                  <a:lnTo>
                    <a:pt x="363" y="427"/>
                  </a:lnTo>
                  <a:lnTo>
                    <a:pt x="385" y="411"/>
                  </a:lnTo>
                  <a:lnTo>
                    <a:pt x="407" y="395"/>
                  </a:lnTo>
                  <a:lnTo>
                    <a:pt x="427" y="375"/>
                  </a:lnTo>
                  <a:lnTo>
                    <a:pt x="449" y="355"/>
                  </a:lnTo>
                  <a:lnTo>
                    <a:pt x="471" y="335"/>
                  </a:lnTo>
                  <a:lnTo>
                    <a:pt x="491" y="313"/>
                  </a:lnTo>
                  <a:lnTo>
                    <a:pt x="513" y="289"/>
                  </a:lnTo>
                  <a:lnTo>
                    <a:pt x="535" y="267"/>
                  </a:lnTo>
                  <a:lnTo>
                    <a:pt x="555" y="242"/>
                  </a:lnTo>
                  <a:lnTo>
                    <a:pt x="577" y="218"/>
                  </a:lnTo>
                  <a:lnTo>
                    <a:pt x="599" y="194"/>
                  </a:lnTo>
                  <a:lnTo>
                    <a:pt x="621" y="170"/>
                  </a:lnTo>
                  <a:lnTo>
                    <a:pt x="641" y="148"/>
                  </a:lnTo>
                  <a:lnTo>
                    <a:pt x="663" y="126"/>
                  </a:lnTo>
                  <a:lnTo>
                    <a:pt x="685" y="106"/>
                  </a:lnTo>
                  <a:lnTo>
                    <a:pt x="705" y="86"/>
                  </a:lnTo>
                  <a:lnTo>
                    <a:pt x="727" y="70"/>
                  </a:lnTo>
                  <a:lnTo>
                    <a:pt x="749" y="54"/>
                  </a:lnTo>
                  <a:lnTo>
                    <a:pt x="771" y="40"/>
                  </a:lnTo>
                  <a:lnTo>
                    <a:pt x="791" y="26"/>
                  </a:lnTo>
                  <a:lnTo>
                    <a:pt x="813" y="16"/>
                  </a:lnTo>
                  <a:lnTo>
                    <a:pt x="835" y="8"/>
                  </a:lnTo>
                  <a:lnTo>
                    <a:pt x="855" y="4"/>
                  </a:lnTo>
                  <a:lnTo>
                    <a:pt x="877" y="0"/>
                  </a:lnTo>
                  <a:lnTo>
                    <a:pt x="899" y="0"/>
                  </a:lnTo>
                  <a:lnTo>
                    <a:pt x="919" y="0"/>
                  </a:lnTo>
                  <a:lnTo>
                    <a:pt x="941" y="4"/>
                  </a:lnTo>
                  <a:lnTo>
                    <a:pt x="963" y="10"/>
                  </a:lnTo>
                  <a:lnTo>
                    <a:pt x="985" y="18"/>
                  </a:lnTo>
                  <a:lnTo>
                    <a:pt x="1005" y="30"/>
                  </a:lnTo>
                  <a:lnTo>
                    <a:pt x="1027" y="42"/>
                  </a:lnTo>
                  <a:lnTo>
                    <a:pt x="1049" y="56"/>
                  </a:lnTo>
                  <a:lnTo>
                    <a:pt x="1069" y="74"/>
                  </a:lnTo>
                  <a:lnTo>
                    <a:pt x="1090" y="92"/>
                  </a:lnTo>
                  <a:lnTo>
                    <a:pt x="1112" y="110"/>
                  </a:lnTo>
                  <a:lnTo>
                    <a:pt x="1132" y="132"/>
                  </a:lnTo>
                  <a:lnTo>
                    <a:pt x="1154" y="154"/>
                  </a:lnTo>
                  <a:lnTo>
                    <a:pt x="1176" y="176"/>
                  </a:lnTo>
                  <a:lnTo>
                    <a:pt x="1198" y="200"/>
                  </a:lnTo>
                  <a:lnTo>
                    <a:pt x="1218" y="222"/>
                  </a:lnTo>
                  <a:lnTo>
                    <a:pt x="1240" y="246"/>
                  </a:lnTo>
                  <a:lnTo>
                    <a:pt x="1262" y="271"/>
                  </a:lnTo>
                  <a:lnTo>
                    <a:pt x="1282" y="295"/>
                  </a:lnTo>
                  <a:lnTo>
                    <a:pt x="1304" y="317"/>
                  </a:lnTo>
                  <a:lnTo>
                    <a:pt x="1326" y="339"/>
                  </a:lnTo>
                </a:path>
              </a:pathLst>
            </a:custGeom>
            <a:noFill/>
            <a:ln w="6350">
              <a:solidFill>
                <a:srgbClr val="00FF00"/>
              </a:solidFill>
              <a:prstDash val="solid"/>
              <a:round/>
            </a:ln>
          </p:spPr>
          <p:txBody>
            <a:bodyPr/>
            <a:lstStyle/>
            <a:p>
              <a:endParaRPr lang="en-US"/>
            </a:p>
          </p:txBody>
        </p:sp>
        <p:sp>
          <p:nvSpPr>
            <p:cNvPr id="38042" name="Freeform 60"/>
            <p:cNvSpPr>
              <a:spLocks noChangeAspect="1"/>
            </p:cNvSpPr>
            <p:nvPr/>
          </p:nvSpPr>
          <p:spPr bwMode="auto">
            <a:xfrm>
              <a:off x="2450" y="1660"/>
              <a:ext cx="1326" cy="475"/>
            </a:xfrm>
            <a:custGeom>
              <a:avLst/>
              <a:gdLst>
                <a:gd name="T0" fmla="*/ 0 w 1326"/>
                <a:gd name="T1" fmla="*/ 0 h 475"/>
                <a:gd name="T2" fmla="*/ 22 w 1326"/>
                <a:gd name="T3" fmla="*/ 0 h 475"/>
                <a:gd name="T4" fmla="*/ 44 w 1326"/>
                <a:gd name="T5" fmla="*/ 4 h 475"/>
                <a:gd name="T6" fmla="*/ 64 w 1326"/>
                <a:gd name="T7" fmla="*/ 10 h 475"/>
                <a:gd name="T8" fmla="*/ 86 w 1326"/>
                <a:gd name="T9" fmla="*/ 18 h 475"/>
                <a:gd name="T10" fmla="*/ 108 w 1326"/>
                <a:gd name="T11" fmla="*/ 28 h 475"/>
                <a:gd name="T12" fmla="*/ 128 w 1326"/>
                <a:gd name="T13" fmla="*/ 40 h 475"/>
                <a:gd name="T14" fmla="*/ 150 w 1326"/>
                <a:gd name="T15" fmla="*/ 54 h 475"/>
                <a:gd name="T16" fmla="*/ 172 w 1326"/>
                <a:gd name="T17" fmla="*/ 72 h 475"/>
                <a:gd name="T18" fmla="*/ 193 w 1326"/>
                <a:gd name="T19" fmla="*/ 90 h 475"/>
                <a:gd name="T20" fmla="*/ 213 w 1326"/>
                <a:gd name="T21" fmla="*/ 108 h 475"/>
                <a:gd name="T22" fmla="*/ 235 w 1326"/>
                <a:gd name="T23" fmla="*/ 130 h 475"/>
                <a:gd name="T24" fmla="*/ 257 w 1326"/>
                <a:gd name="T25" fmla="*/ 150 h 475"/>
                <a:gd name="T26" fmla="*/ 277 w 1326"/>
                <a:gd name="T27" fmla="*/ 174 h 475"/>
                <a:gd name="T28" fmla="*/ 299 w 1326"/>
                <a:gd name="T29" fmla="*/ 196 h 475"/>
                <a:gd name="T30" fmla="*/ 321 w 1326"/>
                <a:gd name="T31" fmla="*/ 220 h 475"/>
                <a:gd name="T32" fmla="*/ 341 w 1326"/>
                <a:gd name="T33" fmla="*/ 244 h 475"/>
                <a:gd name="T34" fmla="*/ 363 w 1326"/>
                <a:gd name="T35" fmla="*/ 269 h 475"/>
                <a:gd name="T36" fmla="*/ 385 w 1326"/>
                <a:gd name="T37" fmla="*/ 293 h 475"/>
                <a:gd name="T38" fmla="*/ 407 w 1326"/>
                <a:gd name="T39" fmla="*/ 315 h 475"/>
                <a:gd name="T40" fmla="*/ 427 w 1326"/>
                <a:gd name="T41" fmla="*/ 337 h 475"/>
                <a:gd name="T42" fmla="*/ 449 w 1326"/>
                <a:gd name="T43" fmla="*/ 359 h 475"/>
                <a:gd name="T44" fmla="*/ 471 w 1326"/>
                <a:gd name="T45" fmla="*/ 379 h 475"/>
                <a:gd name="T46" fmla="*/ 491 w 1326"/>
                <a:gd name="T47" fmla="*/ 397 h 475"/>
                <a:gd name="T48" fmla="*/ 513 w 1326"/>
                <a:gd name="T49" fmla="*/ 413 h 475"/>
                <a:gd name="T50" fmla="*/ 535 w 1326"/>
                <a:gd name="T51" fmla="*/ 429 h 475"/>
                <a:gd name="T52" fmla="*/ 555 w 1326"/>
                <a:gd name="T53" fmla="*/ 441 h 475"/>
                <a:gd name="T54" fmla="*/ 577 w 1326"/>
                <a:gd name="T55" fmla="*/ 453 h 475"/>
                <a:gd name="T56" fmla="*/ 599 w 1326"/>
                <a:gd name="T57" fmla="*/ 463 h 475"/>
                <a:gd name="T58" fmla="*/ 621 w 1326"/>
                <a:gd name="T59" fmla="*/ 469 h 475"/>
                <a:gd name="T60" fmla="*/ 641 w 1326"/>
                <a:gd name="T61" fmla="*/ 473 h 475"/>
                <a:gd name="T62" fmla="*/ 663 w 1326"/>
                <a:gd name="T63" fmla="*/ 475 h 475"/>
                <a:gd name="T64" fmla="*/ 685 w 1326"/>
                <a:gd name="T65" fmla="*/ 475 h 475"/>
                <a:gd name="T66" fmla="*/ 705 w 1326"/>
                <a:gd name="T67" fmla="*/ 473 h 475"/>
                <a:gd name="T68" fmla="*/ 727 w 1326"/>
                <a:gd name="T69" fmla="*/ 469 h 475"/>
                <a:gd name="T70" fmla="*/ 749 w 1326"/>
                <a:gd name="T71" fmla="*/ 461 h 475"/>
                <a:gd name="T72" fmla="*/ 771 w 1326"/>
                <a:gd name="T73" fmla="*/ 451 h 475"/>
                <a:gd name="T74" fmla="*/ 791 w 1326"/>
                <a:gd name="T75" fmla="*/ 439 h 475"/>
                <a:gd name="T76" fmla="*/ 813 w 1326"/>
                <a:gd name="T77" fmla="*/ 427 h 475"/>
                <a:gd name="T78" fmla="*/ 835 w 1326"/>
                <a:gd name="T79" fmla="*/ 411 h 475"/>
                <a:gd name="T80" fmla="*/ 855 w 1326"/>
                <a:gd name="T81" fmla="*/ 393 h 475"/>
                <a:gd name="T82" fmla="*/ 877 w 1326"/>
                <a:gd name="T83" fmla="*/ 375 h 475"/>
                <a:gd name="T84" fmla="*/ 899 w 1326"/>
                <a:gd name="T85" fmla="*/ 355 h 475"/>
                <a:gd name="T86" fmla="*/ 919 w 1326"/>
                <a:gd name="T87" fmla="*/ 333 h 475"/>
                <a:gd name="T88" fmla="*/ 941 w 1326"/>
                <a:gd name="T89" fmla="*/ 311 h 475"/>
                <a:gd name="T90" fmla="*/ 963 w 1326"/>
                <a:gd name="T91" fmla="*/ 289 h 475"/>
                <a:gd name="T92" fmla="*/ 985 w 1326"/>
                <a:gd name="T93" fmla="*/ 265 h 475"/>
                <a:gd name="T94" fmla="*/ 1005 w 1326"/>
                <a:gd name="T95" fmla="*/ 240 h 475"/>
                <a:gd name="T96" fmla="*/ 1027 w 1326"/>
                <a:gd name="T97" fmla="*/ 216 h 475"/>
                <a:gd name="T98" fmla="*/ 1049 w 1326"/>
                <a:gd name="T99" fmla="*/ 192 h 475"/>
                <a:gd name="T100" fmla="*/ 1069 w 1326"/>
                <a:gd name="T101" fmla="*/ 170 h 475"/>
                <a:gd name="T102" fmla="*/ 1090 w 1326"/>
                <a:gd name="T103" fmla="*/ 148 h 475"/>
                <a:gd name="T104" fmla="*/ 1112 w 1326"/>
                <a:gd name="T105" fmla="*/ 126 h 475"/>
                <a:gd name="T106" fmla="*/ 1132 w 1326"/>
                <a:gd name="T107" fmla="*/ 106 h 475"/>
                <a:gd name="T108" fmla="*/ 1154 w 1326"/>
                <a:gd name="T109" fmla="*/ 86 h 475"/>
                <a:gd name="T110" fmla="*/ 1176 w 1326"/>
                <a:gd name="T111" fmla="*/ 68 h 475"/>
                <a:gd name="T112" fmla="*/ 1198 w 1326"/>
                <a:gd name="T113" fmla="*/ 52 h 475"/>
                <a:gd name="T114" fmla="*/ 1218 w 1326"/>
                <a:gd name="T115" fmla="*/ 38 h 475"/>
                <a:gd name="T116" fmla="*/ 1240 w 1326"/>
                <a:gd name="T117" fmla="*/ 26 h 475"/>
                <a:gd name="T118" fmla="*/ 1262 w 1326"/>
                <a:gd name="T119" fmla="*/ 16 h 475"/>
                <a:gd name="T120" fmla="*/ 1282 w 1326"/>
                <a:gd name="T121" fmla="*/ 8 h 475"/>
                <a:gd name="T122" fmla="*/ 1304 w 1326"/>
                <a:gd name="T123" fmla="*/ 2 h 475"/>
                <a:gd name="T124" fmla="*/ 1326 w 1326"/>
                <a:gd name="T125" fmla="*/ 0 h 4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26"/>
                <a:gd name="T190" fmla="*/ 0 h 475"/>
                <a:gd name="T191" fmla="*/ 1326 w 1326"/>
                <a:gd name="T192" fmla="*/ 475 h 4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26" h="475">
                  <a:moveTo>
                    <a:pt x="0" y="0"/>
                  </a:moveTo>
                  <a:lnTo>
                    <a:pt x="22" y="0"/>
                  </a:lnTo>
                  <a:lnTo>
                    <a:pt x="44" y="4"/>
                  </a:lnTo>
                  <a:lnTo>
                    <a:pt x="64" y="10"/>
                  </a:lnTo>
                  <a:lnTo>
                    <a:pt x="86" y="18"/>
                  </a:lnTo>
                  <a:lnTo>
                    <a:pt x="108" y="28"/>
                  </a:lnTo>
                  <a:lnTo>
                    <a:pt x="128" y="40"/>
                  </a:lnTo>
                  <a:lnTo>
                    <a:pt x="150" y="54"/>
                  </a:lnTo>
                  <a:lnTo>
                    <a:pt x="172" y="72"/>
                  </a:lnTo>
                  <a:lnTo>
                    <a:pt x="193" y="90"/>
                  </a:lnTo>
                  <a:lnTo>
                    <a:pt x="213" y="108"/>
                  </a:lnTo>
                  <a:lnTo>
                    <a:pt x="235" y="130"/>
                  </a:lnTo>
                  <a:lnTo>
                    <a:pt x="257" y="150"/>
                  </a:lnTo>
                  <a:lnTo>
                    <a:pt x="277" y="174"/>
                  </a:lnTo>
                  <a:lnTo>
                    <a:pt x="299" y="196"/>
                  </a:lnTo>
                  <a:lnTo>
                    <a:pt x="321" y="220"/>
                  </a:lnTo>
                  <a:lnTo>
                    <a:pt x="341" y="244"/>
                  </a:lnTo>
                  <a:lnTo>
                    <a:pt x="363" y="269"/>
                  </a:lnTo>
                  <a:lnTo>
                    <a:pt x="385" y="293"/>
                  </a:lnTo>
                  <a:lnTo>
                    <a:pt x="407" y="315"/>
                  </a:lnTo>
                  <a:lnTo>
                    <a:pt x="427" y="337"/>
                  </a:lnTo>
                  <a:lnTo>
                    <a:pt x="449" y="359"/>
                  </a:lnTo>
                  <a:lnTo>
                    <a:pt x="471" y="379"/>
                  </a:lnTo>
                  <a:lnTo>
                    <a:pt x="491" y="397"/>
                  </a:lnTo>
                  <a:lnTo>
                    <a:pt x="513" y="413"/>
                  </a:lnTo>
                  <a:lnTo>
                    <a:pt x="535" y="429"/>
                  </a:lnTo>
                  <a:lnTo>
                    <a:pt x="555" y="441"/>
                  </a:lnTo>
                  <a:lnTo>
                    <a:pt x="577" y="453"/>
                  </a:lnTo>
                  <a:lnTo>
                    <a:pt x="599" y="463"/>
                  </a:lnTo>
                  <a:lnTo>
                    <a:pt x="621" y="469"/>
                  </a:lnTo>
                  <a:lnTo>
                    <a:pt x="641" y="473"/>
                  </a:lnTo>
                  <a:lnTo>
                    <a:pt x="663" y="475"/>
                  </a:lnTo>
                  <a:lnTo>
                    <a:pt x="685" y="475"/>
                  </a:lnTo>
                  <a:lnTo>
                    <a:pt x="705" y="473"/>
                  </a:lnTo>
                  <a:lnTo>
                    <a:pt x="727" y="469"/>
                  </a:lnTo>
                  <a:lnTo>
                    <a:pt x="749" y="461"/>
                  </a:lnTo>
                  <a:lnTo>
                    <a:pt x="771" y="451"/>
                  </a:lnTo>
                  <a:lnTo>
                    <a:pt x="791" y="439"/>
                  </a:lnTo>
                  <a:lnTo>
                    <a:pt x="813" y="427"/>
                  </a:lnTo>
                  <a:lnTo>
                    <a:pt x="835" y="411"/>
                  </a:lnTo>
                  <a:lnTo>
                    <a:pt x="855" y="393"/>
                  </a:lnTo>
                  <a:lnTo>
                    <a:pt x="877" y="375"/>
                  </a:lnTo>
                  <a:lnTo>
                    <a:pt x="899" y="355"/>
                  </a:lnTo>
                  <a:lnTo>
                    <a:pt x="919" y="333"/>
                  </a:lnTo>
                  <a:lnTo>
                    <a:pt x="941" y="311"/>
                  </a:lnTo>
                  <a:lnTo>
                    <a:pt x="963" y="289"/>
                  </a:lnTo>
                  <a:lnTo>
                    <a:pt x="985" y="265"/>
                  </a:lnTo>
                  <a:lnTo>
                    <a:pt x="1005" y="240"/>
                  </a:lnTo>
                  <a:lnTo>
                    <a:pt x="1027" y="216"/>
                  </a:lnTo>
                  <a:lnTo>
                    <a:pt x="1049" y="192"/>
                  </a:lnTo>
                  <a:lnTo>
                    <a:pt x="1069" y="170"/>
                  </a:lnTo>
                  <a:lnTo>
                    <a:pt x="1090" y="148"/>
                  </a:lnTo>
                  <a:lnTo>
                    <a:pt x="1112" y="126"/>
                  </a:lnTo>
                  <a:lnTo>
                    <a:pt x="1132" y="106"/>
                  </a:lnTo>
                  <a:lnTo>
                    <a:pt x="1154" y="86"/>
                  </a:lnTo>
                  <a:lnTo>
                    <a:pt x="1176" y="68"/>
                  </a:lnTo>
                  <a:lnTo>
                    <a:pt x="1198" y="52"/>
                  </a:lnTo>
                  <a:lnTo>
                    <a:pt x="1218" y="38"/>
                  </a:lnTo>
                  <a:lnTo>
                    <a:pt x="1240" y="26"/>
                  </a:lnTo>
                  <a:lnTo>
                    <a:pt x="1262" y="16"/>
                  </a:lnTo>
                  <a:lnTo>
                    <a:pt x="1282" y="8"/>
                  </a:lnTo>
                  <a:lnTo>
                    <a:pt x="1304" y="2"/>
                  </a:lnTo>
                  <a:lnTo>
                    <a:pt x="1326" y="0"/>
                  </a:lnTo>
                </a:path>
              </a:pathLst>
            </a:custGeom>
            <a:noFill/>
            <a:ln w="6350">
              <a:solidFill>
                <a:srgbClr val="FF0000"/>
              </a:solidFill>
              <a:prstDash val="solid"/>
              <a:round/>
            </a:ln>
          </p:spPr>
          <p:txBody>
            <a:bodyPr/>
            <a:lstStyle/>
            <a:p>
              <a:endParaRPr lang="en-US"/>
            </a:p>
          </p:txBody>
        </p:sp>
        <p:sp>
          <p:nvSpPr>
            <p:cNvPr id="38043" name="Oval 61"/>
            <p:cNvSpPr>
              <a:spLocks noChangeAspect="1" noChangeArrowheads="1"/>
            </p:cNvSpPr>
            <p:nvPr/>
          </p:nvSpPr>
          <p:spPr bwMode="auto">
            <a:xfrm>
              <a:off x="3532" y="2125"/>
              <a:ext cx="20" cy="20"/>
            </a:xfrm>
            <a:prstGeom prst="ellipse">
              <a:avLst/>
            </a:prstGeom>
            <a:solidFill>
              <a:srgbClr val="0000FF"/>
            </a:solidFill>
            <a:ln w="9525">
              <a:noFill/>
              <a:round/>
            </a:ln>
          </p:spPr>
          <p:txBody>
            <a:bodyPr/>
            <a:lstStyle/>
            <a:p>
              <a:endParaRPr lang="ms-MY"/>
            </a:p>
          </p:txBody>
        </p:sp>
        <p:sp>
          <p:nvSpPr>
            <p:cNvPr id="38044" name="Oval 62"/>
            <p:cNvSpPr>
              <a:spLocks noChangeAspect="1" noChangeArrowheads="1"/>
            </p:cNvSpPr>
            <p:nvPr/>
          </p:nvSpPr>
          <p:spPr bwMode="auto">
            <a:xfrm>
              <a:off x="3532" y="2125"/>
              <a:ext cx="18" cy="18"/>
            </a:xfrm>
            <a:prstGeom prst="ellipse">
              <a:avLst/>
            </a:prstGeom>
            <a:noFill/>
            <a:ln w="6350">
              <a:solidFill>
                <a:srgbClr val="0000FF"/>
              </a:solidFill>
              <a:round/>
            </a:ln>
          </p:spPr>
          <p:txBody>
            <a:bodyPr/>
            <a:lstStyle/>
            <a:p>
              <a:endParaRPr lang="ms-MY"/>
            </a:p>
          </p:txBody>
        </p:sp>
        <p:sp>
          <p:nvSpPr>
            <p:cNvPr id="38045" name="Oval 63"/>
            <p:cNvSpPr>
              <a:spLocks noChangeAspect="1" noChangeArrowheads="1"/>
            </p:cNvSpPr>
            <p:nvPr/>
          </p:nvSpPr>
          <p:spPr bwMode="auto">
            <a:xfrm>
              <a:off x="3532" y="1744"/>
              <a:ext cx="20" cy="20"/>
            </a:xfrm>
            <a:prstGeom prst="ellipse">
              <a:avLst/>
            </a:prstGeom>
            <a:solidFill>
              <a:srgbClr val="007F00"/>
            </a:solidFill>
            <a:ln w="9525">
              <a:noFill/>
              <a:round/>
            </a:ln>
          </p:spPr>
          <p:txBody>
            <a:bodyPr/>
            <a:lstStyle/>
            <a:p>
              <a:endParaRPr lang="ms-MY"/>
            </a:p>
          </p:txBody>
        </p:sp>
        <p:sp>
          <p:nvSpPr>
            <p:cNvPr id="38046" name="Oval 64"/>
            <p:cNvSpPr>
              <a:spLocks noChangeAspect="1" noChangeArrowheads="1"/>
            </p:cNvSpPr>
            <p:nvPr/>
          </p:nvSpPr>
          <p:spPr bwMode="auto">
            <a:xfrm>
              <a:off x="3532" y="1744"/>
              <a:ext cx="18" cy="18"/>
            </a:xfrm>
            <a:prstGeom prst="ellipse">
              <a:avLst/>
            </a:prstGeom>
            <a:noFill/>
            <a:ln w="6350">
              <a:solidFill>
                <a:srgbClr val="007F00"/>
              </a:solidFill>
              <a:round/>
            </a:ln>
          </p:spPr>
          <p:txBody>
            <a:bodyPr/>
            <a:lstStyle/>
            <a:p>
              <a:endParaRPr lang="ms-MY"/>
            </a:p>
          </p:txBody>
        </p:sp>
        <p:sp>
          <p:nvSpPr>
            <p:cNvPr id="38047" name="Oval 65"/>
            <p:cNvSpPr>
              <a:spLocks noChangeAspect="1" noChangeArrowheads="1"/>
            </p:cNvSpPr>
            <p:nvPr/>
          </p:nvSpPr>
          <p:spPr bwMode="auto">
            <a:xfrm>
              <a:off x="3532" y="1800"/>
              <a:ext cx="20" cy="20"/>
            </a:xfrm>
            <a:prstGeom prst="ellipse">
              <a:avLst/>
            </a:prstGeom>
            <a:solidFill>
              <a:srgbClr val="FF0000"/>
            </a:solidFill>
            <a:ln w="9525">
              <a:noFill/>
              <a:round/>
            </a:ln>
          </p:spPr>
          <p:txBody>
            <a:bodyPr/>
            <a:lstStyle/>
            <a:p>
              <a:endParaRPr lang="ms-MY"/>
            </a:p>
          </p:txBody>
        </p:sp>
        <p:sp>
          <p:nvSpPr>
            <p:cNvPr id="38048" name="Oval 66"/>
            <p:cNvSpPr>
              <a:spLocks noChangeAspect="1" noChangeArrowheads="1"/>
            </p:cNvSpPr>
            <p:nvPr/>
          </p:nvSpPr>
          <p:spPr bwMode="auto">
            <a:xfrm>
              <a:off x="3532" y="1800"/>
              <a:ext cx="18" cy="18"/>
            </a:xfrm>
            <a:prstGeom prst="ellipse">
              <a:avLst/>
            </a:prstGeom>
            <a:noFill/>
            <a:ln w="6350">
              <a:solidFill>
                <a:srgbClr val="FF0000"/>
              </a:solidFill>
              <a:round/>
            </a:ln>
          </p:spPr>
          <p:txBody>
            <a:bodyPr/>
            <a:lstStyle/>
            <a:p>
              <a:endParaRPr lang="ms-MY"/>
            </a:p>
          </p:txBody>
        </p:sp>
      </p:grpSp>
      <p:sp>
        <p:nvSpPr>
          <p:cNvPr id="37926" name="Line 80"/>
          <p:cNvSpPr>
            <a:spLocks noChangeAspect="1" noChangeShapeType="1"/>
          </p:cNvSpPr>
          <p:nvPr/>
        </p:nvSpPr>
        <p:spPr bwMode="auto">
          <a:xfrm flipV="1">
            <a:off x="7375525" y="1466850"/>
            <a:ext cx="0" cy="504825"/>
          </a:xfrm>
          <a:prstGeom prst="line">
            <a:avLst/>
          </a:prstGeom>
          <a:noFill/>
          <a:ln w="9525">
            <a:solidFill>
              <a:schemeClr val="tx1"/>
            </a:solidFill>
            <a:round/>
            <a:tailEnd type="triangle" w="sm" len="med"/>
          </a:ln>
        </p:spPr>
        <p:txBody>
          <a:bodyPr/>
          <a:lstStyle/>
          <a:p>
            <a:endParaRPr lang="en-US"/>
          </a:p>
        </p:txBody>
      </p:sp>
      <p:sp>
        <p:nvSpPr>
          <p:cNvPr id="37927" name="Line 121"/>
          <p:cNvSpPr>
            <a:spLocks noChangeAspect="1" noChangeShapeType="1"/>
          </p:cNvSpPr>
          <p:nvPr/>
        </p:nvSpPr>
        <p:spPr bwMode="auto">
          <a:xfrm rot="-7200000">
            <a:off x="7958931" y="2672557"/>
            <a:ext cx="385763" cy="0"/>
          </a:xfrm>
          <a:prstGeom prst="line">
            <a:avLst/>
          </a:prstGeom>
          <a:noFill/>
          <a:ln w="9525">
            <a:solidFill>
              <a:srgbClr val="0066FF"/>
            </a:solidFill>
            <a:round/>
            <a:headEnd type="triangle" w="sm" len="med"/>
          </a:ln>
        </p:spPr>
        <p:txBody>
          <a:bodyPr/>
          <a:lstStyle/>
          <a:p>
            <a:endParaRPr lang="en-US"/>
          </a:p>
        </p:txBody>
      </p:sp>
      <p:grpSp>
        <p:nvGrpSpPr>
          <p:cNvPr id="37928" name="Group 134"/>
          <p:cNvGrpSpPr>
            <a:grpSpLocks noChangeAspect="1"/>
          </p:cNvGrpSpPr>
          <p:nvPr/>
        </p:nvGrpSpPr>
        <p:grpSpPr bwMode="auto">
          <a:xfrm>
            <a:off x="7629525" y="2079625"/>
            <a:ext cx="936625" cy="847725"/>
            <a:chOff x="295" y="1364"/>
            <a:chExt cx="590" cy="594"/>
          </a:xfrm>
        </p:grpSpPr>
        <p:sp>
          <p:nvSpPr>
            <p:cNvPr id="38035" name="Line 135"/>
            <p:cNvSpPr>
              <a:spLocks noChangeAspect="1" noChangeShapeType="1"/>
            </p:cNvSpPr>
            <p:nvPr/>
          </p:nvSpPr>
          <p:spPr bwMode="auto">
            <a:xfrm rot="7200000" flipH="1">
              <a:off x="328" y="1799"/>
              <a:ext cx="318" cy="0"/>
            </a:xfrm>
            <a:prstGeom prst="line">
              <a:avLst/>
            </a:prstGeom>
            <a:noFill/>
            <a:ln w="3175">
              <a:solidFill>
                <a:schemeClr val="tx1"/>
              </a:solidFill>
              <a:round/>
            </a:ln>
          </p:spPr>
          <p:txBody>
            <a:bodyPr/>
            <a:lstStyle/>
            <a:p>
              <a:endParaRPr lang="en-US"/>
            </a:p>
          </p:txBody>
        </p:sp>
        <p:sp>
          <p:nvSpPr>
            <p:cNvPr id="38036" name="Line 136"/>
            <p:cNvSpPr>
              <a:spLocks noChangeAspect="1" noChangeShapeType="1"/>
            </p:cNvSpPr>
            <p:nvPr/>
          </p:nvSpPr>
          <p:spPr bwMode="auto">
            <a:xfrm rot="14400000" flipH="1">
              <a:off x="328" y="1523"/>
              <a:ext cx="318" cy="0"/>
            </a:xfrm>
            <a:prstGeom prst="line">
              <a:avLst/>
            </a:prstGeom>
            <a:noFill/>
            <a:ln w="3175">
              <a:solidFill>
                <a:schemeClr val="tx1"/>
              </a:solidFill>
              <a:round/>
            </a:ln>
          </p:spPr>
          <p:txBody>
            <a:bodyPr/>
            <a:lstStyle/>
            <a:p>
              <a:endParaRPr lang="en-US"/>
            </a:p>
          </p:txBody>
        </p:sp>
        <p:sp>
          <p:nvSpPr>
            <p:cNvPr id="38037" name="Line 137"/>
            <p:cNvSpPr>
              <a:spLocks noChangeAspect="1" noChangeShapeType="1"/>
            </p:cNvSpPr>
            <p:nvPr/>
          </p:nvSpPr>
          <p:spPr bwMode="auto">
            <a:xfrm flipH="1">
              <a:off x="567" y="1661"/>
              <a:ext cx="318" cy="0"/>
            </a:xfrm>
            <a:prstGeom prst="line">
              <a:avLst/>
            </a:prstGeom>
            <a:noFill/>
            <a:ln w="3175">
              <a:solidFill>
                <a:schemeClr val="tx1"/>
              </a:solidFill>
              <a:round/>
            </a:ln>
          </p:spPr>
          <p:txBody>
            <a:bodyPr/>
            <a:lstStyle/>
            <a:p>
              <a:endParaRPr lang="en-US"/>
            </a:p>
          </p:txBody>
        </p:sp>
        <p:sp>
          <p:nvSpPr>
            <p:cNvPr id="38038" name="Oval 138"/>
            <p:cNvSpPr>
              <a:spLocks noChangeAspect="1" noChangeArrowheads="1"/>
            </p:cNvSpPr>
            <p:nvPr/>
          </p:nvSpPr>
          <p:spPr bwMode="auto">
            <a:xfrm>
              <a:off x="295" y="1389"/>
              <a:ext cx="544" cy="544"/>
            </a:xfrm>
            <a:prstGeom prst="ellipse">
              <a:avLst/>
            </a:prstGeom>
            <a:noFill/>
            <a:ln w="3175">
              <a:solidFill>
                <a:schemeClr val="tx1"/>
              </a:solidFill>
              <a:prstDash val="dash"/>
              <a:round/>
            </a:ln>
          </p:spPr>
          <p:txBody>
            <a:bodyPr wrap="none" anchor="ctr"/>
            <a:lstStyle/>
            <a:p>
              <a:endParaRPr lang="ms-MY"/>
            </a:p>
          </p:txBody>
        </p:sp>
      </p:grpSp>
      <p:sp>
        <p:nvSpPr>
          <p:cNvPr id="37929" name="Line 139"/>
          <p:cNvSpPr>
            <a:spLocks noChangeAspect="1" noChangeShapeType="1"/>
          </p:cNvSpPr>
          <p:nvPr/>
        </p:nvSpPr>
        <p:spPr bwMode="auto">
          <a:xfrm rot="7200000" flipH="1">
            <a:off x="7874000" y="2606675"/>
            <a:ext cx="241300" cy="0"/>
          </a:xfrm>
          <a:prstGeom prst="line">
            <a:avLst/>
          </a:prstGeom>
          <a:noFill/>
          <a:ln w="9525">
            <a:solidFill>
              <a:srgbClr val="33CC33"/>
            </a:solidFill>
            <a:round/>
            <a:headEnd type="triangle" w="sm" len="med"/>
          </a:ln>
        </p:spPr>
        <p:txBody>
          <a:bodyPr/>
          <a:lstStyle/>
          <a:p>
            <a:endParaRPr lang="en-US"/>
          </a:p>
        </p:txBody>
      </p:sp>
      <p:sp>
        <p:nvSpPr>
          <p:cNvPr id="37930" name="Line 183"/>
          <p:cNvSpPr>
            <a:spLocks noChangeAspect="1" noChangeShapeType="1"/>
          </p:cNvSpPr>
          <p:nvPr/>
        </p:nvSpPr>
        <p:spPr bwMode="auto">
          <a:xfrm>
            <a:off x="8053388" y="2501900"/>
            <a:ext cx="144462" cy="1588"/>
          </a:xfrm>
          <a:prstGeom prst="line">
            <a:avLst/>
          </a:prstGeom>
          <a:noFill/>
          <a:ln w="9525">
            <a:solidFill>
              <a:srgbClr val="D41102"/>
            </a:solidFill>
            <a:round/>
            <a:tailEnd type="triangle" w="sm" len="med"/>
          </a:ln>
        </p:spPr>
        <p:txBody>
          <a:bodyPr/>
          <a:lstStyle/>
          <a:p>
            <a:endParaRPr lang="en-US"/>
          </a:p>
        </p:txBody>
      </p:sp>
      <p:grpSp>
        <p:nvGrpSpPr>
          <p:cNvPr id="17" name="Group 286"/>
          <p:cNvGrpSpPr/>
          <p:nvPr/>
        </p:nvGrpSpPr>
        <p:grpSpPr bwMode="auto">
          <a:xfrm>
            <a:off x="7581900" y="3382963"/>
            <a:ext cx="842963" cy="849312"/>
            <a:chOff x="7581828" y="3382209"/>
            <a:chExt cx="842962" cy="849313"/>
          </a:xfrm>
        </p:grpSpPr>
        <p:sp>
          <p:nvSpPr>
            <p:cNvPr id="38026" name="Line 159"/>
            <p:cNvSpPr>
              <a:spLocks noChangeAspect="1" noChangeShapeType="1"/>
            </p:cNvSpPr>
            <p:nvPr/>
          </p:nvSpPr>
          <p:spPr bwMode="auto">
            <a:xfrm rot="-7200000">
              <a:off x="8016802" y="3972760"/>
              <a:ext cx="384175" cy="0"/>
            </a:xfrm>
            <a:prstGeom prst="line">
              <a:avLst/>
            </a:prstGeom>
            <a:noFill/>
            <a:ln w="9525">
              <a:solidFill>
                <a:srgbClr val="0066FF"/>
              </a:solidFill>
              <a:round/>
              <a:headEnd type="triangle" w="sm" len="med"/>
            </a:ln>
          </p:spPr>
          <p:txBody>
            <a:bodyPr/>
            <a:lstStyle/>
            <a:p>
              <a:endParaRPr lang="en-US"/>
            </a:p>
          </p:txBody>
        </p:sp>
        <p:grpSp>
          <p:nvGrpSpPr>
            <p:cNvPr id="38027" name="Group 172"/>
            <p:cNvGrpSpPr>
              <a:grpSpLocks noChangeAspect="1"/>
            </p:cNvGrpSpPr>
            <p:nvPr/>
          </p:nvGrpSpPr>
          <p:grpSpPr bwMode="auto">
            <a:xfrm>
              <a:off x="7581828" y="3382209"/>
              <a:ext cx="842962" cy="849313"/>
              <a:chOff x="295" y="1364"/>
              <a:chExt cx="590" cy="594"/>
            </a:xfrm>
          </p:grpSpPr>
          <p:sp>
            <p:nvSpPr>
              <p:cNvPr id="38031" name="Line 173"/>
              <p:cNvSpPr>
                <a:spLocks noChangeAspect="1" noChangeShapeType="1"/>
              </p:cNvSpPr>
              <p:nvPr/>
            </p:nvSpPr>
            <p:spPr bwMode="auto">
              <a:xfrm rot="7200000" flipH="1">
                <a:off x="328" y="1799"/>
                <a:ext cx="318" cy="0"/>
              </a:xfrm>
              <a:prstGeom prst="line">
                <a:avLst/>
              </a:prstGeom>
              <a:noFill/>
              <a:ln w="3175">
                <a:solidFill>
                  <a:schemeClr val="tx1"/>
                </a:solidFill>
                <a:round/>
              </a:ln>
            </p:spPr>
            <p:txBody>
              <a:bodyPr/>
              <a:lstStyle/>
              <a:p>
                <a:endParaRPr lang="en-US"/>
              </a:p>
            </p:txBody>
          </p:sp>
          <p:sp>
            <p:nvSpPr>
              <p:cNvPr id="38032" name="Line 174"/>
              <p:cNvSpPr>
                <a:spLocks noChangeAspect="1" noChangeShapeType="1"/>
              </p:cNvSpPr>
              <p:nvPr/>
            </p:nvSpPr>
            <p:spPr bwMode="auto">
              <a:xfrm rot="14400000" flipH="1">
                <a:off x="328" y="1523"/>
                <a:ext cx="318" cy="0"/>
              </a:xfrm>
              <a:prstGeom prst="line">
                <a:avLst/>
              </a:prstGeom>
              <a:noFill/>
              <a:ln w="3175">
                <a:solidFill>
                  <a:schemeClr val="tx1"/>
                </a:solidFill>
                <a:round/>
              </a:ln>
            </p:spPr>
            <p:txBody>
              <a:bodyPr/>
              <a:lstStyle/>
              <a:p>
                <a:endParaRPr lang="en-US"/>
              </a:p>
            </p:txBody>
          </p:sp>
          <p:sp>
            <p:nvSpPr>
              <p:cNvPr id="38033" name="Line 175"/>
              <p:cNvSpPr>
                <a:spLocks noChangeAspect="1" noChangeShapeType="1"/>
              </p:cNvSpPr>
              <p:nvPr/>
            </p:nvSpPr>
            <p:spPr bwMode="auto">
              <a:xfrm flipH="1">
                <a:off x="567" y="1661"/>
                <a:ext cx="318" cy="0"/>
              </a:xfrm>
              <a:prstGeom prst="line">
                <a:avLst/>
              </a:prstGeom>
              <a:noFill/>
              <a:ln w="3175">
                <a:solidFill>
                  <a:schemeClr val="tx1"/>
                </a:solidFill>
                <a:round/>
              </a:ln>
            </p:spPr>
            <p:txBody>
              <a:bodyPr/>
              <a:lstStyle/>
              <a:p>
                <a:endParaRPr lang="en-US"/>
              </a:p>
            </p:txBody>
          </p:sp>
          <p:sp>
            <p:nvSpPr>
              <p:cNvPr id="38034" name="Oval 176"/>
              <p:cNvSpPr>
                <a:spLocks noChangeAspect="1" noChangeArrowheads="1"/>
              </p:cNvSpPr>
              <p:nvPr/>
            </p:nvSpPr>
            <p:spPr bwMode="auto">
              <a:xfrm>
                <a:off x="295" y="1389"/>
                <a:ext cx="544" cy="544"/>
              </a:xfrm>
              <a:prstGeom prst="ellipse">
                <a:avLst/>
              </a:prstGeom>
              <a:noFill/>
              <a:ln w="3175">
                <a:solidFill>
                  <a:schemeClr val="tx1"/>
                </a:solidFill>
                <a:prstDash val="dash"/>
                <a:round/>
              </a:ln>
            </p:spPr>
            <p:txBody>
              <a:bodyPr wrap="none" anchor="ctr"/>
              <a:lstStyle/>
              <a:p>
                <a:endParaRPr lang="ms-MY"/>
              </a:p>
            </p:txBody>
          </p:sp>
        </p:grpSp>
        <p:sp>
          <p:nvSpPr>
            <p:cNvPr id="38028" name="Line 177"/>
            <p:cNvSpPr>
              <a:spLocks noChangeAspect="1" noChangeShapeType="1"/>
            </p:cNvSpPr>
            <p:nvPr/>
          </p:nvSpPr>
          <p:spPr bwMode="auto">
            <a:xfrm rot="7200000" flipH="1">
              <a:off x="7788997" y="3910053"/>
              <a:ext cx="239712" cy="0"/>
            </a:xfrm>
            <a:prstGeom prst="line">
              <a:avLst/>
            </a:prstGeom>
            <a:noFill/>
            <a:ln w="9525">
              <a:solidFill>
                <a:srgbClr val="33CC33"/>
              </a:solidFill>
              <a:round/>
              <a:headEnd type="triangle" w="sm" len="med"/>
            </a:ln>
          </p:spPr>
          <p:txBody>
            <a:bodyPr/>
            <a:lstStyle/>
            <a:p>
              <a:endParaRPr lang="en-US"/>
            </a:p>
          </p:txBody>
        </p:sp>
        <p:sp>
          <p:nvSpPr>
            <p:cNvPr id="38029" name="Line 182"/>
            <p:cNvSpPr>
              <a:spLocks noChangeAspect="1" noChangeShapeType="1"/>
            </p:cNvSpPr>
            <p:nvPr/>
          </p:nvSpPr>
          <p:spPr bwMode="auto">
            <a:xfrm>
              <a:off x="7967590" y="3807659"/>
              <a:ext cx="333375" cy="328613"/>
            </a:xfrm>
            <a:prstGeom prst="line">
              <a:avLst/>
            </a:prstGeom>
            <a:noFill/>
            <a:ln w="9525">
              <a:solidFill>
                <a:schemeClr val="tx1"/>
              </a:solidFill>
              <a:round/>
              <a:tailEnd type="triangle" w="sm" len="med"/>
            </a:ln>
          </p:spPr>
          <p:txBody>
            <a:bodyPr/>
            <a:lstStyle/>
            <a:p>
              <a:endParaRPr lang="en-US"/>
            </a:p>
          </p:txBody>
        </p:sp>
        <p:sp>
          <p:nvSpPr>
            <p:cNvPr id="38030" name="Line 184"/>
            <p:cNvSpPr>
              <a:spLocks noChangeAspect="1" noChangeShapeType="1"/>
            </p:cNvSpPr>
            <p:nvPr/>
          </p:nvSpPr>
          <p:spPr bwMode="auto">
            <a:xfrm>
              <a:off x="7967590" y="3807659"/>
              <a:ext cx="144463" cy="1588"/>
            </a:xfrm>
            <a:prstGeom prst="line">
              <a:avLst/>
            </a:prstGeom>
            <a:noFill/>
            <a:ln w="9525">
              <a:solidFill>
                <a:srgbClr val="D41102"/>
              </a:solidFill>
              <a:round/>
              <a:tailEnd type="triangle" w="sm" len="med"/>
            </a:ln>
          </p:spPr>
          <p:txBody>
            <a:bodyPr/>
            <a:lstStyle/>
            <a:p>
              <a:endParaRPr lang="en-US"/>
            </a:p>
          </p:txBody>
        </p:sp>
      </p:grpSp>
      <p:grpSp>
        <p:nvGrpSpPr>
          <p:cNvPr id="19" name="Group 287"/>
          <p:cNvGrpSpPr/>
          <p:nvPr/>
        </p:nvGrpSpPr>
        <p:grpSpPr bwMode="auto">
          <a:xfrm>
            <a:off x="1241425" y="4821238"/>
            <a:ext cx="1149350" cy="1149350"/>
            <a:chOff x="1241353" y="4820484"/>
            <a:chExt cx="1149350" cy="1149350"/>
          </a:xfrm>
        </p:grpSpPr>
        <p:sp>
          <p:nvSpPr>
            <p:cNvPr id="38017" name="Oval 43"/>
            <p:cNvSpPr>
              <a:spLocks noChangeAspect="1" noChangeArrowheads="1"/>
            </p:cNvSpPr>
            <p:nvPr/>
          </p:nvSpPr>
          <p:spPr bwMode="auto">
            <a:xfrm>
              <a:off x="1241353" y="4820484"/>
              <a:ext cx="1149350" cy="1149350"/>
            </a:xfrm>
            <a:prstGeom prst="ellipse">
              <a:avLst/>
            </a:prstGeom>
            <a:noFill/>
            <a:ln w="3175">
              <a:solidFill>
                <a:schemeClr val="tx1"/>
              </a:solidFill>
              <a:prstDash val="dash"/>
              <a:round/>
            </a:ln>
          </p:spPr>
          <p:txBody>
            <a:bodyPr wrap="none" anchor="ctr"/>
            <a:lstStyle/>
            <a:p>
              <a:endParaRPr lang="ms-MY"/>
            </a:p>
          </p:txBody>
        </p:sp>
        <p:sp>
          <p:nvSpPr>
            <p:cNvPr id="38018" name="Line 186"/>
            <p:cNvSpPr>
              <a:spLocks noChangeAspect="1" noChangeShapeType="1"/>
            </p:cNvSpPr>
            <p:nvPr/>
          </p:nvSpPr>
          <p:spPr bwMode="auto">
            <a:xfrm flipV="1">
              <a:off x="1816028" y="5395159"/>
              <a:ext cx="355600" cy="0"/>
            </a:xfrm>
            <a:prstGeom prst="line">
              <a:avLst/>
            </a:prstGeom>
            <a:noFill/>
            <a:ln w="9525">
              <a:solidFill>
                <a:srgbClr val="D41102"/>
              </a:solidFill>
              <a:round/>
              <a:tailEnd type="triangle" w="sm" len="med"/>
            </a:ln>
          </p:spPr>
          <p:txBody>
            <a:bodyPr/>
            <a:lstStyle/>
            <a:p>
              <a:endParaRPr lang="en-US"/>
            </a:p>
          </p:txBody>
        </p:sp>
        <p:sp>
          <p:nvSpPr>
            <p:cNvPr id="38019" name="Line 187"/>
            <p:cNvSpPr>
              <a:spLocks noChangeAspect="1" noChangeShapeType="1"/>
            </p:cNvSpPr>
            <p:nvPr/>
          </p:nvSpPr>
          <p:spPr bwMode="auto">
            <a:xfrm rot="-7200000" flipH="1" flipV="1">
              <a:off x="2137496" y="5375316"/>
              <a:ext cx="49213" cy="0"/>
            </a:xfrm>
            <a:prstGeom prst="line">
              <a:avLst/>
            </a:prstGeom>
            <a:noFill/>
            <a:ln w="9525">
              <a:solidFill>
                <a:srgbClr val="0066FF"/>
              </a:solidFill>
              <a:round/>
              <a:headEnd type="triangle" w="sm" len="med"/>
            </a:ln>
          </p:spPr>
          <p:txBody>
            <a:bodyPr/>
            <a:lstStyle/>
            <a:p>
              <a:endParaRPr lang="en-US"/>
            </a:p>
          </p:txBody>
        </p:sp>
        <p:sp>
          <p:nvSpPr>
            <p:cNvPr id="38020" name="Line 188"/>
            <p:cNvSpPr>
              <a:spLocks noChangeAspect="1" noChangeShapeType="1"/>
            </p:cNvSpPr>
            <p:nvPr/>
          </p:nvSpPr>
          <p:spPr bwMode="auto">
            <a:xfrm rot="7200000" flipH="1">
              <a:off x="2071615" y="5218947"/>
              <a:ext cx="311150" cy="0"/>
            </a:xfrm>
            <a:prstGeom prst="line">
              <a:avLst/>
            </a:prstGeom>
            <a:noFill/>
            <a:ln w="9525">
              <a:solidFill>
                <a:srgbClr val="33CC33"/>
              </a:solidFill>
              <a:round/>
              <a:tailEnd type="triangle" w="sm" len="med"/>
            </a:ln>
          </p:spPr>
          <p:txBody>
            <a:bodyPr/>
            <a:lstStyle/>
            <a:p>
              <a:endParaRPr lang="en-US"/>
            </a:p>
          </p:txBody>
        </p:sp>
        <p:sp>
          <p:nvSpPr>
            <p:cNvPr id="38021" name="Line 189"/>
            <p:cNvSpPr>
              <a:spLocks noChangeAspect="1" noChangeShapeType="1"/>
            </p:cNvSpPr>
            <p:nvPr/>
          </p:nvSpPr>
          <p:spPr bwMode="auto">
            <a:xfrm flipH="1">
              <a:off x="1817615" y="5396747"/>
              <a:ext cx="454025" cy="0"/>
            </a:xfrm>
            <a:prstGeom prst="line">
              <a:avLst/>
            </a:prstGeom>
            <a:noFill/>
            <a:ln w="3175">
              <a:solidFill>
                <a:schemeClr val="tx1"/>
              </a:solidFill>
              <a:round/>
            </a:ln>
          </p:spPr>
          <p:txBody>
            <a:bodyPr/>
            <a:lstStyle/>
            <a:p>
              <a:endParaRPr lang="en-US"/>
            </a:p>
          </p:txBody>
        </p:sp>
        <p:sp>
          <p:nvSpPr>
            <p:cNvPr id="38022" name="Oval 190"/>
            <p:cNvSpPr>
              <a:spLocks noChangeAspect="1" noChangeArrowheads="1"/>
            </p:cNvSpPr>
            <p:nvPr/>
          </p:nvSpPr>
          <p:spPr bwMode="auto">
            <a:xfrm>
              <a:off x="1428678" y="5007809"/>
              <a:ext cx="776287" cy="776288"/>
            </a:xfrm>
            <a:prstGeom prst="ellipse">
              <a:avLst/>
            </a:prstGeom>
            <a:noFill/>
            <a:ln w="3175">
              <a:solidFill>
                <a:schemeClr val="tx1"/>
              </a:solidFill>
              <a:prstDash val="dash"/>
              <a:round/>
            </a:ln>
          </p:spPr>
          <p:txBody>
            <a:bodyPr wrap="none" anchor="ctr"/>
            <a:lstStyle/>
            <a:p>
              <a:endParaRPr lang="ms-MY"/>
            </a:p>
          </p:txBody>
        </p:sp>
        <p:sp>
          <p:nvSpPr>
            <p:cNvPr id="38023" name="Line 191"/>
            <p:cNvSpPr>
              <a:spLocks noChangeAspect="1" noChangeShapeType="1"/>
            </p:cNvSpPr>
            <p:nvPr/>
          </p:nvSpPr>
          <p:spPr bwMode="auto">
            <a:xfrm rot="7200000" flipH="1">
              <a:off x="1476302" y="5593597"/>
              <a:ext cx="454025" cy="0"/>
            </a:xfrm>
            <a:prstGeom prst="line">
              <a:avLst/>
            </a:prstGeom>
            <a:noFill/>
            <a:ln w="3175">
              <a:solidFill>
                <a:schemeClr val="tx1"/>
              </a:solidFill>
              <a:round/>
            </a:ln>
          </p:spPr>
          <p:txBody>
            <a:bodyPr/>
            <a:lstStyle/>
            <a:p>
              <a:endParaRPr lang="en-US"/>
            </a:p>
          </p:txBody>
        </p:sp>
        <p:sp>
          <p:nvSpPr>
            <p:cNvPr id="38024" name="Line 192"/>
            <p:cNvSpPr>
              <a:spLocks noChangeAspect="1" noChangeShapeType="1"/>
            </p:cNvSpPr>
            <p:nvPr/>
          </p:nvSpPr>
          <p:spPr bwMode="auto">
            <a:xfrm rot="14400000" flipH="1">
              <a:off x="1476302" y="5199897"/>
              <a:ext cx="454025" cy="0"/>
            </a:xfrm>
            <a:prstGeom prst="line">
              <a:avLst/>
            </a:prstGeom>
            <a:noFill/>
            <a:ln w="3175">
              <a:solidFill>
                <a:schemeClr val="tx1"/>
              </a:solidFill>
              <a:round/>
            </a:ln>
          </p:spPr>
          <p:txBody>
            <a:bodyPr/>
            <a:lstStyle/>
            <a:p>
              <a:endParaRPr lang="en-US"/>
            </a:p>
          </p:txBody>
        </p:sp>
        <p:sp>
          <p:nvSpPr>
            <p:cNvPr id="38025" name="Line 223"/>
            <p:cNvSpPr>
              <a:spLocks noChangeAspect="1" noChangeShapeType="1"/>
            </p:cNvSpPr>
            <p:nvPr/>
          </p:nvSpPr>
          <p:spPr bwMode="auto">
            <a:xfrm flipV="1">
              <a:off x="1816028" y="5087184"/>
              <a:ext cx="490537" cy="309563"/>
            </a:xfrm>
            <a:prstGeom prst="line">
              <a:avLst/>
            </a:prstGeom>
            <a:noFill/>
            <a:ln w="9525">
              <a:solidFill>
                <a:schemeClr val="tx1"/>
              </a:solidFill>
              <a:round/>
              <a:tailEnd type="triangle" w="sm" len="med"/>
            </a:ln>
          </p:spPr>
          <p:txBody>
            <a:bodyPr/>
            <a:lstStyle/>
            <a:p>
              <a:endParaRPr lang="en-US"/>
            </a:p>
          </p:txBody>
        </p:sp>
      </p:grpSp>
      <p:grpSp>
        <p:nvGrpSpPr>
          <p:cNvPr id="20" name="Group 288"/>
          <p:cNvGrpSpPr/>
          <p:nvPr/>
        </p:nvGrpSpPr>
        <p:grpSpPr bwMode="auto">
          <a:xfrm>
            <a:off x="2743200" y="4816475"/>
            <a:ext cx="1149350" cy="1150938"/>
            <a:chOff x="2743128" y="4815722"/>
            <a:chExt cx="1149350" cy="1150937"/>
          </a:xfrm>
        </p:grpSpPr>
        <p:sp>
          <p:nvSpPr>
            <p:cNvPr id="38007" name="Line 185"/>
            <p:cNvSpPr>
              <a:spLocks noChangeAspect="1" noChangeShapeType="1"/>
            </p:cNvSpPr>
            <p:nvPr/>
          </p:nvSpPr>
          <p:spPr bwMode="auto">
            <a:xfrm flipH="1">
              <a:off x="3187628" y="5390397"/>
              <a:ext cx="125412" cy="1587"/>
            </a:xfrm>
            <a:prstGeom prst="line">
              <a:avLst/>
            </a:prstGeom>
            <a:noFill/>
            <a:ln w="9525">
              <a:solidFill>
                <a:srgbClr val="D41102"/>
              </a:solidFill>
              <a:round/>
              <a:tailEnd type="triangle" w="sm" len="med"/>
            </a:ln>
          </p:spPr>
          <p:txBody>
            <a:bodyPr/>
            <a:lstStyle/>
            <a:p>
              <a:endParaRPr lang="en-US"/>
            </a:p>
          </p:txBody>
        </p:sp>
        <p:grpSp>
          <p:nvGrpSpPr>
            <p:cNvPr id="38008" name="Group 193"/>
            <p:cNvGrpSpPr>
              <a:grpSpLocks noChangeAspect="1"/>
            </p:cNvGrpSpPr>
            <p:nvPr/>
          </p:nvGrpSpPr>
          <p:grpSpPr bwMode="auto">
            <a:xfrm>
              <a:off x="2928865" y="4968122"/>
              <a:ext cx="842963" cy="847725"/>
              <a:chOff x="295" y="1364"/>
              <a:chExt cx="590" cy="594"/>
            </a:xfrm>
          </p:grpSpPr>
          <p:sp>
            <p:nvSpPr>
              <p:cNvPr id="38013" name="Line 194"/>
              <p:cNvSpPr>
                <a:spLocks noChangeAspect="1" noChangeShapeType="1"/>
              </p:cNvSpPr>
              <p:nvPr/>
            </p:nvSpPr>
            <p:spPr bwMode="auto">
              <a:xfrm rot="7200000" flipH="1">
                <a:off x="328" y="1799"/>
                <a:ext cx="318" cy="0"/>
              </a:xfrm>
              <a:prstGeom prst="line">
                <a:avLst/>
              </a:prstGeom>
              <a:noFill/>
              <a:ln w="3175">
                <a:solidFill>
                  <a:schemeClr val="tx1"/>
                </a:solidFill>
                <a:round/>
              </a:ln>
            </p:spPr>
            <p:txBody>
              <a:bodyPr/>
              <a:lstStyle/>
              <a:p>
                <a:endParaRPr lang="en-US"/>
              </a:p>
            </p:txBody>
          </p:sp>
          <p:sp>
            <p:nvSpPr>
              <p:cNvPr id="38014" name="Line 195"/>
              <p:cNvSpPr>
                <a:spLocks noChangeAspect="1" noChangeShapeType="1"/>
              </p:cNvSpPr>
              <p:nvPr/>
            </p:nvSpPr>
            <p:spPr bwMode="auto">
              <a:xfrm rot="14400000" flipH="1">
                <a:off x="328" y="1523"/>
                <a:ext cx="318" cy="0"/>
              </a:xfrm>
              <a:prstGeom prst="line">
                <a:avLst/>
              </a:prstGeom>
              <a:noFill/>
              <a:ln w="3175">
                <a:solidFill>
                  <a:schemeClr val="tx1"/>
                </a:solidFill>
                <a:round/>
              </a:ln>
            </p:spPr>
            <p:txBody>
              <a:bodyPr/>
              <a:lstStyle/>
              <a:p>
                <a:endParaRPr lang="en-US"/>
              </a:p>
            </p:txBody>
          </p:sp>
          <p:sp>
            <p:nvSpPr>
              <p:cNvPr id="38015" name="Line 196"/>
              <p:cNvSpPr>
                <a:spLocks noChangeAspect="1" noChangeShapeType="1"/>
              </p:cNvSpPr>
              <p:nvPr/>
            </p:nvSpPr>
            <p:spPr bwMode="auto">
              <a:xfrm flipH="1">
                <a:off x="567" y="1661"/>
                <a:ext cx="318" cy="0"/>
              </a:xfrm>
              <a:prstGeom prst="line">
                <a:avLst/>
              </a:prstGeom>
              <a:noFill/>
              <a:ln w="3175">
                <a:solidFill>
                  <a:schemeClr val="tx1"/>
                </a:solidFill>
                <a:round/>
              </a:ln>
            </p:spPr>
            <p:txBody>
              <a:bodyPr/>
              <a:lstStyle/>
              <a:p>
                <a:endParaRPr lang="en-US"/>
              </a:p>
            </p:txBody>
          </p:sp>
          <p:sp>
            <p:nvSpPr>
              <p:cNvPr id="38016" name="Oval 197"/>
              <p:cNvSpPr>
                <a:spLocks noChangeAspect="1" noChangeArrowheads="1"/>
              </p:cNvSpPr>
              <p:nvPr/>
            </p:nvSpPr>
            <p:spPr bwMode="auto">
              <a:xfrm>
                <a:off x="295" y="1389"/>
                <a:ext cx="544" cy="544"/>
              </a:xfrm>
              <a:prstGeom prst="ellipse">
                <a:avLst/>
              </a:prstGeom>
              <a:noFill/>
              <a:ln w="3175">
                <a:solidFill>
                  <a:schemeClr val="tx1"/>
                </a:solidFill>
                <a:prstDash val="dash"/>
                <a:round/>
              </a:ln>
            </p:spPr>
            <p:txBody>
              <a:bodyPr wrap="none" anchor="ctr"/>
              <a:lstStyle/>
              <a:p>
                <a:endParaRPr lang="ms-MY"/>
              </a:p>
            </p:txBody>
          </p:sp>
        </p:grpSp>
        <p:sp>
          <p:nvSpPr>
            <p:cNvPr id="38009" name="Line 198"/>
            <p:cNvSpPr>
              <a:spLocks noChangeAspect="1" noChangeShapeType="1"/>
            </p:cNvSpPr>
            <p:nvPr/>
          </p:nvSpPr>
          <p:spPr bwMode="auto">
            <a:xfrm rot="18000000" flipH="1">
              <a:off x="2937596" y="4957803"/>
              <a:ext cx="255588" cy="0"/>
            </a:xfrm>
            <a:prstGeom prst="line">
              <a:avLst/>
            </a:prstGeom>
            <a:noFill/>
            <a:ln w="9525">
              <a:solidFill>
                <a:srgbClr val="33CC33"/>
              </a:solidFill>
              <a:round/>
              <a:headEnd type="triangle" w="sm" len="med"/>
            </a:ln>
          </p:spPr>
          <p:txBody>
            <a:bodyPr/>
            <a:lstStyle/>
            <a:p>
              <a:endParaRPr lang="en-US"/>
            </a:p>
          </p:txBody>
        </p:sp>
        <p:sp>
          <p:nvSpPr>
            <p:cNvPr id="38010" name="Line 199"/>
            <p:cNvSpPr>
              <a:spLocks noChangeAspect="1" noChangeShapeType="1"/>
            </p:cNvSpPr>
            <p:nvPr/>
          </p:nvSpPr>
          <p:spPr bwMode="auto">
            <a:xfrm rot="3600000">
              <a:off x="2902671" y="5226091"/>
              <a:ext cx="388937" cy="0"/>
            </a:xfrm>
            <a:prstGeom prst="line">
              <a:avLst/>
            </a:prstGeom>
            <a:noFill/>
            <a:ln w="9525">
              <a:solidFill>
                <a:srgbClr val="0066FF"/>
              </a:solidFill>
              <a:round/>
              <a:headEnd type="triangle" w="sm" len="med"/>
            </a:ln>
          </p:spPr>
          <p:txBody>
            <a:bodyPr/>
            <a:lstStyle/>
            <a:p>
              <a:endParaRPr lang="en-US"/>
            </a:p>
          </p:txBody>
        </p:sp>
        <p:sp>
          <p:nvSpPr>
            <p:cNvPr id="38011" name="Line 224"/>
            <p:cNvSpPr>
              <a:spLocks noChangeAspect="1" noChangeShapeType="1"/>
            </p:cNvSpPr>
            <p:nvPr/>
          </p:nvSpPr>
          <p:spPr bwMode="auto">
            <a:xfrm flipH="1" flipV="1">
              <a:off x="3128890" y="4844297"/>
              <a:ext cx="187325" cy="546100"/>
            </a:xfrm>
            <a:prstGeom prst="line">
              <a:avLst/>
            </a:prstGeom>
            <a:noFill/>
            <a:ln w="9525">
              <a:solidFill>
                <a:schemeClr val="tx1"/>
              </a:solidFill>
              <a:round/>
              <a:tailEnd type="triangle" w="sm" len="med"/>
            </a:ln>
          </p:spPr>
          <p:txBody>
            <a:bodyPr/>
            <a:lstStyle/>
            <a:p>
              <a:endParaRPr lang="en-US"/>
            </a:p>
          </p:txBody>
        </p:sp>
        <p:sp>
          <p:nvSpPr>
            <p:cNvPr id="38012" name="Oval 229"/>
            <p:cNvSpPr>
              <a:spLocks noChangeAspect="1" noChangeArrowheads="1"/>
            </p:cNvSpPr>
            <p:nvPr/>
          </p:nvSpPr>
          <p:spPr bwMode="auto">
            <a:xfrm>
              <a:off x="2743128" y="4815722"/>
              <a:ext cx="1149350" cy="1150937"/>
            </a:xfrm>
            <a:prstGeom prst="ellipse">
              <a:avLst/>
            </a:prstGeom>
            <a:noFill/>
            <a:ln w="3175">
              <a:solidFill>
                <a:schemeClr val="tx1"/>
              </a:solidFill>
              <a:prstDash val="dash"/>
              <a:round/>
            </a:ln>
          </p:spPr>
          <p:txBody>
            <a:bodyPr wrap="none" anchor="ctr"/>
            <a:lstStyle/>
            <a:p>
              <a:endParaRPr lang="ms-MY"/>
            </a:p>
          </p:txBody>
        </p:sp>
      </p:grpSp>
      <p:grpSp>
        <p:nvGrpSpPr>
          <p:cNvPr id="22" name="Group 289"/>
          <p:cNvGrpSpPr/>
          <p:nvPr/>
        </p:nvGrpSpPr>
        <p:grpSpPr bwMode="auto">
          <a:xfrm>
            <a:off x="4295775" y="4821238"/>
            <a:ext cx="1149350" cy="1149350"/>
            <a:chOff x="4295703" y="4820484"/>
            <a:chExt cx="1149350" cy="1149350"/>
          </a:xfrm>
        </p:grpSpPr>
        <p:sp>
          <p:nvSpPr>
            <p:cNvPr id="37997" name="Line 200"/>
            <p:cNvSpPr>
              <a:spLocks noChangeAspect="1" noChangeShapeType="1"/>
            </p:cNvSpPr>
            <p:nvPr/>
          </p:nvSpPr>
          <p:spPr bwMode="auto">
            <a:xfrm flipH="1">
              <a:off x="4587803" y="5398334"/>
              <a:ext cx="284162" cy="1588"/>
            </a:xfrm>
            <a:prstGeom prst="line">
              <a:avLst/>
            </a:prstGeom>
            <a:noFill/>
            <a:ln w="9525">
              <a:solidFill>
                <a:srgbClr val="D41102"/>
              </a:solidFill>
              <a:round/>
              <a:tailEnd type="triangle" w="sm" len="med"/>
            </a:ln>
          </p:spPr>
          <p:txBody>
            <a:bodyPr/>
            <a:lstStyle/>
            <a:p>
              <a:endParaRPr lang="en-US"/>
            </a:p>
          </p:txBody>
        </p:sp>
        <p:sp>
          <p:nvSpPr>
            <p:cNvPr id="37998" name="Line 201"/>
            <p:cNvSpPr>
              <a:spLocks noChangeAspect="1" noChangeShapeType="1"/>
            </p:cNvSpPr>
            <p:nvPr/>
          </p:nvSpPr>
          <p:spPr bwMode="auto">
            <a:xfrm rot="-7200000">
              <a:off x="4571134" y="5437228"/>
              <a:ext cx="90488" cy="0"/>
            </a:xfrm>
            <a:prstGeom prst="line">
              <a:avLst/>
            </a:prstGeom>
            <a:noFill/>
            <a:ln w="9525">
              <a:solidFill>
                <a:srgbClr val="0066FF"/>
              </a:solidFill>
              <a:round/>
              <a:headEnd type="triangle" w="sm" len="med"/>
            </a:ln>
          </p:spPr>
          <p:txBody>
            <a:bodyPr/>
            <a:lstStyle/>
            <a:p>
              <a:endParaRPr lang="en-US"/>
            </a:p>
          </p:txBody>
        </p:sp>
        <p:grpSp>
          <p:nvGrpSpPr>
            <p:cNvPr id="37999" name="Group 205"/>
            <p:cNvGrpSpPr>
              <a:grpSpLocks noChangeAspect="1"/>
            </p:cNvGrpSpPr>
            <p:nvPr/>
          </p:nvGrpSpPr>
          <p:grpSpPr bwMode="auto">
            <a:xfrm>
              <a:off x="4486203" y="4972884"/>
              <a:ext cx="842962" cy="847725"/>
              <a:chOff x="295" y="1364"/>
              <a:chExt cx="590" cy="594"/>
            </a:xfrm>
          </p:grpSpPr>
          <p:sp>
            <p:nvSpPr>
              <p:cNvPr id="38003" name="Line 206"/>
              <p:cNvSpPr>
                <a:spLocks noChangeAspect="1" noChangeShapeType="1"/>
              </p:cNvSpPr>
              <p:nvPr/>
            </p:nvSpPr>
            <p:spPr bwMode="auto">
              <a:xfrm rot="7200000" flipH="1">
                <a:off x="328" y="1799"/>
                <a:ext cx="318" cy="0"/>
              </a:xfrm>
              <a:prstGeom prst="line">
                <a:avLst/>
              </a:prstGeom>
              <a:noFill/>
              <a:ln w="3175">
                <a:solidFill>
                  <a:schemeClr val="tx1"/>
                </a:solidFill>
                <a:round/>
              </a:ln>
            </p:spPr>
            <p:txBody>
              <a:bodyPr/>
              <a:lstStyle/>
              <a:p>
                <a:endParaRPr lang="en-US"/>
              </a:p>
            </p:txBody>
          </p:sp>
          <p:sp>
            <p:nvSpPr>
              <p:cNvPr id="38004" name="Line 207"/>
              <p:cNvSpPr>
                <a:spLocks noChangeAspect="1" noChangeShapeType="1"/>
              </p:cNvSpPr>
              <p:nvPr/>
            </p:nvSpPr>
            <p:spPr bwMode="auto">
              <a:xfrm rot="14400000" flipH="1">
                <a:off x="328" y="1523"/>
                <a:ext cx="318" cy="0"/>
              </a:xfrm>
              <a:prstGeom prst="line">
                <a:avLst/>
              </a:prstGeom>
              <a:noFill/>
              <a:ln w="3175">
                <a:solidFill>
                  <a:schemeClr val="tx1"/>
                </a:solidFill>
                <a:round/>
              </a:ln>
            </p:spPr>
            <p:txBody>
              <a:bodyPr/>
              <a:lstStyle/>
              <a:p>
                <a:endParaRPr lang="en-US"/>
              </a:p>
            </p:txBody>
          </p:sp>
          <p:sp>
            <p:nvSpPr>
              <p:cNvPr id="38005" name="Line 208"/>
              <p:cNvSpPr>
                <a:spLocks noChangeAspect="1" noChangeShapeType="1"/>
              </p:cNvSpPr>
              <p:nvPr/>
            </p:nvSpPr>
            <p:spPr bwMode="auto">
              <a:xfrm flipH="1">
                <a:off x="567" y="1661"/>
                <a:ext cx="318" cy="0"/>
              </a:xfrm>
              <a:prstGeom prst="line">
                <a:avLst/>
              </a:prstGeom>
              <a:noFill/>
              <a:ln w="3175">
                <a:solidFill>
                  <a:schemeClr val="tx1"/>
                </a:solidFill>
                <a:round/>
              </a:ln>
            </p:spPr>
            <p:txBody>
              <a:bodyPr/>
              <a:lstStyle/>
              <a:p>
                <a:endParaRPr lang="en-US"/>
              </a:p>
            </p:txBody>
          </p:sp>
          <p:sp>
            <p:nvSpPr>
              <p:cNvPr id="38006" name="Oval 209"/>
              <p:cNvSpPr>
                <a:spLocks noChangeAspect="1" noChangeArrowheads="1"/>
              </p:cNvSpPr>
              <p:nvPr/>
            </p:nvSpPr>
            <p:spPr bwMode="auto">
              <a:xfrm>
                <a:off x="295" y="1389"/>
                <a:ext cx="544" cy="544"/>
              </a:xfrm>
              <a:prstGeom prst="ellipse">
                <a:avLst/>
              </a:prstGeom>
              <a:noFill/>
              <a:ln w="3175">
                <a:solidFill>
                  <a:schemeClr val="tx1"/>
                </a:solidFill>
                <a:prstDash val="dash"/>
                <a:round/>
              </a:ln>
            </p:spPr>
            <p:txBody>
              <a:bodyPr wrap="none" anchor="ctr"/>
              <a:lstStyle/>
              <a:p>
                <a:endParaRPr lang="ms-MY"/>
              </a:p>
            </p:txBody>
          </p:sp>
        </p:grpSp>
        <p:sp>
          <p:nvSpPr>
            <p:cNvPr id="38000" name="Line 210"/>
            <p:cNvSpPr>
              <a:spLocks noChangeAspect="1" noChangeShapeType="1"/>
            </p:cNvSpPr>
            <p:nvPr/>
          </p:nvSpPr>
          <p:spPr bwMode="auto">
            <a:xfrm rot="7200000" flipH="1">
              <a:off x="4359997" y="5637253"/>
              <a:ext cx="373062" cy="0"/>
            </a:xfrm>
            <a:prstGeom prst="line">
              <a:avLst/>
            </a:prstGeom>
            <a:noFill/>
            <a:ln w="9525">
              <a:solidFill>
                <a:srgbClr val="33CC33"/>
              </a:solidFill>
              <a:round/>
              <a:headEnd type="triangle" w="sm" len="med"/>
            </a:ln>
          </p:spPr>
          <p:txBody>
            <a:bodyPr/>
            <a:lstStyle/>
            <a:p>
              <a:endParaRPr lang="en-US"/>
            </a:p>
          </p:txBody>
        </p:sp>
        <p:sp>
          <p:nvSpPr>
            <p:cNvPr id="38001" name="Line 225"/>
            <p:cNvSpPr>
              <a:spLocks noChangeAspect="1" noChangeShapeType="1"/>
            </p:cNvSpPr>
            <p:nvPr/>
          </p:nvSpPr>
          <p:spPr bwMode="auto">
            <a:xfrm flipH="1">
              <a:off x="4454453" y="5399922"/>
              <a:ext cx="417512" cy="398462"/>
            </a:xfrm>
            <a:prstGeom prst="line">
              <a:avLst/>
            </a:prstGeom>
            <a:noFill/>
            <a:ln w="9525">
              <a:solidFill>
                <a:schemeClr val="tx1"/>
              </a:solidFill>
              <a:round/>
              <a:tailEnd type="triangle" w="sm" len="med"/>
            </a:ln>
          </p:spPr>
          <p:txBody>
            <a:bodyPr/>
            <a:lstStyle/>
            <a:p>
              <a:endParaRPr lang="en-US"/>
            </a:p>
          </p:txBody>
        </p:sp>
        <p:sp>
          <p:nvSpPr>
            <p:cNvPr id="38002" name="Oval 230"/>
            <p:cNvSpPr>
              <a:spLocks noChangeAspect="1" noChangeArrowheads="1"/>
            </p:cNvSpPr>
            <p:nvPr/>
          </p:nvSpPr>
          <p:spPr bwMode="auto">
            <a:xfrm>
              <a:off x="4295703" y="4820484"/>
              <a:ext cx="1149350" cy="1149350"/>
            </a:xfrm>
            <a:prstGeom prst="ellipse">
              <a:avLst/>
            </a:prstGeom>
            <a:noFill/>
            <a:ln w="3175">
              <a:solidFill>
                <a:schemeClr val="tx1"/>
              </a:solidFill>
              <a:prstDash val="dash"/>
              <a:round/>
            </a:ln>
          </p:spPr>
          <p:txBody>
            <a:bodyPr wrap="none" anchor="ctr"/>
            <a:lstStyle/>
            <a:p>
              <a:endParaRPr lang="ms-MY"/>
            </a:p>
          </p:txBody>
        </p:sp>
      </p:grpSp>
      <p:grpSp>
        <p:nvGrpSpPr>
          <p:cNvPr id="24" name="Group 290"/>
          <p:cNvGrpSpPr/>
          <p:nvPr/>
        </p:nvGrpSpPr>
        <p:grpSpPr bwMode="auto">
          <a:xfrm>
            <a:off x="5813425" y="4827588"/>
            <a:ext cx="1150938" cy="1149350"/>
            <a:chOff x="5813353" y="4826834"/>
            <a:chExt cx="1150937" cy="1149350"/>
          </a:xfrm>
        </p:grpSpPr>
        <p:sp>
          <p:nvSpPr>
            <p:cNvPr id="37987" name="Line 202"/>
            <p:cNvSpPr>
              <a:spLocks noChangeAspect="1" noChangeShapeType="1"/>
            </p:cNvSpPr>
            <p:nvPr/>
          </p:nvSpPr>
          <p:spPr bwMode="auto">
            <a:xfrm flipH="1">
              <a:off x="6267378" y="5399922"/>
              <a:ext cx="119062" cy="1587"/>
            </a:xfrm>
            <a:prstGeom prst="line">
              <a:avLst/>
            </a:prstGeom>
            <a:noFill/>
            <a:ln w="9525">
              <a:solidFill>
                <a:srgbClr val="D41102"/>
              </a:solidFill>
              <a:round/>
              <a:tailEnd type="triangle" w="sm" len="med"/>
            </a:ln>
          </p:spPr>
          <p:txBody>
            <a:bodyPr/>
            <a:lstStyle/>
            <a:p>
              <a:endParaRPr lang="en-US"/>
            </a:p>
          </p:txBody>
        </p:sp>
        <p:sp>
          <p:nvSpPr>
            <p:cNvPr id="37988" name="Line 203"/>
            <p:cNvSpPr>
              <a:spLocks noChangeAspect="1" noChangeShapeType="1"/>
            </p:cNvSpPr>
            <p:nvPr/>
          </p:nvSpPr>
          <p:spPr bwMode="auto">
            <a:xfrm rot="-7200000">
              <a:off x="6200702" y="5512635"/>
              <a:ext cx="257175" cy="0"/>
            </a:xfrm>
            <a:prstGeom prst="line">
              <a:avLst/>
            </a:prstGeom>
            <a:noFill/>
            <a:ln w="9525">
              <a:solidFill>
                <a:srgbClr val="0066FF"/>
              </a:solidFill>
              <a:round/>
              <a:headEnd type="triangle" w="sm" len="med"/>
            </a:ln>
          </p:spPr>
          <p:txBody>
            <a:bodyPr/>
            <a:lstStyle/>
            <a:p>
              <a:endParaRPr lang="en-US"/>
            </a:p>
          </p:txBody>
        </p:sp>
        <p:grpSp>
          <p:nvGrpSpPr>
            <p:cNvPr id="37989" name="Group 211"/>
            <p:cNvGrpSpPr>
              <a:grpSpLocks noChangeAspect="1"/>
            </p:cNvGrpSpPr>
            <p:nvPr/>
          </p:nvGrpSpPr>
          <p:grpSpPr bwMode="auto">
            <a:xfrm>
              <a:off x="5999090" y="4976059"/>
              <a:ext cx="842963" cy="849313"/>
              <a:chOff x="295" y="1364"/>
              <a:chExt cx="590" cy="594"/>
            </a:xfrm>
          </p:grpSpPr>
          <p:sp>
            <p:nvSpPr>
              <p:cNvPr id="37993" name="Line 212"/>
              <p:cNvSpPr>
                <a:spLocks noChangeAspect="1" noChangeShapeType="1"/>
              </p:cNvSpPr>
              <p:nvPr/>
            </p:nvSpPr>
            <p:spPr bwMode="auto">
              <a:xfrm rot="7200000" flipH="1">
                <a:off x="328" y="1799"/>
                <a:ext cx="318" cy="0"/>
              </a:xfrm>
              <a:prstGeom prst="line">
                <a:avLst/>
              </a:prstGeom>
              <a:noFill/>
              <a:ln w="3175">
                <a:solidFill>
                  <a:schemeClr val="tx1"/>
                </a:solidFill>
                <a:round/>
              </a:ln>
            </p:spPr>
            <p:txBody>
              <a:bodyPr/>
              <a:lstStyle/>
              <a:p>
                <a:endParaRPr lang="en-US"/>
              </a:p>
            </p:txBody>
          </p:sp>
          <p:sp>
            <p:nvSpPr>
              <p:cNvPr id="37994" name="Line 213"/>
              <p:cNvSpPr>
                <a:spLocks noChangeAspect="1" noChangeShapeType="1"/>
              </p:cNvSpPr>
              <p:nvPr/>
            </p:nvSpPr>
            <p:spPr bwMode="auto">
              <a:xfrm rot="14400000" flipH="1">
                <a:off x="328" y="1523"/>
                <a:ext cx="318" cy="0"/>
              </a:xfrm>
              <a:prstGeom prst="line">
                <a:avLst/>
              </a:prstGeom>
              <a:noFill/>
              <a:ln w="3175">
                <a:solidFill>
                  <a:schemeClr val="tx1"/>
                </a:solidFill>
                <a:round/>
              </a:ln>
            </p:spPr>
            <p:txBody>
              <a:bodyPr/>
              <a:lstStyle/>
              <a:p>
                <a:endParaRPr lang="en-US"/>
              </a:p>
            </p:txBody>
          </p:sp>
          <p:sp>
            <p:nvSpPr>
              <p:cNvPr id="37995" name="Line 214"/>
              <p:cNvSpPr>
                <a:spLocks noChangeAspect="1" noChangeShapeType="1"/>
              </p:cNvSpPr>
              <p:nvPr/>
            </p:nvSpPr>
            <p:spPr bwMode="auto">
              <a:xfrm flipH="1">
                <a:off x="567" y="1661"/>
                <a:ext cx="318" cy="0"/>
              </a:xfrm>
              <a:prstGeom prst="line">
                <a:avLst/>
              </a:prstGeom>
              <a:noFill/>
              <a:ln w="3175">
                <a:solidFill>
                  <a:schemeClr val="tx1"/>
                </a:solidFill>
                <a:round/>
              </a:ln>
            </p:spPr>
            <p:txBody>
              <a:bodyPr/>
              <a:lstStyle/>
              <a:p>
                <a:endParaRPr lang="en-US"/>
              </a:p>
            </p:txBody>
          </p:sp>
          <p:sp>
            <p:nvSpPr>
              <p:cNvPr id="37996" name="Oval 215"/>
              <p:cNvSpPr>
                <a:spLocks noChangeAspect="1" noChangeArrowheads="1"/>
              </p:cNvSpPr>
              <p:nvPr/>
            </p:nvSpPr>
            <p:spPr bwMode="auto">
              <a:xfrm>
                <a:off x="295" y="1389"/>
                <a:ext cx="544" cy="544"/>
              </a:xfrm>
              <a:prstGeom prst="ellipse">
                <a:avLst/>
              </a:prstGeom>
              <a:noFill/>
              <a:ln w="3175">
                <a:solidFill>
                  <a:schemeClr val="tx1"/>
                </a:solidFill>
                <a:prstDash val="dash"/>
                <a:round/>
              </a:ln>
            </p:spPr>
            <p:txBody>
              <a:bodyPr wrap="none" anchor="ctr"/>
              <a:lstStyle/>
              <a:p>
                <a:endParaRPr lang="ms-MY"/>
              </a:p>
            </p:txBody>
          </p:sp>
        </p:grpSp>
        <p:sp>
          <p:nvSpPr>
            <p:cNvPr id="37990" name="Line 216"/>
            <p:cNvSpPr>
              <a:spLocks noChangeAspect="1" noChangeShapeType="1"/>
            </p:cNvSpPr>
            <p:nvPr/>
          </p:nvSpPr>
          <p:spPr bwMode="auto">
            <a:xfrm rot="7200000" flipH="1">
              <a:off x="6108627" y="5782510"/>
              <a:ext cx="377825" cy="0"/>
            </a:xfrm>
            <a:prstGeom prst="line">
              <a:avLst/>
            </a:prstGeom>
            <a:noFill/>
            <a:ln w="9525">
              <a:solidFill>
                <a:srgbClr val="33CC33"/>
              </a:solidFill>
              <a:round/>
              <a:headEnd type="triangle" w="sm" len="med"/>
            </a:ln>
          </p:spPr>
          <p:txBody>
            <a:bodyPr/>
            <a:lstStyle/>
            <a:p>
              <a:endParaRPr lang="en-US"/>
            </a:p>
          </p:txBody>
        </p:sp>
        <p:sp>
          <p:nvSpPr>
            <p:cNvPr id="37991" name="Line 226"/>
            <p:cNvSpPr>
              <a:spLocks noChangeAspect="1" noChangeShapeType="1"/>
            </p:cNvSpPr>
            <p:nvPr/>
          </p:nvSpPr>
          <p:spPr bwMode="auto">
            <a:xfrm flipH="1">
              <a:off x="6200703" y="5401509"/>
              <a:ext cx="187325" cy="544513"/>
            </a:xfrm>
            <a:prstGeom prst="line">
              <a:avLst/>
            </a:prstGeom>
            <a:noFill/>
            <a:ln w="9525">
              <a:solidFill>
                <a:schemeClr val="tx1"/>
              </a:solidFill>
              <a:round/>
              <a:tailEnd type="triangle" w="sm" len="med"/>
            </a:ln>
          </p:spPr>
          <p:txBody>
            <a:bodyPr/>
            <a:lstStyle/>
            <a:p>
              <a:endParaRPr lang="en-US"/>
            </a:p>
          </p:txBody>
        </p:sp>
        <p:sp>
          <p:nvSpPr>
            <p:cNvPr id="37992" name="Oval 231"/>
            <p:cNvSpPr>
              <a:spLocks noChangeAspect="1" noChangeArrowheads="1"/>
            </p:cNvSpPr>
            <p:nvPr/>
          </p:nvSpPr>
          <p:spPr bwMode="auto">
            <a:xfrm>
              <a:off x="5813353" y="4826834"/>
              <a:ext cx="1150937" cy="1149350"/>
            </a:xfrm>
            <a:prstGeom prst="ellipse">
              <a:avLst/>
            </a:prstGeom>
            <a:noFill/>
            <a:ln w="3175">
              <a:solidFill>
                <a:schemeClr val="tx1"/>
              </a:solidFill>
              <a:prstDash val="dash"/>
              <a:round/>
            </a:ln>
          </p:spPr>
          <p:txBody>
            <a:bodyPr wrap="none" anchor="ctr"/>
            <a:lstStyle/>
            <a:p>
              <a:endParaRPr lang="ms-MY"/>
            </a:p>
          </p:txBody>
        </p:sp>
      </p:grpSp>
      <p:grpSp>
        <p:nvGrpSpPr>
          <p:cNvPr id="26" name="Group 291"/>
          <p:cNvGrpSpPr/>
          <p:nvPr/>
        </p:nvGrpSpPr>
        <p:grpSpPr bwMode="auto">
          <a:xfrm>
            <a:off x="7388225" y="4814888"/>
            <a:ext cx="1150938" cy="1149350"/>
            <a:chOff x="7388153" y="4814134"/>
            <a:chExt cx="1150937" cy="1149350"/>
          </a:xfrm>
        </p:grpSpPr>
        <p:sp>
          <p:nvSpPr>
            <p:cNvPr id="37977" name="Line 204"/>
            <p:cNvSpPr>
              <a:spLocks noChangeAspect="1" noChangeShapeType="1"/>
            </p:cNvSpPr>
            <p:nvPr/>
          </p:nvSpPr>
          <p:spPr bwMode="auto">
            <a:xfrm rot="-7200000">
              <a:off x="8016008" y="5556291"/>
              <a:ext cx="385763" cy="0"/>
            </a:xfrm>
            <a:prstGeom prst="line">
              <a:avLst/>
            </a:prstGeom>
            <a:noFill/>
            <a:ln w="9525">
              <a:solidFill>
                <a:srgbClr val="0066FF"/>
              </a:solidFill>
              <a:round/>
              <a:headEnd type="triangle" w="sm" len="med"/>
            </a:ln>
          </p:spPr>
          <p:txBody>
            <a:bodyPr/>
            <a:lstStyle/>
            <a:p>
              <a:endParaRPr lang="en-US"/>
            </a:p>
          </p:txBody>
        </p:sp>
        <p:grpSp>
          <p:nvGrpSpPr>
            <p:cNvPr id="37978" name="Group 217"/>
            <p:cNvGrpSpPr>
              <a:grpSpLocks noChangeAspect="1"/>
            </p:cNvGrpSpPr>
            <p:nvPr/>
          </p:nvGrpSpPr>
          <p:grpSpPr bwMode="auto">
            <a:xfrm>
              <a:off x="7581828" y="4966534"/>
              <a:ext cx="842962" cy="847725"/>
              <a:chOff x="295" y="1364"/>
              <a:chExt cx="590" cy="594"/>
            </a:xfrm>
          </p:grpSpPr>
          <p:sp>
            <p:nvSpPr>
              <p:cNvPr id="37983" name="Line 218"/>
              <p:cNvSpPr>
                <a:spLocks noChangeAspect="1" noChangeShapeType="1"/>
              </p:cNvSpPr>
              <p:nvPr/>
            </p:nvSpPr>
            <p:spPr bwMode="auto">
              <a:xfrm rot="7200000" flipH="1">
                <a:off x="328" y="1799"/>
                <a:ext cx="318" cy="0"/>
              </a:xfrm>
              <a:prstGeom prst="line">
                <a:avLst/>
              </a:prstGeom>
              <a:noFill/>
              <a:ln w="3175">
                <a:solidFill>
                  <a:schemeClr val="tx1"/>
                </a:solidFill>
                <a:round/>
              </a:ln>
            </p:spPr>
            <p:txBody>
              <a:bodyPr/>
              <a:lstStyle/>
              <a:p>
                <a:endParaRPr lang="en-US"/>
              </a:p>
            </p:txBody>
          </p:sp>
          <p:sp>
            <p:nvSpPr>
              <p:cNvPr id="37984" name="Line 219"/>
              <p:cNvSpPr>
                <a:spLocks noChangeAspect="1" noChangeShapeType="1"/>
              </p:cNvSpPr>
              <p:nvPr/>
            </p:nvSpPr>
            <p:spPr bwMode="auto">
              <a:xfrm rot="14400000" flipH="1">
                <a:off x="328" y="1523"/>
                <a:ext cx="318" cy="0"/>
              </a:xfrm>
              <a:prstGeom prst="line">
                <a:avLst/>
              </a:prstGeom>
              <a:noFill/>
              <a:ln w="3175">
                <a:solidFill>
                  <a:schemeClr val="tx1"/>
                </a:solidFill>
                <a:round/>
              </a:ln>
            </p:spPr>
            <p:txBody>
              <a:bodyPr/>
              <a:lstStyle/>
              <a:p>
                <a:endParaRPr lang="en-US"/>
              </a:p>
            </p:txBody>
          </p:sp>
          <p:sp>
            <p:nvSpPr>
              <p:cNvPr id="37985" name="Line 220"/>
              <p:cNvSpPr>
                <a:spLocks noChangeAspect="1" noChangeShapeType="1"/>
              </p:cNvSpPr>
              <p:nvPr/>
            </p:nvSpPr>
            <p:spPr bwMode="auto">
              <a:xfrm flipH="1">
                <a:off x="567" y="1661"/>
                <a:ext cx="318" cy="0"/>
              </a:xfrm>
              <a:prstGeom prst="line">
                <a:avLst/>
              </a:prstGeom>
              <a:noFill/>
              <a:ln w="3175">
                <a:solidFill>
                  <a:schemeClr val="tx1"/>
                </a:solidFill>
                <a:round/>
              </a:ln>
            </p:spPr>
            <p:txBody>
              <a:bodyPr/>
              <a:lstStyle/>
              <a:p>
                <a:endParaRPr lang="en-US"/>
              </a:p>
            </p:txBody>
          </p:sp>
          <p:sp>
            <p:nvSpPr>
              <p:cNvPr id="37986" name="Oval 221"/>
              <p:cNvSpPr>
                <a:spLocks noChangeAspect="1" noChangeArrowheads="1"/>
              </p:cNvSpPr>
              <p:nvPr/>
            </p:nvSpPr>
            <p:spPr bwMode="auto">
              <a:xfrm>
                <a:off x="295" y="1389"/>
                <a:ext cx="544" cy="544"/>
              </a:xfrm>
              <a:prstGeom prst="ellipse">
                <a:avLst/>
              </a:prstGeom>
              <a:noFill/>
              <a:ln w="3175">
                <a:solidFill>
                  <a:schemeClr val="tx1"/>
                </a:solidFill>
                <a:prstDash val="dash"/>
                <a:round/>
              </a:ln>
            </p:spPr>
            <p:txBody>
              <a:bodyPr wrap="none" anchor="ctr"/>
              <a:lstStyle/>
              <a:p>
                <a:endParaRPr lang="ms-MY"/>
              </a:p>
            </p:txBody>
          </p:sp>
        </p:grpSp>
        <p:sp>
          <p:nvSpPr>
            <p:cNvPr id="37979" name="Line 222"/>
            <p:cNvSpPr>
              <a:spLocks noChangeAspect="1" noChangeShapeType="1"/>
            </p:cNvSpPr>
            <p:nvPr/>
          </p:nvSpPr>
          <p:spPr bwMode="auto">
            <a:xfrm rot="7200000" flipH="1">
              <a:off x="8122371" y="5816641"/>
              <a:ext cx="239713" cy="0"/>
            </a:xfrm>
            <a:prstGeom prst="line">
              <a:avLst/>
            </a:prstGeom>
            <a:noFill/>
            <a:ln w="9525">
              <a:solidFill>
                <a:srgbClr val="33CC33"/>
              </a:solidFill>
              <a:round/>
              <a:headEnd type="triangle" w="sm" len="med"/>
            </a:ln>
          </p:spPr>
          <p:txBody>
            <a:bodyPr/>
            <a:lstStyle/>
            <a:p>
              <a:endParaRPr lang="en-US"/>
            </a:p>
          </p:txBody>
        </p:sp>
        <p:sp>
          <p:nvSpPr>
            <p:cNvPr id="37980" name="Line 227"/>
            <p:cNvSpPr>
              <a:spLocks noChangeAspect="1" noChangeShapeType="1"/>
            </p:cNvSpPr>
            <p:nvPr/>
          </p:nvSpPr>
          <p:spPr bwMode="auto">
            <a:xfrm>
              <a:off x="7967590" y="5390397"/>
              <a:ext cx="215900" cy="531812"/>
            </a:xfrm>
            <a:prstGeom prst="line">
              <a:avLst/>
            </a:prstGeom>
            <a:noFill/>
            <a:ln w="9525">
              <a:solidFill>
                <a:schemeClr val="tx1"/>
              </a:solidFill>
              <a:round/>
              <a:tailEnd type="triangle" w="sm" len="med"/>
            </a:ln>
          </p:spPr>
          <p:txBody>
            <a:bodyPr/>
            <a:lstStyle/>
            <a:p>
              <a:endParaRPr lang="en-US"/>
            </a:p>
          </p:txBody>
        </p:sp>
        <p:sp>
          <p:nvSpPr>
            <p:cNvPr id="37981" name="Line 228"/>
            <p:cNvSpPr>
              <a:spLocks noChangeAspect="1" noChangeShapeType="1"/>
            </p:cNvSpPr>
            <p:nvPr/>
          </p:nvSpPr>
          <p:spPr bwMode="auto">
            <a:xfrm>
              <a:off x="7967590" y="5390397"/>
              <a:ext cx="144463" cy="1587"/>
            </a:xfrm>
            <a:prstGeom prst="line">
              <a:avLst/>
            </a:prstGeom>
            <a:noFill/>
            <a:ln w="9525">
              <a:solidFill>
                <a:srgbClr val="D41102"/>
              </a:solidFill>
              <a:round/>
              <a:tailEnd type="triangle" w="sm" len="med"/>
            </a:ln>
          </p:spPr>
          <p:txBody>
            <a:bodyPr/>
            <a:lstStyle/>
            <a:p>
              <a:endParaRPr lang="en-US"/>
            </a:p>
          </p:txBody>
        </p:sp>
        <p:sp>
          <p:nvSpPr>
            <p:cNvPr id="37982" name="Oval 232"/>
            <p:cNvSpPr>
              <a:spLocks noChangeAspect="1" noChangeArrowheads="1"/>
            </p:cNvSpPr>
            <p:nvPr/>
          </p:nvSpPr>
          <p:spPr bwMode="auto">
            <a:xfrm>
              <a:off x="7388153" y="4814134"/>
              <a:ext cx="1150937" cy="1149350"/>
            </a:xfrm>
            <a:prstGeom prst="ellipse">
              <a:avLst/>
            </a:prstGeom>
            <a:noFill/>
            <a:ln w="3175">
              <a:solidFill>
                <a:schemeClr val="tx1"/>
              </a:solidFill>
              <a:prstDash val="dash"/>
              <a:round/>
            </a:ln>
          </p:spPr>
          <p:txBody>
            <a:bodyPr wrap="none" anchor="ctr"/>
            <a:lstStyle/>
            <a:p>
              <a:endParaRPr lang="ms-MY"/>
            </a:p>
          </p:txBody>
        </p:sp>
      </p:grpSp>
      <p:sp>
        <p:nvSpPr>
          <p:cNvPr id="249" name="Text Box 7"/>
          <p:cNvSpPr txBox="1">
            <a:spLocks noChangeArrowheads="1"/>
          </p:cNvSpPr>
          <p:nvPr/>
        </p:nvSpPr>
        <p:spPr bwMode="auto">
          <a:xfrm>
            <a:off x="552450" y="3063875"/>
            <a:ext cx="6921500" cy="287338"/>
          </a:xfrm>
          <a:prstGeom prst="rect">
            <a:avLst/>
          </a:prstGeom>
          <a:noFill/>
          <a:ln w="12700">
            <a:noFill/>
            <a:miter lim="800000"/>
          </a:ln>
        </p:spPr>
        <p:txBody>
          <a:bodyPr>
            <a:spAutoFit/>
          </a:bodyPr>
          <a:lstStyle/>
          <a:p>
            <a:pPr marL="355600" indent="-355600">
              <a:buClr>
                <a:schemeClr val="tx1"/>
              </a:buClr>
            </a:pPr>
            <a:r>
              <a:rPr lang="en-GB" sz="1600"/>
              <a:t>Add blue and red together</a:t>
            </a:r>
            <a:endParaRPr lang="en-GB" sz="1600"/>
          </a:p>
        </p:txBody>
      </p:sp>
      <p:sp>
        <p:nvSpPr>
          <p:cNvPr id="250" name="Rectangle 236"/>
          <p:cNvSpPr>
            <a:spLocks noChangeArrowheads="1"/>
          </p:cNvSpPr>
          <p:nvPr/>
        </p:nvSpPr>
        <p:spPr bwMode="auto">
          <a:xfrm>
            <a:off x="2208213" y="6261100"/>
            <a:ext cx="5676900" cy="287338"/>
          </a:xfrm>
          <a:prstGeom prst="rect">
            <a:avLst/>
          </a:prstGeom>
          <a:noFill/>
          <a:ln w="12700">
            <a:noFill/>
            <a:miter lim="800000"/>
          </a:ln>
        </p:spPr>
        <p:txBody>
          <a:bodyPr wrap="none">
            <a:spAutoFit/>
          </a:bodyPr>
          <a:lstStyle/>
          <a:p>
            <a:r>
              <a:rPr lang="en-GB" sz="1600" b="1">
                <a:solidFill>
                  <a:srgbClr val="FF0000"/>
                </a:solidFill>
              </a:rPr>
              <a:t>Note resultant is 1.5 times peak of phase vector</a:t>
            </a:r>
            <a:endParaRPr lang="en-MY" sz="1600" b="1">
              <a:solidFill>
                <a:srgbClr val="FF0000"/>
              </a:solidFill>
            </a:endParaRPr>
          </a:p>
        </p:txBody>
      </p:sp>
      <p:sp>
        <p:nvSpPr>
          <p:cNvPr id="251" name="Text Box 7"/>
          <p:cNvSpPr txBox="1">
            <a:spLocks noChangeArrowheads="1"/>
          </p:cNvSpPr>
          <p:nvPr/>
        </p:nvSpPr>
        <p:spPr bwMode="auto">
          <a:xfrm>
            <a:off x="534988" y="4425950"/>
            <a:ext cx="6921500" cy="338138"/>
          </a:xfrm>
          <a:prstGeom prst="rect">
            <a:avLst/>
          </a:prstGeom>
          <a:noFill/>
          <a:ln w="12700">
            <a:noFill/>
            <a:miter lim="800000"/>
          </a:ln>
        </p:spPr>
        <p:txBody>
          <a:bodyPr>
            <a:spAutoFit/>
          </a:bodyPr>
          <a:lstStyle/>
          <a:p>
            <a:pPr marL="355600" indent="-355600">
              <a:buClr>
                <a:schemeClr val="tx1"/>
              </a:buClr>
            </a:pPr>
            <a:r>
              <a:rPr lang="en-GB" sz="1600"/>
              <a:t>Now, add in green vector</a:t>
            </a:r>
            <a:endParaRPr lang="en-GB" sz="1600"/>
          </a:p>
        </p:txBody>
      </p:sp>
      <p:sp>
        <p:nvSpPr>
          <p:cNvPr id="37940" name="Text Box 239"/>
          <p:cNvSpPr txBox="1">
            <a:spLocks noChangeArrowheads="1"/>
          </p:cNvSpPr>
          <p:nvPr/>
        </p:nvSpPr>
        <p:spPr bwMode="auto">
          <a:xfrm>
            <a:off x="2262188" y="2705100"/>
            <a:ext cx="503237" cy="214313"/>
          </a:xfrm>
          <a:prstGeom prst="rect">
            <a:avLst/>
          </a:prstGeom>
          <a:noFill/>
          <a:ln w="12700">
            <a:noFill/>
            <a:miter lim="800000"/>
          </a:ln>
        </p:spPr>
        <p:txBody>
          <a:bodyPr wrap="none">
            <a:spAutoFit/>
          </a:bodyPr>
          <a:lstStyle/>
          <a:p>
            <a:r>
              <a:rPr lang="en-US" sz="1000">
                <a:solidFill>
                  <a:srgbClr val="CC0000"/>
                </a:solidFill>
              </a:rPr>
              <a:t>t</a:t>
            </a:r>
            <a:r>
              <a:rPr lang="en-US" sz="1000" baseline="-25000">
                <a:solidFill>
                  <a:srgbClr val="CC0000"/>
                </a:solidFill>
              </a:rPr>
              <a:t>1</a:t>
            </a:r>
            <a:r>
              <a:rPr lang="en-US" sz="1000">
                <a:solidFill>
                  <a:srgbClr val="CC0000"/>
                </a:solidFill>
              </a:rPr>
              <a:t>&gt;t</a:t>
            </a:r>
            <a:r>
              <a:rPr lang="en-US" sz="1000" baseline="-25000">
                <a:solidFill>
                  <a:srgbClr val="CC0000"/>
                </a:solidFill>
              </a:rPr>
              <a:t>0</a:t>
            </a:r>
            <a:endParaRPr lang="en-MY" sz="1000" baseline="-25000">
              <a:solidFill>
                <a:srgbClr val="CC0000"/>
              </a:solidFill>
            </a:endParaRPr>
          </a:p>
        </p:txBody>
      </p:sp>
      <p:sp>
        <p:nvSpPr>
          <p:cNvPr id="37941" name="Text Box 241"/>
          <p:cNvSpPr txBox="1">
            <a:spLocks noChangeArrowheads="1"/>
          </p:cNvSpPr>
          <p:nvPr/>
        </p:nvSpPr>
        <p:spPr bwMode="auto">
          <a:xfrm>
            <a:off x="611188" y="2232025"/>
            <a:ext cx="622300" cy="412750"/>
          </a:xfrm>
          <a:prstGeom prst="rect">
            <a:avLst/>
          </a:prstGeom>
          <a:noFill/>
          <a:ln w="12700">
            <a:noFill/>
            <a:miter lim="800000"/>
          </a:ln>
        </p:spPr>
        <p:txBody>
          <a:bodyPr wrap="none">
            <a:spAutoFit/>
          </a:bodyPr>
          <a:lstStyle/>
          <a:p>
            <a:r>
              <a:rPr lang="en-US" sz="1000">
                <a:solidFill>
                  <a:srgbClr val="CC0000"/>
                </a:solidFill>
              </a:rPr>
              <a:t>Initial</a:t>
            </a:r>
            <a:endParaRPr lang="en-US" sz="1000">
              <a:solidFill>
                <a:srgbClr val="CC0000"/>
              </a:solidFill>
            </a:endParaRPr>
          </a:p>
          <a:p>
            <a:r>
              <a:rPr lang="en-US" sz="1000">
                <a:solidFill>
                  <a:srgbClr val="CC0000"/>
                </a:solidFill>
              </a:rPr>
              <a:t>time t</a:t>
            </a:r>
            <a:r>
              <a:rPr lang="en-US" sz="1000" baseline="-25000">
                <a:solidFill>
                  <a:srgbClr val="CC0000"/>
                </a:solidFill>
              </a:rPr>
              <a:t>0</a:t>
            </a:r>
            <a:endParaRPr lang="en-MY" sz="1000" baseline="-25000">
              <a:solidFill>
                <a:srgbClr val="CC0000"/>
              </a:solidFill>
            </a:endParaRPr>
          </a:p>
        </p:txBody>
      </p:sp>
      <p:sp>
        <p:nvSpPr>
          <p:cNvPr id="37942" name="Line 243"/>
          <p:cNvSpPr>
            <a:spLocks noChangeShapeType="1"/>
          </p:cNvSpPr>
          <p:nvPr/>
        </p:nvSpPr>
        <p:spPr bwMode="auto">
          <a:xfrm>
            <a:off x="2281238" y="2921000"/>
            <a:ext cx="468312" cy="0"/>
          </a:xfrm>
          <a:prstGeom prst="line">
            <a:avLst/>
          </a:prstGeom>
          <a:noFill/>
          <a:ln w="12700">
            <a:solidFill>
              <a:srgbClr val="CC0000"/>
            </a:solidFill>
            <a:round/>
            <a:tailEnd type="triangle" w="med" len="med"/>
          </a:ln>
        </p:spPr>
        <p:txBody>
          <a:bodyPr>
            <a:spAutoFit/>
          </a:bodyPr>
          <a:lstStyle/>
          <a:p>
            <a:endParaRPr lang="en-US"/>
          </a:p>
        </p:txBody>
      </p:sp>
      <p:sp>
        <p:nvSpPr>
          <p:cNvPr id="37943" name="Text Box 244"/>
          <p:cNvSpPr txBox="1">
            <a:spLocks noChangeArrowheads="1"/>
          </p:cNvSpPr>
          <p:nvPr/>
        </p:nvSpPr>
        <p:spPr bwMode="auto">
          <a:xfrm>
            <a:off x="3829050" y="2705100"/>
            <a:ext cx="503238" cy="214313"/>
          </a:xfrm>
          <a:prstGeom prst="rect">
            <a:avLst/>
          </a:prstGeom>
          <a:noFill/>
          <a:ln w="12700">
            <a:noFill/>
            <a:miter lim="800000"/>
          </a:ln>
        </p:spPr>
        <p:txBody>
          <a:bodyPr wrap="none">
            <a:spAutoFit/>
          </a:bodyPr>
          <a:lstStyle/>
          <a:p>
            <a:r>
              <a:rPr lang="en-US" sz="1000">
                <a:solidFill>
                  <a:srgbClr val="CC0000"/>
                </a:solidFill>
              </a:rPr>
              <a:t>t</a:t>
            </a:r>
            <a:r>
              <a:rPr lang="en-US" sz="1000" baseline="-25000">
                <a:solidFill>
                  <a:srgbClr val="CC0000"/>
                </a:solidFill>
              </a:rPr>
              <a:t>2</a:t>
            </a:r>
            <a:r>
              <a:rPr lang="en-US" sz="1000">
                <a:solidFill>
                  <a:srgbClr val="CC0000"/>
                </a:solidFill>
              </a:rPr>
              <a:t>&gt;t</a:t>
            </a:r>
            <a:r>
              <a:rPr lang="en-US" sz="1000" baseline="-25000">
                <a:solidFill>
                  <a:srgbClr val="CC0000"/>
                </a:solidFill>
              </a:rPr>
              <a:t>1</a:t>
            </a:r>
            <a:endParaRPr lang="en-MY" sz="1000" baseline="-25000">
              <a:solidFill>
                <a:srgbClr val="CC0000"/>
              </a:solidFill>
            </a:endParaRPr>
          </a:p>
        </p:txBody>
      </p:sp>
      <p:sp>
        <p:nvSpPr>
          <p:cNvPr id="37944" name="Line 245"/>
          <p:cNvSpPr>
            <a:spLocks noChangeShapeType="1"/>
          </p:cNvSpPr>
          <p:nvPr/>
        </p:nvSpPr>
        <p:spPr bwMode="auto">
          <a:xfrm>
            <a:off x="3848100" y="2921000"/>
            <a:ext cx="468313" cy="0"/>
          </a:xfrm>
          <a:prstGeom prst="line">
            <a:avLst/>
          </a:prstGeom>
          <a:noFill/>
          <a:ln w="12700">
            <a:solidFill>
              <a:srgbClr val="CC0000"/>
            </a:solidFill>
            <a:round/>
            <a:tailEnd type="triangle" w="med" len="med"/>
          </a:ln>
        </p:spPr>
        <p:txBody>
          <a:bodyPr>
            <a:spAutoFit/>
          </a:bodyPr>
          <a:lstStyle/>
          <a:p>
            <a:endParaRPr lang="en-US"/>
          </a:p>
        </p:txBody>
      </p:sp>
      <p:sp>
        <p:nvSpPr>
          <p:cNvPr id="37945" name="Text Box 246"/>
          <p:cNvSpPr txBox="1">
            <a:spLocks noChangeArrowheads="1"/>
          </p:cNvSpPr>
          <p:nvPr/>
        </p:nvSpPr>
        <p:spPr bwMode="auto">
          <a:xfrm>
            <a:off x="5376863" y="2668588"/>
            <a:ext cx="503237" cy="214312"/>
          </a:xfrm>
          <a:prstGeom prst="rect">
            <a:avLst/>
          </a:prstGeom>
          <a:noFill/>
          <a:ln w="12700">
            <a:noFill/>
            <a:miter lim="800000"/>
          </a:ln>
        </p:spPr>
        <p:txBody>
          <a:bodyPr wrap="none">
            <a:spAutoFit/>
          </a:bodyPr>
          <a:lstStyle/>
          <a:p>
            <a:r>
              <a:rPr lang="en-US" sz="1000">
                <a:solidFill>
                  <a:srgbClr val="CC0000"/>
                </a:solidFill>
              </a:rPr>
              <a:t>t</a:t>
            </a:r>
            <a:r>
              <a:rPr lang="en-US" sz="1000" baseline="-25000">
                <a:solidFill>
                  <a:srgbClr val="CC0000"/>
                </a:solidFill>
              </a:rPr>
              <a:t>3</a:t>
            </a:r>
            <a:r>
              <a:rPr lang="en-US" sz="1000">
                <a:solidFill>
                  <a:srgbClr val="CC0000"/>
                </a:solidFill>
              </a:rPr>
              <a:t>&gt;t</a:t>
            </a:r>
            <a:r>
              <a:rPr lang="en-US" sz="1000" baseline="-25000">
                <a:solidFill>
                  <a:srgbClr val="CC0000"/>
                </a:solidFill>
              </a:rPr>
              <a:t>2</a:t>
            </a:r>
            <a:endParaRPr lang="en-MY" sz="1000" baseline="-25000">
              <a:solidFill>
                <a:srgbClr val="CC0000"/>
              </a:solidFill>
            </a:endParaRPr>
          </a:p>
        </p:txBody>
      </p:sp>
      <p:sp>
        <p:nvSpPr>
          <p:cNvPr id="37946" name="Line 247"/>
          <p:cNvSpPr>
            <a:spLocks noChangeShapeType="1"/>
          </p:cNvSpPr>
          <p:nvPr/>
        </p:nvSpPr>
        <p:spPr bwMode="auto">
          <a:xfrm>
            <a:off x="5395913" y="2884488"/>
            <a:ext cx="468312" cy="0"/>
          </a:xfrm>
          <a:prstGeom prst="line">
            <a:avLst/>
          </a:prstGeom>
          <a:noFill/>
          <a:ln w="12700">
            <a:solidFill>
              <a:srgbClr val="CC0000"/>
            </a:solidFill>
            <a:round/>
            <a:tailEnd type="triangle" w="med" len="med"/>
          </a:ln>
        </p:spPr>
        <p:txBody>
          <a:bodyPr>
            <a:spAutoFit/>
          </a:bodyPr>
          <a:lstStyle/>
          <a:p>
            <a:endParaRPr lang="en-US"/>
          </a:p>
        </p:txBody>
      </p:sp>
      <p:sp>
        <p:nvSpPr>
          <p:cNvPr id="37947" name="Text Box 248"/>
          <p:cNvSpPr txBox="1">
            <a:spLocks noChangeArrowheads="1"/>
          </p:cNvSpPr>
          <p:nvPr/>
        </p:nvSpPr>
        <p:spPr bwMode="auto">
          <a:xfrm>
            <a:off x="6961188" y="2668588"/>
            <a:ext cx="503237" cy="214312"/>
          </a:xfrm>
          <a:prstGeom prst="rect">
            <a:avLst/>
          </a:prstGeom>
          <a:noFill/>
          <a:ln w="12700">
            <a:noFill/>
            <a:miter lim="800000"/>
          </a:ln>
        </p:spPr>
        <p:txBody>
          <a:bodyPr wrap="none">
            <a:spAutoFit/>
          </a:bodyPr>
          <a:lstStyle/>
          <a:p>
            <a:r>
              <a:rPr lang="en-US" sz="1000">
                <a:solidFill>
                  <a:srgbClr val="CC0000"/>
                </a:solidFill>
              </a:rPr>
              <a:t>t</a:t>
            </a:r>
            <a:r>
              <a:rPr lang="en-US" sz="1000" baseline="-25000">
                <a:solidFill>
                  <a:srgbClr val="CC0000"/>
                </a:solidFill>
              </a:rPr>
              <a:t>4</a:t>
            </a:r>
            <a:r>
              <a:rPr lang="en-US" sz="1000">
                <a:solidFill>
                  <a:srgbClr val="CC0000"/>
                </a:solidFill>
              </a:rPr>
              <a:t>&gt;t</a:t>
            </a:r>
            <a:r>
              <a:rPr lang="en-US" sz="1000" baseline="-25000">
                <a:solidFill>
                  <a:srgbClr val="CC0000"/>
                </a:solidFill>
              </a:rPr>
              <a:t>3</a:t>
            </a:r>
            <a:endParaRPr lang="en-MY" sz="1000" baseline="-25000">
              <a:solidFill>
                <a:srgbClr val="CC0000"/>
              </a:solidFill>
            </a:endParaRPr>
          </a:p>
        </p:txBody>
      </p:sp>
      <p:sp>
        <p:nvSpPr>
          <p:cNvPr id="37948" name="Line 249"/>
          <p:cNvSpPr>
            <a:spLocks noChangeShapeType="1"/>
          </p:cNvSpPr>
          <p:nvPr/>
        </p:nvSpPr>
        <p:spPr bwMode="auto">
          <a:xfrm>
            <a:off x="6980238" y="2884488"/>
            <a:ext cx="468312" cy="0"/>
          </a:xfrm>
          <a:prstGeom prst="line">
            <a:avLst/>
          </a:prstGeom>
          <a:noFill/>
          <a:ln w="12700">
            <a:solidFill>
              <a:srgbClr val="CC0000"/>
            </a:solidFill>
            <a:round/>
            <a:tailEnd type="triangle" w="med" len="med"/>
          </a:ln>
        </p:spPr>
        <p:txBody>
          <a:bodyPr>
            <a:spAutoFit/>
          </a:bodyPr>
          <a:lstStyle/>
          <a:p>
            <a:endParaRPr lang="en-US"/>
          </a:p>
        </p:txBody>
      </p:sp>
      <p:sp>
        <p:nvSpPr>
          <p:cNvPr id="37949" name="Text Box 266"/>
          <p:cNvSpPr txBox="1">
            <a:spLocks noChangeArrowheads="1"/>
          </p:cNvSpPr>
          <p:nvPr/>
        </p:nvSpPr>
        <p:spPr bwMode="auto">
          <a:xfrm>
            <a:off x="2244725" y="4071938"/>
            <a:ext cx="503238" cy="214312"/>
          </a:xfrm>
          <a:prstGeom prst="rect">
            <a:avLst/>
          </a:prstGeom>
          <a:noFill/>
          <a:ln w="12700">
            <a:noFill/>
            <a:miter lim="800000"/>
          </a:ln>
        </p:spPr>
        <p:txBody>
          <a:bodyPr wrap="none">
            <a:spAutoFit/>
          </a:bodyPr>
          <a:lstStyle/>
          <a:p>
            <a:r>
              <a:rPr lang="en-US" sz="1000">
                <a:solidFill>
                  <a:srgbClr val="CC0000"/>
                </a:solidFill>
              </a:rPr>
              <a:t>t</a:t>
            </a:r>
            <a:r>
              <a:rPr lang="en-US" sz="1000" baseline="-25000">
                <a:solidFill>
                  <a:srgbClr val="CC0000"/>
                </a:solidFill>
              </a:rPr>
              <a:t>1</a:t>
            </a:r>
            <a:r>
              <a:rPr lang="en-US" sz="1000">
                <a:solidFill>
                  <a:srgbClr val="CC0000"/>
                </a:solidFill>
              </a:rPr>
              <a:t>&gt;t</a:t>
            </a:r>
            <a:r>
              <a:rPr lang="en-US" sz="1000" baseline="-25000">
                <a:solidFill>
                  <a:srgbClr val="CC0000"/>
                </a:solidFill>
              </a:rPr>
              <a:t>0</a:t>
            </a:r>
            <a:endParaRPr lang="en-MY" sz="1000" baseline="-25000">
              <a:solidFill>
                <a:srgbClr val="CC0000"/>
              </a:solidFill>
            </a:endParaRPr>
          </a:p>
        </p:txBody>
      </p:sp>
      <p:sp>
        <p:nvSpPr>
          <p:cNvPr id="37950" name="Text Box 267"/>
          <p:cNvSpPr txBox="1">
            <a:spLocks noChangeArrowheads="1"/>
          </p:cNvSpPr>
          <p:nvPr/>
        </p:nvSpPr>
        <p:spPr bwMode="auto">
          <a:xfrm>
            <a:off x="593725" y="3598863"/>
            <a:ext cx="622300" cy="412750"/>
          </a:xfrm>
          <a:prstGeom prst="rect">
            <a:avLst/>
          </a:prstGeom>
          <a:noFill/>
          <a:ln w="12700">
            <a:noFill/>
            <a:miter lim="800000"/>
          </a:ln>
        </p:spPr>
        <p:txBody>
          <a:bodyPr wrap="none">
            <a:spAutoFit/>
          </a:bodyPr>
          <a:lstStyle/>
          <a:p>
            <a:r>
              <a:rPr lang="en-US" sz="1000">
                <a:solidFill>
                  <a:srgbClr val="CC0000"/>
                </a:solidFill>
              </a:rPr>
              <a:t>Initial</a:t>
            </a:r>
            <a:endParaRPr lang="en-US" sz="1000">
              <a:solidFill>
                <a:srgbClr val="CC0000"/>
              </a:solidFill>
            </a:endParaRPr>
          </a:p>
          <a:p>
            <a:r>
              <a:rPr lang="en-US" sz="1000">
                <a:solidFill>
                  <a:srgbClr val="CC0000"/>
                </a:solidFill>
              </a:rPr>
              <a:t>time t</a:t>
            </a:r>
            <a:r>
              <a:rPr lang="en-US" sz="1000" baseline="-25000">
                <a:solidFill>
                  <a:srgbClr val="CC0000"/>
                </a:solidFill>
              </a:rPr>
              <a:t>0</a:t>
            </a:r>
            <a:endParaRPr lang="en-MY" sz="1000" baseline="-25000">
              <a:solidFill>
                <a:srgbClr val="CC0000"/>
              </a:solidFill>
            </a:endParaRPr>
          </a:p>
        </p:txBody>
      </p:sp>
      <p:sp>
        <p:nvSpPr>
          <p:cNvPr id="37951" name="Line 268"/>
          <p:cNvSpPr>
            <a:spLocks noChangeShapeType="1"/>
          </p:cNvSpPr>
          <p:nvPr/>
        </p:nvSpPr>
        <p:spPr bwMode="auto">
          <a:xfrm>
            <a:off x="2263775" y="4287838"/>
            <a:ext cx="468313" cy="0"/>
          </a:xfrm>
          <a:prstGeom prst="line">
            <a:avLst/>
          </a:prstGeom>
          <a:noFill/>
          <a:ln w="12700">
            <a:solidFill>
              <a:srgbClr val="CC0000"/>
            </a:solidFill>
            <a:round/>
            <a:tailEnd type="triangle" w="med" len="med"/>
          </a:ln>
        </p:spPr>
        <p:txBody>
          <a:bodyPr>
            <a:spAutoFit/>
          </a:bodyPr>
          <a:lstStyle/>
          <a:p>
            <a:endParaRPr lang="en-US"/>
          </a:p>
        </p:txBody>
      </p:sp>
      <p:sp>
        <p:nvSpPr>
          <p:cNvPr id="37952" name="Text Box 269"/>
          <p:cNvSpPr txBox="1">
            <a:spLocks noChangeArrowheads="1"/>
          </p:cNvSpPr>
          <p:nvPr/>
        </p:nvSpPr>
        <p:spPr bwMode="auto">
          <a:xfrm>
            <a:off x="3811588" y="4071938"/>
            <a:ext cx="503237" cy="214312"/>
          </a:xfrm>
          <a:prstGeom prst="rect">
            <a:avLst/>
          </a:prstGeom>
          <a:noFill/>
          <a:ln w="12700">
            <a:noFill/>
            <a:miter lim="800000"/>
          </a:ln>
        </p:spPr>
        <p:txBody>
          <a:bodyPr wrap="none">
            <a:spAutoFit/>
          </a:bodyPr>
          <a:lstStyle/>
          <a:p>
            <a:r>
              <a:rPr lang="en-US" sz="1000">
                <a:solidFill>
                  <a:srgbClr val="CC0000"/>
                </a:solidFill>
              </a:rPr>
              <a:t>t</a:t>
            </a:r>
            <a:r>
              <a:rPr lang="en-US" sz="1000" baseline="-25000">
                <a:solidFill>
                  <a:srgbClr val="CC0000"/>
                </a:solidFill>
              </a:rPr>
              <a:t>2</a:t>
            </a:r>
            <a:r>
              <a:rPr lang="en-US" sz="1000">
                <a:solidFill>
                  <a:srgbClr val="CC0000"/>
                </a:solidFill>
              </a:rPr>
              <a:t>&gt;t</a:t>
            </a:r>
            <a:r>
              <a:rPr lang="en-US" sz="1000" baseline="-25000">
                <a:solidFill>
                  <a:srgbClr val="CC0000"/>
                </a:solidFill>
              </a:rPr>
              <a:t>1</a:t>
            </a:r>
            <a:endParaRPr lang="en-MY" sz="1000" baseline="-25000">
              <a:solidFill>
                <a:srgbClr val="CC0000"/>
              </a:solidFill>
            </a:endParaRPr>
          </a:p>
        </p:txBody>
      </p:sp>
      <p:sp>
        <p:nvSpPr>
          <p:cNvPr id="37953" name="Line 270"/>
          <p:cNvSpPr>
            <a:spLocks noChangeShapeType="1"/>
          </p:cNvSpPr>
          <p:nvPr/>
        </p:nvSpPr>
        <p:spPr bwMode="auto">
          <a:xfrm>
            <a:off x="3830638" y="4287838"/>
            <a:ext cx="468312" cy="0"/>
          </a:xfrm>
          <a:prstGeom prst="line">
            <a:avLst/>
          </a:prstGeom>
          <a:noFill/>
          <a:ln w="12700">
            <a:solidFill>
              <a:srgbClr val="CC0000"/>
            </a:solidFill>
            <a:round/>
            <a:tailEnd type="triangle" w="med" len="med"/>
          </a:ln>
        </p:spPr>
        <p:txBody>
          <a:bodyPr>
            <a:spAutoFit/>
          </a:bodyPr>
          <a:lstStyle/>
          <a:p>
            <a:endParaRPr lang="en-US"/>
          </a:p>
        </p:txBody>
      </p:sp>
      <p:sp>
        <p:nvSpPr>
          <p:cNvPr id="37954" name="Text Box 271"/>
          <p:cNvSpPr txBox="1">
            <a:spLocks noChangeArrowheads="1"/>
          </p:cNvSpPr>
          <p:nvPr/>
        </p:nvSpPr>
        <p:spPr bwMode="auto">
          <a:xfrm>
            <a:off x="5359400" y="4035425"/>
            <a:ext cx="503238" cy="214313"/>
          </a:xfrm>
          <a:prstGeom prst="rect">
            <a:avLst/>
          </a:prstGeom>
          <a:noFill/>
          <a:ln w="12700">
            <a:noFill/>
            <a:miter lim="800000"/>
          </a:ln>
        </p:spPr>
        <p:txBody>
          <a:bodyPr wrap="none">
            <a:spAutoFit/>
          </a:bodyPr>
          <a:lstStyle/>
          <a:p>
            <a:r>
              <a:rPr lang="en-US" sz="1000">
                <a:solidFill>
                  <a:srgbClr val="CC0000"/>
                </a:solidFill>
              </a:rPr>
              <a:t>t</a:t>
            </a:r>
            <a:r>
              <a:rPr lang="en-US" sz="1000" baseline="-25000">
                <a:solidFill>
                  <a:srgbClr val="CC0000"/>
                </a:solidFill>
              </a:rPr>
              <a:t>3</a:t>
            </a:r>
            <a:r>
              <a:rPr lang="en-US" sz="1000">
                <a:solidFill>
                  <a:srgbClr val="CC0000"/>
                </a:solidFill>
              </a:rPr>
              <a:t>&gt;t</a:t>
            </a:r>
            <a:r>
              <a:rPr lang="en-US" sz="1000" baseline="-25000">
                <a:solidFill>
                  <a:srgbClr val="CC0000"/>
                </a:solidFill>
              </a:rPr>
              <a:t>2</a:t>
            </a:r>
            <a:endParaRPr lang="en-MY" sz="1000" baseline="-25000">
              <a:solidFill>
                <a:srgbClr val="CC0000"/>
              </a:solidFill>
            </a:endParaRPr>
          </a:p>
        </p:txBody>
      </p:sp>
      <p:sp>
        <p:nvSpPr>
          <p:cNvPr id="37955" name="Line 272"/>
          <p:cNvSpPr>
            <a:spLocks noChangeShapeType="1"/>
          </p:cNvSpPr>
          <p:nvPr/>
        </p:nvSpPr>
        <p:spPr bwMode="auto">
          <a:xfrm>
            <a:off x="5378450" y="4251325"/>
            <a:ext cx="468313" cy="0"/>
          </a:xfrm>
          <a:prstGeom prst="line">
            <a:avLst/>
          </a:prstGeom>
          <a:noFill/>
          <a:ln w="12700">
            <a:solidFill>
              <a:srgbClr val="CC0000"/>
            </a:solidFill>
            <a:round/>
            <a:tailEnd type="triangle" w="med" len="med"/>
          </a:ln>
        </p:spPr>
        <p:txBody>
          <a:bodyPr>
            <a:spAutoFit/>
          </a:bodyPr>
          <a:lstStyle/>
          <a:p>
            <a:endParaRPr lang="en-US"/>
          </a:p>
        </p:txBody>
      </p:sp>
      <p:sp>
        <p:nvSpPr>
          <p:cNvPr id="37956" name="Text Box 273"/>
          <p:cNvSpPr txBox="1">
            <a:spLocks noChangeArrowheads="1"/>
          </p:cNvSpPr>
          <p:nvPr/>
        </p:nvSpPr>
        <p:spPr bwMode="auto">
          <a:xfrm>
            <a:off x="6943725" y="4035425"/>
            <a:ext cx="503238" cy="214313"/>
          </a:xfrm>
          <a:prstGeom prst="rect">
            <a:avLst/>
          </a:prstGeom>
          <a:noFill/>
          <a:ln w="12700">
            <a:noFill/>
            <a:miter lim="800000"/>
          </a:ln>
        </p:spPr>
        <p:txBody>
          <a:bodyPr wrap="none">
            <a:spAutoFit/>
          </a:bodyPr>
          <a:lstStyle/>
          <a:p>
            <a:r>
              <a:rPr lang="en-US" sz="1000">
                <a:solidFill>
                  <a:srgbClr val="CC0000"/>
                </a:solidFill>
              </a:rPr>
              <a:t>t</a:t>
            </a:r>
            <a:r>
              <a:rPr lang="en-US" sz="1000" baseline="-25000">
                <a:solidFill>
                  <a:srgbClr val="CC0000"/>
                </a:solidFill>
              </a:rPr>
              <a:t>4</a:t>
            </a:r>
            <a:r>
              <a:rPr lang="en-US" sz="1000">
                <a:solidFill>
                  <a:srgbClr val="CC0000"/>
                </a:solidFill>
              </a:rPr>
              <a:t>&gt;t</a:t>
            </a:r>
            <a:r>
              <a:rPr lang="en-US" sz="1000" baseline="-25000">
                <a:solidFill>
                  <a:srgbClr val="CC0000"/>
                </a:solidFill>
              </a:rPr>
              <a:t>3</a:t>
            </a:r>
            <a:endParaRPr lang="en-MY" sz="1000" baseline="-25000">
              <a:solidFill>
                <a:srgbClr val="CC0000"/>
              </a:solidFill>
            </a:endParaRPr>
          </a:p>
        </p:txBody>
      </p:sp>
      <p:sp>
        <p:nvSpPr>
          <p:cNvPr id="37957" name="Line 274"/>
          <p:cNvSpPr>
            <a:spLocks noChangeShapeType="1"/>
          </p:cNvSpPr>
          <p:nvPr/>
        </p:nvSpPr>
        <p:spPr bwMode="auto">
          <a:xfrm>
            <a:off x="6962775" y="4251325"/>
            <a:ext cx="468313" cy="0"/>
          </a:xfrm>
          <a:prstGeom prst="line">
            <a:avLst/>
          </a:prstGeom>
          <a:noFill/>
          <a:ln w="12700">
            <a:solidFill>
              <a:srgbClr val="CC0000"/>
            </a:solidFill>
            <a:round/>
            <a:tailEnd type="triangle" w="med" len="med"/>
          </a:ln>
        </p:spPr>
        <p:txBody>
          <a:bodyPr>
            <a:spAutoFit/>
          </a:bodyPr>
          <a:lstStyle/>
          <a:p>
            <a:endParaRPr lang="en-US"/>
          </a:p>
        </p:txBody>
      </p:sp>
      <p:sp>
        <p:nvSpPr>
          <p:cNvPr id="37958" name="Text Box 284"/>
          <p:cNvSpPr txBox="1">
            <a:spLocks noChangeArrowheads="1"/>
          </p:cNvSpPr>
          <p:nvPr/>
        </p:nvSpPr>
        <p:spPr bwMode="auto">
          <a:xfrm>
            <a:off x="2311400" y="5734050"/>
            <a:ext cx="503238" cy="214313"/>
          </a:xfrm>
          <a:prstGeom prst="rect">
            <a:avLst/>
          </a:prstGeom>
          <a:noFill/>
          <a:ln w="12700">
            <a:noFill/>
            <a:miter lim="800000"/>
          </a:ln>
        </p:spPr>
        <p:txBody>
          <a:bodyPr wrap="none">
            <a:spAutoFit/>
          </a:bodyPr>
          <a:lstStyle/>
          <a:p>
            <a:r>
              <a:rPr lang="en-US" sz="1000">
                <a:solidFill>
                  <a:srgbClr val="CC0000"/>
                </a:solidFill>
              </a:rPr>
              <a:t>t</a:t>
            </a:r>
            <a:r>
              <a:rPr lang="en-US" sz="1000" baseline="-25000">
                <a:solidFill>
                  <a:srgbClr val="CC0000"/>
                </a:solidFill>
              </a:rPr>
              <a:t>1</a:t>
            </a:r>
            <a:r>
              <a:rPr lang="en-US" sz="1000">
                <a:solidFill>
                  <a:srgbClr val="CC0000"/>
                </a:solidFill>
              </a:rPr>
              <a:t>&gt;t</a:t>
            </a:r>
            <a:r>
              <a:rPr lang="en-US" sz="1000" baseline="-25000">
                <a:solidFill>
                  <a:srgbClr val="CC0000"/>
                </a:solidFill>
              </a:rPr>
              <a:t>0</a:t>
            </a:r>
            <a:endParaRPr lang="en-MY" sz="1000" baseline="-25000">
              <a:solidFill>
                <a:srgbClr val="CC0000"/>
              </a:solidFill>
            </a:endParaRPr>
          </a:p>
        </p:txBody>
      </p:sp>
      <p:sp>
        <p:nvSpPr>
          <p:cNvPr id="37959" name="Text Box 285"/>
          <p:cNvSpPr txBox="1">
            <a:spLocks noChangeArrowheads="1"/>
          </p:cNvSpPr>
          <p:nvPr/>
        </p:nvSpPr>
        <p:spPr bwMode="auto">
          <a:xfrm>
            <a:off x="660400" y="5260975"/>
            <a:ext cx="622300" cy="412750"/>
          </a:xfrm>
          <a:prstGeom prst="rect">
            <a:avLst/>
          </a:prstGeom>
          <a:noFill/>
          <a:ln w="12700">
            <a:noFill/>
            <a:miter lim="800000"/>
          </a:ln>
        </p:spPr>
        <p:txBody>
          <a:bodyPr wrap="none">
            <a:spAutoFit/>
          </a:bodyPr>
          <a:lstStyle/>
          <a:p>
            <a:r>
              <a:rPr lang="en-US" sz="1000">
                <a:solidFill>
                  <a:srgbClr val="CC0000"/>
                </a:solidFill>
              </a:rPr>
              <a:t>Initial</a:t>
            </a:r>
            <a:endParaRPr lang="en-US" sz="1000">
              <a:solidFill>
                <a:srgbClr val="CC0000"/>
              </a:solidFill>
            </a:endParaRPr>
          </a:p>
          <a:p>
            <a:r>
              <a:rPr lang="en-US" sz="1000">
                <a:solidFill>
                  <a:srgbClr val="CC0000"/>
                </a:solidFill>
              </a:rPr>
              <a:t>time t</a:t>
            </a:r>
            <a:r>
              <a:rPr lang="en-US" sz="1000" baseline="-25000">
                <a:solidFill>
                  <a:srgbClr val="CC0000"/>
                </a:solidFill>
              </a:rPr>
              <a:t>0</a:t>
            </a:r>
            <a:endParaRPr lang="en-MY" sz="1000" baseline="-25000">
              <a:solidFill>
                <a:srgbClr val="CC0000"/>
              </a:solidFill>
            </a:endParaRPr>
          </a:p>
        </p:txBody>
      </p:sp>
      <p:sp>
        <p:nvSpPr>
          <p:cNvPr id="37960" name="Line 286"/>
          <p:cNvSpPr>
            <a:spLocks noChangeShapeType="1"/>
          </p:cNvSpPr>
          <p:nvPr/>
        </p:nvSpPr>
        <p:spPr bwMode="auto">
          <a:xfrm>
            <a:off x="2330450" y="5949950"/>
            <a:ext cx="468313" cy="0"/>
          </a:xfrm>
          <a:prstGeom prst="line">
            <a:avLst/>
          </a:prstGeom>
          <a:noFill/>
          <a:ln w="12700">
            <a:solidFill>
              <a:srgbClr val="CC0000"/>
            </a:solidFill>
            <a:round/>
            <a:tailEnd type="triangle" w="med" len="med"/>
          </a:ln>
        </p:spPr>
        <p:txBody>
          <a:bodyPr>
            <a:spAutoFit/>
          </a:bodyPr>
          <a:lstStyle/>
          <a:p>
            <a:endParaRPr lang="en-US"/>
          </a:p>
        </p:txBody>
      </p:sp>
      <p:sp>
        <p:nvSpPr>
          <p:cNvPr id="37961" name="Text Box 287"/>
          <p:cNvSpPr txBox="1">
            <a:spLocks noChangeArrowheads="1"/>
          </p:cNvSpPr>
          <p:nvPr/>
        </p:nvSpPr>
        <p:spPr bwMode="auto">
          <a:xfrm>
            <a:off x="3878263" y="5734050"/>
            <a:ext cx="503237" cy="214313"/>
          </a:xfrm>
          <a:prstGeom prst="rect">
            <a:avLst/>
          </a:prstGeom>
          <a:noFill/>
          <a:ln w="12700">
            <a:noFill/>
            <a:miter lim="800000"/>
          </a:ln>
        </p:spPr>
        <p:txBody>
          <a:bodyPr wrap="none">
            <a:spAutoFit/>
          </a:bodyPr>
          <a:lstStyle/>
          <a:p>
            <a:r>
              <a:rPr lang="en-US" sz="1000">
                <a:solidFill>
                  <a:srgbClr val="CC0000"/>
                </a:solidFill>
              </a:rPr>
              <a:t>t</a:t>
            </a:r>
            <a:r>
              <a:rPr lang="en-US" sz="1000" baseline="-25000">
                <a:solidFill>
                  <a:srgbClr val="CC0000"/>
                </a:solidFill>
              </a:rPr>
              <a:t>2</a:t>
            </a:r>
            <a:r>
              <a:rPr lang="en-US" sz="1000">
                <a:solidFill>
                  <a:srgbClr val="CC0000"/>
                </a:solidFill>
              </a:rPr>
              <a:t>&gt;t</a:t>
            </a:r>
            <a:r>
              <a:rPr lang="en-US" sz="1000" baseline="-25000">
                <a:solidFill>
                  <a:srgbClr val="CC0000"/>
                </a:solidFill>
              </a:rPr>
              <a:t>1</a:t>
            </a:r>
            <a:endParaRPr lang="en-MY" sz="1000" baseline="-25000">
              <a:solidFill>
                <a:srgbClr val="CC0000"/>
              </a:solidFill>
            </a:endParaRPr>
          </a:p>
        </p:txBody>
      </p:sp>
      <p:sp>
        <p:nvSpPr>
          <p:cNvPr id="37962" name="Line 288"/>
          <p:cNvSpPr>
            <a:spLocks noChangeShapeType="1"/>
          </p:cNvSpPr>
          <p:nvPr/>
        </p:nvSpPr>
        <p:spPr bwMode="auto">
          <a:xfrm>
            <a:off x="3897313" y="5949950"/>
            <a:ext cx="468312" cy="0"/>
          </a:xfrm>
          <a:prstGeom prst="line">
            <a:avLst/>
          </a:prstGeom>
          <a:noFill/>
          <a:ln w="12700">
            <a:solidFill>
              <a:srgbClr val="CC0000"/>
            </a:solidFill>
            <a:round/>
            <a:tailEnd type="triangle" w="med" len="med"/>
          </a:ln>
        </p:spPr>
        <p:txBody>
          <a:bodyPr>
            <a:spAutoFit/>
          </a:bodyPr>
          <a:lstStyle/>
          <a:p>
            <a:endParaRPr lang="en-US"/>
          </a:p>
        </p:txBody>
      </p:sp>
      <p:sp>
        <p:nvSpPr>
          <p:cNvPr id="37963" name="Text Box 289"/>
          <p:cNvSpPr txBox="1">
            <a:spLocks noChangeArrowheads="1"/>
          </p:cNvSpPr>
          <p:nvPr/>
        </p:nvSpPr>
        <p:spPr bwMode="auto">
          <a:xfrm>
            <a:off x="5426075" y="5697538"/>
            <a:ext cx="503238" cy="214312"/>
          </a:xfrm>
          <a:prstGeom prst="rect">
            <a:avLst/>
          </a:prstGeom>
          <a:noFill/>
          <a:ln w="12700">
            <a:noFill/>
            <a:miter lim="800000"/>
          </a:ln>
        </p:spPr>
        <p:txBody>
          <a:bodyPr wrap="none">
            <a:spAutoFit/>
          </a:bodyPr>
          <a:lstStyle/>
          <a:p>
            <a:r>
              <a:rPr lang="en-US" sz="1000">
                <a:solidFill>
                  <a:srgbClr val="CC0000"/>
                </a:solidFill>
              </a:rPr>
              <a:t>t</a:t>
            </a:r>
            <a:r>
              <a:rPr lang="en-US" sz="1000" baseline="-25000">
                <a:solidFill>
                  <a:srgbClr val="CC0000"/>
                </a:solidFill>
              </a:rPr>
              <a:t>3</a:t>
            </a:r>
            <a:r>
              <a:rPr lang="en-US" sz="1000">
                <a:solidFill>
                  <a:srgbClr val="CC0000"/>
                </a:solidFill>
              </a:rPr>
              <a:t>&gt;t</a:t>
            </a:r>
            <a:r>
              <a:rPr lang="en-US" sz="1000" baseline="-25000">
                <a:solidFill>
                  <a:srgbClr val="CC0000"/>
                </a:solidFill>
              </a:rPr>
              <a:t>2</a:t>
            </a:r>
            <a:endParaRPr lang="en-MY" sz="1000" baseline="-25000">
              <a:solidFill>
                <a:srgbClr val="CC0000"/>
              </a:solidFill>
            </a:endParaRPr>
          </a:p>
        </p:txBody>
      </p:sp>
      <p:sp>
        <p:nvSpPr>
          <p:cNvPr id="37964" name="Line 290"/>
          <p:cNvSpPr>
            <a:spLocks noChangeShapeType="1"/>
          </p:cNvSpPr>
          <p:nvPr/>
        </p:nvSpPr>
        <p:spPr bwMode="auto">
          <a:xfrm>
            <a:off x="5445125" y="5913438"/>
            <a:ext cx="468313" cy="0"/>
          </a:xfrm>
          <a:prstGeom prst="line">
            <a:avLst/>
          </a:prstGeom>
          <a:noFill/>
          <a:ln w="12700">
            <a:solidFill>
              <a:srgbClr val="CC0000"/>
            </a:solidFill>
            <a:round/>
            <a:tailEnd type="triangle" w="med" len="med"/>
          </a:ln>
        </p:spPr>
        <p:txBody>
          <a:bodyPr>
            <a:spAutoFit/>
          </a:bodyPr>
          <a:lstStyle/>
          <a:p>
            <a:endParaRPr lang="en-US"/>
          </a:p>
        </p:txBody>
      </p:sp>
      <p:sp>
        <p:nvSpPr>
          <p:cNvPr id="37965" name="Text Box 291"/>
          <p:cNvSpPr txBox="1">
            <a:spLocks noChangeArrowheads="1"/>
          </p:cNvSpPr>
          <p:nvPr/>
        </p:nvSpPr>
        <p:spPr bwMode="auto">
          <a:xfrm>
            <a:off x="7010400" y="5697538"/>
            <a:ext cx="503238" cy="214312"/>
          </a:xfrm>
          <a:prstGeom prst="rect">
            <a:avLst/>
          </a:prstGeom>
          <a:noFill/>
          <a:ln w="12700">
            <a:noFill/>
            <a:miter lim="800000"/>
          </a:ln>
        </p:spPr>
        <p:txBody>
          <a:bodyPr wrap="none">
            <a:spAutoFit/>
          </a:bodyPr>
          <a:lstStyle/>
          <a:p>
            <a:r>
              <a:rPr lang="en-US" sz="1000">
                <a:solidFill>
                  <a:srgbClr val="CC0000"/>
                </a:solidFill>
              </a:rPr>
              <a:t>t</a:t>
            </a:r>
            <a:r>
              <a:rPr lang="en-US" sz="1000" baseline="-25000">
                <a:solidFill>
                  <a:srgbClr val="CC0000"/>
                </a:solidFill>
              </a:rPr>
              <a:t>4</a:t>
            </a:r>
            <a:r>
              <a:rPr lang="en-US" sz="1000">
                <a:solidFill>
                  <a:srgbClr val="CC0000"/>
                </a:solidFill>
              </a:rPr>
              <a:t>&gt;t</a:t>
            </a:r>
            <a:r>
              <a:rPr lang="en-US" sz="1000" baseline="-25000">
                <a:solidFill>
                  <a:srgbClr val="CC0000"/>
                </a:solidFill>
              </a:rPr>
              <a:t>3</a:t>
            </a:r>
            <a:endParaRPr lang="en-MY" sz="1000" baseline="-25000">
              <a:solidFill>
                <a:srgbClr val="CC0000"/>
              </a:solidFill>
            </a:endParaRPr>
          </a:p>
        </p:txBody>
      </p:sp>
      <p:sp>
        <p:nvSpPr>
          <p:cNvPr id="37966" name="Line 292"/>
          <p:cNvSpPr>
            <a:spLocks noChangeShapeType="1"/>
          </p:cNvSpPr>
          <p:nvPr/>
        </p:nvSpPr>
        <p:spPr bwMode="auto">
          <a:xfrm>
            <a:off x="7029450" y="5913438"/>
            <a:ext cx="468313" cy="0"/>
          </a:xfrm>
          <a:prstGeom prst="line">
            <a:avLst/>
          </a:prstGeom>
          <a:noFill/>
          <a:ln w="12700">
            <a:solidFill>
              <a:srgbClr val="CC0000"/>
            </a:solidFill>
            <a:round/>
            <a:tailEnd type="triangle" w="med" len="med"/>
          </a:ln>
        </p:spPr>
        <p:txBody>
          <a:bodyPr>
            <a:spAutoFit/>
          </a:bodyPr>
          <a:lstStyle/>
          <a:p>
            <a:endParaRPr lang="en-US"/>
          </a:p>
        </p:txBody>
      </p:sp>
      <p:grpSp>
        <p:nvGrpSpPr>
          <p:cNvPr id="28" name="Group 283"/>
          <p:cNvGrpSpPr/>
          <p:nvPr/>
        </p:nvGrpSpPr>
        <p:grpSpPr bwMode="auto">
          <a:xfrm>
            <a:off x="2928938" y="3384550"/>
            <a:ext cx="842962" cy="849313"/>
            <a:chOff x="2928865" y="3383797"/>
            <a:chExt cx="842963" cy="849312"/>
          </a:xfrm>
        </p:grpSpPr>
        <p:sp>
          <p:nvSpPr>
            <p:cNvPr id="37968" name="Line 153"/>
            <p:cNvSpPr>
              <a:spLocks noChangeAspect="1" noChangeShapeType="1"/>
            </p:cNvSpPr>
            <p:nvPr/>
          </p:nvSpPr>
          <p:spPr bwMode="auto">
            <a:xfrm rot="18000000" flipH="1">
              <a:off x="3251921" y="3695741"/>
              <a:ext cx="255587" cy="0"/>
            </a:xfrm>
            <a:prstGeom prst="line">
              <a:avLst/>
            </a:prstGeom>
            <a:noFill/>
            <a:ln w="9525">
              <a:solidFill>
                <a:srgbClr val="33CC33"/>
              </a:solidFill>
              <a:round/>
              <a:headEnd type="triangle" w="sm" len="med"/>
            </a:ln>
          </p:spPr>
          <p:txBody>
            <a:bodyPr/>
            <a:lstStyle/>
            <a:p>
              <a:endParaRPr lang="en-US"/>
            </a:p>
          </p:txBody>
        </p:sp>
        <p:sp>
          <p:nvSpPr>
            <p:cNvPr id="37969" name="Line 154"/>
            <p:cNvSpPr>
              <a:spLocks noChangeAspect="1" noChangeShapeType="1"/>
            </p:cNvSpPr>
            <p:nvPr/>
          </p:nvSpPr>
          <p:spPr bwMode="auto">
            <a:xfrm rot="3600000">
              <a:off x="2897909" y="3638591"/>
              <a:ext cx="388937" cy="0"/>
            </a:xfrm>
            <a:prstGeom prst="line">
              <a:avLst/>
            </a:prstGeom>
            <a:noFill/>
            <a:ln w="9525">
              <a:solidFill>
                <a:srgbClr val="0066FF"/>
              </a:solidFill>
              <a:round/>
              <a:headEnd type="triangle" w="sm" len="med"/>
            </a:ln>
          </p:spPr>
          <p:txBody>
            <a:bodyPr/>
            <a:lstStyle/>
            <a:p>
              <a:endParaRPr lang="en-US"/>
            </a:p>
          </p:txBody>
        </p:sp>
        <p:sp>
          <p:nvSpPr>
            <p:cNvPr id="37970" name="Line 179"/>
            <p:cNvSpPr>
              <a:spLocks noChangeAspect="1" noChangeShapeType="1"/>
            </p:cNvSpPr>
            <p:nvPr/>
          </p:nvSpPr>
          <p:spPr bwMode="auto">
            <a:xfrm flipH="1" flipV="1">
              <a:off x="2995540" y="3469522"/>
              <a:ext cx="320675" cy="338137"/>
            </a:xfrm>
            <a:prstGeom prst="line">
              <a:avLst/>
            </a:prstGeom>
            <a:noFill/>
            <a:ln w="9525">
              <a:solidFill>
                <a:schemeClr val="tx1"/>
              </a:solidFill>
              <a:round/>
              <a:tailEnd type="triangle" w="sm" len="med"/>
            </a:ln>
          </p:spPr>
          <p:txBody>
            <a:bodyPr/>
            <a:lstStyle/>
            <a:p>
              <a:endParaRPr lang="en-US"/>
            </a:p>
          </p:txBody>
        </p:sp>
        <p:sp>
          <p:nvSpPr>
            <p:cNvPr id="37971" name="Line 140"/>
            <p:cNvSpPr>
              <a:spLocks noChangeAspect="1" noChangeShapeType="1"/>
            </p:cNvSpPr>
            <p:nvPr/>
          </p:nvSpPr>
          <p:spPr bwMode="auto">
            <a:xfrm flipH="1">
              <a:off x="3187628" y="3807659"/>
              <a:ext cx="125412" cy="1588"/>
            </a:xfrm>
            <a:prstGeom prst="line">
              <a:avLst/>
            </a:prstGeom>
            <a:noFill/>
            <a:ln w="9525">
              <a:solidFill>
                <a:srgbClr val="D41102"/>
              </a:solidFill>
              <a:round/>
              <a:tailEnd type="triangle" w="sm" len="med"/>
            </a:ln>
          </p:spPr>
          <p:txBody>
            <a:bodyPr/>
            <a:lstStyle/>
            <a:p>
              <a:endParaRPr lang="en-US"/>
            </a:p>
          </p:txBody>
        </p:sp>
        <p:grpSp>
          <p:nvGrpSpPr>
            <p:cNvPr id="37972" name="Group 148"/>
            <p:cNvGrpSpPr>
              <a:grpSpLocks noChangeAspect="1"/>
            </p:cNvGrpSpPr>
            <p:nvPr/>
          </p:nvGrpSpPr>
          <p:grpSpPr bwMode="auto">
            <a:xfrm>
              <a:off x="2928865" y="3383797"/>
              <a:ext cx="842963" cy="849312"/>
              <a:chOff x="295" y="1364"/>
              <a:chExt cx="590" cy="594"/>
            </a:xfrm>
          </p:grpSpPr>
          <p:sp>
            <p:nvSpPr>
              <p:cNvPr id="37973" name="Line 149"/>
              <p:cNvSpPr>
                <a:spLocks noChangeAspect="1" noChangeShapeType="1"/>
              </p:cNvSpPr>
              <p:nvPr/>
            </p:nvSpPr>
            <p:spPr bwMode="auto">
              <a:xfrm rot="7200000" flipH="1">
                <a:off x="328" y="1799"/>
                <a:ext cx="318" cy="0"/>
              </a:xfrm>
              <a:prstGeom prst="line">
                <a:avLst/>
              </a:prstGeom>
              <a:noFill/>
              <a:ln w="3175">
                <a:solidFill>
                  <a:schemeClr val="tx1"/>
                </a:solidFill>
                <a:round/>
              </a:ln>
            </p:spPr>
            <p:txBody>
              <a:bodyPr/>
              <a:lstStyle/>
              <a:p>
                <a:endParaRPr lang="en-US"/>
              </a:p>
            </p:txBody>
          </p:sp>
          <p:sp>
            <p:nvSpPr>
              <p:cNvPr id="37974" name="Line 150"/>
              <p:cNvSpPr>
                <a:spLocks noChangeAspect="1" noChangeShapeType="1"/>
              </p:cNvSpPr>
              <p:nvPr/>
            </p:nvSpPr>
            <p:spPr bwMode="auto">
              <a:xfrm rot="14400000" flipH="1">
                <a:off x="328" y="1523"/>
                <a:ext cx="318" cy="0"/>
              </a:xfrm>
              <a:prstGeom prst="line">
                <a:avLst/>
              </a:prstGeom>
              <a:noFill/>
              <a:ln w="3175">
                <a:solidFill>
                  <a:schemeClr val="tx1"/>
                </a:solidFill>
                <a:round/>
              </a:ln>
            </p:spPr>
            <p:txBody>
              <a:bodyPr/>
              <a:lstStyle/>
              <a:p>
                <a:endParaRPr lang="en-US"/>
              </a:p>
            </p:txBody>
          </p:sp>
          <p:sp>
            <p:nvSpPr>
              <p:cNvPr id="37975" name="Line 151"/>
              <p:cNvSpPr>
                <a:spLocks noChangeAspect="1" noChangeShapeType="1"/>
              </p:cNvSpPr>
              <p:nvPr/>
            </p:nvSpPr>
            <p:spPr bwMode="auto">
              <a:xfrm flipH="1">
                <a:off x="567" y="1661"/>
                <a:ext cx="318" cy="0"/>
              </a:xfrm>
              <a:prstGeom prst="line">
                <a:avLst/>
              </a:prstGeom>
              <a:noFill/>
              <a:ln w="3175">
                <a:solidFill>
                  <a:schemeClr val="tx1"/>
                </a:solidFill>
                <a:round/>
              </a:ln>
            </p:spPr>
            <p:txBody>
              <a:bodyPr/>
              <a:lstStyle/>
              <a:p>
                <a:endParaRPr lang="en-US"/>
              </a:p>
            </p:txBody>
          </p:sp>
          <p:sp>
            <p:nvSpPr>
              <p:cNvPr id="37976" name="Oval 152"/>
              <p:cNvSpPr>
                <a:spLocks noChangeAspect="1" noChangeArrowheads="1"/>
              </p:cNvSpPr>
              <p:nvPr/>
            </p:nvSpPr>
            <p:spPr bwMode="auto">
              <a:xfrm>
                <a:off x="295" y="1389"/>
                <a:ext cx="544" cy="544"/>
              </a:xfrm>
              <a:prstGeom prst="ellipse">
                <a:avLst/>
              </a:prstGeom>
              <a:noFill/>
              <a:ln w="3175">
                <a:solidFill>
                  <a:schemeClr val="tx1"/>
                </a:solidFill>
                <a:prstDash val="dash"/>
                <a:round/>
              </a:ln>
            </p:spPr>
            <p:txBody>
              <a:bodyPr wrap="none" anchor="ctr"/>
              <a:lstStyle/>
              <a:p>
                <a:endParaRPr lang="ms-MY"/>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2000"/>
                                        <p:tgtEl>
                                          <p:spTgt spid="2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1"/>
                                        </p:tgtEl>
                                        <p:attrNameLst>
                                          <p:attrName>style.visibility</p:attrName>
                                        </p:attrNameLst>
                                      </p:cBhvr>
                                      <p:to>
                                        <p:strVal val="visible"/>
                                      </p:to>
                                    </p:set>
                                    <p:animEffect transition="in" filter="fade">
                                      <p:cBhvr>
                                        <p:cTn id="37" dur="2000"/>
                                        <p:tgtEl>
                                          <p:spTgt spid="25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20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20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20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20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20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50"/>
                                        </p:tgtEl>
                                        <p:attrNameLst>
                                          <p:attrName>style.visibility</p:attrName>
                                        </p:attrNameLst>
                                      </p:cBhvr>
                                      <p:to>
                                        <p:strVal val="visible"/>
                                      </p:to>
                                    </p:set>
                                    <p:animEffect transition="in" filter="fade">
                                      <p:cBhvr>
                                        <p:cTn id="67" dur="2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p:bldP spid="250" grpId="0"/>
      <p:bldP spid="25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395288" y="260350"/>
            <a:ext cx="8569325" cy="1368425"/>
          </a:xfrm>
          <a:prstGeom prst="rect">
            <a:avLst/>
          </a:prstGeom>
          <a:solidFill>
            <a:schemeClr val="bg1"/>
          </a:solidFill>
          <a:ln w="9525">
            <a:noFill/>
            <a:miter lim="800000"/>
          </a:ln>
        </p:spPr>
        <p:txBody>
          <a:bodyPr/>
          <a:lstStyle/>
          <a:p>
            <a:r>
              <a:rPr lang="en-US" sz="2400"/>
              <a:t>The Currents in AA’, BB’, CC’ are 120</a:t>
            </a:r>
            <a:r>
              <a:rPr lang="en-US" sz="2400">
                <a:sym typeface="Symbol" panose="05050102010706020507" pitchFamily="18" charset="2"/>
              </a:rPr>
              <a:t></a:t>
            </a:r>
            <a:r>
              <a:rPr lang="en-US" sz="2400"/>
              <a:t> apart </a:t>
            </a:r>
            <a:r>
              <a:rPr lang="en-US" sz="2400" b="1" i="1"/>
              <a:t>in time</a:t>
            </a:r>
            <a:r>
              <a:rPr lang="en-US" sz="2400"/>
              <a:t>. Result is a </a:t>
            </a:r>
            <a:r>
              <a:rPr lang="en-US" sz="2400" b="1"/>
              <a:t>2-pole </a:t>
            </a:r>
            <a:r>
              <a:rPr lang="en-US" sz="2400"/>
              <a:t>field distribution that rotates in space at a rotational speed</a:t>
            </a:r>
            <a:r>
              <a:rPr lang="en-US" sz="2400" i="1"/>
              <a:t> </a:t>
            </a:r>
            <a:r>
              <a:rPr lang="en-US" sz="2400">
                <a:sym typeface="Symbol" panose="05050102010706020507" pitchFamily="18" charset="2"/>
              </a:rPr>
              <a:t></a:t>
            </a:r>
            <a:r>
              <a:rPr lang="en-US" sz="2400" baseline="-25000"/>
              <a:t>s</a:t>
            </a:r>
            <a:r>
              <a:rPr lang="en-US" sz="2400"/>
              <a:t> = </a:t>
            </a:r>
            <a:r>
              <a:rPr lang="en-US" sz="2400">
                <a:sym typeface="Symbol" panose="05050102010706020507" pitchFamily="18" charset="2"/>
              </a:rPr>
              <a:t></a:t>
            </a:r>
            <a:r>
              <a:rPr lang="en-US" sz="2400" baseline="-25000"/>
              <a:t>e</a:t>
            </a:r>
            <a:r>
              <a:rPr lang="en-US" sz="2400"/>
              <a:t> = 2</a:t>
            </a:r>
            <a:r>
              <a:rPr lang="en-US" sz="2400">
                <a:sym typeface="Symbol" panose="05050102010706020507" pitchFamily="18" charset="2"/>
              </a:rPr>
              <a:t></a:t>
            </a:r>
            <a:r>
              <a:rPr lang="en-US" sz="2400"/>
              <a:t>f mechanical radians/sec </a:t>
            </a:r>
            <a:endParaRPr lang="en-US" sz="2400"/>
          </a:p>
        </p:txBody>
      </p:sp>
      <p:sp>
        <p:nvSpPr>
          <p:cNvPr id="38917" name="Text Box 5"/>
          <p:cNvSpPr txBox="1">
            <a:spLocks noChangeArrowheads="1"/>
          </p:cNvSpPr>
          <p:nvPr/>
        </p:nvSpPr>
        <p:spPr bwMode="auto">
          <a:xfrm>
            <a:off x="395288" y="3500438"/>
            <a:ext cx="8424862" cy="1295400"/>
          </a:xfrm>
          <a:prstGeom prst="rect">
            <a:avLst/>
          </a:prstGeom>
          <a:noFill/>
          <a:ln w="9525">
            <a:noFill/>
            <a:miter lim="800000"/>
          </a:ln>
        </p:spPr>
        <p:txBody>
          <a:bodyPr/>
          <a:lstStyle/>
          <a:p>
            <a:r>
              <a:rPr lang="en-US" sz="2400"/>
              <a:t>If the windings as in figure below, the result is a </a:t>
            </a:r>
            <a:r>
              <a:rPr lang="en-US" sz="2400" b="1"/>
              <a:t>4-pole</a:t>
            </a:r>
            <a:r>
              <a:rPr lang="en-US" sz="2400"/>
              <a:t> field distribution (below right) that rotates at a rotational speed </a:t>
            </a:r>
            <a:r>
              <a:rPr lang="en-US" sz="2400">
                <a:sym typeface="Symbol" panose="05050102010706020507" pitchFamily="18" charset="2"/>
              </a:rPr>
              <a:t></a:t>
            </a:r>
            <a:r>
              <a:rPr lang="en-US" sz="2400" baseline="-25000"/>
              <a:t>s</a:t>
            </a:r>
            <a:r>
              <a:rPr lang="en-US" sz="2400"/>
              <a:t> = </a:t>
            </a:r>
            <a:r>
              <a:rPr lang="en-US" sz="2400">
                <a:sym typeface="Symbol" panose="05050102010706020507" pitchFamily="18" charset="2"/>
              </a:rPr>
              <a:t></a:t>
            </a:r>
            <a:r>
              <a:rPr lang="en-US" sz="2400" baseline="-25000"/>
              <a:t>e</a:t>
            </a:r>
            <a:r>
              <a:rPr lang="en-US" sz="2400"/>
              <a:t>/2 = </a:t>
            </a:r>
            <a:r>
              <a:rPr lang="en-US" sz="2400">
                <a:sym typeface="Symbol" panose="05050102010706020507" pitchFamily="18" charset="2"/>
              </a:rPr>
              <a:t></a:t>
            </a:r>
            <a:r>
              <a:rPr lang="en-US" sz="2400"/>
              <a:t>f</a:t>
            </a:r>
            <a:r>
              <a:rPr lang="en-US" sz="2400" i="1"/>
              <a:t> </a:t>
            </a:r>
            <a:r>
              <a:rPr lang="en-US" sz="2400"/>
              <a:t>mechanical radians/sec</a:t>
            </a:r>
            <a:endParaRPr lang="en-US" sz="2400"/>
          </a:p>
        </p:txBody>
      </p:sp>
      <p:grpSp>
        <p:nvGrpSpPr>
          <p:cNvPr id="38918" name="Group 6"/>
          <p:cNvGrpSpPr/>
          <p:nvPr/>
        </p:nvGrpSpPr>
        <p:grpSpPr bwMode="auto">
          <a:xfrm>
            <a:off x="3924300" y="1628775"/>
            <a:ext cx="1714500" cy="1819275"/>
            <a:chOff x="8053" y="9930"/>
            <a:chExt cx="2702" cy="2865"/>
          </a:xfrm>
        </p:grpSpPr>
        <p:sp>
          <p:nvSpPr>
            <p:cNvPr id="39041" name="Text Box 7"/>
            <p:cNvSpPr txBox="1">
              <a:spLocks noChangeArrowheads="1"/>
            </p:cNvSpPr>
            <p:nvPr/>
          </p:nvSpPr>
          <p:spPr bwMode="auto">
            <a:xfrm>
              <a:off x="10065" y="9930"/>
              <a:ext cx="690" cy="510"/>
            </a:xfrm>
            <a:prstGeom prst="rect">
              <a:avLst/>
            </a:prstGeom>
            <a:solidFill>
              <a:srgbClr val="FFFFFF"/>
            </a:solidFill>
            <a:ln w="9525">
              <a:noFill/>
              <a:miter lim="800000"/>
            </a:ln>
          </p:spPr>
          <p:txBody>
            <a:bodyPr/>
            <a:lstStyle/>
            <a:p>
              <a:r>
                <a:rPr lang="en-US" sz="1200">
                  <a:latin typeface="Times New Roman" panose="02020603050405020304" pitchFamily="18" charset="0"/>
                </a:rPr>
                <a:t>N</a:t>
              </a:r>
              <a:endParaRPr lang="en-US"/>
            </a:p>
          </p:txBody>
        </p:sp>
        <p:sp>
          <p:nvSpPr>
            <p:cNvPr id="39042" name="Text Box 8"/>
            <p:cNvSpPr txBox="1">
              <a:spLocks noChangeArrowheads="1"/>
            </p:cNvSpPr>
            <p:nvPr/>
          </p:nvSpPr>
          <p:spPr bwMode="auto">
            <a:xfrm>
              <a:off x="8175" y="12285"/>
              <a:ext cx="690" cy="510"/>
            </a:xfrm>
            <a:prstGeom prst="rect">
              <a:avLst/>
            </a:prstGeom>
            <a:solidFill>
              <a:srgbClr val="FFFFFF"/>
            </a:solidFill>
            <a:ln w="9525">
              <a:noFill/>
              <a:miter lim="800000"/>
            </a:ln>
          </p:spPr>
          <p:txBody>
            <a:bodyPr/>
            <a:lstStyle/>
            <a:p>
              <a:r>
                <a:rPr lang="en-US" sz="1200">
                  <a:latin typeface="Times New Roman" panose="02020603050405020304" pitchFamily="18" charset="0"/>
                </a:rPr>
                <a:t>S</a:t>
              </a:r>
              <a:endParaRPr lang="en-US"/>
            </a:p>
          </p:txBody>
        </p:sp>
        <p:grpSp>
          <p:nvGrpSpPr>
            <p:cNvPr id="39043" name="Group 9"/>
            <p:cNvGrpSpPr/>
            <p:nvPr/>
          </p:nvGrpSpPr>
          <p:grpSpPr bwMode="auto">
            <a:xfrm>
              <a:off x="8053" y="9996"/>
              <a:ext cx="2561" cy="2607"/>
              <a:chOff x="3663" y="816"/>
              <a:chExt cx="3481" cy="3467"/>
            </a:xfrm>
          </p:grpSpPr>
          <p:grpSp>
            <p:nvGrpSpPr>
              <p:cNvPr id="39044" name="Group 10"/>
              <p:cNvGrpSpPr/>
              <p:nvPr/>
            </p:nvGrpSpPr>
            <p:grpSpPr bwMode="auto">
              <a:xfrm rot="2093063">
                <a:off x="3663" y="816"/>
                <a:ext cx="3481" cy="3467"/>
                <a:chOff x="2993" y="1186"/>
                <a:chExt cx="3481" cy="3467"/>
              </a:xfrm>
            </p:grpSpPr>
            <p:grpSp>
              <p:nvGrpSpPr>
                <p:cNvPr id="39049" name="Group 11"/>
                <p:cNvGrpSpPr/>
                <p:nvPr/>
              </p:nvGrpSpPr>
              <p:grpSpPr bwMode="auto">
                <a:xfrm>
                  <a:off x="2993" y="1186"/>
                  <a:ext cx="3481" cy="3467"/>
                  <a:chOff x="5613" y="12896"/>
                  <a:chExt cx="3481" cy="3467"/>
                </a:xfrm>
              </p:grpSpPr>
              <p:sp>
                <p:nvSpPr>
                  <p:cNvPr id="39077" name="Oval 12"/>
                  <p:cNvSpPr>
                    <a:spLocks noChangeArrowheads="1"/>
                  </p:cNvSpPr>
                  <p:nvPr/>
                </p:nvSpPr>
                <p:spPr bwMode="auto">
                  <a:xfrm>
                    <a:off x="5613" y="12896"/>
                    <a:ext cx="3481" cy="3467"/>
                  </a:xfrm>
                  <a:prstGeom prst="ellipse">
                    <a:avLst/>
                  </a:prstGeom>
                  <a:solidFill>
                    <a:srgbClr val="C0C0C0"/>
                  </a:solidFill>
                  <a:ln w="9525">
                    <a:solidFill>
                      <a:srgbClr val="000000"/>
                    </a:solidFill>
                    <a:round/>
                  </a:ln>
                </p:spPr>
                <p:txBody>
                  <a:bodyPr/>
                  <a:lstStyle/>
                  <a:p>
                    <a:endParaRPr lang="ms-MY"/>
                  </a:p>
                </p:txBody>
              </p:sp>
              <p:sp>
                <p:nvSpPr>
                  <p:cNvPr id="39078" name="Oval 13"/>
                  <p:cNvSpPr>
                    <a:spLocks noChangeArrowheads="1"/>
                  </p:cNvSpPr>
                  <p:nvPr/>
                </p:nvSpPr>
                <p:spPr bwMode="auto">
                  <a:xfrm>
                    <a:off x="5961" y="13243"/>
                    <a:ext cx="2785" cy="2774"/>
                  </a:xfrm>
                  <a:prstGeom prst="ellipse">
                    <a:avLst/>
                  </a:prstGeom>
                  <a:solidFill>
                    <a:srgbClr val="FFFFFF"/>
                  </a:solidFill>
                  <a:ln w="9525">
                    <a:solidFill>
                      <a:srgbClr val="000000"/>
                    </a:solidFill>
                    <a:round/>
                  </a:ln>
                </p:spPr>
                <p:txBody>
                  <a:bodyPr/>
                  <a:lstStyle/>
                  <a:p>
                    <a:endParaRPr lang="ms-MY"/>
                  </a:p>
                </p:txBody>
              </p:sp>
              <p:sp>
                <p:nvSpPr>
                  <p:cNvPr id="39079" name="Oval 14"/>
                  <p:cNvSpPr>
                    <a:spLocks noChangeArrowheads="1"/>
                  </p:cNvSpPr>
                  <p:nvPr/>
                </p:nvSpPr>
                <p:spPr bwMode="auto">
                  <a:xfrm>
                    <a:off x="6118" y="13393"/>
                    <a:ext cx="2472" cy="2472"/>
                  </a:xfrm>
                  <a:prstGeom prst="ellipse">
                    <a:avLst/>
                  </a:prstGeom>
                  <a:solidFill>
                    <a:srgbClr val="C0C0C0"/>
                  </a:solidFill>
                  <a:ln w="9525">
                    <a:solidFill>
                      <a:srgbClr val="000000"/>
                    </a:solidFill>
                    <a:round/>
                  </a:ln>
                </p:spPr>
                <p:txBody>
                  <a:bodyPr/>
                  <a:lstStyle/>
                  <a:p>
                    <a:endParaRPr lang="ms-MY"/>
                  </a:p>
                </p:txBody>
              </p:sp>
            </p:grpSp>
            <p:grpSp>
              <p:nvGrpSpPr>
                <p:cNvPr id="39050" name="Group 15"/>
                <p:cNvGrpSpPr/>
                <p:nvPr/>
              </p:nvGrpSpPr>
              <p:grpSpPr bwMode="auto">
                <a:xfrm>
                  <a:off x="3075" y="1328"/>
                  <a:ext cx="3317" cy="3189"/>
                  <a:chOff x="3075" y="1328"/>
                  <a:chExt cx="3317" cy="3189"/>
                </a:xfrm>
              </p:grpSpPr>
              <p:grpSp>
                <p:nvGrpSpPr>
                  <p:cNvPr id="39051" name="Group 16"/>
                  <p:cNvGrpSpPr/>
                  <p:nvPr/>
                </p:nvGrpSpPr>
                <p:grpSpPr bwMode="auto">
                  <a:xfrm>
                    <a:off x="4830" y="1395"/>
                    <a:ext cx="1562" cy="3122"/>
                    <a:chOff x="4830" y="1395"/>
                    <a:chExt cx="1562" cy="3122"/>
                  </a:xfrm>
                </p:grpSpPr>
                <p:sp>
                  <p:nvSpPr>
                    <p:cNvPr id="39071" name="Line 17"/>
                    <p:cNvSpPr>
                      <a:spLocks noChangeShapeType="1"/>
                    </p:cNvSpPr>
                    <p:nvPr/>
                  </p:nvSpPr>
                  <p:spPr bwMode="auto">
                    <a:xfrm flipH="1">
                      <a:off x="4830" y="1710"/>
                      <a:ext cx="120" cy="2440"/>
                    </a:xfrm>
                    <a:prstGeom prst="line">
                      <a:avLst/>
                    </a:prstGeom>
                    <a:noFill/>
                    <a:ln w="9525">
                      <a:solidFill>
                        <a:srgbClr val="FF0000"/>
                      </a:solidFill>
                      <a:round/>
                    </a:ln>
                  </p:spPr>
                  <p:txBody>
                    <a:bodyPr/>
                    <a:lstStyle/>
                    <a:p>
                      <a:endParaRPr lang="en-US"/>
                    </a:p>
                  </p:txBody>
                </p:sp>
                <p:grpSp>
                  <p:nvGrpSpPr>
                    <p:cNvPr id="39072" name="Group 18"/>
                    <p:cNvGrpSpPr/>
                    <p:nvPr/>
                  </p:nvGrpSpPr>
                  <p:grpSpPr bwMode="auto">
                    <a:xfrm>
                      <a:off x="4830" y="1395"/>
                      <a:ext cx="1562" cy="3122"/>
                      <a:chOff x="4830" y="1395"/>
                      <a:chExt cx="1562" cy="3122"/>
                    </a:xfrm>
                  </p:grpSpPr>
                  <p:sp>
                    <p:nvSpPr>
                      <p:cNvPr id="39073" name="Freeform 19"/>
                      <p:cNvSpPr/>
                      <p:nvPr/>
                    </p:nvSpPr>
                    <p:spPr bwMode="auto">
                      <a:xfrm>
                        <a:off x="4870" y="1450"/>
                        <a:ext cx="1522" cy="3067"/>
                      </a:xfrm>
                      <a:custGeom>
                        <a:avLst/>
                        <a:gdLst>
                          <a:gd name="T0" fmla="*/ 540 w 1522"/>
                          <a:gd name="T1" fmla="*/ 0 h 3067"/>
                          <a:gd name="T2" fmla="*/ 740 w 1522"/>
                          <a:gd name="T3" fmla="*/ 90 h 3067"/>
                          <a:gd name="T4" fmla="*/ 1000 w 1522"/>
                          <a:gd name="T5" fmla="*/ 270 h 3067"/>
                          <a:gd name="T6" fmla="*/ 1200 w 1522"/>
                          <a:gd name="T7" fmla="*/ 520 h 3067"/>
                          <a:gd name="T8" fmla="*/ 1370 w 1522"/>
                          <a:gd name="T9" fmla="*/ 810 h 3067"/>
                          <a:gd name="T10" fmla="*/ 1480 w 1522"/>
                          <a:gd name="T11" fmla="*/ 1160 h 3067"/>
                          <a:gd name="T12" fmla="*/ 1500 w 1522"/>
                          <a:gd name="T13" fmla="*/ 1700 h 3067"/>
                          <a:gd name="T14" fmla="*/ 1350 w 1522"/>
                          <a:gd name="T15" fmla="*/ 2180 h 3067"/>
                          <a:gd name="T16" fmla="*/ 1210 w 1522"/>
                          <a:gd name="T17" fmla="*/ 2430 h 3067"/>
                          <a:gd name="T18" fmla="*/ 1020 w 1522"/>
                          <a:gd name="T19" fmla="*/ 2650 h 3067"/>
                          <a:gd name="T20" fmla="*/ 800 w 1522"/>
                          <a:gd name="T21" fmla="*/ 2830 h 3067"/>
                          <a:gd name="T22" fmla="*/ 570 w 1522"/>
                          <a:gd name="T23" fmla="*/ 2950 h 3067"/>
                          <a:gd name="T24" fmla="*/ 320 w 1522"/>
                          <a:gd name="T25" fmla="*/ 3050 h 3067"/>
                          <a:gd name="T26" fmla="*/ 180 w 1522"/>
                          <a:gd name="T27" fmla="*/ 3050 h 3067"/>
                          <a:gd name="T28" fmla="*/ 100 w 1522"/>
                          <a:gd name="T29" fmla="*/ 3000 h 3067"/>
                          <a:gd name="T30" fmla="*/ 30 w 1522"/>
                          <a:gd name="T31" fmla="*/ 2960 h 3067"/>
                          <a:gd name="T32" fmla="*/ 10 w 1522"/>
                          <a:gd name="T33" fmla="*/ 2900 h 3067"/>
                          <a:gd name="T34" fmla="*/ 0 w 1522"/>
                          <a:gd name="T35" fmla="*/ 2830 h 30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22"/>
                          <a:gd name="T55" fmla="*/ 0 h 3067"/>
                          <a:gd name="T56" fmla="*/ 1522 w 1522"/>
                          <a:gd name="T57" fmla="*/ 3067 h 30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22" h="3067">
                            <a:moveTo>
                              <a:pt x="540" y="0"/>
                            </a:moveTo>
                            <a:cubicBezTo>
                              <a:pt x="601" y="22"/>
                              <a:pt x="663" y="45"/>
                              <a:pt x="740" y="90"/>
                            </a:cubicBezTo>
                            <a:cubicBezTo>
                              <a:pt x="817" y="135"/>
                              <a:pt x="923" y="198"/>
                              <a:pt x="1000" y="270"/>
                            </a:cubicBezTo>
                            <a:cubicBezTo>
                              <a:pt x="1077" y="342"/>
                              <a:pt x="1138" y="430"/>
                              <a:pt x="1200" y="520"/>
                            </a:cubicBezTo>
                            <a:cubicBezTo>
                              <a:pt x="1262" y="610"/>
                              <a:pt x="1323" y="703"/>
                              <a:pt x="1370" y="810"/>
                            </a:cubicBezTo>
                            <a:cubicBezTo>
                              <a:pt x="1417" y="917"/>
                              <a:pt x="1458" y="1012"/>
                              <a:pt x="1480" y="1160"/>
                            </a:cubicBezTo>
                            <a:cubicBezTo>
                              <a:pt x="1502" y="1308"/>
                              <a:pt x="1522" y="1530"/>
                              <a:pt x="1500" y="1700"/>
                            </a:cubicBezTo>
                            <a:cubicBezTo>
                              <a:pt x="1478" y="1870"/>
                              <a:pt x="1398" y="2058"/>
                              <a:pt x="1350" y="2180"/>
                            </a:cubicBezTo>
                            <a:cubicBezTo>
                              <a:pt x="1302" y="2302"/>
                              <a:pt x="1265" y="2352"/>
                              <a:pt x="1210" y="2430"/>
                            </a:cubicBezTo>
                            <a:cubicBezTo>
                              <a:pt x="1155" y="2508"/>
                              <a:pt x="1088" y="2583"/>
                              <a:pt x="1020" y="2650"/>
                            </a:cubicBezTo>
                            <a:cubicBezTo>
                              <a:pt x="952" y="2717"/>
                              <a:pt x="875" y="2780"/>
                              <a:pt x="800" y="2830"/>
                            </a:cubicBezTo>
                            <a:cubicBezTo>
                              <a:pt x="725" y="2880"/>
                              <a:pt x="650" y="2913"/>
                              <a:pt x="570" y="2950"/>
                            </a:cubicBezTo>
                            <a:cubicBezTo>
                              <a:pt x="490" y="2987"/>
                              <a:pt x="385" y="3033"/>
                              <a:pt x="320" y="3050"/>
                            </a:cubicBezTo>
                            <a:cubicBezTo>
                              <a:pt x="255" y="3067"/>
                              <a:pt x="217" y="3058"/>
                              <a:pt x="180" y="3050"/>
                            </a:cubicBezTo>
                            <a:cubicBezTo>
                              <a:pt x="143" y="3042"/>
                              <a:pt x="125" y="3015"/>
                              <a:pt x="100" y="3000"/>
                            </a:cubicBezTo>
                            <a:cubicBezTo>
                              <a:pt x="75" y="2985"/>
                              <a:pt x="45" y="2977"/>
                              <a:pt x="30" y="2960"/>
                            </a:cubicBezTo>
                            <a:cubicBezTo>
                              <a:pt x="15" y="2943"/>
                              <a:pt x="15" y="2922"/>
                              <a:pt x="10" y="2900"/>
                            </a:cubicBezTo>
                            <a:cubicBezTo>
                              <a:pt x="5" y="2878"/>
                              <a:pt x="2" y="2842"/>
                              <a:pt x="0" y="2830"/>
                            </a:cubicBezTo>
                          </a:path>
                        </a:pathLst>
                      </a:custGeom>
                      <a:noFill/>
                      <a:ln w="9525">
                        <a:solidFill>
                          <a:srgbClr val="FF0000"/>
                        </a:solidFill>
                        <a:round/>
                      </a:ln>
                    </p:spPr>
                    <p:txBody>
                      <a:bodyPr/>
                      <a:lstStyle/>
                      <a:p>
                        <a:endParaRPr lang="en-US"/>
                      </a:p>
                    </p:txBody>
                  </p:sp>
                  <p:sp>
                    <p:nvSpPr>
                      <p:cNvPr id="39074" name="Line 20"/>
                      <p:cNvSpPr>
                        <a:spLocks noChangeShapeType="1"/>
                      </p:cNvSpPr>
                      <p:nvPr/>
                    </p:nvSpPr>
                    <p:spPr bwMode="auto">
                      <a:xfrm>
                        <a:off x="4830" y="4150"/>
                        <a:ext cx="30" cy="150"/>
                      </a:xfrm>
                      <a:prstGeom prst="line">
                        <a:avLst/>
                      </a:prstGeom>
                      <a:noFill/>
                      <a:ln w="9525">
                        <a:solidFill>
                          <a:srgbClr val="FF0000"/>
                        </a:solidFill>
                        <a:round/>
                      </a:ln>
                    </p:spPr>
                    <p:txBody>
                      <a:bodyPr/>
                      <a:lstStyle/>
                      <a:p>
                        <a:endParaRPr lang="en-US"/>
                      </a:p>
                    </p:txBody>
                  </p:sp>
                  <p:sp>
                    <p:nvSpPr>
                      <p:cNvPr id="39075" name="Freeform 21"/>
                      <p:cNvSpPr/>
                      <p:nvPr/>
                    </p:nvSpPr>
                    <p:spPr bwMode="auto">
                      <a:xfrm>
                        <a:off x="5010" y="1395"/>
                        <a:ext cx="390" cy="155"/>
                      </a:xfrm>
                      <a:custGeom>
                        <a:avLst/>
                        <a:gdLst>
                          <a:gd name="T0" fmla="*/ 390 w 390"/>
                          <a:gd name="T1" fmla="*/ 45 h 155"/>
                          <a:gd name="T2" fmla="*/ 250 w 390"/>
                          <a:gd name="T3" fmla="*/ 5 h 155"/>
                          <a:gd name="T4" fmla="*/ 130 w 390"/>
                          <a:gd name="T5" fmla="*/ 15 h 155"/>
                          <a:gd name="T6" fmla="*/ 60 w 390"/>
                          <a:gd name="T7" fmla="*/ 75 h 155"/>
                          <a:gd name="T8" fmla="*/ 0 w 390"/>
                          <a:gd name="T9" fmla="*/ 155 h 155"/>
                          <a:gd name="T10" fmla="*/ 0 60000 65536"/>
                          <a:gd name="T11" fmla="*/ 0 60000 65536"/>
                          <a:gd name="T12" fmla="*/ 0 60000 65536"/>
                          <a:gd name="T13" fmla="*/ 0 60000 65536"/>
                          <a:gd name="T14" fmla="*/ 0 60000 65536"/>
                          <a:gd name="T15" fmla="*/ 0 w 390"/>
                          <a:gd name="T16" fmla="*/ 0 h 155"/>
                          <a:gd name="T17" fmla="*/ 390 w 390"/>
                          <a:gd name="T18" fmla="*/ 155 h 155"/>
                        </a:gdLst>
                        <a:ahLst/>
                        <a:cxnLst>
                          <a:cxn ang="T10">
                            <a:pos x="T0" y="T1"/>
                          </a:cxn>
                          <a:cxn ang="T11">
                            <a:pos x="T2" y="T3"/>
                          </a:cxn>
                          <a:cxn ang="T12">
                            <a:pos x="T4" y="T5"/>
                          </a:cxn>
                          <a:cxn ang="T13">
                            <a:pos x="T6" y="T7"/>
                          </a:cxn>
                          <a:cxn ang="T14">
                            <a:pos x="T8" y="T9"/>
                          </a:cxn>
                        </a:cxnLst>
                        <a:rect l="T15" t="T16" r="T17" b="T18"/>
                        <a:pathLst>
                          <a:path w="390" h="155">
                            <a:moveTo>
                              <a:pt x="390" y="45"/>
                            </a:moveTo>
                            <a:cubicBezTo>
                              <a:pt x="341" y="27"/>
                              <a:pt x="293" y="10"/>
                              <a:pt x="250" y="5"/>
                            </a:cubicBezTo>
                            <a:cubicBezTo>
                              <a:pt x="207" y="0"/>
                              <a:pt x="162" y="3"/>
                              <a:pt x="130" y="15"/>
                            </a:cubicBezTo>
                            <a:cubicBezTo>
                              <a:pt x="98" y="27"/>
                              <a:pt x="82" y="52"/>
                              <a:pt x="60" y="75"/>
                            </a:cubicBezTo>
                            <a:cubicBezTo>
                              <a:pt x="38" y="98"/>
                              <a:pt x="10" y="140"/>
                              <a:pt x="0" y="155"/>
                            </a:cubicBezTo>
                          </a:path>
                        </a:pathLst>
                      </a:custGeom>
                      <a:noFill/>
                      <a:ln w="9525">
                        <a:solidFill>
                          <a:srgbClr val="FF0000"/>
                        </a:solidFill>
                        <a:round/>
                      </a:ln>
                    </p:spPr>
                    <p:txBody>
                      <a:bodyPr/>
                      <a:lstStyle/>
                      <a:p>
                        <a:endParaRPr lang="en-US"/>
                      </a:p>
                    </p:txBody>
                  </p:sp>
                  <p:sp>
                    <p:nvSpPr>
                      <p:cNvPr id="39076" name="Line 22"/>
                      <p:cNvSpPr>
                        <a:spLocks noChangeShapeType="1"/>
                      </p:cNvSpPr>
                      <p:nvPr/>
                    </p:nvSpPr>
                    <p:spPr bwMode="auto">
                      <a:xfrm flipH="1">
                        <a:off x="4970" y="1550"/>
                        <a:ext cx="50" cy="150"/>
                      </a:xfrm>
                      <a:prstGeom prst="line">
                        <a:avLst/>
                      </a:prstGeom>
                      <a:noFill/>
                      <a:ln w="9525">
                        <a:solidFill>
                          <a:srgbClr val="FF0000"/>
                        </a:solidFill>
                        <a:round/>
                      </a:ln>
                    </p:spPr>
                    <p:txBody>
                      <a:bodyPr/>
                      <a:lstStyle/>
                      <a:p>
                        <a:endParaRPr lang="en-US"/>
                      </a:p>
                    </p:txBody>
                  </p:sp>
                </p:grpSp>
              </p:grpSp>
              <p:grpSp>
                <p:nvGrpSpPr>
                  <p:cNvPr id="39052" name="Group 23"/>
                  <p:cNvGrpSpPr/>
                  <p:nvPr/>
                </p:nvGrpSpPr>
                <p:grpSpPr bwMode="auto">
                  <a:xfrm>
                    <a:off x="3075" y="1328"/>
                    <a:ext cx="1565" cy="3114"/>
                    <a:chOff x="3075" y="1328"/>
                    <a:chExt cx="1565" cy="3114"/>
                  </a:xfrm>
                </p:grpSpPr>
                <p:sp>
                  <p:nvSpPr>
                    <p:cNvPr id="39066" name="Line 24"/>
                    <p:cNvSpPr>
                      <a:spLocks noChangeShapeType="1"/>
                    </p:cNvSpPr>
                    <p:nvPr/>
                  </p:nvSpPr>
                  <p:spPr bwMode="auto">
                    <a:xfrm flipH="1">
                      <a:off x="4520" y="1700"/>
                      <a:ext cx="120" cy="2440"/>
                    </a:xfrm>
                    <a:prstGeom prst="line">
                      <a:avLst/>
                    </a:prstGeom>
                    <a:noFill/>
                    <a:ln w="9525">
                      <a:solidFill>
                        <a:srgbClr val="FF0000"/>
                      </a:solidFill>
                      <a:round/>
                    </a:ln>
                  </p:spPr>
                  <p:txBody>
                    <a:bodyPr/>
                    <a:lstStyle/>
                    <a:p>
                      <a:endParaRPr lang="en-US"/>
                    </a:p>
                  </p:txBody>
                </p:sp>
                <p:sp>
                  <p:nvSpPr>
                    <p:cNvPr id="39067" name="Freeform 25"/>
                    <p:cNvSpPr/>
                    <p:nvPr/>
                  </p:nvSpPr>
                  <p:spPr bwMode="auto">
                    <a:xfrm>
                      <a:off x="4620" y="1530"/>
                      <a:ext cx="20" cy="150"/>
                    </a:xfrm>
                    <a:custGeom>
                      <a:avLst/>
                      <a:gdLst>
                        <a:gd name="T0" fmla="*/ 20 w 20"/>
                        <a:gd name="T1" fmla="*/ 150 h 150"/>
                        <a:gd name="T2" fmla="*/ 0 w 20"/>
                        <a:gd name="T3" fmla="*/ 0 h 150"/>
                        <a:gd name="T4" fmla="*/ 0 60000 65536"/>
                        <a:gd name="T5" fmla="*/ 0 60000 65536"/>
                        <a:gd name="T6" fmla="*/ 0 w 20"/>
                        <a:gd name="T7" fmla="*/ 0 h 150"/>
                        <a:gd name="T8" fmla="*/ 20 w 20"/>
                        <a:gd name="T9" fmla="*/ 150 h 150"/>
                      </a:gdLst>
                      <a:ahLst/>
                      <a:cxnLst>
                        <a:cxn ang="T4">
                          <a:pos x="T0" y="T1"/>
                        </a:cxn>
                        <a:cxn ang="T5">
                          <a:pos x="T2" y="T3"/>
                        </a:cxn>
                      </a:cxnLst>
                      <a:rect l="T6" t="T7" r="T8" b="T9"/>
                      <a:pathLst>
                        <a:path w="20" h="150">
                          <a:moveTo>
                            <a:pt x="20" y="150"/>
                          </a:moveTo>
                          <a:cubicBezTo>
                            <a:pt x="11" y="87"/>
                            <a:pt x="3" y="25"/>
                            <a:pt x="0" y="0"/>
                          </a:cubicBezTo>
                        </a:path>
                      </a:pathLst>
                    </a:custGeom>
                    <a:noFill/>
                    <a:ln w="9525">
                      <a:solidFill>
                        <a:srgbClr val="FF0000"/>
                      </a:solidFill>
                      <a:round/>
                    </a:ln>
                  </p:spPr>
                  <p:txBody>
                    <a:bodyPr/>
                    <a:lstStyle/>
                    <a:p>
                      <a:endParaRPr lang="en-US"/>
                    </a:p>
                  </p:txBody>
                </p:sp>
                <p:sp>
                  <p:nvSpPr>
                    <p:cNvPr id="39068" name="Freeform 26"/>
                    <p:cNvSpPr/>
                    <p:nvPr/>
                  </p:nvSpPr>
                  <p:spPr bwMode="auto">
                    <a:xfrm>
                      <a:off x="3075" y="1328"/>
                      <a:ext cx="1545" cy="3114"/>
                    </a:xfrm>
                    <a:custGeom>
                      <a:avLst/>
                      <a:gdLst>
                        <a:gd name="T0" fmla="*/ 1545 w 1545"/>
                        <a:gd name="T1" fmla="*/ 202 h 3114"/>
                        <a:gd name="T2" fmla="*/ 1535 w 1545"/>
                        <a:gd name="T3" fmla="*/ 142 h 3114"/>
                        <a:gd name="T4" fmla="*/ 1495 w 1545"/>
                        <a:gd name="T5" fmla="*/ 82 h 3114"/>
                        <a:gd name="T6" fmla="*/ 1395 w 1545"/>
                        <a:gd name="T7" fmla="*/ 12 h 3114"/>
                        <a:gd name="T8" fmla="*/ 1265 w 1545"/>
                        <a:gd name="T9" fmla="*/ 12 h 3114"/>
                        <a:gd name="T10" fmla="*/ 1195 w 1545"/>
                        <a:gd name="T11" fmla="*/ 12 h 3114"/>
                        <a:gd name="T12" fmla="*/ 1055 w 1545"/>
                        <a:gd name="T13" fmla="*/ 42 h 3114"/>
                        <a:gd name="T14" fmla="*/ 895 w 1545"/>
                        <a:gd name="T15" fmla="*/ 132 h 3114"/>
                        <a:gd name="T16" fmla="*/ 775 w 1545"/>
                        <a:gd name="T17" fmla="*/ 202 h 3114"/>
                        <a:gd name="T18" fmla="*/ 615 w 1545"/>
                        <a:gd name="T19" fmla="*/ 332 h 3114"/>
                        <a:gd name="T20" fmla="*/ 455 w 1545"/>
                        <a:gd name="T21" fmla="*/ 462 h 3114"/>
                        <a:gd name="T22" fmla="*/ 275 w 1545"/>
                        <a:gd name="T23" fmla="*/ 692 h 3114"/>
                        <a:gd name="T24" fmla="*/ 145 w 1545"/>
                        <a:gd name="T25" fmla="*/ 922 h 3114"/>
                        <a:gd name="T26" fmla="*/ 75 w 1545"/>
                        <a:gd name="T27" fmla="*/ 1132 h 3114"/>
                        <a:gd name="T28" fmla="*/ 5 w 1545"/>
                        <a:gd name="T29" fmla="*/ 1462 h 3114"/>
                        <a:gd name="T30" fmla="*/ 45 w 1545"/>
                        <a:gd name="T31" fmla="*/ 1792 h 3114"/>
                        <a:gd name="T32" fmla="*/ 55 w 1545"/>
                        <a:gd name="T33" fmla="*/ 1932 h 3114"/>
                        <a:gd name="T34" fmla="*/ 95 w 1545"/>
                        <a:gd name="T35" fmla="*/ 2092 h 3114"/>
                        <a:gd name="T36" fmla="*/ 155 w 1545"/>
                        <a:gd name="T37" fmla="*/ 2242 h 3114"/>
                        <a:gd name="T38" fmla="*/ 245 w 1545"/>
                        <a:gd name="T39" fmla="*/ 2402 h 3114"/>
                        <a:gd name="T40" fmla="*/ 375 w 1545"/>
                        <a:gd name="T41" fmla="*/ 2582 h 3114"/>
                        <a:gd name="T42" fmla="*/ 505 w 1545"/>
                        <a:gd name="T43" fmla="*/ 2752 h 3114"/>
                        <a:gd name="T44" fmla="*/ 595 w 1545"/>
                        <a:gd name="T45" fmla="*/ 2832 h 3114"/>
                        <a:gd name="T46" fmla="*/ 745 w 1545"/>
                        <a:gd name="T47" fmla="*/ 2942 h 3114"/>
                        <a:gd name="T48" fmla="*/ 895 w 1545"/>
                        <a:gd name="T49" fmla="*/ 3032 h 3114"/>
                        <a:gd name="T50" fmla="*/ 1085 w 1545"/>
                        <a:gd name="T51" fmla="*/ 3102 h 3114"/>
                        <a:gd name="T52" fmla="*/ 1195 w 1545"/>
                        <a:gd name="T53" fmla="*/ 3102 h 3114"/>
                        <a:gd name="T54" fmla="*/ 1315 w 1545"/>
                        <a:gd name="T55" fmla="*/ 3092 h 31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45"/>
                        <a:gd name="T85" fmla="*/ 0 h 3114"/>
                        <a:gd name="T86" fmla="*/ 1545 w 1545"/>
                        <a:gd name="T87" fmla="*/ 3114 h 31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45" h="3114">
                          <a:moveTo>
                            <a:pt x="1545" y="202"/>
                          </a:moveTo>
                          <a:cubicBezTo>
                            <a:pt x="1544" y="182"/>
                            <a:pt x="1543" y="162"/>
                            <a:pt x="1535" y="142"/>
                          </a:cubicBezTo>
                          <a:cubicBezTo>
                            <a:pt x="1527" y="122"/>
                            <a:pt x="1518" y="104"/>
                            <a:pt x="1495" y="82"/>
                          </a:cubicBezTo>
                          <a:cubicBezTo>
                            <a:pt x="1472" y="60"/>
                            <a:pt x="1433" y="24"/>
                            <a:pt x="1395" y="12"/>
                          </a:cubicBezTo>
                          <a:cubicBezTo>
                            <a:pt x="1357" y="0"/>
                            <a:pt x="1298" y="12"/>
                            <a:pt x="1265" y="12"/>
                          </a:cubicBezTo>
                          <a:cubicBezTo>
                            <a:pt x="1232" y="12"/>
                            <a:pt x="1230" y="7"/>
                            <a:pt x="1195" y="12"/>
                          </a:cubicBezTo>
                          <a:cubicBezTo>
                            <a:pt x="1160" y="17"/>
                            <a:pt x="1105" y="22"/>
                            <a:pt x="1055" y="42"/>
                          </a:cubicBezTo>
                          <a:cubicBezTo>
                            <a:pt x="1005" y="62"/>
                            <a:pt x="942" y="105"/>
                            <a:pt x="895" y="132"/>
                          </a:cubicBezTo>
                          <a:cubicBezTo>
                            <a:pt x="848" y="159"/>
                            <a:pt x="822" y="169"/>
                            <a:pt x="775" y="202"/>
                          </a:cubicBezTo>
                          <a:cubicBezTo>
                            <a:pt x="728" y="235"/>
                            <a:pt x="668" y="289"/>
                            <a:pt x="615" y="332"/>
                          </a:cubicBezTo>
                          <a:cubicBezTo>
                            <a:pt x="562" y="375"/>
                            <a:pt x="512" y="402"/>
                            <a:pt x="455" y="462"/>
                          </a:cubicBezTo>
                          <a:cubicBezTo>
                            <a:pt x="398" y="522"/>
                            <a:pt x="327" y="615"/>
                            <a:pt x="275" y="692"/>
                          </a:cubicBezTo>
                          <a:cubicBezTo>
                            <a:pt x="223" y="769"/>
                            <a:pt x="178" y="849"/>
                            <a:pt x="145" y="922"/>
                          </a:cubicBezTo>
                          <a:cubicBezTo>
                            <a:pt x="112" y="995"/>
                            <a:pt x="98" y="1042"/>
                            <a:pt x="75" y="1132"/>
                          </a:cubicBezTo>
                          <a:cubicBezTo>
                            <a:pt x="52" y="1222"/>
                            <a:pt x="10" y="1352"/>
                            <a:pt x="5" y="1462"/>
                          </a:cubicBezTo>
                          <a:cubicBezTo>
                            <a:pt x="0" y="1572"/>
                            <a:pt x="37" y="1714"/>
                            <a:pt x="45" y="1792"/>
                          </a:cubicBezTo>
                          <a:cubicBezTo>
                            <a:pt x="53" y="1870"/>
                            <a:pt x="47" y="1882"/>
                            <a:pt x="55" y="1932"/>
                          </a:cubicBezTo>
                          <a:cubicBezTo>
                            <a:pt x="63" y="1982"/>
                            <a:pt x="78" y="2040"/>
                            <a:pt x="95" y="2092"/>
                          </a:cubicBezTo>
                          <a:cubicBezTo>
                            <a:pt x="112" y="2144"/>
                            <a:pt x="130" y="2190"/>
                            <a:pt x="155" y="2242"/>
                          </a:cubicBezTo>
                          <a:cubicBezTo>
                            <a:pt x="180" y="2294"/>
                            <a:pt x="208" y="2345"/>
                            <a:pt x="245" y="2402"/>
                          </a:cubicBezTo>
                          <a:cubicBezTo>
                            <a:pt x="282" y="2459"/>
                            <a:pt x="332" y="2524"/>
                            <a:pt x="375" y="2582"/>
                          </a:cubicBezTo>
                          <a:cubicBezTo>
                            <a:pt x="418" y="2640"/>
                            <a:pt x="468" y="2710"/>
                            <a:pt x="505" y="2752"/>
                          </a:cubicBezTo>
                          <a:cubicBezTo>
                            <a:pt x="542" y="2794"/>
                            <a:pt x="555" y="2800"/>
                            <a:pt x="595" y="2832"/>
                          </a:cubicBezTo>
                          <a:cubicBezTo>
                            <a:pt x="635" y="2864"/>
                            <a:pt x="695" y="2909"/>
                            <a:pt x="745" y="2942"/>
                          </a:cubicBezTo>
                          <a:cubicBezTo>
                            <a:pt x="795" y="2975"/>
                            <a:pt x="838" y="3005"/>
                            <a:pt x="895" y="3032"/>
                          </a:cubicBezTo>
                          <a:cubicBezTo>
                            <a:pt x="952" y="3059"/>
                            <a:pt x="1035" y="3090"/>
                            <a:pt x="1085" y="3102"/>
                          </a:cubicBezTo>
                          <a:cubicBezTo>
                            <a:pt x="1135" y="3114"/>
                            <a:pt x="1157" y="3104"/>
                            <a:pt x="1195" y="3102"/>
                          </a:cubicBezTo>
                          <a:cubicBezTo>
                            <a:pt x="1233" y="3100"/>
                            <a:pt x="1287" y="3099"/>
                            <a:pt x="1315" y="3092"/>
                          </a:cubicBezTo>
                        </a:path>
                      </a:pathLst>
                    </a:custGeom>
                    <a:noFill/>
                    <a:ln w="9525">
                      <a:solidFill>
                        <a:srgbClr val="FF0000"/>
                      </a:solidFill>
                      <a:round/>
                    </a:ln>
                  </p:spPr>
                  <p:txBody>
                    <a:bodyPr/>
                    <a:lstStyle/>
                    <a:p>
                      <a:endParaRPr lang="en-US"/>
                    </a:p>
                  </p:txBody>
                </p:sp>
                <p:sp>
                  <p:nvSpPr>
                    <p:cNvPr id="39069" name="Freeform 27"/>
                    <p:cNvSpPr/>
                    <p:nvPr/>
                  </p:nvSpPr>
                  <p:spPr bwMode="auto">
                    <a:xfrm>
                      <a:off x="4390" y="4300"/>
                      <a:ext cx="90" cy="110"/>
                    </a:xfrm>
                    <a:custGeom>
                      <a:avLst/>
                      <a:gdLst>
                        <a:gd name="T0" fmla="*/ 0 w 90"/>
                        <a:gd name="T1" fmla="*/ 110 h 110"/>
                        <a:gd name="T2" fmla="*/ 70 w 90"/>
                        <a:gd name="T3" fmla="*/ 80 h 110"/>
                        <a:gd name="T4" fmla="*/ 90 w 90"/>
                        <a:gd name="T5" fmla="*/ 0 h 110"/>
                        <a:gd name="T6" fmla="*/ 0 60000 65536"/>
                        <a:gd name="T7" fmla="*/ 0 60000 65536"/>
                        <a:gd name="T8" fmla="*/ 0 60000 65536"/>
                        <a:gd name="T9" fmla="*/ 0 w 90"/>
                        <a:gd name="T10" fmla="*/ 0 h 110"/>
                        <a:gd name="T11" fmla="*/ 90 w 90"/>
                        <a:gd name="T12" fmla="*/ 110 h 110"/>
                      </a:gdLst>
                      <a:ahLst/>
                      <a:cxnLst>
                        <a:cxn ang="T6">
                          <a:pos x="T0" y="T1"/>
                        </a:cxn>
                        <a:cxn ang="T7">
                          <a:pos x="T2" y="T3"/>
                        </a:cxn>
                        <a:cxn ang="T8">
                          <a:pos x="T4" y="T5"/>
                        </a:cxn>
                      </a:cxnLst>
                      <a:rect l="T9" t="T10" r="T11" b="T12"/>
                      <a:pathLst>
                        <a:path w="90" h="110">
                          <a:moveTo>
                            <a:pt x="0" y="110"/>
                          </a:moveTo>
                          <a:cubicBezTo>
                            <a:pt x="27" y="104"/>
                            <a:pt x="55" y="98"/>
                            <a:pt x="70" y="80"/>
                          </a:cubicBezTo>
                          <a:cubicBezTo>
                            <a:pt x="85" y="62"/>
                            <a:pt x="87" y="17"/>
                            <a:pt x="90" y="0"/>
                          </a:cubicBezTo>
                        </a:path>
                      </a:pathLst>
                    </a:custGeom>
                    <a:noFill/>
                    <a:ln w="9525">
                      <a:solidFill>
                        <a:srgbClr val="FF0000"/>
                      </a:solidFill>
                      <a:round/>
                    </a:ln>
                  </p:spPr>
                  <p:txBody>
                    <a:bodyPr/>
                    <a:lstStyle/>
                    <a:p>
                      <a:endParaRPr lang="en-US"/>
                    </a:p>
                  </p:txBody>
                </p:sp>
                <p:sp>
                  <p:nvSpPr>
                    <p:cNvPr id="39070" name="Line 28"/>
                    <p:cNvSpPr>
                      <a:spLocks noChangeShapeType="1"/>
                    </p:cNvSpPr>
                    <p:nvPr/>
                  </p:nvSpPr>
                  <p:spPr bwMode="auto">
                    <a:xfrm flipH="1">
                      <a:off x="4480" y="4140"/>
                      <a:ext cx="30" cy="160"/>
                    </a:xfrm>
                    <a:prstGeom prst="line">
                      <a:avLst/>
                    </a:prstGeom>
                    <a:noFill/>
                    <a:ln w="9525">
                      <a:solidFill>
                        <a:srgbClr val="FF0000"/>
                      </a:solidFill>
                      <a:round/>
                    </a:ln>
                  </p:spPr>
                  <p:txBody>
                    <a:bodyPr/>
                    <a:lstStyle/>
                    <a:p>
                      <a:endParaRPr lang="en-US"/>
                    </a:p>
                  </p:txBody>
                </p:sp>
              </p:grpSp>
              <p:grpSp>
                <p:nvGrpSpPr>
                  <p:cNvPr id="39053" name="Group 29"/>
                  <p:cNvGrpSpPr/>
                  <p:nvPr/>
                </p:nvGrpSpPr>
                <p:grpSpPr bwMode="auto">
                  <a:xfrm>
                    <a:off x="3237" y="1592"/>
                    <a:ext cx="1013" cy="2600"/>
                    <a:chOff x="3237" y="1592"/>
                    <a:chExt cx="1013" cy="2600"/>
                  </a:xfrm>
                </p:grpSpPr>
                <p:sp>
                  <p:nvSpPr>
                    <p:cNvPr id="39062" name="Line 30"/>
                    <p:cNvSpPr>
                      <a:spLocks noChangeShapeType="1"/>
                    </p:cNvSpPr>
                    <p:nvPr/>
                  </p:nvSpPr>
                  <p:spPr bwMode="auto">
                    <a:xfrm flipH="1">
                      <a:off x="4140" y="1770"/>
                      <a:ext cx="100" cy="2240"/>
                    </a:xfrm>
                    <a:prstGeom prst="line">
                      <a:avLst/>
                    </a:prstGeom>
                    <a:noFill/>
                    <a:ln w="9525">
                      <a:solidFill>
                        <a:srgbClr val="FF0000"/>
                      </a:solidFill>
                      <a:round/>
                    </a:ln>
                  </p:spPr>
                  <p:txBody>
                    <a:bodyPr/>
                    <a:lstStyle/>
                    <a:p>
                      <a:endParaRPr lang="en-US"/>
                    </a:p>
                  </p:txBody>
                </p:sp>
                <p:sp>
                  <p:nvSpPr>
                    <p:cNvPr id="39063" name="Line 31"/>
                    <p:cNvSpPr>
                      <a:spLocks noChangeShapeType="1"/>
                    </p:cNvSpPr>
                    <p:nvPr/>
                  </p:nvSpPr>
                  <p:spPr bwMode="auto">
                    <a:xfrm flipH="1" flipV="1">
                      <a:off x="4170" y="1640"/>
                      <a:ext cx="80" cy="130"/>
                    </a:xfrm>
                    <a:prstGeom prst="line">
                      <a:avLst/>
                    </a:prstGeom>
                    <a:noFill/>
                    <a:ln w="9525">
                      <a:solidFill>
                        <a:srgbClr val="FF0000"/>
                      </a:solidFill>
                      <a:round/>
                    </a:ln>
                  </p:spPr>
                  <p:txBody>
                    <a:bodyPr/>
                    <a:lstStyle/>
                    <a:p>
                      <a:endParaRPr lang="en-US"/>
                    </a:p>
                  </p:txBody>
                </p:sp>
                <p:sp>
                  <p:nvSpPr>
                    <p:cNvPr id="39064" name="Line 32"/>
                    <p:cNvSpPr>
                      <a:spLocks noChangeShapeType="1"/>
                    </p:cNvSpPr>
                    <p:nvPr/>
                  </p:nvSpPr>
                  <p:spPr bwMode="auto">
                    <a:xfrm flipH="1">
                      <a:off x="4070" y="4010"/>
                      <a:ext cx="70" cy="130"/>
                    </a:xfrm>
                    <a:prstGeom prst="line">
                      <a:avLst/>
                    </a:prstGeom>
                    <a:noFill/>
                    <a:ln w="9525">
                      <a:solidFill>
                        <a:srgbClr val="FF0000"/>
                      </a:solidFill>
                      <a:round/>
                    </a:ln>
                  </p:spPr>
                  <p:txBody>
                    <a:bodyPr/>
                    <a:lstStyle/>
                    <a:p>
                      <a:endParaRPr lang="en-US"/>
                    </a:p>
                  </p:txBody>
                </p:sp>
                <p:sp>
                  <p:nvSpPr>
                    <p:cNvPr id="39065" name="Freeform 33"/>
                    <p:cNvSpPr/>
                    <p:nvPr/>
                  </p:nvSpPr>
                  <p:spPr bwMode="auto">
                    <a:xfrm>
                      <a:off x="3237" y="1592"/>
                      <a:ext cx="913" cy="2600"/>
                    </a:xfrm>
                    <a:custGeom>
                      <a:avLst/>
                      <a:gdLst>
                        <a:gd name="T0" fmla="*/ 913 w 913"/>
                        <a:gd name="T1" fmla="*/ 58 h 2600"/>
                        <a:gd name="T2" fmla="*/ 823 w 913"/>
                        <a:gd name="T3" fmla="*/ 8 h 2600"/>
                        <a:gd name="T4" fmla="*/ 763 w 913"/>
                        <a:gd name="T5" fmla="*/ 8 h 2600"/>
                        <a:gd name="T6" fmla="*/ 693 w 913"/>
                        <a:gd name="T7" fmla="*/ 28 h 2600"/>
                        <a:gd name="T8" fmla="*/ 643 w 913"/>
                        <a:gd name="T9" fmla="*/ 58 h 2600"/>
                        <a:gd name="T10" fmla="*/ 553 w 913"/>
                        <a:gd name="T11" fmla="*/ 128 h 2600"/>
                        <a:gd name="T12" fmla="*/ 463 w 913"/>
                        <a:gd name="T13" fmla="*/ 218 h 2600"/>
                        <a:gd name="T14" fmla="*/ 343 w 913"/>
                        <a:gd name="T15" fmla="*/ 338 h 2600"/>
                        <a:gd name="T16" fmla="*/ 263 w 913"/>
                        <a:gd name="T17" fmla="*/ 468 h 2600"/>
                        <a:gd name="T18" fmla="*/ 173 w 913"/>
                        <a:gd name="T19" fmla="*/ 618 h 2600"/>
                        <a:gd name="T20" fmla="*/ 123 w 913"/>
                        <a:gd name="T21" fmla="*/ 738 h 2600"/>
                        <a:gd name="T22" fmla="*/ 63 w 913"/>
                        <a:gd name="T23" fmla="*/ 908 h 2600"/>
                        <a:gd name="T24" fmla="*/ 33 w 913"/>
                        <a:gd name="T25" fmla="*/ 1098 h 2600"/>
                        <a:gd name="T26" fmla="*/ 3 w 913"/>
                        <a:gd name="T27" fmla="*/ 1388 h 2600"/>
                        <a:gd name="T28" fmla="*/ 53 w 913"/>
                        <a:gd name="T29" fmla="*/ 1638 h 2600"/>
                        <a:gd name="T30" fmla="*/ 143 w 913"/>
                        <a:gd name="T31" fmla="*/ 1948 h 2600"/>
                        <a:gd name="T32" fmla="*/ 253 w 913"/>
                        <a:gd name="T33" fmla="*/ 2108 h 2600"/>
                        <a:gd name="T34" fmla="*/ 383 w 913"/>
                        <a:gd name="T35" fmla="*/ 2288 h 2600"/>
                        <a:gd name="T36" fmla="*/ 533 w 913"/>
                        <a:gd name="T37" fmla="*/ 2418 h 2600"/>
                        <a:gd name="T38" fmla="*/ 623 w 913"/>
                        <a:gd name="T39" fmla="*/ 2538 h 2600"/>
                        <a:gd name="T40" fmla="*/ 773 w 913"/>
                        <a:gd name="T41" fmla="*/ 2598 h 2600"/>
                        <a:gd name="T42" fmla="*/ 833 w 913"/>
                        <a:gd name="T43" fmla="*/ 2548 h 2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3"/>
                        <a:gd name="T67" fmla="*/ 0 h 2600"/>
                        <a:gd name="T68" fmla="*/ 913 w 913"/>
                        <a:gd name="T69" fmla="*/ 2600 h 26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3" h="2600">
                          <a:moveTo>
                            <a:pt x="913" y="58"/>
                          </a:moveTo>
                          <a:cubicBezTo>
                            <a:pt x="880" y="37"/>
                            <a:pt x="848" y="16"/>
                            <a:pt x="823" y="8"/>
                          </a:cubicBezTo>
                          <a:cubicBezTo>
                            <a:pt x="798" y="0"/>
                            <a:pt x="785" y="5"/>
                            <a:pt x="763" y="8"/>
                          </a:cubicBezTo>
                          <a:cubicBezTo>
                            <a:pt x="741" y="11"/>
                            <a:pt x="713" y="20"/>
                            <a:pt x="693" y="28"/>
                          </a:cubicBezTo>
                          <a:cubicBezTo>
                            <a:pt x="673" y="36"/>
                            <a:pt x="666" y="41"/>
                            <a:pt x="643" y="58"/>
                          </a:cubicBezTo>
                          <a:cubicBezTo>
                            <a:pt x="620" y="75"/>
                            <a:pt x="583" y="101"/>
                            <a:pt x="553" y="128"/>
                          </a:cubicBezTo>
                          <a:cubicBezTo>
                            <a:pt x="523" y="155"/>
                            <a:pt x="498" y="183"/>
                            <a:pt x="463" y="218"/>
                          </a:cubicBezTo>
                          <a:cubicBezTo>
                            <a:pt x="428" y="253"/>
                            <a:pt x="376" y="296"/>
                            <a:pt x="343" y="338"/>
                          </a:cubicBezTo>
                          <a:cubicBezTo>
                            <a:pt x="310" y="380"/>
                            <a:pt x="291" y="421"/>
                            <a:pt x="263" y="468"/>
                          </a:cubicBezTo>
                          <a:cubicBezTo>
                            <a:pt x="235" y="515"/>
                            <a:pt x="196" y="573"/>
                            <a:pt x="173" y="618"/>
                          </a:cubicBezTo>
                          <a:cubicBezTo>
                            <a:pt x="150" y="663"/>
                            <a:pt x="141" y="690"/>
                            <a:pt x="123" y="738"/>
                          </a:cubicBezTo>
                          <a:cubicBezTo>
                            <a:pt x="105" y="786"/>
                            <a:pt x="78" y="848"/>
                            <a:pt x="63" y="908"/>
                          </a:cubicBezTo>
                          <a:cubicBezTo>
                            <a:pt x="48" y="968"/>
                            <a:pt x="43" y="1018"/>
                            <a:pt x="33" y="1098"/>
                          </a:cubicBezTo>
                          <a:cubicBezTo>
                            <a:pt x="23" y="1178"/>
                            <a:pt x="0" y="1298"/>
                            <a:pt x="3" y="1388"/>
                          </a:cubicBezTo>
                          <a:cubicBezTo>
                            <a:pt x="6" y="1478"/>
                            <a:pt x="30" y="1545"/>
                            <a:pt x="53" y="1638"/>
                          </a:cubicBezTo>
                          <a:cubicBezTo>
                            <a:pt x="76" y="1731"/>
                            <a:pt x="110" y="1870"/>
                            <a:pt x="143" y="1948"/>
                          </a:cubicBezTo>
                          <a:cubicBezTo>
                            <a:pt x="176" y="2026"/>
                            <a:pt x="213" y="2051"/>
                            <a:pt x="253" y="2108"/>
                          </a:cubicBezTo>
                          <a:cubicBezTo>
                            <a:pt x="293" y="2165"/>
                            <a:pt x="336" y="2236"/>
                            <a:pt x="383" y="2288"/>
                          </a:cubicBezTo>
                          <a:cubicBezTo>
                            <a:pt x="430" y="2340"/>
                            <a:pt x="493" y="2376"/>
                            <a:pt x="533" y="2418"/>
                          </a:cubicBezTo>
                          <a:cubicBezTo>
                            <a:pt x="573" y="2460"/>
                            <a:pt x="583" y="2508"/>
                            <a:pt x="623" y="2538"/>
                          </a:cubicBezTo>
                          <a:cubicBezTo>
                            <a:pt x="663" y="2568"/>
                            <a:pt x="738" y="2596"/>
                            <a:pt x="773" y="2598"/>
                          </a:cubicBezTo>
                          <a:cubicBezTo>
                            <a:pt x="808" y="2600"/>
                            <a:pt x="823" y="2556"/>
                            <a:pt x="833" y="2548"/>
                          </a:cubicBezTo>
                        </a:path>
                      </a:pathLst>
                    </a:custGeom>
                    <a:noFill/>
                    <a:ln w="9525">
                      <a:solidFill>
                        <a:srgbClr val="FF0000"/>
                      </a:solidFill>
                      <a:round/>
                    </a:ln>
                  </p:spPr>
                  <p:txBody>
                    <a:bodyPr/>
                    <a:lstStyle/>
                    <a:p>
                      <a:endParaRPr lang="en-US"/>
                    </a:p>
                  </p:txBody>
                </p:sp>
              </p:grpSp>
              <p:grpSp>
                <p:nvGrpSpPr>
                  <p:cNvPr id="39054" name="Group 34"/>
                  <p:cNvGrpSpPr/>
                  <p:nvPr/>
                </p:nvGrpSpPr>
                <p:grpSpPr bwMode="auto">
                  <a:xfrm>
                    <a:off x="5230" y="1612"/>
                    <a:ext cx="1048" cy="2636"/>
                    <a:chOff x="5230" y="1612"/>
                    <a:chExt cx="1048" cy="2636"/>
                  </a:xfrm>
                </p:grpSpPr>
                <p:sp>
                  <p:nvSpPr>
                    <p:cNvPr id="39055" name="Line 35"/>
                    <p:cNvSpPr>
                      <a:spLocks noChangeShapeType="1"/>
                    </p:cNvSpPr>
                    <p:nvPr/>
                  </p:nvSpPr>
                  <p:spPr bwMode="auto">
                    <a:xfrm flipV="1">
                      <a:off x="5320" y="1720"/>
                      <a:ext cx="80" cy="120"/>
                    </a:xfrm>
                    <a:prstGeom prst="line">
                      <a:avLst/>
                    </a:prstGeom>
                    <a:noFill/>
                    <a:ln w="9525">
                      <a:solidFill>
                        <a:srgbClr val="FF0000"/>
                      </a:solidFill>
                      <a:round/>
                    </a:ln>
                  </p:spPr>
                  <p:txBody>
                    <a:bodyPr/>
                    <a:lstStyle/>
                    <a:p>
                      <a:endParaRPr lang="en-US"/>
                    </a:p>
                  </p:txBody>
                </p:sp>
                <p:grpSp>
                  <p:nvGrpSpPr>
                    <p:cNvPr id="39056" name="Group 36"/>
                    <p:cNvGrpSpPr/>
                    <p:nvPr/>
                  </p:nvGrpSpPr>
                  <p:grpSpPr bwMode="auto">
                    <a:xfrm>
                      <a:off x="5230" y="1612"/>
                      <a:ext cx="1048" cy="2636"/>
                      <a:chOff x="5220" y="1612"/>
                      <a:chExt cx="1048" cy="2636"/>
                    </a:xfrm>
                  </p:grpSpPr>
                  <p:sp>
                    <p:nvSpPr>
                      <p:cNvPr id="39057" name="Line 37"/>
                      <p:cNvSpPr>
                        <a:spLocks noChangeShapeType="1"/>
                      </p:cNvSpPr>
                      <p:nvPr/>
                    </p:nvSpPr>
                    <p:spPr bwMode="auto">
                      <a:xfrm flipH="1">
                        <a:off x="5220" y="1830"/>
                        <a:ext cx="100" cy="2240"/>
                      </a:xfrm>
                      <a:prstGeom prst="line">
                        <a:avLst/>
                      </a:prstGeom>
                      <a:noFill/>
                      <a:ln w="9525">
                        <a:solidFill>
                          <a:srgbClr val="FF0000"/>
                        </a:solidFill>
                        <a:round/>
                      </a:ln>
                    </p:spPr>
                    <p:txBody>
                      <a:bodyPr/>
                      <a:lstStyle/>
                      <a:p>
                        <a:endParaRPr lang="en-US"/>
                      </a:p>
                    </p:txBody>
                  </p:sp>
                  <p:sp>
                    <p:nvSpPr>
                      <p:cNvPr id="39058" name="Line 38"/>
                      <p:cNvSpPr>
                        <a:spLocks noChangeShapeType="1"/>
                      </p:cNvSpPr>
                      <p:nvPr/>
                    </p:nvSpPr>
                    <p:spPr bwMode="auto">
                      <a:xfrm>
                        <a:off x="5220" y="4060"/>
                        <a:ext cx="70" cy="120"/>
                      </a:xfrm>
                      <a:prstGeom prst="line">
                        <a:avLst/>
                      </a:prstGeom>
                      <a:noFill/>
                      <a:ln w="9525">
                        <a:solidFill>
                          <a:srgbClr val="FF0000"/>
                        </a:solidFill>
                        <a:round/>
                      </a:ln>
                    </p:spPr>
                    <p:txBody>
                      <a:bodyPr/>
                      <a:lstStyle/>
                      <a:p>
                        <a:endParaRPr lang="en-US"/>
                      </a:p>
                    </p:txBody>
                  </p:sp>
                  <p:sp>
                    <p:nvSpPr>
                      <p:cNvPr id="39059" name="Freeform 39"/>
                      <p:cNvSpPr/>
                      <p:nvPr/>
                    </p:nvSpPr>
                    <p:spPr bwMode="auto">
                      <a:xfrm>
                        <a:off x="5380" y="1612"/>
                        <a:ext cx="888" cy="2636"/>
                      </a:xfrm>
                      <a:custGeom>
                        <a:avLst/>
                        <a:gdLst>
                          <a:gd name="T0" fmla="*/ 91 w 918"/>
                          <a:gd name="T1" fmla="*/ 71 h 2596"/>
                          <a:gd name="T2" fmla="*/ 135 w 918"/>
                          <a:gd name="T3" fmla="*/ 18 h 2596"/>
                          <a:gd name="T4" fmla="*/ 199 w 918"/>
                          <a:gd name="T5" fmla="*/ 8 h 2596"/>
                          <a:gd name="T6" fmla="*/ 299 w 918"/>
                          <a:gd name="T7" fmla="*/ 71 h 2596"/>
                          <a:gd name="T8" fmla="*/ 434 w 918"/>
                          <a:gd name="T9" fmla="*/ 207 h 2596"/>
                          <a:gd name="T10" fmla="*/ 552 w 918"/>
                          <a:gd name="T11" fmla="*/ 376 h 2596"/>
                          <a:gd name="T12" fmla="*/ 678 w 918"/>
                          <a:gd name="T13" fmla="*/ 637 h 2596"/>
                          <a:gd name="T14" fmla="*/ 769 w 918"/>
                          <a:gd name="T15" fmla="*/ 920 h 2596"/>
                          <a:gd name="T16" fmla="*/ 815 w 918"/>
                          <a:gd name="T17" fmla="*/ 1170 h 2596"/>
                          <a:gd name="T18" fmla="*/ 823 w 918"/>
                          <a:gd name="T19" fmla="*/ 1443 h 2596"/>
                          <a:gd name="T20" fmla="*/ 769 w 918"/>
                          <a:gd name="T21" fmla="*/ 1747 h 2596"/>
                          <a:gd name="T22" fmla="*/ 706 w 918"/>
                          <a:gd name="T23" fmla="*/ 1997 h 2596"/>
                          <a:gd name="T24" fmla="*/ 552 w 918"/>
                          <a:gd name="T25" fmla="*/ 2269 h 2596"/>
                          <a:gd name="T26" fmla="*/ 407 w 918"/>
                          <a:gd name="T27" fmla="*/ 2417 h 2596"/>
                          <a:gd name="T28" fmla="*/ 253 w 918"/>
                          <a:gd name="T29" fmla="*/ 2584 h 2596"/>
                          <a:gd name="T30" fmla="*/ 127 w 918"/>
                          <a:gd name="T31" fmla="*/ 2657 h 2596"/>
                          <a:gd name="T32" fmla="*/ 54 w 918"/>
                          <a:gd name="T33" fmla="*/ 2699 h 2596"/>
                          <a:gd name="T34" fmla="*/ 0 w 918"/>
                          <a:gd name="T35" fmla="*/ 2709 h 25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8"/>
                          <a:gd name="T55" fmla="*/ 0 h 2596"/>
                          <a:gd name="T56" fmla="*/ 918 w 918"/>
                          <a:gd name="T57" fmla="*/ 2596 h 25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8" h="2596">
                            <a:moveTo>
                              <a:pt x="100" y="68"/>
                            </a:moveTo>
                            <a:cubicBezTo>
                              <a:pt x="115" y="48"/>
                              <a:pt x="130" y="28"/>
                              <a:pt x="150" y="18"/>
                            </a:cubicBezTo>
                            <a:cubicBezTo>
                              <a:pt x="170" y="8"/>
                              <a:pt x="190" y="0"/>
                              <a:pt x="220" y="8"/>
                            </a:cubicBezTo>
                            <a:cubicBezTo>
                              <a:pt x="250" y="16"/>
                              <a:pt x="287" y="36"/>
                              <a:pt x="330" y="68"/>
                            </a:cubicBezTo>
                            <a:cubicBezTo>
                              <a:pt x="373" y="100"/>
                              <a:pt x="433" y="150"/>
                              <a:pt x="480" y="198"/>
                            </a:cubicBezTo>
                            <a:cubicBezTo>
                              <a:pt x="527" y="246"/>
                              <a:pt x="565" y="290"/>
                              <a:pt x="610" y="358"/>
                            </a:cubicBezTo>
                            <a:cubicBezTo>
                              <a:pt x="655" y="426"/>
                              <a:pt x="710" y="521"/>
                              <a:pt x="750" y="608"/>
                            </a:cubicBezTo>
                            <a:cubicBezTo>
                              <a:pt x="790" y="695"/>
                              <a:pt x="825" y="793"/>
                              <a:pt x="850" y="878"/>
                            </a:cubicBezTo>
                            <a:cubicBezTo>
                              <a:pt x="875" y="963"/>
                              <a:pt x="890" y="1035"/>
                              <a:pt x="900" y="1118"/>
                            </a:cubicBezTo>
                            <a:cubicBezTo>
                              <a:pt x="910" y="1201"/>
                              <a:pt x="918" y="1286"/>
                              <a:pt x="910" y="1378"/>
                            </a:cubicBezTo>
                            <a:cubicBezTo>
                              <a:pt x="902" y="1470"/>
                              <a:pt x="872" y="1580"/>
                              <a:pt x="850" y="1668"/>
                            </a:cubicBezTo>
                            <a:cubicBezTo>
                              <a:pt x="828" y="1756"/>
                              <a:pt x="820" y="1825"/>
                              <a:pt x="780" y="1908"/>
                            </a:cubicBezTo>
                            <a:cubicBezTo>
                              <a:pt x="740" y="1991"/>
                              <a:pt x="665" y="2101"/>
                              <a:pt x="610" y="2168"/>
                            </a:cubicBezTo>
                            <a:cubicBezTo>
                              <a:pt x="555" y="2235"/>
                              <a:pt x="505" y="2258"/>
                              <a:pt x="450" y="2308"/>
                            </a:cubicBezTo>
                            <a:cubicBezTo>
                              <a:pt x="395" y="2358"/>
                              <a:pt x="332" y="2430"/>
                              <a:pt x="280" y="2468"/>
                            </a:cubicBezTo>
                            <a:cubicBezTo>
                              <a:pt x="228" y="2506"/>
                              <a:pt x="177" y="2520"/>
                              <a:pt x="140" y="2538"/>
                            </a:cubicBezTo>
                            <a:cubicBezTo>
                              <a:pt x="103" y="2556"/>
                              <a:pt x="83" y="2570"/>
                              <a:pt x="60" y="2578"/>
                            </a:cubicBezTo>
                            <a:cubicBezTo>
                              <a:pt x="37" y="2586"/>
                              <a:pt x="15" y="2596"/>
                              <a:pt x="0" y="2588"/>
                            </a:cubicBezTo>
                          </a:path>
                        </a:pathLst>
                      </a:custGeom>
                      <a:noFill/>
                      <a:ln w="9525">
                        <a:solidFill>
                          <a:srgbClr val="FF0000"/>
                        </a:solidFill>
                        <a:round/>
                      </a:ln>
                    </p:spPr>
                    <p:txBody>
                      <a:bodyPr/>
                      <a:lstStyle/>
                      <a:p>
                        <a:endParaRPr lang="en-US"/>
                      </a:p>
                    </p:txBody>
                  </p:sp>
                  <p:sp>
                    <p:nvSpPr>
                      <p:cNvPr id="39060" name="Freeform 40"/>
                      <p:cNvSpPr/>
                      <p:nvPr/>
                    </p:nvSpPr>
                    <p:spPr bwMode="auto">
                      <a:xfrm>
                        <a:off x="5290" y="4180"/>
                        <a:ext cx="70" cy="50"/>
                      </a:xfrm>
                      <a:custGeom>
                        <a:avLst/>
                        <a:gdLst>
                          <a:gd name="T0" fmla="*/ 0 w 70"/>
                          <a:gd name="T1" fmla="*/ 0 h 50"/>
                          <a:gd name="T2" fmla="*/ 70 w 70"/>
                          <a:gd name="T3" fmla="*/ 50 h 50"/>
                          <a:gd name="T4" fmla="*/ 0 60000 65536"/>
                          <a:gd name="T5" fmla="*/ 0 60000 65536"/>
                          <a:gd name="T6" fmla="*/ 0 w 70"/>
                          <a:gd name="T7" fmla="*/ 0 h 50"/>
                          <a:gd name="T8" fmla="*/ 70 w 70"/>
                          <a:gd name="T9" fmla="*/ 50 h 50"/>
                        </a:gdLst>
                        <a:ahLst/>
                        <a:cxnLst>
                          <a:cxn ang="T4">
                            <a:pos x="T0" y="T1"/>
                          </a:cxn>
                          <a:cxn ang="T5">
                            <a:pos x="T2" y="T3"/>
                          </a:cxn>
                        </a:cxnLst>
                        <a:rect l="T6" t="T7" r="T8" b="T9"/>
                        <a:pathLst>
                          <a:path w="70" h="50">
                            <a:moveTo>
                              <a:pt x="0" y="0"/>
                            </a:moveTo>
                            <a:cubicBezTo>
                              <a:pt x="29" y="21"/>
                              <a:pt x="58" y="42"/>
                              <a:pt x="70" y="50"/>
                            </a:cubicBezTo>
                          </a:path>
                        </a:pathLst>
                      </a:custGeom>
                      <a:noFill/>
                      <a:ln w="9525">
                        <a:solidFill>
                          <a:srgbClr val="FF0000"/>
                        </a:solidFill>
                        <a:round/>
                      </a:ln>
                    </p:spPr>
                    <p:txBody>
                      <a:bodyPr/>
                      <a:lstStyle/>
                      <a:p>
                        <a:endParaRPr lang="en-US"/>
                      </a:p>
                    </p:txBody>
                  </p:sp>
                  <p:sp>
                    <p:nvSpPr>
                      <p:cNvPr id="39061" name="Line 41"/>
                      <p:cNvSpPr>
                        <a:spLocks noChangeShapeType="1"/>
                      </p:cNvSpPr>
                      <p:nvPr/>
                    </p:nvSpPr>
                    <p:spPr bwMode="auto">
                      <a:xfrm flipV="1">
                        <a:off x="5410" y="1660"/>
                        <a:ext cx="100" cy="60"/>
                      </a:xfrm>
                      <a:prstGeom prst="line">
                        <a:avLst/>
                      </a:prstGeom>
                      <a:noFill/>
                      <a:ln w="9525">
                        <a:solidFill>
                          <a:srgbClr val="FF0000"/>
                        </a:solidFill>
                        <a:round/>
                      </a:ln>
                    </p:spPr>
                    <p:txBody>
                      <a:bodyPr/>
                      <a:lstStyle/>
                      <a:p>
                        <a:endParaRPr lang="en-US"/>
                      </a:p>
                    </p:txBody>
                  </p:sp>
                </p:grpSp>
              </p:grpSp>
            </p:grpSp>
          </p:grpSp>
          <p:sp>
            <p:nvSpPr>
              <p:cNvPr id="39045" name="Line 42"/>
              <p:cNvSpPr>
                <a:spLocks noChangeShapeType="1"/>
              </p:cNvSpPr>
              <p:nvPr/>
            </p:nvSpPr>
            <p:spPr bwMode="auto">
              <a:xfrm flipV="1">
                <a:off x="4940" y="1970"/>
                <a:ext cx="220" cy="290"/>
              </a:xfrm>
              <a:prstGeom prst="line">
                <a:avLst/>
              </a:prstGeom>
              <a:noFill/>
              <a:ln w="9525">
                <a:solidFill>
                  <a:srgbClr val="FF0000"/>
                </a:solidFill>
                <a:round/>
                <a:tailEnd type="triangle" w="med" len="med"/>
              </a:ln>
            </p:spPr>
            <p:txBody>
              <a:bodyPr/>
              <a:lstStyle/>
              <a:p>
                <a:endParaRPr lang="en-US"/>
              </a:p>
            </p:txBody>
          </p:sp>
          <p:sp>
            <p:nvSpPr>
              <p:cNvPr id="39046" name="Line 43"/>
              <p:cNvSpPr>
                <a:spLocks noChangeShapeType="1"/>
              </p:cNvSpPr>
              <p:nvPr/>
            </p:nvSpPr>
            <p:spPr bwMode="auto">
              <a:xfrm flipV="1">
                <a:off x="5240" y="2220"/>
                <a:ext cx="220" cy="290"/>
              </a:xfrm>
              <a:prstGeom prst="line">
                <a:avLst/>
              </a:prstGeom>
              <a:noFill/>
              <a:ln w="9525">
                <a:solidFill>
                  <a:srgbClr val="FF0000"/>
                </a:solidFill>
                <a:round/>
                <a:tailEnd type="triangle" w="med" len="med"/>
              </a:ln>
            </p:spPr>
            <p:txBody>
              <a:bodyPr/>
              <a:lstStyle/>
              <a:p>
                <a:endParaRPr lang="en-US"/>
              </a:p>
            </p:txBody>
          </p:sp>
          <p:sp>
            <p:nvSpPr>
              <p:cNvPr id="39047" name="Line 44"/>
              <p:cNvSpPr>
                <a:spLocks noChangeShapeType="1"/>
              </p:cNvSpPr>
              <p:nvPr/>
            </p:nvSpPr>
            <p:spPr bwMode="auto">
              <a:xfrm flipV="1">
                <a:off x="5460" y="2440"/>
                <a:ext cx="220" cy="290"/>
              </a:xfrm>
              <a:prstGeom prst="line">
                <a:avLst/>
              </a:prstGeom>
              <a:noFill/>
              <a:ln w="9525">
                <a:solidFill>
                  <a:srgbClr val="FF0000"/>
                </a:solidFill>
                <a:round/>
                <a:tailEnd type="triangle" w="med" len="med"/>
              </a:ln>
            </p:spPr>
            <p:txBody>
              <a:bodyPr/>
              <a:lstStyle/>
              <a:p>
                <a:endParaRPr lang="en-US"/>
              </a:p>
            </p:txBody>
          </p:sp>
          <p:sp>
            <p:nvSpPr>
              <p:cNvPr id="39048" name="Line 45"/>
              <p:cNvSpPr>
                <a:spLocks noChangeShapeType="1"/>
              </p:cNvSpPr>
              <p:nvPr/>
            </p:nvSpPr>
            <p:spPr bwMode="auto">
              <a:xfrm flipV="1">
                <a:off x="5790" y="2660"/>
                <a:ext cx="220" cy="290"/>
              </a:xfrm>
              <a:prstGeom prst="line">
                <a:avLst/>
              </a:prstGeom>
              <a:noFill/>
              <a:ln w="9525">
                <a:solidFill>
                  <a:srgbClr val="FF0000"/>
                </a:solidFill>
                <a:round/>
                <a:tailEnd type="triangle" w="med" len="med"/>
              </a:ln>
            </p:spPr>
            <p:txBody>
              <a:bodyPr/>
              <a:lstStyle/>
              <a:p>
                <a:endParaRPr lang="en-US"/>
              </a:p>
            </p:txBody>
          </p:sp>
        </p:grpSp>
      </p:grpSp>
      <p:grpSp>
        <p:nvGrpSpPr>
          <p:cNvPr id="38919" name="Group 167"/>
          <p:cNvGrpSpPr/>
          <p:nvPr/>
        </p:nvGrpSpPr>
        <p:grpSpPr bwMode="auto">
          <a:xfrm>
            <a:off x="2068513" y="4724400"/>
            <a:ext cx="5095875" cy="2097088"/>
            <a:chOff x="804" y="2995"/>
            <a:chExt cx="3210" cy="1321"/>
          </a:xfrm>
        </p:grpSpPr>
        <p:grpSp>
          <p:nvGrpSpPr>
            <p:cNvPr id="38920" name="Group 46"/>
            <p:cNvGrpSpPr/>
            <p:nvPr/>
          </p:nvGrpSpPr>
          <p:grpSpPr bwMode="auto">
            <a:xfrm>
              <a:off x="2568" y="2995"/>
              <a:ext cx="1446" cy="1314"/>
              <a:chOff x="6840" y="12900"/>
              <a:chExt cx="3615" cy="3285"/>
            </a:xfrm>
          </p:grpSpPr>
          <p:sp>
            <p:nvSpPr>
              <p:cNvPr id="38949" name="Text Box 47"/>
              <p:cNvSpPr txBox="1">
                <a:spLocks noChangeArrowheads="1"/>
              </p:cNvSpPr>
              <p:nvPr/>
            </p:nvSpPr>
            <p:spPr bwMode="auto">
              <a:xfrm>
                <a:off x="8910" y="12900"/>
                <a:ext cx="690" cy="510"/>
              </a:xfrm>
              <a:prstGeom prst="rect">
                <a:avLst/>
              </a:prstGeom>
              <a:solidFill>
                <a:srgbClr val="FFFFFF"/>
              </a:solidFill>
              <a:ln w="9525">
                <a:noFill/>
                <a:miter lim="800000"/>
              </a:ln>
            </p:spPr>
            <p:txBody>
              <a:bodyPr/>
              <a:lstStyle/>
              <a:p>
                <a:r>
                  <a:rPr lang="en-US" sz="1200">
                    <a:latin typeface="Times New Roman" panose="02020603050405020304" pitchFamily="18" charset="0"/>
                  </a:rPr>
                  <a:t>N</a:t>
                </a:r>
                <a:endParaRPr lang="en-US"/>
              </a:p>
            </p:txBody>
          </p:sp>
          <p:sp>
            <p:nvSpPr>
              <p:cNvPr id="38950" name="Text Box 48"/>
              <p:cNvSpPr txBox="1">
                <a:spLocks noChangeArrowheads="1"/>
              </p:cNvSpPr>
              <p:nvPr/>
            </p:nvSpPr>
            <p:spPr bwMode="auto">
              <a:xfrm>
                <a:off x="7680" y="15675"/>
                <a:ext cx="690" cy="510"/>
              </a:xfrm>
              <a:prstGeom prst="rect">
                <a:avLst/>
              </a:prstGeom>
              <a:solidFill>
                <a:srgbClr val="FFFFFF"/>
              </a:solidFill>
              <a:ln w="9525">
                <a:noFill/>
                <a:miter lim="800000"/>
              </a:ln>
            </p:spPr>
            <p:txBody>
              <a:bodyPr/>
              <a:lstStyle/>
              <a:p>
                <a:r>
                  <a:rPr lang="en-US" sz="1200">
                    <a:latin typeface="Times New Roman" panose="02020603050405020304" pitchFamily="18" charset="0"/>
                  </a:rPr>
                  <a:t>N</a:t>
                </a:r>
                <a:endParaRPr lang="en-US"/>
              </a:p>
            </p:txBody>
          </p:sp>
          <p:sp>
            <p:nvSpPr>
              <p:cNvPr id="38951" name="Text Box 49"/>
              <p:cNvSpPr txBox="1">
                <a:spLocks noChangeArrowheads="1"/>
              </p:cNvSpPr>
              <p:nvPr/>
            </p:nvSpPr>
            <p:spPr bwMode="auto">
              <a:xfrm>
                <a:off x="9765" y="14940"/>
                <a:ext cx="690" cy="510"/>
              </a:xfrm>
              <a:prstGeom prst="rect">
                <a:avLst/>
              </a:prstGeom>
              <a:solidFill>
                <a:srgbClr val="FFFFFF"/>
              </a:solidFill>
              <a:ln w="9525">
                <a:noFill/>
                <a:miter lim="800000"/>
              </a:ln>
            </p:spPr>
            <p:txBody>
              <a:bodyPr/>
              <a:lstStyle/>
              <a:p>
                <a:r>
                  <a:rPr lang="en-US" sz="1200">
                    <a:latin typeface="Times New Roman" panose="02020603050405020304" pitchFamily="18" charset="0"/>
                  </a:rPr>
                  <a:t>S</a:t>
                </a:r>
                <a:endParaRPr lang="en-US"/>
              </a:p>
            </p:txBody>
          </p:sp>
          <p:sp>
            <p:nvSpPr>
              <p:cNvPr id="38952" name="Text Box 50"/>
              <p:cNvSpPr txBox="1">
                <a:spLocks noChangeArrowheads="1"/>
              </p:cNvSpPr>
              <p:nvPr/>
            </p:nvSpPr>
            <p:spPr bwMode="auto">
              <a:xfrm>
                <a:off x="6840" y="13695"/>
                <a:ext cx="690" cy="510"/>
              </a:xfrm>
              <a:prstGeom prst="rect">
                <a:avLst/>
              </a:prstGeom>
              <a:solidFill>
                <a:srgbClr val="FFFFFF"/>
              </a:solidFill>
              <a:ln w="9525">
                <a:noFill/>
                <a:miter lim="800000"/>
              </a:ln>
            </p:spPr>
            <p:txBody>
              <a:bodyPr/>
              <a:lstStyle/>
              <a:p>
                <a:r>
                  <a:rPr lang="en-US" sz="1200">
                    <a:latin typeface="Times New Roman" panose="02020603050405020304" pitchFamily="18" charset="0"/>
                  </a:rPr>
                  <a:t>S</a:t>
                </a:r>
                <a:endParaRPr lang="en-US"/>
              </a:p>
            </p:txBody>
          </p:sp>
          <p:grpSp>
            <p:nvGrpSpPr>
              <p:cNvPr id="38953" name="Group 51"/>
              <p:cNvGrpSpPr/>
              <p:nvPr/>
            </p:nvGrpSpPr>
            <p:grpSpPr bwMode="auto">
              <a:xfrm>
                <a:off x="7278" y="13246"/>
                <a:ext cx="2506" cy="2502"/>
                <a:chOff x="6863" y="1096"/>
                <a:chExt cx="3481" cy="3467"/>
              </a:xfrm>
            </p:grpSpPr>
            <p:sp>
              <p:nvSpPr>
                <p:cNvPr id="38954" name="Oval 52"/>
                <p:cNvSpPr>
                  <a:spLocks noChangeArrowheads="1"/>
                </p:cNvSpPr>
                <p:nvPr/>
              </p:nvSpPr>
              <p:spPr bwMode="auto">
                <a:xfrm rot="2093063">
                  <a:off x="6863" y="1096"/>
                  <a:ext cx="3481" cy="3467"/>
                </a:xfrm>
                <a:prstGeom prst="ellipse">
                  <a:avLst/>
                </a:prstGeom>
                <a:solidFill>
                  <a:srgbClr val="C0C0C0"/>
                </a:solidFill>
                <a:ln w="9525">
                  <a:solidFill>
                    <a:srgbClr val="000000"/>
                  </a:solidFill>
                  <a:round/>
                </a:ln>
              </p:spPr>
              <p:txBody>
                <a:bodyPr/>
                <a:lstStyle/>
                <a:p>
                  <a:endParaRPr lang="ms-MY"/>
                </a:p>
              </p:txBody>
            </p:sp>
            <p:sp>
              <p:nvSpPr>
                <p:cNvPr id="38955" name="Oval 53"/>
                <p:cNvSpPr>
                  <a:spLocks noChangeArrowheads="1"/>
                </p:cNvSpPr>
                <p:nvPr/>
              </p:nvSpPr>
              <p:spPr bwMode="auto">
                <a:xfrm rot="2093063">
                  <a:off x="7211" y="1443"/>
                  <a:ext cx="2785" cy="2774"/>
                </a:xfrm>
                <a:prstGeom prst="ellipse">
                  <a:avLst/>
                </a:prstGeom>
                <a:solidFill>
                  <a:srgbClr val="FFFFFF"/>
                </a:solidFill>
                <a:ln w="9525">
                  <a:solidFill>
                    <a:srgbClr val="000000"/>
                  </a:solidFill>
                  <a:round/>
                </a:ln>
              </p:spPr>
              <p:txBody>
                <a:bodyPr/>
                <a:lstStyle/>
                <a:p>
                  <a:endParaRPr lang="ms-MY"/>
                </a:p>
              </p:txBody>
            </p:sp>
            <p:sp>
              <p:nvSpPr>
                <p:cNvPr id="38956" name="Oval 54"/>
                <p:cNvSpPr>
                  <a:spLocks noChangeArrowheads="1"/>
                </p:cNvSpPr>
                <p:nvPr/>
              </p:nvSpPr>
              <p:spPr bwMode="auto">
                <a:xfrm rot="2093063">
                  <a:off x="7368" y="1594"/>
                  <a:ext cx="2472" cy="2472"/>
                </a:xfrm>
                <a:prstGeom prst="ellipse">
                  <a:avLst/>
                </a:prstGeom>
                <a:solidFill>
                  <a:srgbClr val="C0C0C0"/>
                </a:solidFill>
                <a:ln w="9525">
                  <a:solidFill>
                    <a:srgbClr val="000000"/>
                  </a:solidFill>
                  <a:round/>
                </a:ln>
              </p:spPr>
              <p:txBody>
                <a:bodyPr/>
                <a:lstStyle/>
                <a:p>
                  <a:endParaRPr lang="ms-MY"/>
                </a:p>
              </p:txBody>
            </p:sp>
            <p:grpSp>
              <p:nvGrpSpPr>
                <p:cNvPr id="38957" name="Group 55"/>
                <p:cNvGrpSpPr/>
                <p:nvPr/>
              </p:nvGrpSpPr>
              <p:grpSpPr bwMode="auto">
                <a:xfrm>
                  <a:off x="7050" y="1303"/>
                  <a:ext cx="3110" cy="3054"/>
                  <a:chOff x="7050" y="1303"/>
                  <a:chExt cx="3110" cy="3054"/>
                </a:xfrm>
              </p:grpSpPr>
              <p:grpSp>
                <p:nvGrpSpPr>
                  <p:cNvPr id="38958" name="Group 56"/>
                  <p:cNvGrpSpPr/>
                  <p:nvPr/>
                </p:nvGrpSpPr>
                <p:grpSpPr bwMode="auto">
                  <a:xfrm rot="1409009">
                    <a:off x="7050" y="1303"/>
                    <a:ext cx="3110" cy="3054"/>
                    <a:chOff x="7050" y="1303"/>
                    <a:chExt cx="3110" cy="3054"/>
                  </a:xfrm>
                </p:grpSpPr>
                <p:grpSp>
                  <p:nvGrpSpPr>
                    <p:cNvPr id="38975" name="Group 57"/>
                    <p:cNvGrpSpPr/>
                    <p:nvPr/>
                  </p:nvGrpSpPr>
                  <p:grpSpPr bwMode="auto">
                    <a:xfrm>
                      <a:off x="7050" y="1303"/>
                      <a:ext cx="3100" cy="1414"/>
                      <a:chOff x="7050" y="1303"/>
                      <a:chExt cx="3100" cy="1414"/>
                    </a:xfrm>
                  </p:grpSpPr>
                  <p:grpSp>
                    <p:nvGrpSpPr>
                      <p:cNvPr id="39009" name="Group 58"/>
                      <p:cNvGrpSpPr/>
                      <p:nvPr/>
                    </p:nvGrpSpPr>
                    <p:grpSpPr bwMode="auto">
                      <a:xfrm>
                        <a:off x="7050" y="1303"/>
                        <a:ext cx="1390" cy="1414"/>
                        <a:chOff x="7040" y="1263"/>
                        <a:chExt cx="1390" cy="1414"/>
                      </a:xfrm>
                    </p:grpSpPr>
                    <p:sp>
                      <p:nvSpPr>
                        <p:cNvPr id="39026" name="Line 59"/>
                        <p:cNvSpPr>
                          <a:spLocks noChangeShapeType="1"/>
                        </p:cNvSpPr>
                        <p:nvPr/>
                      </p:nvSpPr>
                      <p:spPr bwMode="auto">
                        <a:xfrm>
                          <a:off x="8400" y="1620"/>
                          <a:ext cx="30" cy="860"/>
                        </a:xfrm>
                        <a:prstGeom prst="line">
                          <a:avLst/>
                        </a:prstGeom>
                        <a:noFill/>
                        <a:ln w="9525">
                          <a:solidFill>
                            <a:srgbClr val="FF0000"/>
                          </a:solidFill>
                          <a:round/>
                        </a:ln>
                      </p:spPr>
                      <p:txBody>
                        <a:bodyPr/>
                        <a:lstStyle/>
                        <a:p>
                          <a:endParaRPr lang="en-US"/>
                        </a:p>
                      </p:txBody>
                    </p:sp>
                    <p:sp>
                      <p:nvSpPr>
                        <p:cNvPr id="39027" name="Line 60"/>
                        <p:cNvSpPr>
                          <a:spLocks noChangeShapeType="1"/>
                        </p:cNvSpPr>
                        <p:nvPr/>
                      </p:nvSpPr>
                      <p:spPr bwMode="auto">
                        <a:xfrm>
                          <a:off x="7380" y="2630"/>
                          <a:ext cx="880" cy="40"/>
                        </a:xfrm>
                        <a:prstGeom prst="line">
                          <a:avLst/>
                        </a:prstGeom>
                        <a:noFill/>
                        <a:ln w="9525">
                          <a:solidFill>
                            <a:srgbClr val="FF0000"/>
                          </a:solidFill>
                          <a:round/>
                        </a:ln>
                      </p:spPr>
                      <p:txBody>
                        <a:bodyPr/>
                        <a:lstStyle/>
                        <a:p>
                          <a:endParaRPr lang="en-US"/>
                        </a:p>
                      </p:txBody>
                    </p:sp>
                    <p:sp>
                      <p:nvSpPr>
                        <p:cNvPr id="39028" name="Line 61"/>
                        <p:cNvSpPr>
                          <a:spLocks noChangeShapeType="1"/>
                        </p:cNvSpPr>
                        <p:nvPr/>
                      </p:nvSpPr>
                      <p:spPr bwMode="auto">
                        <a:xfrm>
                          <a:off x="7590" y="2410"/>
                          <a:ext cx="420" cy="30"/>
                        </a:xfrm>
                        <a:prstGeom prst="line">
                          <a:avLst/>
                        </a:prstGeom>
                        <a:noFill/>
                        <a:ln w="9525">
                          <a:solidFill>
                            <a:srgbClr val="FF0000"/>
                          </a:solidFill>
                          <a:round/>
                        </a:ln>
                      </p:spPr>
                      <p:txBody>
                        <a:bodyPr/>
                        <a:lstStyle/>
                        <a:p>
                          <a:endParaRPr lang="en-US"/>
                        </a:p>
                      </p:txBody>
                    </p:sp>
                    <p:sp>
                      <p:nvSpPr>
                        <p:cNvPr id="39029" name="Line 62"/>
                        <p:cNvSpPr>
                          <a:spLocks noChangeShapeType="1"/>
                        </p:cNvSpPr>
                        <p:nvPr/>
                      </p:nvSpPr>
                      <p:spPr bwMode="auto">
                        <a:xfrm>
                          <a:off x="8170" y="1840"/>
                          <a:ext cx="50" cy="400"/>
                        </a:xfrm>
                        <a:prstGeom prst="line">
                          <a:avLst/>
                        </a:prstGeom>
                        <a:noFill/>
                        <a:ln w="9525">
                          <a:solidFill>
                            <a:srgbClr val="FF0000"/>
                          </a:solidFill>
                          <a:round/>
                        </a:ln>
                      </p:spPr>
                      <p:txBody>
                        <a:bodyPr/>
                        <a:lstStyle/>
                        <a:p>
                          <a:endParaRPr lang="en-US"/>
                        </a:p>
                      </p:txBody>
                    </p:sp>
                    <p:sp>
                      <p:nvSpPr>
                        <p:cNvPr id="39030" name="Freeform 63"/>
                        <p:cNvSpPr/>
                        <p:nvPr/>
                      </p:nvSpPr>
                      <p:spPr bwMode="auto">
                        <a:xfrm>
                          <a:off x="7040" y="1263"/>
                          <a:ext cx="1330" cy="1349"/>
                        </a:xfrm>
                        <a:custGeom>
                          <a:avLst/>
                          <a:gdLst>
                            <a:gd name="T0" fmla="*/ 180 w 1330"/>
                            <a:gd name="T1" fmla="*/ 1347 h 1349"/>
                            <a:gd name="T2" fmla="*/ 100 w 1330"/>
                            <a:gd name="T3" fmla="*/ 1317 h 1349"/>
                            <a:gd name="T4" fmla="*/ 20 w 1330"/>
                            <a:gd name="T5" fmla="*/ 1157 h 1349"/>
                            <a:gd name="T6" fmla="*/ 10 w 1330"/>
                            <a:gd name="T7" fmla="*/ 1057 h 1349"/>
                            <a:gd name="T8" fmla="*/ 20 w 1330"/>
                            <a:gd name="T9" fmla="*/ 937 h 1349"/>
                            <a:gd name="T10" fmla="*/ 130 w 1330"/>
                            <a:gd name="T11" fmla="*/ 727 h 1349"/>
                            <a:gd name="T12" fmla="*/ 220 w 1330"/>
                            <a:gd name="T13" fmla="*/ 597 h 1349"/>
                            <a:gd name="T14" fmla="*/ 310 w 1330"/>
                            <a:gd name="T15" fmla="*/ 497 h 1349"/>
                            <a:gd name="T16" fmla="*/ 430 w 1330"/>
                            <a:gd name="T17" fmla="*/ 357 h 1349"/>
                            <a:gd name="T18" fmla="*/ 540 w 1330"/>
                            <a:gd name="T19" fmla="*/ 277 h 1349"/>
                            <a:gd name="T20" fmla="*/ 700 w 1330"/>
                            <a:gd name="T21" fmla="*/ 147 h 1349"/>
                            <a:gd name="T22" fmla="*/ 790 w 1330"/>
                            <a:gd name="T23" fmla="*/ 97 h 1349"/>
                            <a:gd name="T24" fmla="*/ 920 w 1330"/>
                            <a:gd name="T25" fmla="*/ 47 h 1349"/>
                            <a:gd name="T26" fmla="*/ 1030 w 1330"/>
                            <a:gd name="T27" fmla="*/ 17 h 1349"/>
                            <a:gd name="T28" fmla="*/ 1130 w 1330"/>
                            <a:gd name="T29" fmla="*/ 7 h 1349"/>
                            <a:gd name="T30" fmla="*/ 1190 w 1330"/>
                            <a:gd name="T31" fmla="*/ 7 h 1349"/>
                            <a:gd name="T32" fmla="*/ 1260 w 1330"/>
                            <a:gd name="T33" fmla="*/ 47 h 1349"/>
                            <a:gd name="T34" fmla="*/ 1330 w 1330"/>
                            <a:gd name="T35" fmla="*/ 157 h 13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30"/>
                            <a:gd name="T55" fmla="*/ 0 h 1349"/>
                            <a:gd name="T56" fmla="*/ 1330 w 1330"/>
                            <a:gd name="T57" fmla="*/ 1349 h 13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30" h="1349">
                              <a:moveTo>
                                <a:pt x="180" y="1347"/>
                              </a:moveTo>
                              <a:cubicBezTo>
                                <a:pt x="153" y="1348"/>
                                <a:pt x="127" y="1349"/>
                                <a:pt x="100" y="1317"/>
                              </a:cubicBezTo>
                              <a:cubicBezTo>
                                <a:pt x="73" y="1285"/>
                                <a:pt x="35" y="1200"/>
                                <a:pt x="20" y="1157"/>
                              </a:cubicBezTo>
                              <a:cubicBezTo>
                                <a:pt x="5" y="1114"/>
                                <a:pt x="10" y="1094"/>
                                <a:pt x="10" y="1057"/>
                              </a:cubicBezTo>
                              <a:cubicBezTo>
                                <a:pt x="10" y="1020"/>
                                <a:pt x="0" y="992"/>
                                <a:pt x="20" y="937"/>
                              </a:cubicBezTo>
                              <a:cubicBezTo>
                                <a:pt x="40" y="882"/>
                                <a:pt x="97" y="784"/>
                                <a:pt x="130" y="727"/>
                              </a:cubicBezTo>
                              <a:cubicBezTo>
                                <a:pt x="163" y="670"/>
                                <a:pt x="190" y="635"/>
                                <a:pt x="220" y="597"/>
                              </a:cubicBezTo>
                              <a:cubicBezTo>
                                <a:pt x="250" y="559"/>
                                <a:pt x="275" y="537"/>
                                <a:pt x="310" y="497"/>
                              </a:cubicBezTo>
                              <a:cubicBezTo>
                                <a:pt x="345" y="457"/>
                                <a:pt x="392" y="394"/>
                                <a:pt x="430" y="357"/>
                              </a:cubicBezTo>
                              <a:cubicBezTo>
                                <a:pt x="468" y="320"/>
                                <a:pt x="495" y="312"/>
                                <a:pt x="540" y="277"/>
                              </a:cubicBezTo>
                              <a:cubicBezTo>
                                <a:pt x="585" y="242"/>
                                <a:pt x="658" y="177"/>
                                <a:pt x="700" y="147"/>
                              </a:cubicBezTo>
                              <a:cubicBezTo>
                                <a:pt x="742" y="117"/>
                                <a:pt x="753" y="114"/>
                                <a:pt x="790" y="97"/>
                              </a:cubicBezTo>
                              <a:cubicBezTo>
                                <a:pt x="827" y="80"/>
                                <a:pt x="880" y="60"/>
                                <a:pt x="920" y="47"/>
                              </a:cubicBezTo>
                              <a:cubicBezTo>
                                <a:pt x="960" y="34"/>
                                <a:pt x="995" y="24"/>
                                <a:pt x="1030" y="17"/>
                              </a:cubicBezTo>
                              <a:cubicBezTo>
                                <a:pt x="1065" y="10"/>
                                <a:pt x="1103" y="9"/>
                                <a:pt x="1130" y="7"/>
                              </a:cubicBezTo>
                              <a:cubicBezTo>
                                <a:pt x="1157" y="5"/>
                                <a:pt x="1168" y="0"/>
                                <a:pt x="1190" y="7"/>
                              </a:cubicBezTo>
                              <a:cubicBezTo>
                                <a:pt x="1212" y="14"/>
                                <a:pt x="1237" y="22"/>
                                <a:pt x="1260" y="47"/>
                              </a:cubicBezTo>
                              <a:cubicBezTo>
                                <a:pt x="1283" y="72"/>
                                <a:pt x="1317" y="132"/>
                                <a:pt x="1330" y="157"/>
                              </a:cubicBezTo>
                            </a:path>
                          </a:pathLst>
                        </a:custGeom>
                        <a:noFill/>
                        <a:ln w="9525">
                          <a:solidFill>
                            <a:srgbClr val="FF0000"/>
                          </a:solidFill>
                          <a:round/>
                        </a:ln>
                      </p:spPr>
                      <p:txBody>
                        <a:bodyPr/>
                        <a:lstStyle/>
                        <a:p>
                          <a:endParaRPr lang="en-US"/>
                        </a:p>
                      </p:txBody>
                    </p:sp>
                    <p:sp>
                      <p:nvSpPr>
                        <p:cNvPr id="39031" name="Freeform 64"/>
                        <p:cNvSpPr/>
                        <p:nvPr/>
                      </p:nvSpPr>
                      <p:spPr bwMode="auto">
                        <a:xfrm>
                          <a:off x="7235" y="1710"/>
                          <a:ext cx="285" cy="550"/>
                        </a:xfrm>
                        <a:custGeom>
                          <a:avLst/>
                          <a:gdLst>
                            <a:gd name="T0" fmla="*/ 85 w 285"/>
                            <a:gd name="T1" fmla="*/ 550 h 550"/>
                            <a:gd name="T2" fmla="*/ 25 w 285"/>
                            <a:gd name="T3" fmla="*/ 520 h 550"/>
                            <a:gd name="T4" fmla="*/ 5 w 285"/>
                            <a:gd name="T5" fmla="*/ 460 h 550"/>
                            <a:gd name="T6" fmla="*/ 15 w 285"/>
                            <a:gd name="T7" fmla="*/ 350 h 550"/>
                            <a:gd name="T8" fmla="*/ 95 w 285"/>
                            <a:gd name="T9" fmla="*/ 230 h 550"/>
                            <a:gd name="T10" fmla="*/ 215 w 285"/>
                            <a:gd name="T11" fmla="*/ 100 h 550"/>
                            <a:gd name="T12" fmla="*/ 285 w 285"/>
                            <a:gd name="T13" fmla="*/ 0 h 550"/>
                            <a:gd name="T14" fmla="*/ 0 60000 65536"/>
                            <a:gd name="T15" fmla="*/ 0 60000 65536"/>
                            <a:gd name="T16" fmla="*/ 0 60000 65536"/>
                            <a:gd name="T17" fmla="*/ 0 60000 65536"/>
                            <a:gd name="T18" fmla="*/ 0 60000 65536"/>
                            <a:gd name="T19" fmla="*/ 0 60000 65536"/>
                            <a:gd name="T20" fmla="*/ 0 60000 65536"/>
                            <a:gd name="T21" fmla="*/ 0 w 285"/>
                            <a:gd name="T22" fmla="*/ 0 h 550"/>
                            <a:gd name="T23" fmla="*/ 285 w 285"/>
                            <a:gd name="T24" fmla="*/ 550 h 5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550">
                              <a:moveTo>
                                <a:pt x="85" y="550"/>
                              </a:moveTo>
                              <a:cubicBezTo>
                                <a:pt x="61" y="542"/>
                                <a:pt x="38" y="535"/>
                                <a:pt x="25" y="520"/>
                              </a:cubicBezTo>
                              <a:cubicBezTo>
                                <a:pt x="12" y="505"/>
                                <a:pt x="7" y="488"/>
                                <a:pt x="5" y="460"/>
                              </a:cubicBezTo>
                              <a:cubicBezTo>
                                <a:pt x="3" y="432"/>
                                <a:pt x="0" y="388"/>
                                <a:pt x="15" y="350"/>
                              </a:cubicBezTo>
                              <a:cubicBezTo>
                                <a:pt x="30" y="312"/>
                                <a:pt x="62" y="272"/>
                                <a:pt x="95" y="230"/>
                              </a:cubicBezTo>
                              <a:cubicBezTo>
                                <a:pt x="128" y="188"/>
                                <a:pt x="183" y="138"/>
                                <a:pt x="215" y="100"/>
                              </a:cubicBezTo>
                              <a:cubicBezTo>
                                <a:pt x="247" y="62"/>
                                <a:pt x="272" y="17"/>
                                <a:pt x="285" y="0"/>
                              </a:cubicBezTo>
                            </a:path>
                          </a:pathLst>
                        </a:custGeom>
                        <a:noFill/>
                        <a:ln w="9525">
                          <a:solidFill>
                            <a:srgbClr val="FF0000"/>
                          </a:solidFill>
                          <a:round/>
                        </a:ln>
                      </p:spPr>
                      <p:txBody>
                        <a:bodyPr/>
                        <a:lstStyle/>
                        <a:p>
                          <a:endParaRPr lang="en-US"/>
                        </a:p>
                      </p:txBody>
                    </p:sp>
                    <p:sp>
                      <p:nvSpPr>
                        <p:cNvPr id="39032" name="Freeform 65"/>
                        <p:cNvSpPr/>
                        <p:nvPr/>
                      </p:nvSpPr>
                      <p:spPr bwMode="auto">
                        <a:xfrm>
                          <a:off x="7520" y="1497"/>
                          <a:ext cx="470" cy="213"/>
                        </a:xfrm>
                        <a:custGeom>
                          <a:avLst/>
                          <a:gdLst>
                            <a:gd name="T0" fmla="*/ 0 w 470"/>
                            <a:gd name="T1" fmla="*/ 213 h 213"/>
                            <a:gd name="T2" fmla="*/ 80 w 470"/>
                            <a:gd name="T3" fmla="*/ 143 h 213"/>
                            <a:gd name="T4" fmla="*/ 180 w 470"/>
                            <a:gd name="T5" fmla="*/ 73 h 213"/>
                            <a:gd name="T6" fmla="*/ 300 w 470"/>
                            <a:gd name="T7" fmla="*/ 23 h 213"/>
                            <a:gd name="T8" fmla="*/ 380 w 470"/>
                            <a:gd name="T9" fmla="*/ 3 h 213"/>
                            <a:gd name="T10" fmla="*/ 470 w 470"/>
                            <a:gd name="T11" fmla="*/ 43 h 213"/>
                            <a:gd name="T12" fmla="*/ 0 60000 65536"/>
                            <a:gd name="T13" fmla="*/ 0 60000 65536"/>
                            <a:gd name="T14" fmla="*/ 0 60000 65536"/>
                            <a:gd name="T15" fmla="*/ 0 60000 65536"/>
                            <a:gd name="T16" fmla="*/ 0 60000 65536"/>
                            <a:gd name="T17" fmla="*/ 0 60000 65536"/>
                            <a:gd name="T18" fmla="*/ 0 w 470"/>
                            <a:gd name="T19" fmla="*/ 0 h 213"/>
                            <a:gd name="T20" fmla="*/ 470 w 470"/>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470" h="213">
                              <a:moveTo>
                                <a:pt x="0" y="213"/>
                              </a:moveTo>
                              <a:cubicBezTo>
                                <a:pt x="25" y="189"/>
                                <a:pt x="50" y="166"/>
                                <a:pt x="80" y="143"/>
                              </a:cubicBezTo>
                              <a:cubicBezTo>
                                <a:pt x="110" y="120"/>
                                <a:pt x="143" y="93"/>
                                <a:pt x="180" y="73"/>
                              </a:cubicBezTo>
                              <a:cubicBezTo>
                                <a:pt x="217" y="53"/>
                                <a:pt x="267" y="35"/>
                                <a:pt x="300" y="23"/>
                              </a:cubicBezTo>
                              <a:cubicBezTo>
                                <a:pt x="333" y="11"/>
                                <a:pt x="352" y="0"/>
                                <a:pt x="380" y="3"/>
                              </a:cubicBezTo>
                              <a:cubicBezTo>
                                <a:pt x="408" y="6"/>
                                <a:pt x="452" y="31"/>
                                <a:pt x="470" y="43"/>
                              </a:cubicBezTo>
                            </a:path>
                          </a:pathLst>
                        </a:custGeom>
                        <a:noFill/>
                        <a:ln w="9525">
                          <a:solidFill>
                            <a:srgbClr val="FF0000"/>
                          </a:solidFill>
                          <a:round/>
                        </a:ln>
                      </p:spPr>
                      <p:txBody>
                        <a:bodyPr/>
                        <a:lstStyle/>
                        <a:p>
                          <a:endParaRPr lang="en-US"/>
                        </a:p>
                      </p:txBody>
                    </p:sp>
                    <p:sp>
                      <p:nvSpPr>
                        <p:cNvPr id="39033" name="Line 66"/>
                        <p:cNvSpPr>
                          <a:spLocks noChangeShapeType="1"/>
                        </p:cNvSpPr>
                        <p:nvPr/>
                      </p:nvSpPr>
                      <p:spPr bwMode="auto">
                        <a:xfrm>
                          <a:off x="8020" y="1560"/>
                          <a:ext cx="90" cy="150"/>
                        </a:xfrm>
                        <a:prstGeom prst="line">
                          <a:avLst/>
                        </a:prstGeom>
                        <a:noFill/>
                        <a:ln w="9525">
                          <a:solidFill>
                            <a:srgbClr val="FF0000"/>
                          </a:solidFill>
                          <a:round/>
                        </a:ln>
                      </p:spPr>
                      <p:txBody>
                        <a:bodyPr/>
                        <a:lstStyle/>
                        <a:p>
                          <a:endParaRPr lang="en-US"/>
                        </a:p>
                      </p:txBody>
                    </p:sp>
                    <p:sp>
                      <p:nvSpPr>
                        <p:cNvPr id="39034" name="Line 67"/>
                        <p:cNvSpPr>
                          <a:spLocks noChangeShapeType="1"/>
                        </p:cNvSpPr>
                        <p:nvPr/>
                      </p:nvSpPr>
                      <p:spPr bwMode="auto">
                        <a:xfrm>
                          <a:off x="7340" y="2270"/>
                          <a:ext cx="140" cy="80"/>
                        </a:xfrm>
                        <a:prstGeom prst="line">
                          <a:avLst/>
                        </a:prstGeom>
                        <a:noFill/>
                        <a:ln w="9525">
                          <a:solidFill>
                            <a:srgbClr val="FF0000"/>
                          </a:solidFill>
                          <a:round/>
                        </a:ln>
                      </p:spPr>
                      <p:txBody>
                        <a:bodyPr/>
                        <a:lstStyle/>
                        <a:p>
                          <a:endParaRPr lang="en-US"/>
                        </a:p>
                      </p:txBody>
                    </p:sp>
                    <p:sp>
                      <p:nvSpPr>
                        <p:cNvPr id="39035" name="Freeform 68"/>
                        <p:cNvSpPr/>
                        <p:nvPr/>
                      </p:nvSpPr>
                      <p:spPr bwMode="auto">
                        <a:xfrm>
                          <a:off x="7470" y="2350"/>
                          <a:ext cx="150" cy="70"/>
                        </a:xfrm>
                        <a:custGeom>
                          <a:avLst/>
                          <a:gdLst>
                            <a:gd name="T0" fmla="*/ 0 w 150"/>
                            <a:gd name="T1" fmla="*/ 0 h 70"/>
                            <a:gd name="T2" fmla="*/ 70 w 150"/>
                            <a:gd name="T3" fmla="*/ 30 h 70"/>
                            <a:gd name="T4" fmla="*/ 150 w 150"/>
                            <a:gd name="T5" fmla="*/ 70 h 70"/>
                            <a:gd name="T6" fmla="*/ 0 60000 65536"/>
                            <a:gd name="T7" fmla="*/ 0 60000 65536"/>
                            <a:gd name="T8" fmla="*/ 0 60000 65536"/>
                            <a:gd name="T9" fmla="*/ 0 w 150"/>
                            <a:gd name="T10" fmla="*/ 0 h 70"/>
                            <a:gd name="T11" fmla="*/ 150 w 150"/>
                            <a:gd name="T12" fmla="*/ 70 h 70"/>
                          </a:gdLst>
                          <a:ahLst/>
                          <a:cxnLst>
                            <a:cxn ang="T6">
                              <a:pos x="T0" y="T1"/>
                            </a:cxn>
                            <a:cxn ang="T7">
                              <a:pos x="T2" y="T3"/>
                            </a:cxn>
                            <a:cxn ang="T8">
                              <a:pos x="T4" y="T5"/>
                            </a:cxn>
                          </a:cxnLst>
                          <a:rect l="T9" t="T10" r="T11" b="T12"/>
                          <a:pathLst>
                            <a:path w="150" h="70">
                              <a:moveTo>
                                <a:pt x="0" y="0"/>
                              </a:moveTo>
                              <a:cubicBezTo>
                                <a:pt x="22" y="9"/>
                                <a:pt x="45" y="18"/>
                                <a:pt x="70" y="30"/>
                              </a:cubicBezTo>
                              <a:cubicBezTo>
                                <a:pt x="95" y="42"/>
                                <a:pt x="137" y="65"/>
                                <a:pt x="150" y="70"/>
                              </a:cubicBezTo>
                            </a:path>
                          </a:pathLst>
                        </a:custGeom>
                        <a:noFill/>
                        <a:ln w="9525">
                          <a:solidFill>
                            <a:srgbClr val="FF0000"/>
                          </a:solidFill>
                          <a:round/>
                        </a:ln>
                      </p:spPr>
                      <p:txBody>
                        <a:bodyPr/>
                        <a:lstStyle/>
                        <a:p>
                          <a:endParaRPr lang="en-US"/>
                        </a:p>
                      </p:txBody>
                    </p:sp>
                    <p:sp>
                      <p:nvSpPr>
                        <p:cNvPr id="39036" name="Freeform 69"/>
                        <p:cNvSpPr/>
                        <p:nvPr/>
                      </p:nvSpPr>
                      <p:spPr bwMode="auto">
                        <a:xfrm>
                          <a:off x="8110" y="1710"/>
                          <a:ext cx="70" cy="150"/>
                        </a:xfrm>
                        <a:custGeom>
                          <a:avLst/>
                          <a:gdLst>
                            <a:gd name="T0" fmla="*/ 0 w 70"/>
                            <a:gd name="T1" fmla="*/ 0 h 150"/>
                            <a:gd name="T2" fmla="*/ 50 w 70"/>
                            <a:gd name="T3" fmla="*/ 90 h 150"/>
                            <a:gd name="T4" fmla="*/ 70 w 70"/>
                            <a:gd name="T5" fmla="*/ 150 h 150"/>
                            <a:gd name="T6" fmla="*/ 0 60000 65536"/>
                            <a:gd name="T7" fmla="*/ 0 60000 65536"/>
                            <a:gd name="T8" fmla="*/ 0 60000 65536"/>
                            <a:gd name="T9" fmla="*/ 0 w 70"/>
                            <a:gd name="T10" fmla="*/ 0 h 150"/>
                            <a:gd name="T11" fmla="*/ 70 w 70"/>
                            <a:gd name="T12" fmla="*/ 150 h 150"/>
                          </a:gdLst>
                          <a:ahLst/>
                          <a:cxnLst>
                            <a:cxn ang="T6">
                              <a:pos x="T0" y="T1"/>
                            </a:cxn>
                            <a:cxn ang="T7">
                              <a:pos x="T2" y="T3"/>
                            </a:cxn>
                            <a:cxn ang="T8">
                              <a:pos x="T4" y="T5"/>
                            </a:cxn>
                          </a:cxnLst>
                          <a:rect l="T9" t="T10" r="T11" b="T12"/>
                          <a:pathLst>
                            <a:path w="70" h="150">
                              <a:moveTo>
                                <a:pt x="0" y="0"/>
                              </a:moveTo>
                              <a:cubicBezTo>
                                <a:pt x="19" y="32"/>
                                <a:pt x="38" y="65"/>
                                <a:pt x="50" y="90"/>
                              </a:cubicBezTo>
                              <a:cubicBezTo>
                                <a:pt x="62" y="115"/>
                                <a:pt x="67" y="140"/>
                                <a:pt x="70" y="150"/>
                              </a:cubicBezTo>
                            </a:path>
                          </a:pathLst>
                        </a:custGeom>
                        <a:noFill/>
                        <a:ln w="9525">
                          <a:solidFill>
                            <a:srgbClr val="FF0000"/>
                          </a:solidFill>
                          <a:round/>
                        </a:ln>
                      </p:spPr>
                      <p:txBody>
                        <a:bodyPr/>
                        <a:lstStyle/>
                        <a:p>
                          <a:endParaRPr lang="en-US"/>
                        </a:p>
                      </p:txBody>
                    </p:sp>
                    <p:sp>
                      <p:nvSpPr>
                        <p:cNvPr id="39037" name="Line 70"/>
                        <p:cNvSpPr>
                          <a:spLocks noChangeShapeType="1"/>
                        </p:cNvSpPr>
                        <p:nvPr/>
                      </p:nvSpPr>
                      <p:spPr bwMode="auto">
                        <a:xfrm>
                          <a:off x="8380" y="1430"/>
                          <a:ext cx="30" cy="190"/>
                        </a:xfrm>
                        <a:prstGeom prst="line">
                          <a:avLst/>
                        </a:prstGeom>
                        <a:noFill/>
                        <a:ln w="9525">
                          <a:solidFill>
                            <a:srgbClr val="FF0000"/>
                          </a:solidFill>
                          <a:round/>
                        </a:ln>
                      </p:spPr>
                      <p:txBody>
                        <a:bodyPr/>
                        <a:lstStyle/>
                        <a:p>
                          <a:endParaRPr lang="en-US"/>
                        </a:p>
                      </p:txBody>
                    </p:sp>
                    <p:sp>
                      <p:nvSpPr>
                        <p:cNvPr id="39038" name="Line 71"/>
                        <p:cNvSpPr>
                          <a:spLocks noChangeShapeType="1"/>
                        </p:cNvSpPr>
                        <p:nvPr/>
                      </p:nvSpPr>
                      <p:spPr bwMode="auto">
                        <a:xfrm>
                          <a:off x="7230" y="2610"/>
                          <a:ext cx="210" cy="20"/>
                        </a:xfrm>
                        <a:prstGeom prst="line">
                          <a:avLst/>
                        </a:prstGeom>
                        <a:noFill/>
                        <a:ln w="9525">
                          <a:solidFill>
                            <a:srgbClr val="FF0000"/>
                          </a:solidFill>
                          <a:round/>
                        </a:ln>
                      </p:spPr>
                      <p:txBody>
                        <a:bodyPr/>
                        <a:lstStyle/>
                        <a:p>
                          <a:endParaRPr lang="en-US"/>
                        </a:p>
                      </p:txBody>
                    </p:sp>
                    <p:sp>
                      <p:nvSpPr>
                        <p:cNvPr id="39039" name="Freeform 72"/>
                        <p:cNvSpPr/>
                        <p:nvPr/>
                      </p:nvSpPr>
                      <p:spPr bwMode="auto">
                        <a:xfrm>
                          <a:off x="7980" y="2260"/>
                          <a:ext cx="245" cy="193"/>
                        </a:xfrm>
                        <a:custGeom>
                          <a:avLst/>
                          <a:gdLst>
                            <a:gd name="T0" fmla="*/ 240 w 245"/>
                            <a:gd name="T1" fmla="*/ 0 h 193"/>
                            <a:gd name="T2" fmla="*/ 240 w 245"/>
                            <a:gd name="T3" fmla="*/ 80 h 193"/>
                            <a:gd name="T4" fmla="*/ 210 w 245"/>
                            <a:gd name="T5" fmla="*/ 150 h 193"/>
                            <a:gd name="T6" fmla="*/ 130 w 245"/>
                            <a:gd name="T7" fmla="*/ 190 h 193"/>
                            <a:gd name="T8" fmla="*/ 0 w 245"/>
                            <a:gd name="T9" fmla="*/ 170 h 193"/>
                            <a:gd name="T10" fmla="*/ 0 60000 65536"/>
                            <a:gd name="T11" fmla="*/ 0 60000 65536"/>
                            <a:gd name="T12" fmla="*/ 0 60000 65536"/>
                            <a:gd name="T13" fmla="*/ 0 60000 65536"/>
                            <a:gd name="T14" fmla="*/ 0 60000 65536"/>
                            <a:gd name="T15" fmla="*/ 0 w 245"/>
                            <a:gd name="T16" fmla="*/ 0 h 193"/>
                            <a:gd name="T17" fmla="*/ 245 w 245"/>
                            <a:gd name="T18" fmla="*/ 193 h 193"/>
                          </a:gdLst>
                          <a:ahLst/>
                          <a:cxnLst>
                            <a:cxn ang="T10">
                              <a:pos x="T0" y="T1"/>
                            </a:cxn>
                            <a:cxn ang="T11">
                              <a:pos x="T2" y="T3"/>
                            </a:cxn>
                            <a:cxn ang="T12">
                              <a:pos x="T4" y="T5"/>
                            </a:cxn>
                            <a:cxn ang="T13">
                              <a:pos x="T6" y="T7"/>
                            </a:cxn>
                            <a:cxn ang="T14">
                              <a:pos x="T8" y="T9"/>
                            </a:cxn>
                          </a:cxnLst>
                          <a:rect l="T15" t="T16" r="T17" b="T18"/>
                          <a:pathLst>
                            <a:path w="245" h="193">
                              <a:moveTo>
                                <a:pt x="240" y="0"/>
                              </a:moveTo>
                              <a:cubicBezTo>
                                <a:pt x="242" y="27"/>
                                <a:pt x="245" y="55"/>
                                <a:pt x="240" y="80"/>
                              </a:cubicBezTo>
                              <a:cubicBezTo>
                                <a:pt x="235" y="105"/>
                                <a:pt x="228" y="132"/>
                                <a:pt x="210" y="150"/>
                              </a:cubicBezTo>
                              <a:cubicBezTo>
                                <a:pt x="192" y="168"/>
                                <a:pt x="165" y="187"/>
                                <a:pt x="130" y="190"/>
                              </a:cubicBezTo>
                              <a:cubicBezTo>
                                <a:pt x="95" y="193"/>
                                <a:pt x="22" y="173"/>
                                <a:pt x="0" y="170"/>
                              </a:cubicBezTo>
                            </a:path>
                          </a:pathLst>
                        </a:custGeom>
                        <a:noFill/>
                        <a:ln w="9525">
                          <a:solidFill>
                            <a:srgbClr val="FF0000"/>
                          </a:solidFill>
                          <a:round/>
                        </a:ln>
                      </p:spPr>
                      <p:txBody>
                        <a:bodyPr/>
                        <a:lstStyle/>
                        <a:p>
                          <a:endParaRPr lang="en-US"/>
                        </a:p>
                      </p:txBody>
                    </p:sp>
                    <p:sp>
                      <p:nvSpPr>
                        <p:cNvPr id="39040" name="Freeform 73"/>
                        <p:cNvSpPr/>
                        <p:nvPr/>
                      </p:nvSpPr>
                      <p:spPr bwMode="auto">
                        <a:xfrm>
                          <a:off x="8220" y="2480"/>
                          <a:ext cx="210" cy="197"/>
                        </a:xfrm>
                        <a:custGeom>
                          <a:avLst/>
                          <a:gdLst>
                            <a:gd name="T0" fmla="*/ 210 w 210"/>
                            <a:gd name="T1" fmla="*/ 0 h 197"/>
                            <a:gd name="T2" fmla="*/ 200 w 210"/>
                            <a:gd name="T3" fmla="*/ 100 h 197"/>
                            <a:gd name="T4" fmla="*/ 150 w 210"/>
                            <a:gd name="T5" fmla="*/ 150 h 197"/>
                            <a:gd name="T6" fmla="*/ 100 w 210"/>
                            <a:gd name="T7" fmla="*/ 190 h 197"/>
                            <a:gd name="T8" fmla="*/ 0 w 210"/>
                            <a:gd name="T9" fmla="*/ 190 h 197"/>
                            <a:gd name="T10" fmla="*/ 0 60000 65536"/>
                            <a:gd name="T11" fmla="*/ 0 60000 65536"/>
                            <a:gd name="T12" fmla="*/ 0 60000 65536"/>
                            <a:gd name="T13" fmla="*/ 0 60000 65536"/>
                            <a:gd name="T14" fmla="*/ 0 60000 65536"/>
                            <a:gd name="T15" fmla="*/ 0 w 210"/>
                            <a:gd name="T16" fmla="*/ 0 h 197"/>
                            <a:gd name="T17" fmla="*/ 210 w 210"/>
                            <a:gd name="T18" fmla="*/ 197 h 197"/>
                          </a:gdLst>
                          <a:ahLst/>
                          <a:cxnLst>
                            <a:cxn ang="T10">
                              <a:pos x="T0" y="T1"/>
                            </a:cxn>
                            <a:cxn ang="T11">
                              <a:pos x="T2" y="T3"/>
                            </a:cxn>
                            <a:cxn ang="T12">
                              <a:pos x="T4" y="T5"/>
                            </a:cxn>
                            <a:cxn ang="T13">
                              <a:pos x="T6" y="T7"/>
                            </a:cxn>
                            <a:cxn ang="T14">
                              <a:pos x="T8" y="T9"/>
                            </a:cxn>
                          </a:cxnLst>
                          <a:rect l="T15" t="T16" r="T17" b="T18"/>
                          <a:pathLst>
                            <a:path w="210" h="197">
                              <a:moveTo>
                                <a:pt x="210" y="0"/>
                              </a:moveTo>
                              <a:cubicBezTo>
                                <a:pt x="210" y="37"/>
                                <a:pt x="210" y="75"/>
                                <a:pt x="200" y="100"/>
                              </a:cubicBezTo>
                              <a:cubicBezTo>
                                <a:pt x="190" y="125"/>
                                <a:pt x="167" y="135"/>
                                <a:pt x="150" y="150"/>
                              </a:cubicBezTo>
                              <a:cubicBezTo>
                                <a:pt x="133" y="165"/>
                                <a:pt x="125" y="183"/>
                                <a:pt x="100" y="190"/>
                              </a:cubicBezTo>
                              <a:cubicBezTo>
                                <a:pt x="75" y="197"/>
                                <a:pt x="17" y="190"/>
                                <a:pt x="0" y="190"/>
                              </a:cubicBezTo>
                            </a:path>
                          </a:pathLst>
                        </a:custGeom>
                        <a:noFill/>
                        <a:ln w="9525">
                          <a:solidFill>
                            <a:srgbClr val="FF0000"/>
                          </a:solidFill>
                          <a:round/>
                        </a:ln>
                      </p:spPr>
                      <p:txBody>
                        <a:bodyPr/>
                        <a:lstStyle/>
                        <a:p>
                          <a:endParaRPr lang="en-US"/>
                        </a:p>
                      </p:txBody>
                    </p:sp>
                  </p:grpSp>
                  <p:grpSp>
                    <p:nvGrpSpPr>
                      <p:cNvPr id="39010" name="Group 74"/>
                      <p:cNvGrpSpPr/>
                      <p:nvPr/>
                    </p:nvGrpSpPr>
                    <p:grpSpPr bwMode="auto">
                      <a:xfrm flipH="1">
                        <a:off x="8760" y="1303"/>
                        <a:ext cx="1390" cy="1414"/>
                        <a:chOff x="7040" y="1263"/>
                        <a:chExt cx="1390" cy="1414"/>
                      </a:xfrm>
                    </p:grpSpPr>
                    <p:sp>
                      <p:nvSpPr>
                        <p:cNvPr id="39011" name="Line 75"/>
                        <p:cNvSpPr>
                          <a:spLocks noChangeShapeType="1"/>
                        </p:cNvSpPr>
                        <p:nvPr/>
                      </p:nvSpPr>
                      <p:spPr bwMode="auto">
                        <a:xfrm>
                          <a:off x="8400" y="1620"/>
                          <a:ext cx="30" cy="860"/>
                        </a:xfrm>
                        <a:prstGeom prst="line">
                          <a:avLst/>
                        </a:prstGeom>
                        <a:noFill/>
                        <a:ln w="9525">
                          <a:solidFill>
                            <a:srgbClr val="FF0000"/>
                          </a:solidFill>
                          <a:round/>
                        </a:ln>
                      </p:spPr>
                      <p:txBody>
                        <a:bodyPr/>
                        <a:lstStyle/>
                        <a:p>
                          <a:endParaRPr lang="en-US"/>
                        </a:p>
                      </p:txBody>
                    </p:sp>
                    <p:sp>
                      <p:nvSpPr>
                        <p:cNvPr id="39012" name="Line 76"/>
                        <p:cNvSpPr>
                          <a:spLocks noChangeShapeType="1"/>
                        </p:cNvSpPr>
                        <p:nvPr/>
                      </p:nvSpPr>
                      <p:spPr bwMode="auto">
                        <a:xfrm>
                          <a:off x="7380" y="2630"/>
                          <a:ext cx="880" cy="40"/>
                        </a:xfrm>
                        <a:prstGeom prst="line">
                          <a:avLst/>
                        </a:prstGeom>
                        <a:noFill/>
                        <a:ln w="9525">
                          <a:solidFill>
                            <a:srgbClr val="FF0000"/>
                          </a:solidFill>
                          <a:round/>
                        </a:ln>
                      </p:spPr>
                      <p:txBody>
                        <a:bodyPr/>
                        <a:lstStyle/>
                        <a:p>
                          <a:endParaRPr lang="en-US"/>
                        </a:p>
                      </p:txBody>
                    </p:sp>
                    <p:sp>
                      <p:nvSpPr>
                        <p:cNvPr id="39013" name="Line 77"/>
                        <p:cNvSpPr>
                          <a:spLocks noChangeShapeType="1"/>
                        </p:cNvSpPr>
                        <p:nvPr/>
                      </p:nvSpPr>
                      <p:spPr bwMode="auto">
                        <a:xfrm>
                          <a:off x="7590" y="2410"/>
                          <a:ext cx="420" cy="30"/>
                        </a:xfrm>
                        <a:prstGeom prst="line">
                          <a:avLst/>
                        </a:prstGeom>
                        <a:noFill/>
                        <a:ln w="9525">
                          <a:solidFill>
                            <a:srgbClr val="FF0000"/>
                          </a:solidFill>
                          <a:round/>
                        </a:ln>
                      </p:spPr>
                      <p:txBody>
                        <a:bodyPr/>
                        <a:lstStyle/>
                        <a:p>
                          <a:endParaRPr lang="en-US"/>
                        </a:p>
                      </p:txBody>
                    </p:sp>
                    <p:sp>
                      <p:nvSpPr>
                        <p:cNvPr id="39014" name="Line 78"/>
                        <p:cNvSpPr>
                          <a:spLocks noChangeShapeType="1"/>
                        </p:cNvSpPr>
                        <p:nvPr/>
                      </p:nvSpPr>
                      <p:spPr bwMode="auto">
                        <a:xfrm>
                          <a:off x="8170" y="1840"/>
                          <a:ext cx="50" cy="400"/>
                        </a:xfrm>
                        <a:prstGeom prst="line">
                          <a:avLst/>
                        </a:prstGeom>
                        <a:noFill/>
                        <a:ln w="9525">
                          <a:solidFill>
                            <a:srgbClr val="FF0000"/>
                          </a:solidFill>
                          <a:round/>
                        </a:ln>
                      </p:spPr>
                      <p:txBody>
                        <a:bodyPr/>
                        <a:lstStyle/>
                        <a:p>
                          <a:endParaRPr lang="en-US"/>
                        </a:p>
                      </p:txBody>
                    </p:sp>
                    <p:sp>
                      <p:nvSpPr>
                        <p:cNvPr id="39015" name="Freeform 79"/>
                        <p:cNvSpPr/>
                        <p:nvPr/>
                      </p:nvSpPr>
                      <p:spPr bwMode="auto">
                        <a:xfrm>
                          <a:off x="7040" y="1263"/>
                          <a:ext cx="1330" cy="1349"/>
                        </a:xfrm>
                        <a:custGeom>
                          <a:avLst/>
                          <a:gdLst>
                            <a:gd name="T0" fmla="*/ 180 w 1330"/>
                            <a:gd name="T1" fmla="*/ 1347 h 1349"/>
                            <a:gd name="T2" fmla="*/ 100 w 1330"/>
                            <a:gd name="T3" fmla="*/ 1317 h 1349"/>
                            <a:gd name="T4" fmla="*/ 20 w 1330"/>
                            <a:gd name="T5" fmla="*/ 1157 h 1349"/>
                            <a:gd name="T6" fmla="*/ 10 w 1330"/>
                            <a:gd name="T7" fmla="*/ 1057 h 1349"/>
                            <a:gd name="T8" fmla="*/ 20 w 1330"/>
                            <a:gd name="T9" fmla="*/ 937 h 1349"/>
                            <a:gd name="T10" fmla="*/ 130 w 1330"/>
                            <a:gd name="T11" fmla="*/ 727 h 1349"/>
                            <a:gd name="T12" fmla="*/ 220 w 1330"/>
                            <a:gd name="T13" fmla="*/ 597 h 1349"/>
                            <a:gd name="T14" fmla="*/ 310 w 1330"/>
                            <a:gd name="T15" fmla="*/ 497 h 1349"/>
                            <a:gd name="T16" fmla="*/ 430 w 1330"/>
                            <a:gd name="T17" fmla="*/ 357 h 1349"/>
                            <a:gd name="T18" fmla="*/ 540 w 1330"/>
                            <a:gd name="T19" fmla="*/ 277 h 1349"/>
                            <a:gd name="T20" fmla="*/ 700 w 1330"/>
                            <a:gd name="T21" fmla="*/ 147 h 1349"/>
                            <a:gd name="T22" fmla="*/ 790 w 1330"/>
                            <a:gd name="T23" fmla="*/ 97 h 1349"/>
                            <a:gd name="T24" fmla="*/ 920 w 1330"/>
                            <a:gd name="T25" fmla="*/ 47 h 1349"/>
                            <a:gd name="T26" fmla="*/ 1030 w 1330"/>
                            <a:gd name="T27" fmla="*/ 17 h 1349"/>
                            <a:gd name="T28" fmla="*/ 1130 w 1330"/>
                            <a:gd name="T29" fmla="*/ 7 h 1349"/>
                            <a:gd name="T30" fmla="*/ 1190 w 1330"/>
                            <a:gd name="T31" fmla="*/ 7 h 1349"/>
                            <a:gd name="T32" fmla="*/ 1260 w 1330"/>
                            <a:gd name="T33" fmla="*/ 47 h 1349"/>
                            <a:gd name="T34" fmla="*/ 1330 w 1330"/>
                            <a:gd name="T35" fmla="*/ 157 h 13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30"/>
                            <a:gd name="T55" fmla="*/ 0 h 1349"/>
                            <a:gd name="T56" fmla="*/ 1330 w 1330"/>
                            <a:gd name="T57" fmla="*/ 1349 h 13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30" h="1349">
                              <a:moveTo>
                                <a:pt x="180" y="1347"/>
                              </a:moveTo>
                              <a:cubicBezTo>
                                <a:pt x="153" y="1348"/>
                                <a:pt x="127" y="1349"/>
                                <a:pt x="100" y="1317"/>
                              </a:cubicBezTo>
                              <a:cubicBezTo>
                                <a:pt x="73" y="1285"/>
                                <a:pt x="35" y="1200"/>
                                <a:pt x="20" y="1157"/>
                              </a:cubicBezTo>
                              <a:cubicBezTo>
                                <a:pt x="5" y="1114"/>
                                <a:pt x="10" y="1094"/>
                                <a:pt x="10" y="1057"/>
                              </a:cubicBezTo>
                              <a:cubicBezTo>
                                <a:pt x="10" y="1020"/>
                                <a:pt x="0" y="992"/>
                                <a:pt x="20" y="937"/>
                              </a:cubicBezTo>
                              <a:cubicBezTo>
                                <a:pt x="40" y="882"/>
                                <a:pt x="97" y="784"/>
                                <a:pt x="130" y="727"/>
                              </a:cubicBezTo>
                              <a:cubicBezTo>
                                <a:pt x="163" y="670"/>
                                <a:pt x="190" y="635"/>
                                <a:pt x="220" y="597"/>
                              </a:cubicBezTo>
                              <a:cubicBezTo>
                                <a:pt x="250" y="559"/>
                                <a:pt x="275" y="537"/>
                                <a:pt x="310" y="497"/>
                              </a:cubicBezTo>
                              <a:cubicBezTo>
                                <a:pt x="345" y="457"/>
                                <a:pt x="392" y="394"/>
                                <a:pt x="430" y="357"/>
                              </a:cubicBezTo>
                              <a:cubicBezTo>
                                <a:pt x="468" y="320"/>
                                <a:pt x="495" y="312"/>
                                <a:pt x="540" y="277"/>
                              </a:cubicBezTo>
                              <a:cubicBezTo>
                                <a:pt x="585" y="242"/>
                                <a:pt x="658" y="177"/>
                                <a:pt x="700" y="147"/>
                              </a:cubicBezTo>
                              <a:cubicBezTo>
                                <a:pt x="742" y="117"/>
                                <a:pt x="753" y="114"/>
                                <a:pt x="790" y="97"/>
                              </a:cubicBezTo>
                              <a:cubicBezTo>
                                <a:pt x="827" y="80"/>
                                <a:pt x="880" y="60"/>
                                <a:pt x="920" y="47"/>
                              </a:cubicBezTo>
                              <a:cubicBezTo>
                                <a:pt x="960" y="34"/>
                                <a:pt x="995" y="24"/>
                                <a:pt x="1030" y="17"/>
                              </a:cubicBezTo>
                              <a:cubicBezTo>
                                <a:pt x="1065" y="10"/>
                                <a:pt x="1103" y="9"/>
                                <a:pt x="1130" y="7"/>
                              </a:cubicBezTo>
                              <a:cubicBezTo>
                                <a:pt x="1157" y="5"/>
                                <a:pt x="1168" y="0"/>
                                <a:pt x="1190" y="7"/>
                              </a:cubicBezTo>
                              <a:cubicBezTo>
                                <a:pt x="1212" y="14"/>
                                <a:pt x="1237" y="22"/>
                                <a:pt x="1260" y="47"/>
                              </a:cubicBezTo>
                              <a:cubicBezTo>
                                <a:pt x="1283" y="72"/>
                                <a:pt x="1317" y="132"/>
                                <a:pt x="1330" y="157"/>
                              </a:cubicBezTo>
                            </a:path>
                          </a:pathLst>
                        </a:custGeom>
                        <a:noFill/>
                        <a:ln w="9525">
                          <a:solidFill>
                            <a:srgbClr val="FF0000"/>
                          </a:solidFill>
                          <a:round/>
                        </a:ln>
                      </p:spPr>
                      <p:txBody>
                        <a:bodyPr/>
                        <a:lstStyle/>
                        <a:p>
                          <a:endParaRPr lang="en-US"/>
                        </a:p>
                      </p:txBody>
                    </p:sp>
                    <p:sp>
                      <p:nvSpPr>
                        <p:cNvPr id="39016" name="Freeform 80"/>
                        <p:cNvSpPr/>
                        <p:nvPr/>
                      </p:nvSpPr>
                      <p:spPr bwMode="auto">
                        <a:xfrm>
                          <a:off x="7235" y="1710"/>
                          <a:ext cx="285" cy="550"/>
                        </a:xfrm>
                        <a:custGeom>
                          <a:avLst/>
                          <a:gdLst>
                            <a:gd name="T0" fmla="*/ 85 w 285"/>
                            <a:gd name="T1" fmla="*/ 550 h 550"/>
                            <a:gd name="T2" fmla="*/ 25 w 285"/>
                            <a:gd name="T3" fmla="*/ 520 h 550"/>
                            <a:gd name="T4" fmla="*/ 5 w 285"/>
                            <a:gd name="T5" fmla="*/ 460 h 550"/>
                            <a:gd name="T6" fmla="*/ 15 w 285"/>
                            <a:gd name="T7" fmla="*/ 350 h 550"/>
                            <a:gd name="T8" fmla="*/ 95 w 285"/>
                            <a:gd name="T9" fmla="*/ 230 h 550"/>
                            <a:gd name="T10" fmla="*/ 215 w 285"/>
                            <a:gd name="T11" fmla="*/ 100 h 550"/>
                            <a:gd name="T12" fmla="*/ 285 w 285"/>
                            <a:gd name="T13" fmla="*/ 0 h 550"/>
                            <a:gd name="T14" fmla="*/ 0 60000 65536"/>
                            <a:gd name="T15" fmla="*/ 0 60000 65536"/>
                            <a:gd name="T16" fmla="*/ 0 60000 65536"/>
                            <a:gd name="T17" fmla="*/ 0 60000 65536"/>
                            <a:gd name="T18" fmla="*/ 0 60000 65536"/>
                            <a:gd name="T19" fmla="*/ 0 60000 65536"/>
                            <a:gd name="T20" fmla="*/ 0 60000 65536"/>
                            <a:gd name="T21" fmla="*/ 0 w 285"/>
                            <a:gd name="T22" fmla="*/ 0 h 550"/>
                            <a:gd name="T23" fmla="*/ 285 w 285"/>
                            <a:gd name="T24" fmla="*/ 550 h 5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550">
                              <a:moveTo>
                                <a:pt x="85" y="550"/>
                              </a:moveTo>
                              <a:cubicBezTo>
                                <a:pt x="61" y="542"/>
                                <a:pt x="38" y="535"/>
                                <a:pt x="25" y="520"/>
                              </a:cubicBezTo>
                              <a:cubicBezTo>
                                <a:pt x="12" y="505"/>
                                <a:pt x="7" y="488"/>
                                <a:pt x="5" y="460"/>
                              </a:cubicBezTo>
                              <a:cubicBezTo>
                                <a:pt x="3" y="432"/>
                                <a:pt x="0" y="388"/>
                                <a:pt x="15" y="350"/>
                              </a:cubicBezTo>
                              <a:cubicBezTo>
                                <a:pt x="30" y="312"/>
                                <a:pt x="62" y="272"/>
                                <a:pt x="95" y="230"/>
                              </a:cubicBezTo>
                              <a:cubicBezTo>
                                <a:pt x="128" y="188"/>
                                <a:pt x="183" y="138"/>
                                <a:pt x="215" y="100"/>
                              </a:cubicBezTo>
                              <a:cubicBezTo>
                                <a:pt x="247" y="62"/>
                                <a:pt x="272" y="17"/>
                                <a:pt x="285" y="0"/>
                              </a:cubicBezTo>
                            </a:path>
                          </a:pathLst>
                        </a:custGeom>
                        <a:noFill/>
                        <a:ln w="9525">
                          <a:solidFill>
                            <a:srgbClr val="FF0000"/>
                          </a:solidFill>
                          <a:round/>
                        </a:ln>
                      </p:spPr>
                      <p:txBody>
                        <a:bodyPr/>
                        <a:lstStyle/>
                        <a:p>
                          <a:endParaRPr lang="en-US"/>
                        </a:p>
                      </p:txBody>
                    </p:sp>
                    <p:sp>
                      <p:nvSpPr>
                        <p:cNvPr id="39017" name="Freeform 81"/>
                        <p:cNvSpPr/>
                        <p:nvPr/>
                      </p:nvSpPr>
                      <p:spPr bwMode="auto">
                        <a:xfrm>
                          <a:off x="7520" y="1497"/>
                          <a:ext cx="470" cy="213"/>
                        </a:xfrm>
                        <a:custGeom>
                          <a:avLst/>
                          <a:gdLst>
                            <a:gd name="T0" fmla="*/ 0 w 470"/>
                            <a:gd name="T1" fmla="*/ 213 h 213"/>
                            <a:gd name="T2" fmla="*/ 80 w 470"/>
                            <a:gd name="T3" fmla="*/ 143 h 213"/>
                            <a:gd name="T4" fmla="*/ 180 w 470"/>
                            <a:gd name="T5" fmla="*/ 73 h 213"/>
                            <a:gd name="T6" fmla="*/ 300 w 470"/>
                            <a:gd name="T7" fmla="*/ 23 h 213"/>
                            <a:gd name="T8" fmla="*/ 380 w 470"/>
                            <a:gd name="T9" fmla="*/ 3 h 213"/>
                            <a:gd name="T10" fmla="*/ 470 w 470"/>
                            <a:gd name="T11" fmla="*/ 43 h 213"/>
                            <a:gd name="T12" fmla="*/ 0 60000 65536"/>
                            <a:gd name="T13" fmla="*/ 0 60000 65536"/>
                            <a:gd name="T14" fmla="*/ 0 60000 65536"/>
                            <a:gd name="T15" fmla="*/ 0 60000 65536"/>
                            <a:gd name="T16" fmla="*/ 0 60000 65536"/>
                            <a:gd name="T17" fmla="*/ 0 60000 65536"/>
                            <a:gd name="T18" fmla="*/ 0 w 470"/>
                            <a:gd name="T19" fmla="*/ 0 h 213"/>
                            <a:gd name="T20" fmla="*/ 470 w 470"/>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470" h="213">
                              <a:moveTo>
                                <a:pt x="0" y="213"/>
                              </a:moveTo>
                              <a:cubicBezTo>
                                <a:pt x="25" y="189"/>
                                <a:pt x="50" y="166"/>
                                <a:pt x="80" y="143"/>
                              </a:cubicBezTo>
                              <a:cubicBezTo>
                                <a:pt x="110" y="120"/>
                                <a:pt x="143" y="93"/>
                                <a:pt x="180" y="73"/>
                              </a:cubicBezTo>
                              <a:cubicBezTo>
                                <a:pt x="217" y="53"/>
                                <a:pt x="267" y="35"/>
                                <a:pt x="300" y="23"/>
                              </a:cubicBezTo>
                              <a:cubicBezTo>
                                <a:pt x="333" y="11"/>
                                <a:pt x="352" y="0"/>
                                <a:pt x="380" y="3"/>
                              </a:cubicBezTo>
                              <a:cubicBezTo>
                                <a:pt x="408" y="6"/>
                                <a:pt x="452" y="31"/>
                                <a:pt x="470" y="43"/>
                              </a:cubicBezTo>
                            </a:path>
                          </a:pathLst>
                        </a:custGeom>
                        <a:noFill/>
                        <a:ln w="9525">
                          <a:solidFill>
                            <a:srgbClr val="FF0000"/>
                          </a:solidFill>
                          <a:round/>
                        </a:ln>
                      </p:spPr>
                      <p:txBody>
                        <a:bodyPr/>
                        <a:lstStyle/>
                        <a:p>
                          <a:endParaRPr lang="en-US"/>
                        </a:p>
                      </p:txBody>
                    </p:sp>
                    <p:sp>
                      <p:nvSpPr>
                        <p:cNvPr id="39018" name="Line 82"/>
                        <p:cNvSpPr>
                          <a:spLocks noChangeShapeType="1"/>
                        </p:cNvSpPr>
                        <p:nvPr/>
                      </p:nvSpPr>
                      <p:spPr bwMode="auto">
                        <a:xfrm>
                          <a:off x="8020" y="1560"/>
                          <a:ext cx="90" cy="150"/>
                        </a:xfrm>
                        <a:prstGeom prst="line">
                          <a:avLst/>
                        </a:prstGeom>
                        <a:noFill/>
                        <a:ln w="9525">
                          <a:solidFill>
                            <a:srgbClr val="FF0000"/>
                          </a:solidFill>
                          <a:round/>
                        </a:ln>
                      </p:spPr>
                      <p:txBody>
                        <a:bodyPr/>
                        <a:lstStyle/>
                        <a:p>
                          <a:endParaRPr lang="en-US"/>
                        </a:p>
                      </p:txBody>
                    </p:sp>
                    <p:sp>
                      <p:nvSpPr>
                        <p:cNvPr id="39019" name="Line 83"/>
                        <p:cNvSpPr>
                          <a:spLocks noChangeShapeType="1"/>
                        </p:cNvSpPr>
                        <p:nvPr/>
                      </p:nvSpPr>
                      <p:spPr bwMode="auto">
                        <a:xfrm>
                          <a:off x="7340" y="2270"/>
                          <a:ext cx="140" cy="80"/>
                        </a:xfrm>
                        <a:prstGeom prst="line">
                          <a:avLst/>
                        </a:prstGeom>
                        <a:noFill/>
                        <a:ln w="9525">
                          <a:solidFill>
                            <a:srgbClr val="FF0000"/>
                          </a:solidFill>
                          <a:round/>
                        </a:ln>
                      </p:spPr>
                      <p:txBody>
                        <a:bodyPr/>
                        <a:lstStyle/>
                        <a:p>
                          <a:endParaRPr lang="en-US"/>
                        </a:p>
                      </p:txBody>
                    </p:sp>
                    <p:sp>
                      <p:nvSpPr>
                        <p:cNvPr id="39020" name="Freeform 84"/>
                        <p:cNvSpPr/>
                        <p:nvPr/>
                      </p:nvSpPr>
                      <p:spPr bwMode="auto">
                        <a:xfrm>
                          <a:off x="7470" y="2350"/>
                          <a:ext cx="150" cy="70"/>
                        </a:xfrm>
                        <a:custGeom>
                          <a:avLst/>
                          <a:gdLst>
                            <a:gd name="T0" fmla="*/ 0 w 150"/>
                            <a:gd name="T1" fmla="*/ 0 h 70"/>
                            <a:gd name="T2" fmla="*/ 70 w 150"/>
                            <a:gd name="T3" fmla="*/ 30 h 70"/>
                            <a:gd name="T4" fmla="*/ 150 w 150"/>
                            <a:gd name="T5" fmla="*/ 70 h 70"/>
                            <a:gd name="T6" fmla="*/ 0 60000 65536"/>
                            <a:gd name="T7" fmla="*/ 0 60000 65536"/>
                            <a:gd name="T8" fmla="*/ 0 60000 65536"/>
                            <a:gd name="T9" fmla="*/ 0 w 150"/>
                            <a:gd name="T10" fmla="*/ 0 h 70"/>
                            <a:gd name="T11" fmla="*/ 150 w 150"/>
                            <a:gd name="T12" fmla="*/ 70 h 70"/>
                          </a:gdLst>
                          <a:ahLst/>
                          <a:cxnLst>
                            <a:cxn ang="T6">
                              <a:pos x="T0" y="T1"/>
                            </a:cxn>
                            <a:cxn ang="T7">
                              <a:pos x="T2" y="T3"/>
                            </a:cxn>
                            <a:cxn ang="T8">
                              <a:pos x="T4" y="T5"/>
                            </a:cxn>
                          </a:cxnLst>
                          <a:rect l="T9" t="T10" r="T11" b="T12"/>
                          <a:pathLst>
                            <a:path w="150" h="70">
                              <a:moveTo>
                                <a:pt x="0" y="0"/>
                              </a:moveTo>
                              <a:cubicBezTo>
                                <a:pt x="22" y="9"/>
                                <a:pt x="45" y="18"/>
                                <a:pt x="70" y="30"/>
                              </a:cubicBezTo>
                              <a:cubicBezTo>
                                <a:pt x="95" y="42"/>
                                <a:pt x="137" y="65"/>
                                <a:pt x="150" y="70"/>
                              </a:cubicBezTo>
                            </a:path>
                          </a:pathLst>
                        </a:custGeom>
                        <a:noFill/>
                        <a:ln w="9525">
                          <a:solidFill>
                            <a:srgbClr val="FF0000"/>
                          </a:solidFill>
                          <a:round/>
                        </a:ln>
                      </p:spPr>
                      <p:txBody>
                        <a:bodyPr/>
                        <a:lstStyle/>
                        <a:p>
                          <a:endParaRPr lang="en-US"/>
                        </a:p>
                      </p:txBody>
                    </p:sp>
                    <p:sp>
                      <p:nvSpPr>
                        <p:cNvPr id="39021" name="Freeform 85"/>
                        <p:cNvSpPr/>
                        <p:nvPr/>
                      </p:nvSpPr>
                      <p:spPr bwMode="auto">
                        <a:xfrm>
                          <a:off x="8110" y="1710"/>
                          <a:ext cx="70" cy="150"/>
                        </a:xfrm>
                        <a:custGeom>
                          <a:avLst/>
                          <a:gdLst>
                            <a:gd name="T0" fmla="*/ 0 w 70"/>
                            <a:gd name="T1" fmla="*/ 0 h 150"/>
                            <a:gd name="T2" fmla="*/ 50 w 70"/>
                            <a:gd name="T3" fmla="*/ 90 h 150"/>
                            <a:gd name="T4" fmla="*/ 70 w 70"/>
                            <a:gd name="T5" fmla="*/ 150 h 150"/>
                            <a:gd name="T6" fmla="*/ 0 60000 65536"/>
                            <a:gd name="T7" fmla="*/ 0 60000 65536"/>
                            <a:gd name="T8" fmla="*/ 0 60000 65536"/>
                            <a:gd name="T9" fmla="*/ 0 w 70"/>
                            <a:gd name="T10" fmla="*/ 0 h 150"/>
                            <a:gd name="T11" fmla="*/ 70 w 70"/>
                            <a:gd name="T12" fmla="*/ 150 h 150"/>
                          </a:gdLst>
                          <a:ahLst/>
                          <a:cxnLst>
                            <a:cxn ang="T6">
                              <a:pos x="T0" y="T1"/>
                            </a:cxn>
                            <a:cxn ang="T7">
                              <a:pos x="T2" y="T3"/>
                            </a:cxn>
                            <a:cxn ang="T8">
                              <a:pos x="T4" y="T5"/>
                            </a:cxn>
                          </a:cxnLst>
                          <a:rect l="T9" t="T10" r="T11" b="T12"/>
                          <a:pathLst>
                            <a:path w="70" h="150">
                              <a:moveTo>
                                <a:pt x="0" y="0"/>
                              </a:moveTo>
                              <a:cubicBezTo>
                                <a:pt x="19" y="32"/>
                                <a:pt x="38" y="65"/>
                                <a:pt x="50" y="90"/>
                              </a:cubicBezTo>
                              <a:cubicBezTo>
                                <a:pt x="62" y="115"/>
                                <a:pt x="67" y="140"/>
                                <a:pt x="70" y="150"/>
                              </a:cubicBezTo>
                            </a:path>
                          </a:pathLst>
                        </a:custGeom>
                        <a:noFill/>
                        <a:ln w="9525">
                          <a:solidFill>
                            <a:srgbClr val="FF0000"/>
                          </a:solidFill>
                          <a:round/>
                        </a:ln>
                      </p:spPr>
                      <p:txBody>
                        <a:bodyPr/>
                        <a:lstStyle/>
                        <a:p>
                          <a:endParaRPr lang="en-US"/>
                        </a:p>
                      </p:txBody>
                    </p:sp>
                    <p:sp>
                      <p:nvSpPr>
                        <p:cNvPr id="39022" name="Line 86"/>
                        <p:cNvSpPr>
                          <a:spLocks noChangeShapeType="1"/>
                        </p:cNvSpPr>
                        <p:nvPr/>
                      </p:nvSpPr>
                      <p:spPr bwMode="auto">
                        <a:xfrm>
                          <a:off x="8380" y="1430"/>
                          <a:ext cx="30" cy="190"/>
                        </a:xfrm>
                        <a:prstGeom prst="line">
                          <a:avLst/>
                        </a:prstGeom>
                        <a:noFill/>
                        <a:ln w="9525">
                          <a:solidFill>
                            <a:srgbClr val="FF0000"/>
                          </a:solidFill>
                          <a:round/>
                        </a:ln>
                      </p:spPr>
                      <p:txBody>
                        <a:bodyPr/>
                        <a:lstStyle/>
                        <a:p>
                          <a:endParaRPr lang="en-US"/>
                        </a:p>
                      </p:txBody>
                    </p:sp>
                    <p:sp>
                      <p:nvSpPr>
                        <p:cNvPr id="39023" name="Line 87"/>
                        <p:cNvSpPr>
                          <a:spLocks noChangeShapeType="1"/>
                        </p:cNvSpPr>
                        <p:nvPr/>
                      </p:nvSpPr>
                      <p:spPr bwMode="auto">
                        <a:xfrm>
                          <a:off x="7230" y="2610"/>
                          <a:ext cx="210" cy="20"/>
                        </a:xfrm>
                        <a:prstGeom prst="line">
                          <a:avLst/>
                        </a:prstGeom>
                        <a:noFill/>
                        <a:ln w="9525">
                          <a:solidFill>
                            <a:srgbClr val="FF0000"/>
                          </a:solidFill>
                          <a:round/>
                        </a:ln>
                      </p:spPr>
                      <p:txBody>
                        <a:bodyPr/>
                        <a:lstStyle/>
                        <a:p>
                          <a:endParaRPr lang="en-US"/>
                        </a:p>
                      </p:txBody>
                    </p:sp>
                    <p:sp>
                      <p:nvSpPr>
                        <p:cNvPr id="39024" name="Freeform 88"/>
                        <p:cNvSpPr/>
                        <p:nvPr/>
                      </p:nvSpPr>
                      <p:spPr bwMode="auto">
                        <a:xfrm>
                          <a:off x="7980" y="2260"/>
                          <a:ext cx="245" cy="193"/>
                        </a:xfrm>
                        <a:custGeom>
                          <a:avLst/>
                          <a:gdLst>
                            <a:gd name="T0" fmla="*/ 240 w 245"/>
                            <a:gd name="T1" fmla="*/ 0 h 193"/>
                            <a:gd name="T2" fmla="*/ 240 w 245"/>
                            <a:gd name="T3" fmla="*/ 80 h 193"/>
                            <a:gd name="T4" fmla="*/ 210 w 245"/>
                            <a:gd name="T5" fmla="*/ 150 h 193"/>
                            <a:gd name="T6" fmla="*/ 130 w 245"/>
                            <a:gd name="T7" fmla="*/ 190 h 193"/>
                            <a:gd name="T8" fmla="*/ 0 w 245"/>
                            <a:gd name="T9" fmla="*/ 170 h 193"/>
                            <a:gd name="T10" fmla="*/ 0 60000 65536"/>
                            <a:gd name="T11" fmla="*/ 0 60000 65536"/>
                            <a:gd name="T12" fmla="*/ 0 60000 65536"/>
                            <a:gd name="T13" fmla="*/ 0 60000 65536"/>
                            <a:gd name="T14" fmla="*/ 0 60000 65536"/>
                            <a:gd name="T15" fmla="*/ 0 w 245"/>
                            <a:gd name="T16" fmla="*/ 0 h 193"/>
                            <a:gd name="T17" fmla="*/ 245 w 245"/>
                            <a:gd name="T18" fmla="*/ 193 h 193"/>
                          </a:gdLst>
                          <a:ahLst/>
                          <a:cxnLst>
                            <a:cxn ang="T10">
                              <a:pos x="T0" y="T1"/>
                            </a:cxn>
                            <a:cxn ang="T11">
                              <a:pos x="T2" y="T3"/>
                            </a:cxn>
                            <a:cxn ang="T12">
                              <a:pos x="T4" y="T5"/>
                            </a:cxn>
                            <a:cxn ang="T13">
                              <a:pos x="T6" y="T7"/>
                            </a:cxn>
                            <a:cxn ang="T14">
                              <a:pos x="T8" y="T9"/>
                            </a:cxn>
                          </a:cxnLst>
                          <a:rect l="T15" t="T16" r="T17" b="T18"/>
                          <a:pathLst>
                            <a:path w="245" h="193">
                              <a:moveTo>
                                <a:pt x="240" y="0"/>
                              </a:moveTo>
                              <a:cubicBezTo>
                                <a:pt x="242" y="27"/>
                                <a:pt x="245" y="55"/>
                                <a:pt x="240" y="80"/>
                              </a:cubicBezTo>
                              <a:cubicBezTo>
                                <a:pt x="235" y="105"/>
                                <a:pt x="228" y="132"/>
                                <a:pt x="210" y="150"/>
                              </a:cubicBezTo>
                              <a:cubicBezTo>
                                <a:pt x="192" y="168"/>
                                <a:pt x="165" y="187"/>
                                <a:pt x="130" y="190"/>
                              </a:cubicBezTo>
                              <a:cubicBezTo>
                                <a:pt x="95" y="193"/>
                                <a:pt x="22" y="173"/>
                                <a:pt x="0" y="170"/>
                              </a:cubicBezTo>
                            </a:path>
                          </a:pathLst>
                        </a:custGeom>
                        <a:noFill/>
                        <a:ln w="9525">
                          <a:solidFill>
                            <a:srgbClr val="FF0000"/>
                          </a:solidFill>
                          <a:round/>
                        </a:ln>
                      </p:spPr>
                      <p:txBody>
                        <a:bodyPr/>
                        <a:lstStyle/>
                        <a:p>
                          <a:endParaRPr lang="en-US"/>
                        </a:p>
                      </p:txBody>
                    </p:sp>
                    <p:sp>
                      <p:nvSpPr>
                        <p:cNvPr id="39025" name="Freeform 89"/>
                        <p:cNvSpPr/>
                        <p:nvPr/>
                      </p:nvSpPr>
                      <p:spPr bwMode="auto">
                        <a:xfrm>
                          <a:off x="8220" y="2480"/>
                          <a:ext cx="210" cy="197"/>
                        </a:xfrm>
                        <a:custGeom>
                          <a:avLst/>
                          <a:gdLst>
                            <a:gd name="T0" fmla="*/ 210 w 210"/>
                            <a:gd name="T1" fmla="*/ 0 h 197"/>
                            <a:gd name="T2" fmla="*/ 200 w 210"/>
                            <a:gd name="T3" fmla="*/ 100 h 197"/>
                            <a:gd name="T4" fmla="*/ 150 w 210"/>
                            <a:gd name="T5" fmla="*/ 150 h 197"/>
                            <a:gd name="T6" fmla="*/ 100 w 210"/>
                            <a:gd name="T7" fmla="*/ 190 h 197"/>
                            <a:gd name="T8" fmla="*/ 0 w 210"/>
                            <a:gd name="T9" fmla="*/ 190 h 197"/>
                            <a:gd name="T10" fmla="*/ 0 60000 65536"/>
                            <a:gd name="T11" fmla="*/ 0 60000 65536"/>
                            <a:gd name="T12" fmla="*/ 0 60000 65536"/>
                            <a:gd name="T13" fmla="*/ 0 60000 65536"/>
                            <a:gd name="T14" fmla="*/ 0 60000 65536"/>
                            <a:gd name="T15" fmla="*/ 0 w 210"/>
                            <a:gd name="T16" fmla="*/ 0 h 197"/>
                            <a:gd name="T17" fmla="*/ 210 w 210"/>
                            <a:gd name="T18" fmla="*/ 197 h 197"/>
                          </a:gdLst>
                          <a:ahLst/>
                          <a:cxnLst>
                            <a:cxn ang="T10">
                              <a:pos x="T0" y="T1"/>
                            </a:cxn>
                            <a:cxn ang="T11">
                              <a:pos x="T2" y="T3"/>
                            </a:cxn>
                            <a:cxn ang="T12">
                              <a:pos x="T4" y="T5"/>
                            </a:cxn>
                            <a:cxn ang="T13">
                              <a:pos x="T6" y="T7"/>
                            </a:cxn>
                            <a:cxn ang="T14">
                              <a:pos x="T8" y="T9"/>
                            </a:cxn>
                          </a:cxnLst>
                          <a:rect l="T15" t="T16" r="T17" b="T18"/>
                          <a:pathLst>
                            <a:path w="210" h="197">
                              <a:moveTo>
                                <a:pt x="210" y="0"/>
                              </a:moveTo>
                              <a:cubicBezTo>
                                <a:pt x="210" y="37"/>
                                <a:pt x="210" y="75"/>
                                <a:pt x="200" y="100"/>
                              </a:cubicBezTo>
                              <a:cubicBezTo>
                                <a:pt x="190" y="125"/>
                                <a:pt x="167" y="135"/>
                                <a:pt x="150" y="150"/>
                              </a:cubicBezTo>
                              <a:cubicBezTo>
                                <a:pt x="133" y="165"/>
                                <a:pt x="125" y="183"/>
                                <a:pt x="100" y="190"/>
                              </a:cubicBezTo>
                              <a:cubicBezTo>
                                <a:pt x="75" y="197"/>
                                <a:pt x="17" y="190"/>
                                <a:pt x="0" y="190"/>
                              </a:cubicBezTo>
                            </a:path>
                          </a:pathLst>
                        </a:custGeom>
                        <a:noFill/>
                        <a:ln w="9525">
                          <a:solidFill>
                            <a:srgbClr val="FF0000"/>
                          </a:solidFill>
                          <a:round/>
                        </a:ln>
                      </p:spPr>
                      <p:txBody>
                        <a:bodyPr/>
                        <a:lstStyle/>
                        <a:p>
                          <a:endParaRPr lang="en-US"/>
                        </a:p>
                      </p:txBody>
                    </p:sp>
                  </p:grpSp>
                </p:grpSp>
                <p:grpSp>
                  <p:nvGrpSpPr>
                    <p:cNvPr id="38976" name="Group 90"/>
                    <p:cNvGrpSpPr/>
                    <p:nvPr/>
                  </p:nvGrpSpPr>
                  <p:grpSpPr bwMode="auto">
                    <a:xfrm flipV="1">
                      <a:off x="7060" y="2943"/>
                      <a:ext cx="3100" cy="1414"/>
                      <a:chOff x="7050" y="1303"/>
                      <a:chExt cx="3100" cy="1414"/>
                    </a:xfrm>
                  </p:grpSpPr>
                  <p:grpSp>
                    <p:nvGrpSpPr>
                      <p:cNvPr id="38977" name="Group 91"/>
                      <p:cNvGrpSpPr/>
                      <p:nvPr/>
                    </p:nvGrpSpPr>
                    <p:grpSpPr bwMode="auto">
                      <a:xfrm>
                        <a:off x="7050" y="1303"/>
                        <a:ext cx="1390" cy="1414"/>
                        <a:chOff x="7040" y="1263"/>
                        <a:chExt cx="1390" cy="1414"/>
                      </a:xfrm>
                    </p:grpSpPr>
                    <p:sp>
                      <p:nvSpPr>
                        <p:cNvPr id="38994" name="Line 92"/>
                        <p:cNvSpPr>
                          <a:spLocks noChangeShapeType="1"/>
                        </p:cNvSpPr>
                        <p:nvPr/>
                      </p:nvSpPr>
                      <p:spPr bwMode="auto">
                        <a:xfrm>
                          <a:off x="8400" y="1620"/>
                          <a:ext cx="30" cy="860"/>
                        </a:xfrm>
                        <a:prstGeom prst="line">
                          <a:avLst/>
                        </a:prstGeom>
                        <a:noFill/>
                        <a:ln w="9525">
                          <a:solidFill>
                            <a:srgbClr val="FF0000"/>
                          </a:solidFill>
                          <a:round/>
                        </a:ln>
                      </p:spPr>
                      <p:txBody>
                        <a:bodyPr/>
                        <a:lstStyle/>
                        <a:p>
                          <a:endParaRPr lang="en-US"/>
                        </a:p>
                      </p:txBody>
                    </p:sp>
                    <p:sp>
                      <p:nvSpPr>
                        <p:cNvPr id="38995" name="Line 93"/>
                        <p:cNvSpPr>
                          <a:spLocks noChangeShapeType="1"/>
                        </p:cNvSpPr>
                        <p:nvPr/>
                      </p:nvSpPr>
                      <p:spPr bwMode="auto">
                        <a:xfrm>
                          <a:off x="7380" y="2630"/>
                          <a:ext cx="880" cy="40"/>
                        </a:xfrm>
                        <a:prstGeom prst="line">
                          <a:avLst/>
                        </a:prstGeom>
                        <a:noFill/>
                        <a:ln w="9525">
                          <a:solidFill>
                            <a:srgbClr val="FF0000"/>
                          </a:solidFill>
                          <a:round/>
                        </a:ln>
                      </p:spPr>
                      <p:txBody>
                        <a:bodyPr/>
                        <a:lstStyle/>
                        <a:p>
                          <a:endParaRPr lang="en-US"/>
                        </a:p>
                      </p:txBody>
                    </p:sp>
                    <p:sp>
                      <p:nvSpPr>
                        <p:cNvPr id="38996" name="Line 94"/>
                        <p:cNvSpPr>
                          <a:spLocks noChangeShapeType="1"/>
                        </p:cNvSpPr>
                        <p:nvPr/>
                      </p:nvSpPr>
                      <p:spPr bwMode="auto">
                        <a:xfrm>
                          <a:off x="7590" y="2410"/>
                          <a:ext cx="420" cy="30"/>
                        </a:xfrm>
                        <a:prstGeom prst="line">
                          <a:avLst/>
                        </a:prstGeom>
                        <a:noFill/>
                        <a:ln w="9525">
                          <a:solidFill>
                            <a:srgbClr val="FF0000"/>
                          </a:solidFill>
                          <a:round/>
                        </a:ln>
                      </p:spPr>
                      <p:txBody>
                        <a:bodyPr/>
                        <a:lstStyle/>
                        <a:p>
                          <a:endParaRPr lang="en-US"/>
                        </a:p>
                      </p:txBody>
                    </p:sp>
                    <p:sp>
                      <p:nvSpPr>
                        <p:cNvPr id="38997" name="Line 95"/>
                        <p:cNvSpPr>
                          <a:spLocks noChangeShapeType="1"/>
                        </p:cNvSpPr>
                        <p:nvPr/>
                      </p:nvSpPr>
                      <p:spPr bwMode="auto">
                        <a:xfrm>
                          <a:off x="8170" y="1840"/>
                          <a:ext cx="50" cy="400"/>
                        </a:xfrm>
                        <a:prstGeom prst="line">
                          <a:avLst/>
                        </a:prstGeom>
                        <a:noFill/>
                        <a:ln w="9525">
                          <a:solidFill>
                            <a:srgbClr val="FF0000"/>
                          </a:solidFill>
                          <a:round/>
                        </a:ln>
                      </p:spPr>
                      <p:txBody>
                        <a:bodyPr/>
                        <a:lstStyle/>
                        <a:p>
                          <a:endParaRPr lang="en-US"/>
                        </a:p>
                      </p:txBody>
                    </p:sp>
                    <p:sp>
                      <p:nvSpPr>
                        <p:cNvPr id="38998" name="Freeform 96"/>
                        <p:cNvSpPr/>
                        <p:nvPr/>
                      </p:nvSpPr>
                      <p:spPr bwMode="auto">
                        <a:xfrm>
                          <a:off x="7040" y="1263"/>
                          <a:ext cx="1330" cy="1349"/>
                        </a:xfrm>
                        <a:custGeom>
                          <a:avLst/>
                          <a:gdLst>
                            <a:gd name="T0" fmla="*/ 180 w 1330"/>
                            <a:gd name="T1" fmla="*/ 1347 h 1349"/>
                            <a:gd name="T2" fmla="*/ 100 w 1330"/>
                            <a:gd name="T3" fmla="*/ 1317 h 1349"/>
                            <a:gd name="T4" fmla="*/ 20 w 1330"/>
                            <a:gd name="T5" fmla="*/ 1157 h 1349"/>
                            <a:gd name="T6" fmla="*/ 10 w 1330"/>
                            <a:gd name="T7" fmla="*/ 1057 h 1349"/>
                            <a:gd name="T8" fmla="*/ 20 w 1330"/>
                            <a:gd name="T9" fmla="*/ 937 h 1349"/>
                            <a:gd name="T10" fmla="*/ 130 w 1330"/>
                            <a:gd name="T11" fmla="*/ 727 h 1349"/>
                            <a:gd name="T12" fmla="*/ 220 w 1330"/>
                            <a:gd name="T13" fmla="*/ 597 h 1349"/>
                            <a:gd name="T14" fmla="*/ 310 w 1330"/>
                            <a:gd name="T15" fmla="*/ 497 h 1349"/>
                            <a:gd name="T16" fmla="*/ 430 w 1330"/>
                            <a:gd name="T17" fmla="*/ 357 h 1349"/>
                            <a:gd name="T18" fmla="*/ 540 w 1330"/>
                            <a:gd name="T19" fmla="*/ 277 h 1349"/>
                            <a:gd name="T20" fmla="*/ 700 w 1330"/>
                            <a:gd name="T21" fmla="*/ 147 h 1349"/>
                            <a:gd name="T22" fmla="*/ 790 w 1330"/>
                            <a:gd name="T23" fmla="*/ 97 h 1349"/>
                            <a:gd name="T24" fmla="*/ 920 w 1330"/>
                            <a:gd name="T25" fmla="*/ 47 h 1349"/>
                            <a:gd name="T26" fmla="*/ 1030 w 1330"/>
                            <a:gd name="T27" fmla="*/ 17 h 1349"/>
                            <a:gd name="T28" fmla="*/ 1130 w 1330"/>
                            <a:gd name="T29" fmla="*/ 7 h 1349"/>
                            <a:gd name="T30" fmla="*/ 1190 w 1330"/>
                            <a:gd name="T31" fmla="*/ 7 h 1349"/>
                            <a:gd name="T32" fmla="*/ 1260 w 1330"/>
                            <a:gd name="T33" fmla="*/ 47 h 1349"/>
                            <a:gd name="T34" fmla="*/ 1330 w 1330"/>
                            <a:gd name="T35" fmla="*/ 157 h 13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30"/>
                            <a:gd name="T55" fmla="*/ 0 h 1349"/>
                            <a:gd name="T56" fmla="*/ 1330 w 1330"/>
                            <a:gd name="T57" fmla="*/ 1349 h 13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30" h="1349">
                              <a:moveTo>
                                <a:pt x="180" y="1347"/>
                              </a:moveTo>
                              <a:cubicBezTo>
                                <a:pt x="153" y="1348"/>
                                <a:pt x="127" y="1349"/>
                                <a:pt x="100" y="1317"/>
                              </a:cubicBezTo>
                              <a:cubicBezTo>
                                <a:pt x="73" y="1285"/>
                                <a:pt x="35" y="1200"/>
                                <a:pt x="20" y="1157"/>
                              </a:cubicBezTo>
                              <a:cubicBezTo>
                                <a:pt x="5" y="1114"/>
                                <a:pt x="10" y="1094"/>
                                <a:pt x="10" y="1057"/>
                              </a:cubicBezTo>
                              <a:cubicBezTo>
                                <a:pt x="10" y="1020"/>
                                <a:pt x="0" y="992"/>
                                <a:pt x="20" y="937"/>
                              </a:cubicBezTo>
                              <a:cubicBezTo>
                                <a:pt x="40" y="882"/>
                                <a:pt x="97" y="784"/>
                                <a:pt x="130" y="727"/>
                              </a:cubicBezTo>
                              <a:cubicBezTo>
                                <a:pt x="163" y="670"/>
                                <a:pt x="190" y="635"/>
                                <a:pt x="220" y="597"/>
                              </a:cubicBezTo>
                              <a:cubicBezTo>
                                <a:pt x="250" y="559"/>
                                <a:pt x="275" y="537"/>
                                <a:pt x="310" y="497"/>
                              </a:cubicBezTo>
                              <a:cubicBezTo>
                                <a:pt x="345" y="457"/>
                                <a:pt x="392" y="394"/>
                                <a:pt x="430" y="357"/>
                              </a:cubicBezTo>
                              <a:cubicBezTo>
                                <a:pt x="468" y="320"/>
                                <a:pt x="495" y="312"/>
                                <a:pt x="540" y="277"/>
                              </a:cubicBezTo>
                              <a:cubicBezTo>
                                <a:pt x="585" y="242"/>
                                <a:pt x="658" y="177"/>
                                <a:pt x="700" y="147"/>
                              </a:cubicBezTo>
                              <a:cubicBezTo>
                                <a:pt x="742" y="117"/>
                                <a:pt x="753" y="114"/>
                                <a:pt x="790" y="97"/>
                              </a:cubicBezTo>
                              <a:cubicBezTo>
                                <a:pt x="827" y="80"/>
                                <a:pt x="880" y="60"/>
                                <a:pt x="920" y="47"/>
                              </a:cubicBezTo>
                              <a:cubicBezTo>
                                <a:pt x="960" y="34"/>
                                <a:pt x="995" y="24"/>
                                <a:pt x="1030" y="17"/>
                              </a:cubicBezTo>
                              <a:cubicBezTo>
                                <a:pt x="1065" y="10"/>
                                <a:pt x="1103" y="9"/>
                                <a:pt x="1130" y="7"/>
                              </a:cubicBezTo>
                              <a:cubicBezTo>
                                <a:pt x="1157" y="5"/>
                                <a:pt x="1168" y="0"/>
                                <a:pt x="1190" y="7"/>
                              </a:cubicBezTo>
                              <a:cubicBezTo>
                                <a:pt x="1212" y="14"/>
                                <a:pt x="1237" y="22"/>
                                <a:pt x="1260" y="47"/>
                              </a:cubicBezTo>
                              <a:cubicBezTo>
                                <a:pt x="1283" y="72"/>
                                <a:pt x="1317" y="132"/>
                                <a:pt x="1330" y="157"/>
                              </a:cubicBezTo>
                            </a:path>
                          </a:pathLst>
                        </a:custGeom>
                        <a:noFill/>
                        <a:ln w="9525">
                          <a:solidFill>
                            <a:srgbClr val="FF0000"/>
                          </a:solidFill>
                          <a:round/>
                        </a:ln>
                      </p:spPr>
                      <p:txBody>
                        <a:bodyPr/>
                        <a:lstStyle/>
                        <a:p>
                          <a:endParaRPr lang="en-US"/>
                        </a:p>
                      </p:txBody>
                    </p:sp>
                    <p:sp>
                      <p:nvSpPr>
                        <p:cNvPr id="38999" name="Freeform 97"/>
                        <p:cNvSpPr/>
                        <p:nvPr/>
                      </p:nvSpPr>
                      <p:spPr bwMode="auto">
                        <a:xfrm>
                          <a:off x="7235" y="1710"/>
                          <a:ext cx="285" cy="550"/>
                        </a:xfrm>
                        <a:custGeom>
                          <a:avLst/>
                          <a:gdLst>
                            <a:gd name="T0" fmla="*/ 85 w 285"/>
                            <a:gd name="T1" fmla="*/ 550 h 550"/>
                            <a:gd name="T2" fmla="*/ 25 w 285"/>
                            <a:gd name="T3" fmla="*/ 520 h 550"/>
                            <a:gd name="T4" fmla="*/ 5 w 285"/>
                            <a:gd name="T5" fmla="*/ 460 h 550"/>
                            <a:gd name="T6" fmla="*/ 15 w 285"/>
                            <a:gd name="T7" fmla="*/ 350 h 550"/>
                            <a:gd name="T8" fmla="*/ 95 w 285"/>
                            <a:gd name="T9" fmla="*/ 230 h 550"/>
                            <a:gd name="T10" fmla="*/ 215 w 285"/>
                            <a:gd name="T11" fmla="*/ 100 h 550"/>
                            <a:gd name="T12" fmla="*/ 285 w 285"/>
                            <a:gd name="T13" fmla="*/ 0 h 550"/>
                            <a:gd name="T14" fmla="*/ 0 60000 65536"/>
                            <a:gd name="T15" fmla="*/ 0 60000 65536"/>
                            <a:gd name="T16" fmla="*/ 0 60000 65536"/>
                            <a:gd name="T17" fmla="*/ 0 60000 65536"/>
                            <a:gd name="T18" fmla="*/ 0 60000 65536"/>
                            <a:gd name="T19" fmla="*/ 0 60000 65536"/>
                            <a:gd name="T20" fmla="*/ 0 60000 65536"/>
                            <a:gd name="T21" fmla="*/ 0 w 285"/>
                            <a:gd name="T22" fmla="*/ 0 h 550"/>
                            <a:gd name="T23" fmla="*/ 285 w 285"/>
                            <a:gd name="T24" fmla="*/ 550 h 5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550">
                              <a:moveTo>
                                <a:pt x="85" y="550"/>
                              </a:moveTo>
                              <a:cubicBezTo>
                                <a:pt x="61" y="542"/>
                                <a:pt x="38" y="535"/>
                                <a:pt x="25" y="520"/>
                              </a:cubicBezTo>
                              <a:cubicBezTo>
                                <a:pt x="12" y="505"/>
                                <a:pt x="7" y="488"/>
                                <a:pt x="5" y="460"/>
                              </a:cubicBezTo>
                              <a:cubicBezTo>
                                <a:pt x="3" y="432"/>
                                <a:pt x="0" y="388"/>
                                <a:pt x="15" y="350"/>
                              </a:cubicBezTo>
                              <a:cubicBezTo>
                                <a:pt x="30" y="312"/>
                                <a:pt x="62" y="272"/>
                                <a:pt x="95" y="230"/>
                              </a:cubicBezTo>
                              <a:cubicBezTo>
                                <a:pt x="128" y="188"/>
                                <a:pt x="183" y="138"/>
                                <a:pt x="215" y="100"/>
                              </a:cubicBezTo>
                              <a:cubicBezTo>
                                <a:pt x="247" y="62"/>
                                <a:pt x="272" y="17"/>
                                <a:pt x="285" y="0"/>
                              </a:cubicBezTo>
                            </a:path>
                          </a:pathLst>
                        </a:custGeom>
                        <a:noFill/>
                        <a:ln w="9525">
                          <a:solidFill>
                            <a:srgbClr val="FF0000"/>
                          </a:solidFill>
                          <a:round/>
                        </a:ln>
                      </p:spPr>
                      <p:txBody>
                        <a:bodyPr/>
                        <a:lstStyle/>
                        <a:p>
                          <a:endParaRPr lang="en-US"/>
                        </a:p>
                      </p:txBody>
                    </p:sp>
                    <p:sp>
                      <p:nvSpPr>
                        <p:cNvPr id="39000" name="Freeform 98"/>
                        <p:cNvSpPr/>
                        <p:nvPr/>
                      </p:nvSpPr>
                      <p:spPr bwMode="auto">
                        <a:xfrm>
                          <a:off x="7520" y="1497"/>
                          <a:ext cx="470" cy="213"/>
                        </a:xfrm>
                        <a:custGeom>
                          <a:avLst/>
                          <a:gdLst>
                            <a:gd name="T0" fmla="*/ 0 w 470"/>
                            <a:gd name="T1" fmla="*/ 213 h 213"/>
                            <a:gd name="T2" fmla="*/ 80 w 470"/>
                            <a:gd name="T3" fmla="*/ 143 h 213"/>
                            <a:gd name="T4" fmla="*/ 180 w 470"/>
                            <a:gd name="T5" fmla="*/ 73 h 213"/>
                            <a:gd name="T6" fmla="*/ 300 w 470"/>
                            <a:gd name="T7" fmla="*/ 23 h 213"/>
                            <a:gd name="T8" fmla="*/ 380 w 470"/>
                            <a:gd name="T9" fmla="*/ 3 h 213"/>
                            <a:gd name="T10" fmla="*/ 470 w 470"/>
                            <a:gd name="T11" fmla="*/ 43 h 213"/>
                            <a:gd name="T12" fmla="*/ 0 60000 65536"/>
                            <a:gd name="T13" fmla="*/ 0 60000 65536"/>
                            <a:gd name="T14" fmla="*/ 0 60000 65536"/>
                            <a:gd name="T15" fmla="*/ 0 60000 65536"/>
                            <a:gd name="T16" fmla="*/ 0 60000 65536"/>
                            <a:gd name="T17" fmla="*/ 0 60000 65536"/>
                            <a:gd name="T18" fmla="*/ 0 w 470"/>
                            <a:gd name="T19" fmla="*/ 0 h 213"/>
                            <a:gd name="T20" fmla="*/ 470 w 470"/>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470" h="213">
                              <a:moveTo>
                                <a:pt x="0" y="213"/>
                              </a:moveTo>
                              <a:cubicBezTo>
                                <a:pt x="25" y="189"/>
                                <a:pt x="50" y="166"/>
                                <a:pt x="80" y="143"/>
                              </a:cubicBezTo>
                              <a:cubicBezTo>
                                <a:pt x="110" y="120"/>
                                <a:pt x="143" y="93"/>
                                <a:pt x="180" y="73"/>
                              </a:cubicBezTo>
                              <a:cubicBezTo>
                                <a:pt x="217" y="53"/>
                                <a:pt x="267" y="35"/>
                                <a:pt x="300" y="23"/>
                              </a:cubicBezTo>
                              <a:cubicBezTo>
                                <a:pt x="333" y="11"/>
                                <a:pt x="352" y="0"/>
                                <a:pt x="380" y="3"/>
                              </a:cubicBezTo>
                              <a:cubicBezTo>
                                <a:pt x="408" y="6"/>
                                <a:pt x="452" y="31"/>
                                <a:pt x="470" y="43"/>
                              </a:cubicBezTo>
                            </a:path>
                          </a:pathLst>
                        </a:custGeom>
                        <a:noFill/>
                        <a:ln w="9525">
                          <a:solidFill>
                            <a:srgbClr val="FF0000"/>
                          </a:solidFill>
                          <a:round/>
                        </a:ln>
                      </p:spPr>
                      <p:txBody>
                        <a:bodyPr/>
                        <a:lstStyle/>
                        <a:p>
                          <a:endParaRPr lang="en-US"/>
                        </a:p>
                      </p:txBody>
                    </p:sp>
                    <p:sp>
                      <p:nvSpPr>
                        <p:cNvPr id="39001" name="Line 99"/>
                        <p:cNvSpPr>
                          <a:spLocks noChangeShapeType="1"/>
                        </p:cNvSpPr>
                        <p:nvPr/>
                      </p:nvSpPr>
                      <p:spPr bwMode="auto">
                        <a:xfrm>
                          <a:off x="8020" y="1560"/>
                          <a:ext cx="90" cy="150"/>
                        </a:xfrm>
                        <a:prstGeom prst="line">
                          <a:avLst/>
                        </a:prstGeom>
                        <a:noFill/>
                        <a:ln w="9525">
                          <a:solidFill>
                            <a:srgbClr val="FF0000"/>
                          </a:solidFill>
                          <a:round/>
                        </a:ln>
                      </p:spPr>
                      <p:txBody>
                        <a:bodyPr/>
                        <a:lstStyle/>
                        <a:p>
                          <a:endParaRPr lang="en-US"/>
                        </a:p>
                      </p:txBody>
                    </p:sp>
                    <p:sp>
                      <p:nvSpPr>
                        <p:cNvPr id="39002" name="Line 100"/>
                        <p:cNvSpPr>
                          <a:spLocks noChangeShapeType="1"/>
                        </p:cNvSpPr>
                        <p:nvPr/>
                      </p:nvSpPr>
                      <p:spPr bwMode="auto">
                        <a:xfrm>
                          <a:off x="7340" y="2270"/>
                          <a:ext cx="140" cy="80"/>
                        </a:xfrm>
                        <a:prstGeom prst="line">
                          <a:avLst/>
                        </a:prstGeom>
                        <a:noFill/>
                        <a:ln w="9525">
                          <a:solidFill>
                            <a:srgbClr val="FF0000"/>
                          </a:solidFill>
                          <a:round/>
                        </a:ln>
                      </p:spPr>
                      <p:txBody>
                        <a:bodyPr/>
                        <a:lstStyle/>
                        <a:p>
                          <a:endParaRPr lang="en-US"/>
                        </a:p>
                      </p:txBody>
                    </p:sp>
                    <p:sp>
                      <p:nvSpPr>
                        <p:cNvPr id="39003" name="Freeform 101"/>
                        <p:cNvSpPr/>
                        <p:nvPr/>
                      </p:nvSpPr>
                      <p:spPr bwMode="auto">
                        <a:xfrm>
                          <a:off x="7470" y="2350"/>
                          <a:ext cx="150" cy="70"/>
                        </a:xfrm>
                        <a:custGeom>
                          <a:avLst/>
                          <a:gdLst>
                            <a:gd name="T0" fmla="*/ 0 w 150"/>
                            <a:gd name="T1" fmla="*/ 0 h 70"/>
                            <a:gd name="T2" fmla="*/ 70 w 150"/>
                            <a:gd name="T3" fmla="*/ 30 h 70"/>
                            <a:gd name="T4" fmla="*/ 150 w 150"/>
                            <a:gd name="T5" fmla="*/ 70 h 70"/>
                            <a:gd name="T6" fmla="*/ 0 60000 65536"/>
                            <a:gd name="T7" fmla="*/ 0 60000 65536"/>
                            <a:gd name="T8" fmla="*/ 0 60000 65536"/>
                            <a:gd name="T9" fmla="*/ 0 w 150"/>
                            <a:gd name="T10" fmla="*/ 0 h 70"/>
                            <a:gd name="T11" fmla="*/ 150 w 150"/>
                            <a:gd name="T12" fmla="*/ 70 h 70"/>
                          </a:gdLst>
                          <a:ahLst/>
                          <a:cxnLst>
                            <a:cxn ang="T6">
                              <a:pos x="T0" y="T1"/>
                            </a:cxn>
                            <a:cxn ang="T7">
                              <a:pos x="T2" y="T3"/>
                            </a:cxn>
                            <a:cxn ang="T8">
                              <a:pos x="T4" y="T5"/>
                            </a:cxn>
                          </a:cxnLst>
                          <a:rect l="T9" t="T10" r="T11" b="T12"/>
                          <a:pathLst>
                            <a:path w="150" h="70">
                              <a:moveTo>
                                <a:pt x="0" y="0"/>
                              </a:moveTo>
                              <a:cubicBezTo>
                                <a:pt x="22" y="9"/>
                                <a:pt x="45" y="18"/>
                                <a:pt x="70" y="30"/>
                              </a:cubicBezTo>
                              <a:cubicBezTo>
                                <a:pt x="95" y="42"/>
                                <a:pt x="137" y="65"/>
                                <a:pt x="150" y="70"/>
                              </a:cubicBezTo>
                            </a:path>
                          </a:pathLst>
                        </a:custGeom>
                        <a:noFill/>
                        <a:ln w="9525">
                          <a:solidFill>
                            <a:srgbClr val="FF0000"/>
                          </a:solidFill>
                          <a:round/>
                        </a:ln>
                      </p:spPr>
                      <p:txBody>
                        <a:bodyPr/>
                        <a:lstStyle/>
                        <a:p>
                          <a:endParaRPr lang="en-US"/>
                        </a:p>
                      </p:txBody>
                    </p:sp>
                    <p:sp>
                      <p:nvSpPr>
                        <p:cNvPr id="39004" name="Freeform 102"/>
                        <p:cNvSpPr/>
                        <p:nvPr/>
                      </p:nvSpPr>
                      <p:spPr bwMode="auto">
                        <a:xfrm>
                          <a:off x="8110" y="1710"/>
                          <a:ext cx="70" cy="150"/>
                        </a:xfrm>
                        <a:custGeom>
                          <a:avLst/>
                          <a:gdLst>
                            <a:gd name="T0" fmla="*/ 0 w 70"/>
                            <a:gd name="T1" fmla="*/ 0 h 150"/>
                            <a:gd name="T2" fmla="*/ 50 w 70"/>
                            <a:gd name="T3" fmla="*/ 90 h 150"/>
                            <a:gd name="T4" fmla="*/ 70 w 70"/>
                            <a:gd name="T5" fmla="*/ 150 h 150"/>
                            <a:gd name="T6" fmla="*/ 0 60000 65536"/>
                            <a:gd name="T7" fmla="*/ 0 60000 65536"/>
                            <a:gd name="T8" fmla="*/ 0 60000 65536"/>
                            <a:gd name="T9" fmla="*/ 0 w 70"/>
                            <a:gd name="T10" fmla="*/ 0 h 150"/>
                            <a:gd name="T11" fmla="*/ 70 w 70"/>
                            <a:gd name="T12" fmla="*/ 150 h 150"/>
                          </a:gdLst>
                          <a:ahLst/>
                          <a:cxnLst>
                            <a:cxn ang="T6">
                              <a:pos x="T0" y="T1"/>
                            </a:cxn>
                            <a:cxn ang="T7">
                              <a:pos x="T2" y="T3"/>
                            </a:cxn>
                            <a:cxn ang="T8">
                              <a:pos x="T4" y="T5"/>
                            </a:cxn>
                          </a:cxnLst>
                          <a:rect l="T9" t="T10" r="T11" b="T12"/>
                          <a:pathLst>
                            <a:path w="70" h="150">
                              <a:moveTo>
                                <a:pt x="0" y="0"/>
                              </a:moveTo>
                              <a:cubicBezTo>
                                <a:pt x="19" y="32"/>
                                <a:pt x="38" y="65"/>
                                <a:pt x="50" y="90"/>
                              </a:cubicBezTo>
                              <a:cubicBezTo>
                                <a:pt x="62" y="115"/>
                                <a:pt x="67" y="140"/>
                                <a:pt x="70" y="150"/>
                              </a:cubicBezTo>
                            </a:path>
                          </a:pathLst>
                        </a:custGeom>
                        <a:noFill/>
                        <a:ln w="9525">
                          <a:solidFill>
                            <a:srgbClr val="FF0000"/>
                          </a:solidFill>
                          <a:round/>
                        </a:ln>
                      </p:spPr>
                      <p:txBody>
                        <a:bodyPr/>
                        <a:lstStyle/>
                        <a:p>
                          <a:endParaRPr lang="en-US"/>
                        </a:p>
                      </p:txBody>
                    </p:sp>
                    <p:sp>
                      <p:nvSpPr>
                        <p:cNvPr id="39005" name="Line 103"/>
                        <p:cNvSpPr>
                          <a:spLocks noChangeShapeType="1"/>
                        </p:cNvSpPr>
                        <p:nvPr/>
                      </p:nvSpPr>
                      <p:spPr bwMode="auto">
                        <a:xfrm>
                          <a:off x="8380" y="1430"/>
                          <a:ext cx="30" cy="190"/>
                        </a:xfrm>
                        <a:prstGeom prst="line">
                          <a:avLst/>
                        </a:prstGeom>
                        <a:noFill/>
                        <a:ln w="9525">
                          <a:solidFill>
                            <a:srgbClr val="FF0000"/>
                          </a:solidFill>
                          <a:round/>
                        </a:ln>
                      </p:spPr>
                      <p:txBody>
                        <a:bodyPr/>
                        <a:lstStyle/>
                        <a:p>
                          <a:endParaRPr lang="en-US"/>
                        </a:p>
                      </p:txBody>
                    </p:sp>
                    <p:sp>
                      <p:nvSpPr>
                        <p:cNvPr id="39006" name="Line 104"/>
                        <p:cNvSpPr>
                          <a:spLocks noChangeShapeType="1"/>
                        </p:cNvSpPr>
                        <p:nvPr/>
                      </p:nvSpPr>
                      <p:spPr bwMode="auto">
                        <a:xfrm>
                          <a:off x="7230" y="2610"/>
                          <a:ext cx="210" cy="20"/>
                        </a:xfrm>
                        <a:prstGeom prst="line">
                          <a:avLst/>
                        </a:prstGeom>
                        <a:noFill/>
                        <a:ln w="9525">
                          <a:solidFill>
                            <a:srgbClr val="FF0000"/>
                          </a:solidFill>
                          <a:round/>
                        </a:ln>
                      </p:spPr>
                      <p:txBody>
                        <a:bodyPr/>
                        <a:lstStyle/>
                        <a:p>
                          <a:endParaRPr lang="en-US"/>
                        </a:p>
                      </p:txBody>
                    </p:sp>
                    <p:sp>
                      <p:nvSpPr>
                        <p:cNvPr id="39007" name="Freeform 105"/>
                        <p:cNvSpPr/>
                        <p:nvPr/>
                      </p:nvSpPr>
                      <p:spPr bwMode="auto">
                        <a:xfrm>
                          <a:off x="7980" y="2260"/>
                          <a:ext cx="245" cy="193"/>
                        </a:xfrm>
                        <a:custGeom>
                          <a:avLst/>
                          <a:gdLst>
                            <a:gd name="T0" fmla="*/ 240 w 245"/>
                            <a:gd name="T1" fmla="*/ 0 h 193"/>
                            <a:gd name="T2" fmla="*/ 240 w 245"/>
                            <a:gd name="T3" fmla="*/ 80 h 193"/>
                            <a:gd name="T4" fmla="*/ 210 w 245"/>
                            <a:gd name="T5" fmla="*/ 150 h 193"/>
                            <a:gd name="T6" fmla="*/ 130 w 245"/>
                            <a:gd name="T7" fmla="*/ 190 h 193"/>
                            <a:gd name="T8" fmla="*/ 0 w 245"/>
                            <a:gd name="T9" fmla="*/ 170 h 193"/>
                            <a:gd name="T10" fmla="*/ 0 60000 65536"/>
                            <a:gd name="T11" fmla="*/ 0 60000 65536"/>
                            <a:gd name="T12" fmla="*/ 0 60000 65536"/>
                            <a:gd name="T13" fmla="*/ 0 60000 65536"/>
                            <a:gd name="T14" fmla="*/ 0 60000 65536"/>
                            <a:gd name="T15" fmla="*/ 0 w 245"/>
                            <a:gd name="T16" fmla="*/ 0 h 193"/>
                            <a:gd name="T17" fmla="*/ 245 w 245"/>
                            <a:gd name="T18" fmla="*/ 193 h 193"/>
                          </a:gdLst>
                          <a:ahLst/>
                          <a:cxnLst>
                            <a:cxn ang="T10">
                              <a:pos x="T0" y="T1"/>
                            </a:cxn>
                            <a:cxn ang="T11">
                              <a:pos x="T2" y="T3"/>
                            </a:cxn>
                            <a:cxn ang="T12">
                              <a:pos x="T4" y="T5"/>
                            </a:cxn>
                            <a:cxn ang="T13">
                              <a:pos x="T6" y="T7"/>
                            </a:cxn>
                            <a:cxn ang="T14">
                              <a:pos x="T8" y="T9"/>
                            </a:cxn>
                          </a:cxnLst>
                          <a:rect l="T15" t="T16" r="T17" b="T18"/>
                          <a:pathLst>
                            <a:path w="245" h="193">
                              <a:moveTo>
                                <a:pt x="240" y="0"/>
                              </a:moveTo>
                              <a:cubicBezTo>
                                <a:pt x="242" y="27"/>
                                <a:pt x="245" y="55"/>
                                <a:pt x="240" y="80"/>
                              </a:cubicBezTo>
                              <a:cubicBezTo>
                                <a:pt x="235" y="105"/>
                                <a:pt x="228" y="132"/>
                                <a:pt x="210" y="150"/>
                              </a:cubicBezTo>
                              <a:cubicBezTo>
                                <a:pt x="192" y="168"/>
                                <a:pt x="165" y="187"/>
                                <a:pt x="130" y="190"/>
                              </a:cubicBezTo>
                              <a:cubicBezTo>
                                <a:pt x="95" y="193"/>
                                <a:pt x="22" y="173"/>
                                <a:pt x="0" y="170"/>
                              </a:cubicBezTo>
                            </a:path>
                          </a:pathLst>
                        </a:custGeom>
                        <a:noFill/>
                        <a:ln w="9525">
                          <a:solidFill>
                            <a:srgbClr val="FF0000"/>
                          </a:solidFill>
                          <a:round/>
                        </a:ln>
                      </p:spPr>
                      <p:txBody>
                        <a:bodyPr/>
                        <a:lstStyle/>
                        <a:p>
                          <a:endParaRPr lang="en-US"/>
                        </a:p>
                      </p:txBody>
                    </p:sp>
                    <p:sp>
                      <p:nvSpPr>
                        <p:cNvPr id="39008" name="Freeform 106"/>
                        <p:cNvSpPr/>
                        <p:nvPr/>
                      </p:nvSpPr>
                      <p:spPr bwMode="auto">
                        <a:xfrm>
                          <a:off x="8220" y="2480"/>
                          <a:ext cx="210" cy="197"/>
                        </a:xfrm>
                        <a:custGeom>
                          <a:avLst/>
                          <a:gdLst>
                            <a:gd name="T0" fmla="*/ 210 w 210"/>
                            <a:gd name="T1" fmla="*/ 0 h 197"/>
                            <a:gd name="T2" fmla="*/ 200 w 210"/>
                            <a:gd name="T3" fmla="*/ 100 h 197"/>
                            <a:gd name="T4" fmla="*/ 150 w 210"/>
                            <a:gd name="T5" fmla="*/ 150 h 197"/>
                            <a:gd name="T6" fmla="*/ 100 w 210"/>
                            <a:gd name="T7" fmla="*/ 190 h 197"/>
                            <a:gd name="T8" fmla="*/ 0 w 210"/>
                            <a:gd name="T9" fmla="*/ 190 h 197"/>
                            <a:gd name="T10" fmla="*/ 0 60000 65536"/>
                            <a:gd name="T11" fmla="*/ 0 60000 65536"/>
                            <a:gd name="T12" fmla="*/ 0 60000 65536"/>
                            <a:gd name="T13" fmla="*/ 0 60000 65536"/>
                            <a:gd name="T14" fmla="*/ 0 60000 65536"/>
                            <a:gd name="T15" fmla="*/ 0 w 210"/>
                            <a:gd name="T16" fmla="*/ 0 h 197"/>
                            <a:gd name="T17" fmla="*/ 210 w 210"/>
                            <a:gd name="T18" fmla="*/ 197 h 197"/>
                          </a:gdLst>
                          <a:ahLst/>
                          <a:cxnLst>
                            <a:cxn ang="T10">
                              <a:pos x="T0" y="T1"/>
                            </a:cxn>
                            <a:cxn ang="T11">
                              <a:pos x="T2" y="T3"/>
                            </a:cxn>
                            <a:cxn ang="T12">
                              <a:pos x="T4" y="T5"/>
                            </a:cxn>
                            <a:cxn ang="T13">
                              <a:pos x="T6" y="T7"/>
                            </a:cxn>
                            <a:cxn ang="T14">
                              <a:pos x="T8" y="T9"/>
                            </a:cxn>
                          </a:cxnLst>
                          <a:rect l="T15" t="T16" r="T17" b="T18"/>
                          <a:pathLst>
                            <a:path w="210" h="197">
                              <a:moveTo>
                                <a:pt x="210" y="0"/>
                              </a:moveTo>
                              <a:cubicBezTo>
                                <a:pt x="210" y="37"/>
                                <a:pt x="210" y="75"/>
                                <a:pt x="200" y="100"/>
                              </a:cubicBezTo>
                              <a:cubicBezTo>
                                <a:pt x="190" y="125"/>
                                <a:pt x="167" y="135"/>
                                <a:pt x="150" y="150"/>
                              </a:cubicBezTo>
                              <a:cubicBezTo>
                                <a:pt x="133" y="165"/>
                                <a:pt x="125" y="183"/>
                                <a:pt x="100" y="190"/>
                              </a:cubicBezTo>
                              <a:cubicBezTo>
                                <a:pt x="75" y="197"/>
                                <a:pt x="17" y="190"/>
                                <a:pt x="0" y="190"/>
                              </a:cubicBezTo>
                            </a:path>
                          </a:pathLst>
                        </a:custGeom>
                        <a:noFill/>
                        <a:ln w="9525">
                          <a:solidFill>
                            <a:srgbClr val="FF0000"/>
                          </a:solidFill>
                          <a:round/>
                        </a:ln>
                      </p:spPr>
                      <p:txBody>
                        <a:bodyPr/>
                        <a:lstStyle/>
                        <a:p>
                          <a:endParaRPr lang="en-US"/>
                        </a:p>
                      </p:txBody>
                    </p:sp>
                  </p:grpSp>
                  <p:grpSp>
                    <p:nvGrpSpPr>
                      <p:cNvPr id="38978" name="Group 107"/>
                      <p:cNvGrpSpPr/>
                      <p:nvPr/>
                    </p:nvGrpSpPr>
                    <p:grpSpPr bwMode="auto">
                      <a:xfrm flipH="1">
                        <a:off x="8760" y="1303"/>
                        <a:ext cx="1390" cy="1414"/>
                        <a:chOff x="7040" y="1263"/>
                        <a:chExt cx="1390" cy="1414"/>
                      </a:xfrm>
                    </p:grpSpPr>
                    <p:sp>
                      <p:nvSpPr>
                        <p:cNvPr id="38979" name="Line 108"/>
                        <p:cNvSpPr>
                          <a:spLocks noChangeShapeType="1"/>
                        </p:cNvSpPr>
                        <p:nvPr/>
                      </p:nvSpPr>
                      <p:spPr bwMode="auto">
                        <a:xfrm>
                          <a:off x="8400" y="1620"/>
                          <a:ext cx="30" cy="860"/>
                        </a:xfrm>
                        <a:prstGeom prst="line">
                          <a:avLst/>
                        </a:prstGeom>
                        <a:noFill/>
                        <a:ln w="9525">
                          <a:solidFill>
                            <a:srgbClr val="FF0000"/>
                          </a:solidFill>
                          <a:round/>
                        </a:ln>
                      </p:spPr>
                      <p:txBody>
                        <a:bodyPr/>
                        <a:lstStyle/>
                        <a:p>
                          <a:endParaRPr lang="en-US"/>
                        </a:p>
                      </p:txBody>
                    </p:sp>
                    <p:sp>
                      <p:nvSpPr>
                        <p:cNvPr id="38980" name="Line 109"/>
                        <p:cNvSpPr>
                          <a:spLocks noChangeShapeType="1"/>
                        </p:cNvSpPr>
                        <p:nvPr/>
                      </p:nvSpPr>
                      <p:spPr bwMode="auto">
                        <a:xfrm>
                          <a:off x="7380" y="2630"/>
                          <a:ext cx="880" cy="40"/>
                        </a:xfrm>
                        <a:prstGeom prst="line">
                          <a:avLst/>
                        </a:prstGeom>
                        <a:noFill/>
                        <a:ln w="9525">
                          <a:solidFill>
                            <a:srgbClr val="FF0000"/>
                          </a:solidFill>
                          <a:round/>
                        </a:ln>
                      </p:spPr>
                      <p:txBody>
                        <a:bodyPr/>
                        <a:lstStyle/>
                        <a:p>
                          <a:endParaRPr lang="en-US"/>
                        </a:p>
                      </p:txBody>
                    </p:sp>
                    <p:sp>
                      <p:nvSpPr>
                        <p:cNvPr id="38981" name="Line 110"/>
                        <p:cNvSpPr>
                          <a:spLocks noChangeShapeType="1"/>
                        </p:cNvSpPr>
                        <p:nvPr/>
                      </p:nvSpPr>
                      <p:spPr bwMode="auto">
                        <a:xfrm>
                          <a:off x="7590" y="2410"/>
                          <a:ext cx="420" cy="30"/>
                        </a:xfrm>
                        <a:prstGeom prst="line">
                          <a:avLst/>
                        </a:prstGeom>
                        <a:noFill/>
                        <a:ln w="9525">
                          <a:solidFill>
                            <a:srgbClr val="FF0000"/>
                          </a:solidFill>
                          <a:round/>
                        </a:ln>
                      </p:spPr>
                      <p:txBody>
                        <a:bodyPr/>
                        <a:lstStyle/>
                        <a:p>
                          <a:endParaRPr lang="en-US"/>
                        </a:p>
                      </p:txBody>
                    </p:sp>
                    <p:sp>
                      <p:nvSpPr>
                        <p:cNvPr id="38982" name="Line 111"/>
                        <p:cNvSpPr>
                          <a:spLocks noChangeShapeType="1"/>
                        </p:cNvSpPr>
                        <p:nvPr/>
                      </p:nvSpPr>
                      <p:spPr bwMode="auto">
                        <a:xfrm>
                          <a:off x="8170" y="1840"/>
                          <a:ext cx="50" cy="400"/>
                        </a:xfrm>
                        <a:prstGeom prst="line">
                          <a:avLst/>
                        </a:prstGeom>
                        <a:noFill/>
                        <a:ln w="9525">
                          <a:solidFill>
                            <a:srgbClr val="FF0000"/>
                          </a:solidFill>
                          <a:round/>
                        </a:ln>
                      </p:spPr>
                      <p:txBody>
                        <a:bodyPr/>
                        <a:lstStyle/>
                        <a:p>
                          <a:endParaRPr lang="en-US"/>
                        </a:p>
                      </p:txBody>
                    </p:sp>
                    <p:sp>
                      <p:nvSpPr>
                        <p:cNvPr id="38983" name="Freeform 112"/>
                        <p:cNvSpPr/>
                        <p:nvPr/>
                      </p:nvSpPr>
                      <p:spPr bwMode="auto">
                        <a:xfrm>
                          <a:off x="7040" y="1263"/>
                          <a:ext cx="1330" cy="1349"/>
                        </a:xfrm>
                        <a:custGeom>
                          <a:avLst/>
                          <a:gdLst>
                            <a:gd name="T0" fmla="*/ 180 w 1330"/>
                            <a:gd name="T1" fmla="*/ 1347 h 1349"/>
                            <a:gd name="T2" fmla="*/ 100 w 1330"/>
                            <a:gd name="T3" fmla="*/ 1317 h 1349"/>
                            <a:gd name="T4" fmla="*/ 20 w 1330"/>
                            <a:gd name="T5" fmla="*/ 1157 h 1349"/>
                            <a:gd name="T6" fmla="*/ 10 w 1330"/>
                            <a:gd name="T7" fmla="*/ 1057 h 1349"/>
                            <a:gd name="T8" fmla="*/ 20 w 1330"/>
                            <a:gd name="T9" fmla="*/ 937 h 1349"/>
                            <a:gd name="T10" fmla="*/ 130 w 1330"/>
                            <a:gd name="T11" fmla="*/ 727 h 1349"/>
                            <a:gd name="T12" fmla="*/ 220 w 1330"/>
                            <a:gd name="T13" fmla="*/ 597 h 1349"/>
                            <a:gd name="T14" fmla="*/ 310 w 1330"/>
                            <a:gd name="T15" fmla="*/ 497 h 1349"/>
                            <a:gd name="T16" fmla="*/ 430 w 1330"/>
                            <a:gd name="T17" fmla="*/ 357 h 1349"/>
                            <a:gd name="T18" fmla="*/ 540 w 1330"/>
                            <a:gd name="T19" fmla="*/ 277 h 1349"/>
                            <a:gd name="T20" fmla="*/ 700 w 1330"/>
                            <a:gd name="T21" fmla="*/ 147 h 1349"/>
                            <a:gd name="T22" fmla="*/ 790 w 1330"/>
                            <a:gd name="T23" fmla="*/ 97 h 1349"/>
                            <a:gd name="T24" fmla="*/ 920 w 1330"/>
                            <a:gd name="T25" fmla="*/ 47 h 1349"/>
                            <a:gd name="T26" fmla="*/ 1030 w 1330"/>
                            <a:gd name="T27" fmla="*/ 17 h 1349"/>
                            <a:gd name="T28" fmla="*/ 1130 w 1330"/>
                            <a:gd name="T29" fmla="*/ 7 h 1349"/>
                            <a:gd name="T30" fmla="*/ 1190 w 1330"/>
                            <a:gd name="T31" fmla="*/ 7 h 1349"/>
                            <a:gd name="T32" fmla="*/ 1260 w 1330"/>
                            <a:gd name="T33" fmla="*/ 47 h 1349"/>
                            <a:gd name="T34" fmla="*/ 1330 w 1330"/>
                            <a:gd name="T35" fmla="*/ 157 h 13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30"/>
                            <a:gd name="T55" fmla="*/ 0 h 1349"/>
                            <a:gd name="T56" fmla="*/ 1330 w 1330"/>
                            <a:gd name="T57" fmla="*/ 1349 h 13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30" h="1349">
                              <a:moveTo>
                                <a:pt x="180" y="1347"/>
                              </a:moveTo>
                              <a:cubicBezTo>
                                <a:pt x="153" y="1348"/>
                                <a:pt x="127" y="1349"/>
                                <a:pt x="100" y="1317"/>
                              </a:cubicBezTo>
                              <a:cubicBezTo>
                                <a:pt x="73" y="1285"/>
                                <a:pt x="35" y="1200"/>
                                <a:pt x="20" y="1157"/>
                              </a:cubicBezTo>
                              <a:cubicBezTo>
                                <a:pt x="5" y="1114"/>
                                <a:pt x="10" y="1094"/>
                                <a:pt x="10" y="1057"/>
                              </a:cubicBezTo>
                              <a:cubicBezTo>
                                <a:pt x="10" y="1020"/>
                                <a:pt x="0" y="992"/>
                                <a:pt x="20" y="937"/>
                              </a:cubicBezTo>
                              <a:cubicBezTo>
                                <a:pt x="40" y="882"/>
                                <a:pt x="97" y="784"/>
                                <a:pt x="130" y="727"/>
                              </a:cubicBezTo>
                              <a:cubicBezTo>
                                <a:pt x="163" y="670"/>
                                <a:pt x="190" y="635"/>
                                <a:pt x="220" y="597"/>
                              </a:cubicBezTo>
                              <a:cubicBezTo>
                                <a:pt x="250" y="559"/>
                                <a:pt x="275" y="537"/>
                                <a:pt x="310" y="497"/>
                              </a:cubicBezTo>
                              <a:cubicBezTo>
                                <a:pt x="345" y="457"/>
                                <a:pt x="392" y="394"/>
                                <a:pt x="430" y="357"/>
                              </a:cubicBezTo>
                              <a:cubicBezTo>
                                <a:pt x="468" y="320"/>
                                <a:pt x="495" y="312"/>
                                <a:pt x="540" y="277"/>
                              </a:cubicBezTo>
                              <a:cubicBezTo>
                                <a:pt x="585" y="242"/>
                                <a:pt x="658" y="177"/>
                                <a:pt x="700" y="147"/>
                              </a:cubicBezTo>
                              <a:cubicBezTo>
                                <a:pt x="742" y="117"/>
                                <a:pt x="753" y="114"/>
                                <a:pt x="790" y="97"/>
                              </a:cubicBezTo>
                              <a:cubicBezTo>
                                <a:pt x="827" y="80"/>
                                <a:pt x="880" y="60"/>
                                <a:pt x="920" y="47"/>
                              </a:cubicBezTo>
                              <a:cubicBezTo>
                                <a:pt x="960" y="34"/>
                                <a:pt x="995" y="24"/>
                                <a:pt x="1030" y="17"/>
                              </a:cubicBezTo>
                              <a:cubicBezTo>
                                <a:pt x="1065" y="10"/>
                                <a:pt x="1103" y="9"/>
                                <a:pt x="1130" y="7"/>
                              </a:cubicBezTo>
                              <a:cubicBezTo>
                                <a:pt x="1157" y="5"/>
                                <a:pt x="1168" y="0"/>
                                <a:pt x="1190" y="7"/>
                              </a:cubicBezTo>
                              <a:cubicBezTo>
                                <a:pt x="1212" y="14"/>
                                <a:pt x="1237" y="22"/>
                                <a:pt x="1260" y="47"/>
                              </a:cubicBezTo>
                              <a:cubicBezTo>
                                <a:pt x="1283" y="72"/>
                                <a:pt x="1317" y="132"/>
                                <a:pt x="1330" y="157"/>
                              </a:cubicBezTo>
                            </a:path>
                          </a:pathLst>
                        </a:custGeom>
                        <a:noFill/>
                        <a:ln w="9525">
                          <a:solidFill>
                            <a:srgbClr val="FF0000"/>
                          </a:solidFill>
                          <a:round/>
                        </a:ln>
                      </p:spPr>
                      <p:txBody>
                        <a:bodyPr/>
                        <a:lstStyle/>
                        <a:p>
                          <a:endParaRPr lang="en-US"/>
                        </a:p>
                      </p:txBody>
                    </p:sp>
                    <p:sp>
                      <p:nvSpPr>
                        <p:cNvPr id="38984" name="Freeform 113"/>
                        <p:cNvSpPr/>
                        <p:nvPr/>
                      </p:nvSpPr>
                      <p:spPr bwMode="auto">
                        <a:xfrm>
                          <a:off x="7235" y="1710"/>
                          <a:ext cx="285" cy="550"/>
                        </a:xfrm>
                        <a:custGeom>
                          <a:avLst/>
                          <a:gdLst>
                            <a:gd name="T0" fmla="*/ 85 w 285"/>
                            <a:gd name="T1" fmla="*/ 550 h 550"/>
                            <a:gd name="T2" fmla="*/ 25 w 285"/>
                            <a:gd name="T3" fmla="*/ 520 h 550"/>
                            <a:gd name="T4" fmla="*/ 5 w 285"/>
                            <a:gd name="T5" fmla="*/ 460 h 550"/>
                            <a:gd name="T6" fmla="*/ 15 w 285"/>
                            <a:gd name="T7" fmla="*/ 350 h 550"/>
                            <a:gd name="T8" fmla="*/ 95 w 285"/>
                            <a:gd name="T9" fmla="*/ 230 h 550"/>
                            <a:gd name="T10" fmla="*/ 215 w 285"/>
                            <a:gd name="T11" fmla="*/ 100 h 550"/>
                            <a:gd name="T12" fmla="*/ 285 w 285"/>
                            <a:gd name="T13" fmla="*/ 0 h 550"/>
                            <a:gd name="T14" fmla="*/ 0 60000 65536"/>
                            <a:gd name="T15" fmla="*/ 0 60000 65536"/>
                            <a:gd name="T16" fmla="*/ 0 60000 65536"/>
                            <a:gd name="T17" fmla="*/ 0 60000 65536"/>
                            <a:gd name="T18" fmla="*/ 0 60000 65536"/>
                            <a:gd name="T19" fmla="*/ 0 60000 65536"/>
                            <a:gd name="T20" fmla="*/ 0 60000 65536"/>
                            <a:gd name="T21" fmla="*/ 0 w 285"/>
                            <a:gd name="T22" fmla="*/ 0 h 550"/>
                            <a:gd name="T23" fmla="*/ 285 w 285"/>
                            <a:gd name="T24" fmla="*/ 550 h 5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550">
                              <a:moveTo>
                                <a:pt x="85" y="550"/>
                              </a:moveTo>
                              <a:cubicBezTo>
                                <a:pt x="61" y="542"/>
                                <a:pt x="38" y="535"/>
                                <a:pt x="25" y="520"/>
                              </a:cubicBezTo>
                              <a:cubicBezTo>
                                <a:pt x="12" y="505"/>
                                <a:pt x="7" y="488"/>
                                <a:pt x="5" y="460"/>
                              </a:cubicBezTo>
                              <a:cubicBezTo>
                                <a:pt x="3" y="432"/>
                                <a:pt x="0" y="388"/>
                                <a:pt x="15" y="350"/>
                              </a:cubicBezTo>
                              <a:cubicBezTo>
                                <a:pt x="30" y="312"/>
                                <a:pt x="62" y="272"/>
                                <a:pt x="95" y="230"/>
                              </a:cubicBezTo>
                              <a:cubicBezTo>
                                <a:pt x="128" y="188"/>
                                <a:pt x="183" y="138"/>
                                <a:pt x="215" y="100"/>
                              </a:cubicBezTo>
                              <a:cubicBezTo>
                                <a:pt x="247" y="62"/>
                                <a:pt x="272" y="17"/>
                                <a:pt x="285" y="0"/>
                              </a:cubicBezTo>
                            </a:path>
                          </a:pathLst>
                        </a:custGeom>
                        <a:noFill/>
                        <a:ln w="9525">
                          <a:solidFill>
                            <a:srgbClr val="FF0000"/>
                          </a:solidFill>
                          <a:round/>
                        </a:ln>
                      </p:spPr>
                      <p:txBody>
                        <a:bodyPr/>
                        <a:lstStyle/>
                        <a:p>
                          <a:endParaRPr lang="en-US"/>
                        </a:p>
                      </p:txBody>
                    </p:sp>
                    <p:sp>
                      <p:nvSpPr>
                        <p:cNvPr id="38985" name="Freeform 114"/>
                        <p:cNvSpPr/>
                        <p:nvPr/>
                      </p:nvSpPr>
                      <p:spPr bwMode="auto">
                        <a:xfrm>
                          <a:off x="7520" y="1497"/>
                          <a:ext cx="470" cy="213"/>
                        </a:xfrm>
                        <a:custGeom>
                          <a:avLst/>
                          <a:gdLst>
                            <a:gd name="T0" fmla="*/ 0 w 470"/>
                            <a:gd name="T1" fmla="*/ 213 h 213"/>
                            <a:gd name="T2" fmla="*/ 80 w 470"/>
                            <a:gd name="T3" fmla="*/ 143 h 213"/>
                            <a:gd name="T4" fmla="*/ 180 w 470"/>
                            <a:gd name="T5" fmla="*/ 73 h 213"/>
                            <a:gd name="T6" fmla="*/ 300 w 470"/>
                            <a:gd name="T7" fmla="*/ 23 h 213"/>
                            <a:gd name="T8" fmla="*/ 380 w 470"/>
                            <a:gd name="T9" fmla="*/ 3 h 213"/>
                            <a:gd name="T10" fmla="*/ 470 w 470"/>
                            <a:gd name="T11" fmla="*/ 43 h 213"/>
                            <a:gd name="T12" fmla="*/ 0 60000 65536"/>
                            <a:gd name="T13" fmla="*/ 0 60000 65536"/>
                            <a:gd name="T14" fmla="*/ 0 60000 65536"/>
                            <a:gd name="T15" fmla="*/ 0 60000 65536"/>
                            <a:gd name="T16" fmla="*/ 0 60000 65536"/>
                            <a:gd name="T17" fmla="*/ 0 60000 65536"/>
                            <a:gd name="T18" fmla="*/ 0 w 470"/>
                            <a:gd name="T19" fmla="*/ 0 h 213"/>
                            <a:gd name="T20" fmla="*/ 470 w 470"/>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470" h="213">
                              <a:moveTo>
                                <a:pt x="0" y="213"/>
                              </a:moveTo>
                              <a:cubicBezTo>
                                <a:pt x="25" y="189"/>
                                <a:pt x="50" y="166"/>
                                <a:pt x="80" y="143"/>
                              </a:cubicBezTo>
                              <a:cubicBezTo>
                                <a:pt x="110" y="120"/>
                                <a:pt x="143" y="93"/>
                                <a:pt x="180" y="73"/>
                              </a:cubicBezTo>
                              <a:cubicBezTo>
                                <a:pt x="217" y="53"/>
                                <a:pt x="267" y="35"/>
                                <a:pt x="300" y="23"/>
                              </a:cubicBezTo>
                              <a:cubicBezTo>
                                <a:pt x="333" y="11"/>
                                <a:pt x="352" y="0"/>
                                <a:pt x="380" y="3"/>
                              </a:cubicBezTo>
                              <a:cubicBezTo>
                                <a:pt x="408" y="6"/>
                                <a:pt x="452" y="31"/>
                                <a:pt x="470" y="43"/>
                              </a:cubicBezTo>
                            </a:path>
                          </a:pathLst>
                        </a:custGeom>
                        <a:noFill/>
                        <a:ln w="9525">
                          <a:solidFill>
                            <a:srgbClr val="FF0000"/>
                          </a:solidFill>
                          <a:round/>
                        </a:ln>
                      </p:spPr>
                      <p:txBody>
                        <a:bodyPr/>
                        <a:lstStyle/>
                        <a:p>
                          <a:endParaRPr lang="en-US"/>
                        </a:p>
                      </p:txBody>
                    </p:sp>
                    <p:sp>
                      <p:nvSpPr>
                        <p:cNvPr id="38986" name="Line 115"/>
                        <p:cNvSpPr>
                          <a:spLocks noChangeShapeType="1"/>
                        </p:cNvSpPr>
                        <p:nvPr/>
                      </p:nvSpPr>
                      <p:spPr bwMode="auto">
                        <a:xfrm>
                          <a:off x="8020" y="1560"/>
                          <a:ext cx="90" cy="150"/>
                        </a:xfrm>
                        <a:prstGeom prst="line">
                          <a:avLst/>
                        </a:prstGeom>
                        <a:noFill/>
                        <a:ln w="9525">
                          <a:solidFill>
                            <a:srgbClr val="FF0000"/>
                          </a:solidFill>
                          <a:round/>
                        </a:ln>
                      </p:spPr>
                      <p:txBody>
                        <a:bodyPr/>
                        <a:lstStyle/>
                        <a:p>
                          <a:endParaRPr lang="en-US"/>
                        </a:p>
                      </p:txBody>
                    </p:sp>
                    <p:sp>
                      <p:nvSpPr>
                        <p:cNvPr id="38987" name="Line 116"/>
                        <p:cNvSpPr>
                          <a:spLocks noChangeShapeType="1"/>
                        </p:cNvSpPr>
                        <p:nvPr/>
                      </p:nvSpPr>
                      <p:spPr bwMode="auto">
                        <a:xfrm>
                          <a:off x="7340" y="2270"/>
                          <a:ext cx="140" cy="80"/>
                        </a:xfrm>
                        <a:prstGeom prst="line">
                          <a:avLst/>
                        </a:prstGeom>
                        <a:noFill/>
                        <a:ln w="9525">
                          <a:solidFill>
                            <a:srgbClr val="FF0000"/>
                          </a:solidFill>
                          <a:round/>
                        </a:ln>
                      </p:spPr>
                      <p:txBody>
                        <a:bodyPr/>
                        <a:lstStyle/>
                        <a:p>
                          <a:endParaRPr lang="en-US"/>
                        </a:p>
                      </p:txBody>
                    </p:sp>
                    <p:sp>
                      <p:nvSpPr>
                        <p:cNvPr id="38988" name="Freeform 117"/>
                        <p:cNvSpPr/>
                        <p:nvPr/>
                      </p:nvSpPr>
                      <p:spPr bwMode="auto">
                        <a:xfrm>
                          <a:off x="7470" y="2350"/>
                          <a:ext cx="150" cy="70"/>
                        </a:xfrm>
                        <a:custGeom>
                          <a:avLst/>
                          <a:gdLst>
                            <a:gd name="T0" fmla="*/ 0 w 150"/>
                            <a:gd name="T1" fmla="*/ 0 h 70"/>
                            <a:gd name="T2" fmla="*/ 70 w 150"/>
                            <a:gd name="T3" fmla="*/ 30 h 70"/>
                            <a:gd name="T4" fmla="*/ 150 w 150"/>
                            <a:gd name="T5" fmla="*/ 70 h 70"/>
                            <a:gd name="T6" fmla="*/ 0 60000 65536"/>
                            <a:gd name="T7" fmla="*/ 0 60000 65536"/>
                            <a:gd name="T8" fmla="*/ 0 60000 65536"/>
                            <a:gd name="T9" fmla="*/ 0 w 150"/>
                            <a:gd name="T10" fmla="*/ 0 h 70"/>
                            <a:gd name="T11" fmla="*/ 150 w 150"/>
                            <a:gd name="T12" fmla="*/ 70 h 70"/>
                          </a:gdLst>
                          <a:ahLst/>
                          <a:cxnLst>
                            <a:cxn ang="T6">
                              <a:pos x="T0" y="T1"/>
                            </a:cxn>
                            <a:cxn ang="T7">
                              <a:pos x="T2" y="T3"/>
                            </a:cxn>
                            <a:cxn ang="T8">
                              <a:pos x="T4" y="T5"/>
                            </a:cxn>
                          </a:cxnLst>
                          <a:rect l="T9" t="T10" r="T11" b="T12"/>
                          <a:pathLst>
                            <a:path w="150" h="70">
                              <a:moveTo>
                                <a:pt x="0" y="0"/>
                              </a:moveTo>
                              <a:cubicBezTo>
                                <a:pt x="22" y="9"/>
                                <a:pt x="45" y="18"/>
                                <a:pt x="70" y="30"/>
                              </a:cubicBezTo>
                              <a:cubicBezTo>
                                <a:pt x="95" y="42"/>
                                <a:pt x="137" y="65"/>
                                <a:pt x="150" y="70"/>
                              </a:cubicBezTo>
                            </a:path>
                          </a:pathLst>
                        </a:custGeom>
                        <a:noFill/>
                        <a:ln w="9525">
                          <a:solidFill>
                            <a:srgbClr val="FF0000"/>
                          </a:solidFill>
                          <a:round/>
                        </a:ln>
                      </p:spPr>
                      <p:txBody>
                        <a:bodyPr/>
                        <a:lstStyle/>
                        <a:p>
                          <a:endParaRPr lang="en-US"/>
                        </a:p>
                      </p:txBody>
                    </p:sp>
                    <p:sp>
                      <p:nvSpPr>
                        <p:cNvPr id="38989" name="Freeform 118"/>
                        <p:cNvSpPr/>
                        <p:nvPr/>
                      </p:nvSpPr>
                      <p:spPr bwMode="auto">
                        <a:xfrm>
                          <a:off x="8110" y="1710"/>
                          <a:ext cx="70" cy="150"/>
                        </a:xfrm>
                        <a:custGeom>
                          <a:avLst/>
                          <a:gdLst>
                            <a:gd name="T0" fmla="*/ 0 w 70"/>
                            <a:gd name="T1" fmla="*/ 0 h 150"/>
                            <a:gd name="T2" fmla="*/ 50 w 70"/>
                            <a:gd name="T3" fmla="*/ 90 h 150"/>
                            <a:gd name="T4" fmla="*/ 70 w 70"/>
                            <a:gd name="T5" fmla="*/ 150 h 150"/>
                            <a:gd name="T6" fmla="*/ 0 60000 65536"/>
                            <a:gd name="T7" fmla="*/ 0 60000 65536"/>
                            <a:gd name="T8" fmla="*/ 0 60000 65536"/>
                            <a:gd name="T9" fmla="*/ 0 w 70"/>
                            <a:gd name="T10" fmla="*/ 0 h 150"/>
                            <a:gd name="T11" fmla="*/ 70 w 70"/>
                            <a:gd name="T12" fmla="*/ 150 h 150"/>
                          </a:gdLst>
                          <a:ahLst/>
                          <a:cxnLst>
                            <a:cxn ang="T6">
                              <a:pos x="T0" y="T1"/>
                            </a:cxn>
                            <a:cxn ang="T7">
                              <a:pos x="T2" y="T3"/>
                            </a:cxn>
                            <a:cxn ang="T8">
                              <a:pos x="T4" y="T5"/>
                            </a:cxn>
                          </a:cxnLst>
                          <a:rect l="T9" t="T10" r="T11" b="T12"/>
                          <a:pathLst>
                            <a:path w="70" h="150">
                              <a:moveTo>
                                <a:pt x="0" y="0"/>
                              </a:moveTo>
                              <a:cubicBezTo>
                                <a:pt x="19" y="32"/>
                                <a:pt x="38" y="65"/>
                                <a:pt x="50" y="90"/>
                              </a:cubicBezTo>
                              <a:cubicBezTo>
                                <a:pt x="62" y="115"/>
                                <a:pt x="67" y="140"/>
                                <a:pt x="70" y="150"/>
                              </a:cubicBezTo>
                            </a:path>
                          </a:pathLst>
                        </a:custGeom>
                        <a:noFill/>
                        <a:ln w="9525">
                          <a:solidFill>
                            <a:srgbClr val="FF0000"/>
                          </a:solidFill>
                          <a:round/>
                        </a:ln>
                      </p:spPr>
                      <p:txBody>
                        <a:bodyPr/>
                        <a:lstStyle/>
                        <a:p>
                          <a:endParaRPr lang="en-US"/>
                        </a:p>
                      </p:txBody>
                    </p:sp>
                    <p:sp>
                      <p:nvSpPr>
                        <p:cNvPr id="38990" name="Line 119"/>
                        <p:cNvSpPr>
                          <a:spLocks noChangeShapeType="1"/>
                        </p:cNvSpPr>
                        <p:nvPr/>
                      </p:nvSpPr>
                      <p:spPr bwMode="auto">
                        <a:xfrm>
                          <a:off x="8380" y="1430"/>
                          <a:ext cx="30" cy="190"/>
                        </a:xfrm>
                        <a:prstGeom prst="line">
                          <a:avLst/>
                        </a:prstGeom>
                        <a:noFill/>
                        <a:ln w="9525">
                          <a:solidFill>
                            <a:srgbClr val="FF0000"/>
                          </a:solidFill>
                          <a:round/>
                        </a:ln>
                      </p:spPr>
                      <p:txBody>
                        <a:bodyPr/>
                        <a:lstStyle/>
                        <a:p>
                          <a:endParaRPr lang="en-US"/>
                        </a:p>
                      </p:txBody>
                    </p:sp>
                    <p:sp>
                      <p:nvSpPr>
                        <p:cNvPr id="38991" name="Line 120"/>
                        <p:cNvSpPr>
                          <a:spLocks noChangeShapeType="1"/>
                        </p:cNvSpPr>
                        <p:nvPr/>
                      </p:nvSpPr>
                      <p:spPr bwMode="auto">
                        <a:xfrm>
                          <a:off x="7230" y="2610"/>
                          <a:ext cx="210" cy="20"/>
                        </a:xfrm>
                        <a:prstGeom prst="line">
                          <a:avLst/>
                        </a:prstGeom>
                        <a:noFill/>
                        <a:ln w="9525">
                          <a:solidFill>
                            <a:srgbClr val="FF0000"/>
                          </a:solidFill>
                          <a:round/>
                        </a:ln>
                      </p:spPr>
                      <p:txBody>
                        <a:bodyPr/>
                        <a:lstStyle/>
                        <a:p>
                          <a:endParaRPr lang="en-US"/>
                        </a:p>
                      </p:txBody>
                    </p:sp>
                    <p:sp>
                      <p:nvSpPr>
                        <p:cNvPr id="38992" name="Freeform 121"/>
                        <p:cNvSpPr/>
                        <p:nvPr/>
                      </p:nvSpPr>
                      <p:spPr bwMode="auto">
                        <a:xfrm>
                          <a:off x="7980" y="2260"/>
                          <a:ext cx="245" cy="193"/>
                        </a:xfrm>
                        <a:custGeom>
                          <a:avLst/>
                          <a:gdLst>
                            <a:gd name="T0" fmla="*/ 240 w 245"/>
                            <a:gd name="T1" fmla="*/ 0 h 193"/>
                            <a:gd name="T2" fmla="*/ 240 w 245"/>
                            <a:gd name="T3" fmla="*/ 80 h 193"/>
                            <a:gd name="T4" fmla="*/ 210 w 245"/>
                            <a:gd name="T5" fmla="*/ 150 h 193"/>
                            <a:gd name="T6" fmla="*/ 130 w 245"/>
                            <a:gd name="T7" fmla="*/ 190 h 193"/>
                            <a:gd name="T8" fmla="*/ 0 w 245"/>
                            <a:gd name="T9" fmla="*/ 170 h 193"/>
                            <a:gd name="T10" fmla="*/ 0 60000 65536"/>
                            <a:gd name="T11" fmla="*/ 0 60000 65536"/>
                            <a:gd name="T12" fmla="*/ 0 60000 65536"/>
                            <a:gd name="T13" fmla="*/ 0 60000 65536"/>
                            <a:gd name="T14" fmla="*/ 0 60000 65536"/>
                            <a:gd name="T15" fmla="*/ 0 w 245"/>
                            <a:gd name="T16" fmla="*/ 0 h 193"/>
                            <a:gd name="T17" fmla="*/ 245 w 245"/>
                            <a:gd name="T18" fmla="*/ 193 h 193"/>
                          </a:gdLst>
                          <a:ahLst/>
                          <a:cxnLst>
                            <a:cxn ang="T10">
                              <a:pos x="T0" y="T1"/>
                            </a:cxn>
                            <a:cxn ang="T11">
                              <a:pos x="T2" y="T3"/>
                            </a:cxn>
                            <a:cxn ang="T12">
                              <a:pos x="T4" y="T5"/>
                            </a:cxn>
                            <a:cxn ang="T13">
                              <a:pos x="T6" y="T7"/>
                            </a:cxn>
                            <a:cxn ang="T14">
                              <a:pos x="T8" y="T9"/>
                            </a:cxn>
                          </a:cxnLst>
                          <a:rect l="T15" t="T16" r="T17" b="T18"/>
                          <a:pathLst>
                            <a:path w="245" h="193">
                              <a:moveTo>
                                <a:pt x="240" y="0"/>
                              </a:moveTo>
                              <a:cubicBezTo>
                                <a:pt x="242" y="27"/>
                                <a:pt x="245" y="55"/>
                                <a:pt x="240" y="80"/>
                              </a:cubicBezTo>
                              <a:cubicBezTo>
                                <a:pt x="235" y="105"/>
                                <a:pt x="228" y="132"/>
                                <a:pt x="210" y="150"/>
                              </a:cubicBezTo>
                              <a:cubicBezTo>
                                <a:pt x="192" y="168"/>
                                <a:pt x="165" y="187"/>
                                <a:pt x="130" y="190"/>
                              </a:cubicBezTo>
                              <a:cubicBezTo>
                                <a:pt x="95" y="193"/>
                                <a:pt x="22" y="173"/>
                                <a:pt x="0" y="170"/>
                              </a:cubicBezTo>
                            </a:path>
                          </a:pathLst>
                        </a:custGeom>
                        <a:noFill/>
                        <a:ln w="9525">
                          <a:solidFill>
                            <a:srgbClr val="FF0000"/>
                          </a:solidFill>
                          <a:round/>
                        </a:ln>
                      </p:spPr>
                      <p:txBody>
                        <a:bodyPr/>
                        <a:lstStyle/>
                        <a:p>
                          <a:endParaRPr lang="en-US"/>
                        </a:p>
                      </p:txBody>
                    </p:sp>
                    <p:sp>
                      <p:nvSpPr>
                        <p:cNvPr id="38993" name="Freeform 122"/>
                        <p:cNvSpPr/>
                        <p:nvPr/>
                      </p:nvSpPr>
                      <p:spPr bwMode="auto">
                        <a:xfrm>
                          <a:off x="8220" y="2480"/>
                          <a:ext cx="210" cy="197"/>
                        </a:xfrm>
                        <a:custGeom>
                          <a:avLst/>
                          <a:gdLst>
                            <a:gd name="T0" fmla="*/ 210 w 210"/>
                            <a:gd name="T1" fmla="*/ 0 h 197"/>
                            <a:gd name="T2" fmla="*/ 200 w 210"/>
                            <a:gd name="T3" fmla="*/ 100 h 197"/>
                            <a:gd name="T4" fmla="*/ 150 w 210"/>
                            <a:gd name="T5" fmla="*/ 150 h 197"/>
                            <a:gd name="T6" fmla="*/ 100 w 210"/>
                            <a:gd name="T7" fmla="*/ 190 h 197"/>
                            <a:gd name="T8" fmla="*/ 0 w 210"/>
                            <a:gd name="T9" fmla="*/ 190 h 197"/>
                            <a:gd name="T10" fmla="*/ 0 60000 65536"/>
                            <a:gd name="T11" fmla="*/ 0 60000 65536"/>
                            <a:gd name="T12" fmla="*/ 0 60000 65536"/>
                            <a:gd name="T13" fmla="*/ 0 60000 65536"/>
                            <a:gd name="T14" fmla="*/ 0 60000 65536"/>
                            <a:gd name="T15" fmla="*/ 0 w 210"/>
                            <a:gd name="T16" fmla="*/ 0 h 197"/>
                            <a:gd name="T17" fmla="*/ 210 w 210"/>
                            <a:gd name="T18" fmla="*/ 197 h 197"/>
                          </a:gdLst>
                          <a:ahLst/>
                          <a:cxnLst>
                            <a:cxn ang="T10">
                              <a:pos x="T0" y="T1"/>
                            </a:cxn>
                            <a:cxn ang="T11">
                              <a:pos x="T2" y="T3"/>
                            </a:cxn>
                            <a:cxn ang="T12">
                              <a:pos x="T4" y="T5"/>
                            </a:cxn>
                            <a:cxn ang="T13">
                              <a:pos x="T6" y="T7"/>
                            </a:cxn>
                            <a:cxn ang="T14">
                              <a:pos x="T8" y="T9"/>
                            </a:cxn>
                          </a:cxnLst>
                          <a:rect l="T15" t="T16" r="T17" b="T18"/>
                          <a:pathLst>
                            <a:path w="210" h="197">
                              <a:moveTo>
                                <a:pt x="210" y="0"/>
                              </a:moveTo>
                              <a:cubicBezTo>
                                <a:pt x="210" y="37"/>
                                <a:pt x="210" y="75"/>
                                <a:pt x="200" y="100"/>
                              </a:cubicBezTo>
                              <a:cubicBezTo>
                                <a:pt x="190" y="125"/>
                                <a:pt x="167" y="135"/>
                                <a:pt x="150" y="150"/>
                              </a:cubicBezTo>
                              <a:cubicBezTo>
                                <a:pt x="133" y="165"/>
                                <a:pt x="125" y="183"/>
                                <a:pt x="100" y="190"/>
                              </a:cubicBezTo>
                              <a:cubicBezTo>
                                <a:pt x="75" y="197"/>
                                <a:pt x="17" y="190"/>
                                <a:pt x="0" y="190"/>
                              </a:cubicBezTo>
                            </a:path>
                          </a:pathLst>
                        </a:custGeom>
                        <a:noFill/>
                        <a:ln w="9525">
                          <a:solidFill>
                            <a:srgbClr val="FF0000"/>
                          </a:solidFill>
                          <a:round/>
                        </a:ln>
                      </p:spPr>
                      <p:txBody>
                        <a:bodyPr/>
                        <a:lstStyle/>
                        <a:p>
                          <a:endParaRPr lang="en-US"/>
                        </a:p>
                      </p:txBody>
                    </p:sp>
                  </p:grpSp>
                </p:grpSp>
              </p:grpSp>
              <p:sp>
                <p:nvSpPr>
                  <p:cNvPr id="38959" name="Line 123"/>
                  <p:cNvSpPr>
                    <a:spLocks noChangeShapeType="1"/>
                  </p:cNvSpPr>
                  <p:nvPr/>
                </p:nvSpPr>
                <p:spPr bwMode="auto">
                  <a:xfrm flipV="1">
                    <a:off x="8710" y="1930"/>
                    <a:ext cx="90" cy="220"/>
                  </a:xfrm>
                  <a:prstGeom prst="line">
                    <a:avLst/>
                  </a:prstGeom>
                  <a:noFill/>
                  <a:ln w="9525">
                    <a:solidFill>
                      <a:srgbClr val="FF0000"/>
                    </a:solidFill>
                    <a:round/>
                    <a:tailEnd type="triangle" w="med" len="med"/>
                  </a:ln>
                </p:spPr>
                <p:txBody>
                  <a:bodyPr/>
                  <a:lstStyle/>
                  <a:p>
                    <a:endParaRPr lang="en-US"/>
                  </a:p>
                </p:txBody>
              </p:sp>
              <p:sp>
                <p:nvSpPr>
                  <p:cNvPr id="38960" name="Line 124"/>
                  <p:cNvSpPr>
                    <a:spLocks noChangeShapeType="1"/>
                  </p:cNvSpPr>
                  <p:nvPr/>
                </p:nvSpPr>
                <p:spPr bwMode="auto">
                  <a:xfrm flipV="1">
                    <a:off x="9030" y="2050"/>
                    <a:ext cx="90" cy="220"/>
                  </a:xfrm>
                  <a:prstGeom prst="line">
                    <a:avLst/>
                  </a:prstGeom>
                  <a:noFill/>
                  <a:ln w="9525">
                    <a:solidFill>
                      <a:srgbClr val="FF0000"/>
                    </a:solidFill>
                    <a:round/>
                    <a:tailEnd type="triangle" w="med" len="med"/>
                  </a:ln>
                </p:spPr>
                <p:txBody>
                  <a:bodyPr/>
                  <a:lstStyle/>
                  <a:p>
                    <a:endParaRPr lang="en-US"/>
                  </a:p>
                </p:txBody>
              </p:sp>
              <p:sp>
                <p:nvSpPr>
                  <p:cNvPr id="38961" name="Line 125"/>
                  <p:cNvSpPr>
                    <a:spLocks noChangeShapeType="1"/>
                  </p:cNvSpPr>
                  <p:nvPr/>
                </p:nvSpPr>
                <p:spPr bwMode="auto">
                  <a:xfrm>
                    <a:off x="7910" y="2120"/>
                    <a:ext cx="190" cy="100"/>
                  </a:xfrm>
                  <a:prstGeom prst="line">
                    <a:avLst/>
                  </a:prstGeom>
                  <a:noFill/>
                  <a:ln w="9525">
                    <a:solidFill>
                      <a:srgbClr val="FF0000"/>
                    </a:solidFill>
                    <a:round/>
                    <a:tailEnd type="triangle" w="med" len="med"/>
                  </a:ln>
                </p:spPr>
                <p:txBody>
                  <a:bodyPr/>
                  <a:lstStyle/>
                  <a:p>
                    <a:endParaRPr lang="en-US"/>
                  </a:p>
                </p:txBody>
              </p:sp>
              <p:sp>
                <p:nvSpPr>
                  <p:cNvPr id="38962" name="Line 126"/>
                  <p:cNvSpPr>
                    <a:spLocks noChangeShapeType="1"/>
                  </p:cNvSpPr>
                  <p:nvPr/>
                </p:nvSpPr>
                <p:spPr bwMode="auto">
                  <a:xfrm>
                    <a:off x="7840" y="2330"/>
                    <a:ext cx="190" cy="100"/>
                  </a:xfrm>
                  <a:prstGeom prst="line">
                    <a:avLst/>
                  </a:prstGeom>
                  <a:noFill/>
                  <a:ln w="9525">
                    <a:solidFill>
                      <a:srgbClr val="FF0000"/>
                    </a:solidFill>
                    <a:round/>
                    <a:tailEnd type="triangle" w="med" len="med"/>
                  </a:ln>
                </p:spPr>
                <p:txBody>
                  <a:bodyPr/>
                  <a:lstStyle/>
                  <a:p>
                    <a:endParaRPr lang="en-US"/>
                  </a:p>
                </p:txBody>
              </p:sp>
              <p:sp>
                <p:nvSpPr>
                  <p:cNvPr id="38963" name="Line 127"/>
                  <p:cNvSpPr>
                    <a:spLocks noChangeShapeType="1"/>
                  </p:cNvSpPr>
                  <p:nvPr/>
                </p:nvSpPr>
                <p:spPr bwMode="auto">
                  <a:xfrm>
                    <a:off x="7700" y="2600"/>
                    <a:ext cx="230" cy="80"/>
                  </a:xfrm>
                  <a:prstGeom prst="line">
                    <a:avLst/>
                  </a:prstGeom>
                  <a:noFill/>
                  <a:ln w="9525">
                    <a:solidFill>
                      <a:srgbClr val="FF0000"/>
                    </a:solidFill>
                    <a:round/>
                    <a:tailEnd type="triangle" w="med" len="med"/>
                  </a:ln>
                </p:spPr>
                <p:txBody>
                  <a:bodyPr/>
                  <a:lstStyle/>
                  <a:p>
                    <a:endParaRPr lang="en-US"/>
                  </a:p>
                </p:txBody>
              </p:sp>
              <p:sp>
                <p:nvSpPr>
                  <p:cNvPr id="38964" name="Line 128"/>
                  <p:cNvSpPr>
                    <a:spLocks noChangeShapeType="1"/>
                  </p:cNvSpPr>
                  <p:nvPr/>
                </p:nvSpPr>
                <p:spPr bwMode="auto">
                  <a:xfrm>
                    <a:off x="7650" y="2830"/>
                    <a:ext cx="200" cy="70"/>
                  </a:xfrm>
                  <a:prstGeom prst="line">
                    <a:avLst/>
                  </a:prstGeom>
                  <a:noFill/>
                  <a:ln w="9525">
                    <a:solidFill>
                      <a:srgbClr val="FF0000"/>
                    </a:solidFill>
                    <a:round/>
                    <a:tailEnd type="triangle" w="med" len="med"/>
                  </a:ln>
                </p:spPr>
                <p:txBody>
                  <a:bodyPr/>
                  <a:lstStyle/>
                  <a:p>
                    <a:endParaRPr lang="en-US"/>
                  </a:p>
                </p:txBody>
              </p:sp>
              <p:sp>
                <p:nvSpPr>
                  <p:cNvPr id="38965" name="Line 129"/>
                  <p:cNvSpPr>
                    <a:spLocks noChangeShapeType="1"/>
                  </p:cNvSpPr>
                  <p:nvPr/>
                </p:nvSpPr>
                <p:spPr bwMode="auto">
                  <a:xfrm flipV="1">
                    <a:off x="8520" y="1850"/>
                    <a:ext cx="50" cy="140"/>
                  </a:xfrm>
                  <a:prstGeom prst="line">
                    <a:avLst/>
                  </a:prstGeom>
                  <a:noFill/>
                  <a:ln w="9525">
                    <a:solidFill>
                      <a:srgbClr val="FF0000"/>
                    </a:solidFill>
                    <a:round/>
                    <a:tailEnd type="triangle" w="med" len="med"/>
                  </a:ln>
                </p:spPr>
                <p:txBody>
                  <a:bodyPr/>
                  <a:lstStyle/>
                  <a:p>
                    <a:endParaRPr lang="en-US"/>
                  </a:p>
                </p:txBody>
              </p:sp>
              <p:sp>
                <p:nvSpPr>
                  <p:cNvPr id="38966" name="Line 130"/>
                  <p:cNvSpPr>
                    <a:spLocks noChangeShapeType="1"/>
                  </p:cNvSpPr>
                  <p:nvPr/>
                </p:nvSpPr>
                <p:spPr bwMode="auto">
                  <a:xfrm flipV="1">
                    <a:off x="9250" y="2150"/>
                    <a:ext cx="90" cy="160"/>
                  </a:xfrm>
                  <a:prstGeom prst="line">
                    <a:avLst/>
                  </a:prstGeom>
                  <a:noFill/>
                  <a:ln w="9525">
                    <a:solidFill>
                      <a:srgbClr val="FF0000"/>
                    </a:solidFill>
                    <a:round/>
                    <a:tailEnd type="triangle" w="med" len="med"/>
                  </a:ln>
                </p:spPr>
                <p:txBody>
                  <a:bodyPr/>
                  <a:lstStyle/>
                  <a:p>
                    <a:endParaRPr lang="en-US"/>
                  </a:p>
                </p:txBody>
              </p:sp>
              <p:sp>
                <p:nvSpPr>
                  <p:cNvPr id="38967" name="Line 131"/>
                  <p:cNvSpPr>
                    <a:spLocks noChangeShapeType="1"/>
                  </p:cNvSpPr>
                  <p:nvPr/>
                </p:nvSpPr>
                <p:spPr bwMode="auto">
                  <a:xfrm flipH="1">
                    <a:off x="7910" y="3260"/>
                    <a:ext cx="100" cy="170"/>
                  </a:xfrm>
                  <a:prstGeom prst="line">
                    <a:avLst/>
                  </a:prstGeom>
                  <a:noFill/>
                  <a:ln w="9525">
                    <a:solidFill>
                      <a:srgbClr val="FF0000"/>
                    </a:solidFill>
                    <a:round/>
                    <a:tailEnd type="triangle" w="med" len="med"/>
                  </a:ln>
                </p:spPr>
                <p:txBody>
                  <a:bodyPr/>
                  <a:lstStyle/>
                  <a:p>
                    <a:endParaRPr lang="en-US"/>
                  </a:p>
                </p:txBody>
              </p:sp>
              <p:sp>
                <p:nvSpPr>
                  <p:cNvPr id="38968" name="Line 132"/>
                  <p:cNvSpPr>
                    <a:spLocks noChangeShapeType="1"/>
                  </p:cNvSpPr>
                  <p:nvPr/>
                </p:nvSpPr>
                <p:spPr bwMode="auto">
                  <a:xfrm flipH="1">
                    <a:off x="8110" y="3320"/>
                    <a:ext cx="100" cy="190"/>
                  </a:xfrm>
                  <a:prstGeom prst="line">
                    <a:avLst/>
                  </a:prstGeom>
                  <a:noFill/>
                  <a:ln w="9525">
                    <a:solidFill>
                      <a:srgbClr val="FF0000"/>
                    </a:solidFill>
                    <a:round/>
                    <a:tailEnd type="triangle" w="med" len="med"/>
                  </a:ln>
                </p:spPr>
                <p:txBody>
                  <a:bodyPr/>
                  <a:lstStyle/>
                  <a:p>
                    <a:endParaRPr lang="en-US"/>
                  </a:p>
                </p:txBody>
              </p:sp>
              <p:sp>
                <p:nvSpPr>
                  <p:cNvPr id="38969" name="Line 133"/>
                  <p:cNvSpPr>
                    <a:spLocks noChangeShapeType="1"/>
                  </p:cNvSpPr>
                  <p:nvPr/>
                </p:nvSpPr>
                <p:spPr bwMode="auto">
                  <a:xfrm flipH="1">
                    <a:off x="8430" y="3530"/>
                    <a:ext cx="60" cy="140"/>
                  </a:xfrm>
                  <a:prstGeom prst="line">
                    <a:avLst/>
                  </a:prstGeom>
                  <a:noFill/>
                  <a:ln w="9525">
                    <a:solidFill>
                      <a:srgbClr val="FF0000"/>
                    </a:solidFill>
                    <a:round/>
                    <a:tailEnd type="triangle" w="med" len="med"/>
                  </a:ln>
                </p:spPr>
                <p:txBody>
                  <a:bodyPr/>
                  <a:lstStyle/>
                  <a:p>
                    <a:endParaRPr lang="en-US"/>
                  </a:p>
                </p:txBody>
              </p:sp>
              <p:sp>
                <p:nvSpPr>
                  <p:cNvPr id="38970" name="Line 134"/>
                  <p:cNvSpPr>
                    <a:spLocks noChangeShapeType="1"/>
                  </p:cNvSpPr>
                  <p:nvPr/>
                </p:nvSpPr>
                <p:spPr bwMode="auto">
                  <a:xfrm flipH="1">
                    <a:off x="8650" y="3560"/>
                    <a:ext cx="60" cy="190"/>
                  </a:xfrm>
                  <a:prstGeom prst="line">
                    <a:avLst/>
                  </a:prstGeom>
                  <a:noFill/>
                  <a:ln w="9525">
                    <a:solidFill>
                      <a:srgbClr val="FF0000"/>
                    </a:solidFill>
                    <a:round/>
                    <a:tailEnd type="triangle" w="med" len="med"/>
                  </a:ln>
                </p:spPr>
                <p:txBody>
                  <a:bodyPr/>
                  <a:lstStyle/>
                  <a:p>
                    <a:endParaRPr lang="en-US"/>
                  </a:p>
                </p:txBody>
              </p:sp>
              <p:sp>
                <p:nvSpPr>
                  <p:cNvPr id="38971" name="Line 135"/>
                  <p:cNvSpPr>
                    <a:spLocks noChangeShapeType="1"/>
                  </p:cNvSpPr>
                  <p:nvPr/>
                </p:nvSpPr>
                <p:spPr bwMode="auto">
                  <a:xfrm flipH="1" flipV="1">
                    <a:off x="9330" y="2750"/>
                    <a:ext cx="190" cy="70"/>
                  </a:xfrm>
                  <a:prstGeom prst="line">
                    <a:avLst/>
                  </a:prstGeom>
                  <a:noFill/>
                  <a:ln w="9525">
                    <a:solidFill>
                      <a:srgbClr val="FF0000"/>
                    </a:solidFill>
                    <a:round/>
                    <a:tailEnd type="triangle" w="med" len="med"/>
                  </a:ln>
                </p:spPr>
                <p:txBody>
                  <a:bodyPr/>
                  <a:lstStyle/>
                  <a:p>
                    <a:endParaRPr lang="en-US"/>
                  </a:p>
                </p:txBody>
              </p:sp>
              <p:sp>
                <p:nvSpPr>
                  <p:cNvPr id="38972" name="Line 136"/>
                  <p:cNvSpPr>
                    <a:spLocks noChangeShapeType="1"/>
                  </p:cNvSpPr>
                  <p:nvPr/>
                </p:nvSpPr>
                <p:spPr bwMode="auto">
                  <a:xfrm flipH="1" flipV="1">
                    <a:off x="9240" y="2960"/>
                    <a:ext cx="230" cy="80"/>
                  </a:xfrm>
                  <a:prstGeom prst="line">
                    <a:avLst/>
                  </a:prstGeom>
                  <a:noFill/>
                  <a:ln w="9525">
                    <a:solidFill>
                      <a:srgbClr val="FF0000"/>
                    </a:solidFill>
                    <a:round/>
                    <a:tailEnd type="triangle" w="med" len="med"/>
                  </a:ln>
                </p:spPr>
                <p:txBody>
                  <a:bodyPr/>
                  <a:lstStyle/>
                  <a:p>
                    <a:endParaRPr lang="en-US"/>
                  </a:p>
                </p:txBody>
              </p:sp>
              <p:sp>
                <p:nvSpPr>
                  <p:cNvPr id="38973" name="Line 137"/>
                  <p:cNvSpPr>
                    <a:spLocks noChangeShapeType="1"/>
                  </p:cNvSpPr>
                  <p:nvPr/>
                </p:nvSpPr>
                <p:spPr bwMode="auto">
                  <a:xfrm flipH="1" flipV="1">
                    <a:off x="9140" y="3200"/>
                    <a:ext cx="230" cy="110"/>
                  </a:xfrm>
                  <a:prstGeom prst="line">
                    <a:avLst/>
                  </a:prstGeom>
                  <a:noFill/>
                  <a:ln w="9525">
                    <a:solidFill>
                      <a:srgbClr val="FF0000"/>
                    </a:solidFill>
                    <a:round/>
                    <a:tailEnd type="triangle" w="med" len="med"/>
                  </a:ln>
                </p:spPr>
                <p:txBody>
                  <a:bodyPr/>
                  <a:lstStyle/>
                  <a:p>
                    <a:endParaRPr lang="en-US"/>
                  </a:p>
                </p:txBody>
              </p:sp>
              <p:sp>
                <p:nvSpPr>
                  <p:cNvPr id="38974" name="Line 138"/>
                  <p:cNvSpPr>
                    <a:spLocks noChangeShapeType="1"/>
                  </p:cNvSpPr>
                  <p:nvPr/>
                </p:nvSpPr>
                <p:spPr bwMode="auto">
                  <a:xfrm flipH="1" flipV="1">
                    <a:off x="9080" y="3420"/>
                    <a:ext cx="200" cy="110"/>
                  </a:xfrm>
                  <a:prstGeom prst="line">
                    <a:avLst/>
                  </a:prstGeom>
                  <a:noFill/>
                  <a:ln w="9525">
                    <a:solidFill>
                      <a:srgbClr val="FF0000"/>
                    </a:solidFill>
                    <a:round/>
                    <a:tailEnd type="triangle" w="med" len="med"/>
                  </a:ln>
                </p:spPr>
                <p:txBody>
                  <a:bodyPr/>
                  <a:lstStyle/>
                  <a:p>
                    <a:endParaRPr lang="en-US"/>
                  </a:p>
                </p:txBody>
              </p:sp>
            </p:grpSp>
          </p:grpSp>
        </p:grpSp>
        <p:grpSp>
          <p:nvGrpSpPr>
            <p:cNvPr id="38921" name="Group 139"/>
            <p:cNvGrpSpPr/>
            <p:nvPr/>
          </p:nvGrpSpPr>
          <p:grpSpPr bwMode="auto">
            <a:xfrm>
              <a:off x="804" y="3017"/>
              <a:ext cx="1432" cy="1299"/>
              <a:chOff x="2011" y="12731"/>
              <a:chExt cx="3580" cy="3248"/>
            </a:xfrm>
          </p:grpSpPr>
          <p:sp>
            <p:nvSpPr>
              <p:cNvPr id="38922" name="Text Box 140"/>
              <p:cNvSpPr txBox="1">
                <a:spLocks noChangeArrowheads="1"/>
              </p:cNvSpPr>
              <p:nvPr/>
            </p:nvSpPr>
            <p:spPr bwMode="auto">
              <a:xfrm>
                <a:off x="3470" y="12731"/>
                <a:ext cx="475" cy="375"/>
              </a:xfrm>
              <a:prstGeom prst="rect">
                <a:avLst/>
              </a:prstGeom>
              <a:solidFill>
                <a:srgbClr val="FFFFFF"/>
              </a:solidFill>
              <a:ln w="9525">
                <a:noFill/>
                <a:miter lim="800000"/>
              </a:ln>
            </p:spPr>
            <p:txBody>
              <a:bodyPr/>
              <a:lstStyle/>
              <a:p>
                <a:r>
                  <a:rPr lang="en-US" sz="1200" i="1">
                    <a:latin typeface="Times New Roman" panose="02020603050405020304" pitchFamily="18" charset="0"/>
                  </a:rPr>
                  <a:t>A</a:t>
                </a:r>
                <a:endParaRPr lang="en-US"/>
              </a:p>
            </p:txBody>
          </p:sp>
          <p:sp>
            <p:nvSpPr>
              <p:cNvPr id="38923" name="Text Box 141"/>
              <p:cNvSpPr txBox="1">
                <a:spLocks noChangeArrowheads="1"/>
              </p:cNvSpPr>
              <p:nvPr/>
            </p:nvSpPr>
            <p:spPr bwMode="auto">
              <a:xfrm>
                <a:off x="4232" y="12910"/>
                <a:ext cx="746" cy="375"/>
              </a:xfrm>
              <a:prstGeom prst="rect">
                <a:avLst/>
              </a:prstGeom>
              <a:solidFill>
                <a:srgbClr val="FFFFFF"/>
              </a:solidFill>
              <a:ln w="9525">
                <a:noFill/>
                <a:miter lim="800000"/>
              </a:ln>
            </p:spPr>
            <p:txBody>
              <a:bodyPr/>
              <a:lstStyle/>
              <a:p>
                <a:r>
                  <a:rPr lang="en-US" sz="1200" i="1">
                    <a:latin typeface="Times New Roman" panose="02020603050405020304" pitchFamily="18" charset="0"/>
                  </a:rPr>
                  <a:t>B’</a:t>
                </a:r>
                <a:endParaRPr lang="en-US"/>
              </a:p>
            </p:txBody>
          </p:sp>
          <p:sp>
            <p:nvSpPr>
              <p:cNvPr id="38924" name="Text Box 142"/>
              <p:cNvSpPr txBox="1">
                <a:spLocks noChangeArrowheads="1"/>
              </p:cNvSpPr>
              <p:nvPr/>
            </p:nvSpPr>
            <p:spPr bwMode="auto">
              <a:xfrm>
                <a:off x="2205" y="14777"/>
                <a:ext cx="476" cy="375"/>
              </a:xfrm>
              <a:prstGeom prst="rect">
                <a:avLst/>
              </a:prstGeom>
              <a:solidFill>
                <a:srgbClr val="FFFFFF"/>
              </a:solidFill>
              <a:ln w="9525">
                <a:noFill/>
                <a:miter lim="800000"/>
              </a:ln>
            </p:spPr>
            <p:txBody>
              <a:bodyPr/>
              <a:lstStyle/>
              <a:p>
                <a:r>
                  <a:rPr lang="en-US" sz="1200" i="1">
                    <a:latin typeface="Times New Roman" panose="02020603050405020304" pitchFamily="18" charset="0"/>
                  </a:rPr>
                  <a:t>C</a:t>
                </a:r>
                <a:endParaRPr lang="en-US"/>
              </a:p>
            </p:txBody>
          </p:sp>
          <p:sp>
            <p:nvSpPr>
              <p:cNvPr id="38925" name="Text Box 143"/>
              <p:cNvSpPr txBox="1">
                <a:spLocks noChangeArrowheads="1"/>
              </p:cNvSpPr>
              <p:nvPr/>
            </p:nvSpPr>
            <p:spPr bwMode="auto">
              <a:xfrm>
                <a:off x="2011" y="14104"/>
                <a:ext cx="595" cy="375"/>
              </a:xfrm>
              <a:prstGeom prst="rect">
                <a:avLst/>
              </a:prstGeom>
              <a:solidFill>
                <a:srgbClr val="FFFFFF"/>
              </a:solidFill>
              <a:ln w="9525">
                <a:noFill/>
                <a:miter lim="800000"/>
              </a:ln>
            </p:spPr>
            <p:txBody>
              <a:bodyPr/>
              <a:lstStyle/>
              <a:p>
                <a:r>
                  <a:rPr lang="en-US" sz="1200" i="1">
                    <a:latin typeface="Times New Roman" panose="02020603050405020304" pitchFamily="18" charset="0"/>
                  </a:rPr>
                  <a:t>A’</a:t>
                </a:r>
                <a:endParaRPr lang="en-US"/>
              </a:p>
            </p:txBody>
          </p:sp>
          <p:sp>
            <p:nvSpPr>
              <p:cNvPr id="38926" name="Text Box 144"/>
              <p:cNvSpPr txBox="1">
                <a:spLocks noChangeArrowheads="1"/>
              </p:cNvSpPr>
              <p:nvPr/>
            </p:nvSpPr>
            <p:spPr bwMode="auto">
              <a:xfrm>
                <a:off x="4770" y="13428"/>
                <a:ext cx="476" cy="375"/>
              </a:xfrm>
              <a:prstGeom prst="rect">
                <a:avLst/>
              </a:prstGeom>
              <a:solidFill>
                <a:srgbClr val="FFFFFF"/>
              </a:solidFill>
              <a:ln w="9525">
                <a:noFill/>
                <a:miter lim="800000"/>
              </a:ln>
            </p:spPr>
            <p:txBody>
              <a:bodyPr/>
              <a:lstStyle/>
              <a:p>
                <a:r>
                  <a:rPr lang="en-US" sz="1200" i="1">
                    <a:latin typeface="Times New Roman" panose="02020603050405020304" pitchFamily="18" charset="0"/>
                  </a:rPr>
                  <a:t>C</a:t>
                </a:r>
                <a:endParaRPr lang="en-US"/>
              </a:p>
            </p:txBody>
          </p:sp>
          <p:sp>
            <p:nvSpPr>
              <p:cNvPr id="38927" name="Text Box 145"/>
              <p:cNvSpPr txBox="1">
                <a:spLocks noChangeArrowheads="1"/>
              </p:cNvSpPr>
              <p:nvPr/>
            </p:nvSpPr>
            <p:spPr bwMode="auto">
              <a:xfrm>
                <a:off x="4223" y="15313"/>
                <a:ext cx="791" cy="375"/>
              </a:xfrm>
              <a:prstGeom prst="rect">
                <a:avLst/>
              </a:prstGeom>
              <a:solidFill>
                <a:srgbClr val="FFFFFF"/>
              </a:solidFill>
              <a:ln w="9525">
                <a:noFill/>
                <a:miter lim="800000"/>
              </a:ln>
            </p:spPr>
            <p:txBody>
              <a:bodyPr/>
              <a:lstStyle/>
              <a:p>
                <a:r>
                  <a:rPr lang="en-US" sz="1200" i="1">
                    <a:latin typeface="Times New Roman" panose="02020603050405020304" pitchFamily="18" charset="0"/>
                  </a:rPr>
                  <a:t>C’</a:t>
                </a:r>
                <a:endParaRPr lang="en-US"/>
              </a:p>
            </p:txBody>
          </p:sp>
          <p:sp>
            <p:nvSpPr>
              <p:cNvPr id="38928" name="Text Box 146"/>
              <p:cNvSpPr txBox="1">
                <a:spLocks noChangeArrowheads="1"/>
              </p:cNvSpPr>
              <p:nvPr/>
            </p:nvSpPr>
            <p:spPr bwMode="auto">
              <a:xfrm>
                <a:off x="2552" y="12936"/>
                <a:ext cx="640" cy="376"/>
              </a:xfrm>
              <a:prstGeom prst="rect">
                <a:avLst/>
              </a:prstGeom>
              <a:solidFill>
                <a:srgbClr val="FFFFFF"/>
              </a:solidFill>
              <a:ln w="9525">
                <a:noFill/>
                <a:miter lim="800000"/>
              </a:ln>
            </p:spPr>
            <p:txBody>
              <a:bodyPr/>
              <a:lstStyle/>
              <a:p>
                <a:r>
                  <a:rPr lang="en-US" sz="1200" i="1">
                    <a:latin typeface="Times New Roman" panose="02020603050405020304" pitchFamily="18" charset="0"/>
                  </a:rPr>
                  <a:t>C’</a:t>
                </a:r>
                <a:endParaRPr lang="en-US"/>
              </a:p>
            </p:txBody>
          </p:sp>
          <p:sp>
            <p:nvSpPr>
              <p:cNvPr id="38929" name="Text Box 147"/>
              <p:cNvSpPr txBox="1">
                <a:spLocks noChangeArrowheads="1"/>
              </p:cNvSpPr>
              <p:nvPr/>
            </p:nvSpPr>
            <p:spPr bwMode="auto">
              <a:xfrm>
                <a:off x="4734" y="14804"/>
                <a:ext cx="476" cy="375"/>
              </a:xfrm>
              <a:prstGeom prst="rect">
                <a:avLst/>
              </a:prstGeom>
              <a:solidFill>
                <a:srgbClr val="FFFFFF"/>
              </a:solidFill>
              <a:ln w="9525">
                <a:noFill/>
                <a:miter lim="800000"/>
              </a:ln>
            </p:spPr>
            <p:txBody>
              <a:bodyPr/>
              <a:lstStyle/>
              <a:p>
                <a:r>
                  <a:rPr lang="en-US" sz="1200" i="1">
                    <a:latin typeface="Times New Roman" panose="02020603050405020304" pitchFamily="18" charset="0"/>
                  </a:rPr>
                  <a:t>B</a:t>
                </a:r>
                <a:endParaRPr lang="en-US"/>
              </a:p>
            </p:txBody>
          </p:sp>
          <p:sp>
            <p:nvSpPr>
              <p:cNvPr id="38930" name="Text Box 148"/>
              <p:cNvSpPr txBox="1">
                <a:spLocks noChangeArrowheads="1"/>
              </p:cNvSpPr>
              <p:nvPr/>
            </p:nvSpPr>
            <p:spPr bwMode="auto">
              <a:xfrm>
                <a:off x="2205" y="13419"/>
                <a:ext cx="476" cy="375"/>
              </a:xfrm>
              <a:prstGeom prst="rect">
                <a:avLst/>
              </a:prstGeom>
              <a:solidFill>
                <a:srgbClr val="FFFFFF"/>
              </a:solidFill>
              <a:ln w="9525">
                <a:noFill/>
                <a:miter lim="800000"/>
              </a:ln>
            </p:spPr>
            <p:txBody>
              <a:bodyPr/>
              <a:lstStyle/>
              <a:p>
                <a:r>
                  <a:rPr lang="en-US" sz="1200" i="1">
                    <a:latin typeface="Times New Roman" panose="02020603050405020304" pitchFamily="18" charset="0"/>
                  </a:rPr>
                  <a:t>B</a:t>
                </a:r>
                <a:endParaRPr lang="en-US"/>
              </a:p>
            </p:txBody>
          </p:sp>
          <p:sp>
            <p:nvSpPr>
              <p:cNvPr id="38931" name="Text Box 149"/>
              <p:cNvSpPr txBox="1">
                <a:spLocks noChangeArrowheads="1"/>
              </p:cNvSpPr>
              <p:nvPr/>
            </p:nvSpPr>
            <p:spPr bwMode="auto">
              <a:xfrm>
                <a:off x="2438" y="15313"/>
                <a:ext cx="745" cy="375"/>
              </a:xfrm>
              <a:prstGeom prst="rect">
                <a:avLst/>
              </a:prstGeom>
              <a:solidFill>
                <a:srgbClr val="FFFFFF"/>
              </a:solidFill>
              <a:ln w="9525">
                <a:noFill/>
                <a:miter lim="800000"/>
              </a:ln>
            </p:spPr>
            <p:txBody>
              <a:bodyPr/>
              <a:lstStyle/>
              <a:p>
                <a:r>
                  <a:rPr lang="en-US" sz="1200" i="1">
                    <a:latin typeface="Times New Roman" panose="02020603050405020304" pitchFamily="18" charset="0"/>
                  </a:rPr>
                  <a:t>B’</a:t>
                </a:r>
                <a:endParaRPr lang="en-US"/>
              </a:p>
            </p:txBody>
          </p:sp>
          <p:grpSp>
            <p:nvGrpSpPr>
              <p:cNvPr id="38932" name="Group 150"/>
              <p:cNvGrpSpPr/>
              <p:nvPr/>
            </p:nvGrpSpPr>
            <p:grpSpPr bwMode="auto">
              <a:xfrm>
                <a:off x="2529" y="13141"/>
                <a:ext cx="2348" cy="2339"/>
                <a:chOff x="2281" y="1124"/>
                <a:chExt cx="2618" cy="2618"/>
              </a:xfrm>
            </p:grpSpPr>
            <p:sp>
              <p:nvSpPr>
                <p:cNvPr id="38947" name="Oval 151"/>
                <p:cNvSpPr>
                  <a:spLocks noChangeArrowheads="1"/>
                </p:cNvSpPr>
                <p:nvPr/>
              </p:nvSpPr>
              <p:spPr bwMode="auto">
                <a:xfrm>
                  <a:off x="2281" y="1124"/>
                  <a:ext cx="2618" cy="2618"/>
                </a:xfrm>
                <a:prstGeom prst="ellipse">
                  <a:avLst/>
                </a:prstGeom>
                <a:solidFill>
                  <a:srgbClr val="FFFFFF"/>
                </a:solidFill>
                <a:ln w="9525">
                  <a:solidFill>
                    <a:srgbClr val="000000"/>
                  </a:solidFill>
                  <a:round/>
                </a:ln>
              </p:spPr>
              <p:txBody>
                <a:bodyPr/>
                <a:lstStyle/>
                <a:p>
                  <a:endParaRPr lang="ms-MY"/>
                </a:p>
              </p:txBody>
            </p:sp>
            <p:sp>
              <p:nvSpPr>
                <p:cNvPr id="38948" name="Oval 152"/>
                <p:cNvSpPr>
                  <a:spLocks noChangeArrowheads="1"/>
                </p:cNvSpPr>
                <p:nvPr/>
              </p:nvSpPr>
              <p:spPr bwMode="auto">
                <a:xfrm>
                  <a:off x="2543" y="1385"/>
                  <a:ext cx="2094" cy="2095"/>
                </a:xfrm>
                <a:prstGeom prst="ellipse">
                  <a:avLst/>
                </a:prstGeom>
                <a:solidFill>
                  <a:srgbClr val="FFFFFF"/>
                </a:solidFill>
                <a:ln w="9525">
                  <a:solidFill>
                    <a:srgbClr val="000000"/>
                  </a:solidFill>
                  <a:round/>
                </a:ln>
              </p:spPr>
              <p:txBody>
                <a:bodyPr/>
                <a:lstStyle/>
                <a:p>
                  <a:endParaRPr lang="ms-MY"/>
                </a:p>
              </p:txBody>
            </p:sp>
          </p:grpSp>
          <p:sp>
            <p:nvSpPr>
              <p:cNvPr id="38933" name="Oval 153"/>
              <p:cNvSpPr>
                <a:spLocks noChangeArrowheads="1"/>
              </p:cNvSpPr>
              <p:nvPr/>
            </p:nvSpPr>
            <p:spPr bwMode="auto">
              <a:xfrm>
                <a:off x="3578" y="13184"/>
                <a:ext cx="188" cy="170"/>
              </a:xfrm>
              <a:prstGeom prst="ellipse">
                <a:avLst/>
              </a:prstGeom>
              <a:solidFill>
                <a:srgbClr val="FFFFFF"/>
              </a:solidFill>
              <a:ln w="9525">
                <a:solidFill>
                  <a:srgbClr val="000000"/>
                </a:solidFill>
                <a:round/>
              </a:ln>
            </p:spPr>
            <p:txBody>
              <a:bodyPr/>
              <a:lstStyle/>
              <a:p>
                <a:endParaRPr lang="ms-MY"/>
              </a:p>
            </p:txBody>
          </p:sp>
          <p:sp>
            <p:nvSpPr>
              <p:cNvPr id="38934" name="Oval 154"/>
              <p:cNvSpPr>
                <a:spLocks noChangeArrowheads="1"/>
              </p:cNvSpPr>
              <p:nvPr/>
            </p:nvSpPr>
            <p:spPr bwMode="auto">
              <a:xfrm>
                <a:off x="4649" y="14189"/>
                <a:ext cx="189" cy="170"/>
              </a:xfrm>
              <a:prstGeom prst="ellipse">
                <a:avLst/>
              </a:prstGeom>
              <a:solidFill>
                <a:srgbClr val="FFFFFF"/>
              </a:solidFill>
              <a:ln w="9525">
                <a:solidFill>
                  <a:srgbClr val="000000"/>
                </a:solidFill>
                <a:round/>
              </a:ln>
            </p:spPr>
            <p:txBody>
              <a:bodyPr/>
              <a:lstStyle/>
              <a:p>
                <a:endParaRPr lang="ms-MY"/>
              </a:p>
            </p:txBody>
          </p:sp>
          <p:sp>
            <p:nvSpPr>
              <p:cNvPr id="38935" name="Oval 155"/>
              <p:cNvSpPr>
                <a:spLocks noChangeArrowheads="1"/>
              </p:cNvSpPr>
              <p:nvPr/>
            </p:nvSpPr>
            <p:spPr bwMode="auto">
              <a:xfrm>
                <a:off x="4151" y="15140"/>
                <a:ext cx="189" cy="170"/>
              </a:xfrm>
              <a:prstGeom prst="ellipse">
                <a:avLst/>
              </a:prstGeom>
              <a:solidFill>
                <a:srgbClr val="FFFFFF"/>
              </a:solidFill>
              <a:ln w="9525">
                <a:solidFill>
                  <a:srgbClr val="000000"/>
                </a:solidFill>
                <a:round/>
              </a:ln>
            </p:spPr>
            <p:txBody>
              <a:bodyPr/>
              <a:lstStyle/>
              <a:p>
                <a:endParaRPr lang="ms-MY"/>
              </a:p>
            </p:txBody>
          </p:sp>
          <p:sp>
            <p:nvSpPr>
              <p:cNvPr id="38936" name="Oval 156"/>
              <p:cNvSpPr>
                <a:spLocks noChangeArrowheads="1"/>
              </p:cNvSpPr>
              <p:nvPr/>
            </p:nvSpPr>
            <p:spPr bwMode="auto">
              <a:xfrm>
                <a:off x="3595" y="15292"/>
                <a:ext cx="189" cy="170"/>
              </a:xfrm>
              <a:prstGeom prst="ellipse">
                <a:avLst/>
              </a:prstGeom>
              <a:solidFill>
                <a:srgbClr val="FFFFFF"/>
              </a:solidFill>
              <a:ln w="9525">
                <a:solidFill>
                  <a:srgbClr val="000000"/>
                </a:solidFill>
                <a:round/>
              </a:ln>
            </p:spPr>
            <p:txBody>
              <a:bodyPr/>
              <a:lstStyle/>
              <a:p>
                <a:endParaRPr lang="ms-MY"/>
              </a:p>
            </p:txBody>
          </p:sp>
          <p:sp>
            <p:nvSpPr>
              <p:cNvPr id="38937" name="Oval 157"/>
              <p:cNvSpPr>
                <a:spLocks noChangeArrowheads="1"/>
              </p:cNvSpPr>
              <p:nvPr/>
            </p:nvSpPr>
            <p:spPr bwMode="auto">
              <a:xfrm>
                <a:off x="2681" y="14738"/>
                <a:ext cx="188" cy="170"/>
              </a:xfrm>
              <a:prstGeom prst="ellipse">
                <a:avLst/>
              </a:prstGeom>
              <a:solidFill>
                <a:srgbClr val="FFFFFF"/>
              </a:solidFill>
              <a:ln w="9525">
                <a:solidFill>
                  <a:srgbClr val="000000"/>
                </a:solidFill>
                <a:round/>
              </a:ln>
            </p:spPr>
            <p:txBody>
              <a:bodyPr/>
              <a:lstStyle/>
              <a:p>
                <a:endParaRPr lang="ms-MY"/>
              </a:p>
            </p:txBody>
          </p:sp>
          <p:sp>
            <p:nvSpPr>
              <p:cNvPr id="38938" name="Oval 158"/>
              <p:cNvSpPr>
                <a:spLocks noChangeArrowheads="1"/>
              </p:cNvSpPr>
              <p:nvPr/>
            </p:nvSpPr>
            <p:spPr bwMode="auto">
              <a:xfrm>
                <a:off x="2555" y="14207"/>
                <a:ext cx="188" cy="170"/>
              </a:xfrm>
              <a:prstGeom prst="ellipse">
                <a:avLst/>
              </a:prstGeom>
              <a:solidFill>
                <a:srgbClr val="FFFFFF"/>
              </a:solidFill>
              <a:ln w="9525">
                <a:solidFill>
                  <a:srgbClr val="000000"/>
                </a:solidFill>
                <a:round/>
              </a:ln>
            </p:spPr>
            <p:txBody>
              <a:bodyPr/>
              <a:lstStyle/>
              <a:p>
                <a:endParaRPr lang="ms-MY"/>
              </a:p>
            </p:txBody>
          </p:sp>
          <p:sp>
            <p:nvSpPr>
              <p:cNvPr id="38939" name="Oval 159"/>
              <p:cNvSpPr>
                <a:spLocks noChangeArrowheads="1"/>
              </p:cNvSpPr>
              <p:nvPr/>
            </p:nvSpPr>
            <p:spPr bwMode="auto">
              <a:xfrm>
                <a:off x="2726" y="13671"/>
                <a:ext cx="188" cy="169"/>
              </a:xfrm>
              <a:prstGeom prst="ellipse">
                <a:avLst/>
              </a:prstGeom>
              <a:solidFill>
                <a:srgbClr val="FFFFFF"/>
              </a:solidFill>
              <a:ln w="9525">
                <a:solidFill>
                  <a:srgbClr val="000000"/>
                </a:solidFill>
                <a:round/>
              </a:ln>
            </p:spPr>
            <p:txBody>
              <a:bodyPr/>
              <a:lstStyle/>
              <a:p>
                <a:endParaRPr lang="ms-MY"/>
              </a:p>
            </p:txBody>
          </p:sp>
          <p:sp>
            <p:nvSpPr>
              <p:cNvPr id="38940" name="Oval 160"/>
              <p:cNvSpPr>
                <a:spLocks noChangeArrowheads="1"/>
              </p:cNvSpPr>
              <p:nvPr/>
            </p:nvSpPr>
            <p:spPr bwMode="auto">
              <a:xfrm>
                <a:off x="3057" y="13349"/>
                <a:ext cx="189" cy="170"/>
              </a:xfrm>
              <a:prstGeom prst="ellipse">
                <a:avLst/>
              </a:prstGeom>
              <a:solidFill>
                <a:srgbClr val="FFFFFF"/>
              </a:solidFill>
              <a:ln w="9525">
                <a:solidFill>
                  <a:srgbClr val="000000"/>
                </a:solidFill>
                <a:round/>
              </a:ln>
            </p:spPr>
            <p:txBody>
              <a:bodyPr/>
              <a:lstStyle/>
              <a:p>
                <a:endParaRPr lang="ms-MY"/>
              </a:p>
            </p:txBody>
          </p:sp>
          <p:sp>
            <p:nvSpPr>
              <p:cNvPr id="38941" name="Oval 161"/>
              <p:cNvSpPr>
                <a:spLocks noChangeArrowheads="1"/>
              </p:cNvSpPr>
              <p:nvPr/>
            </p:nvSpPr>
            <p:spPr bwMode="auto">
              <a:xfrm>
                <a:off x="4501" y="14801"/>
                <a:ext cx="189" cy="170"/>
              </a:xfrm>
              <a:prstGeom prst="ellipse">
                <a:avLst/>
              </a:prstGeom>
              <a:solidFill>
                <a:srgbClr val="FFFFFF"/>
              </a:solidFill>
              <a:ln w="9525">
                <a:solidFill>
                  <a:srgbClr val="000000"/>
                </a:solidFill>
                <a:round/>
              </a:ln>
            </p:spPr>
            <p:txBody>
              <a:bodyPr/>
              <a:lstStyle/>
              <a:p>
                <a:endParaRPr lang="ms-MY"/>
              </a:p>
            </p:txBody>
          </p:sp>
          <p:sp>
            <p:nvSpPr>
              <p:cNvPr id="38942" name="Oval 162"/>
              <p:cNvSpPr>
                <a:spLocks noChangeArrowheads="1"/>
              </p:cNvSpPr>
              <p:nvPr/>
            </p:nvSpPr>
            <p:spPr bwMode="auto">
              <a:xfrm>
                <a:off x="4102" y="13322"/>
                <a:ext cx="188" cy="170"/>
              </a:xfrm>
              <a:prstGeom prst="ellipse">
                <a:avLst/>
              </a:prstGeom>
              <a:solidFill>
                <a:srgbClr val="FFFFFF"/>
              </a:solidFill>
              <a:ln w="9525">
                <a:solidFill>
                  <a:srgbClr val="000000"/>
                </a:solidFill>
                <a:round/>
              </a:ln>
            </p:spPr>
            <p:txBody>
              <a:bodyPr/>
              <a:lstStyle/>
              <a:p>
                <a:endParaRPr lang="ms-MY"/>
              </a:p>
            </p:txBody>
          </p:sp>
          <p:sp>
            <p:nvSpPr>
              <p:cNvPr id="38943" name="Oval 163"/>
              <p:cNvSpPr>
                <a:spLocks noChangeArrowheads="1"/>
              </p:cNvSpPr>
              <p:nvPr/>
            </p:nvSpPr>
            <p:spPr bwMode="auto">
              <a:xfrm>
                <a:off x="4497" y="13671"/>
                <a:ext cx="188" cy="169"/>
              </a:xfrm>
              <a:prstGeom prst="ellipse">
                <a:avLst/>
              </a:prstGeom>
              <a:solidFill>
                <a:srgbClr val="FFFFFF"/>
              </a:solidFill>
              <a:ln w="9525">
                <a:solidFill>
                  <a:srgbClr val="000000"/>
                </a:solidFill>
                <a:round/>
              </a:ln>
            </p:spPr>
            <p:txBody>
              <a:bodyPr/>
              <a:lstStyle/>
              <a:p>
                <a:endParaRPr lang="ms-MY"/>
              </a:p>
            </p:txBody>
          </p:sp>
          <p:sp>
            <p:nvSpPr>
              <p:cNvPr id="38944" name="Oval 164"/>
              <p:cNvSpPr>
                <a:spLocks noChangeArrowheads="1"/>
              </p:cNvSpPr>
              <p:nvPr/>
            </p:nvSpPr>
            <p:spPr bwMode="auto">
              <a:xfrm>
                <a:off x="3057" y="15140"/>
                <a:ext cx="189" cy="170"/>
              </a:xfrm>
              <a:prstGeom prst="ellipse">
                <a:avLst/>
              </a:prstGeom>
              <a:solidFill>
                <a:srgbClr val="FFFFFF"/>
              </a:solidFill>
              <a:ln w="9525">
                <a:solidFill>
                  <a:srgbClr val="000000"/>
                </a:solidFill>
                <a:round/>
              </a:ln>
            </p:spPr>
            <p:txBody>
              <a:bodyPr/>
              <a:lstStyle/>
              <a:p>
                <a:endParaRPr lang="ms-MY"/>
              </a:p>
            </p:txBody>
          </p:sp>
          <p:sp>
            <p:nvSpPr>
              <p:cNvPr id="38945" name="Text Box 165"/>
              <p:cNvSpPr txBox="1">
                <a:spLocks noChangeArrowheads="1"/>
              </p:cNvSpPr>
              <p:nvPr/>
            </p:nvSpPr>
            <p:spPr bwMode="auto">
              <a:xfrm>
                <a:off x="4996" y="14119"/>
                <a:ext cx="595" cy="375"/>
              </a:xfrm>
              <a:prstGeom prst="rect">
                <a:avLst/>
              </a:prstGeom>
              <a:solidFill>
                <a:srgbClr val="FFFFFF"/>
              </a:solidFill>
              <a:ln w="9525">
                <a:noFill/>
                <a:miter lim="800000"/>
              </a:ln>
            </p:spPr>
            <p:txBody>
              <a:bodyPr/>
              <a:lstStyle/>
              <a:p>
                <a:r>
                  <a:rPr lang="en-US" sz="1200" i="1">
                    <a:latin typeface="Times New Roman" panose="02020603050405020304" pitchFamily="18" charset="0"/>
                  </a:rPr>
                  <a:t>A</a:t>
                </a:r>
                <a:endParaRPr lang="en-US"/>
              </a:p>
            </p:txBody>
          </p:sp>
          <p:sp>
            <p:nvSpPr>
              <p:cNvPr id="38946" name="Text Box 166"/>
              <p:cNvSpPr txBox="1">
                <a:spLocks noChangeArrowheads="1"/>
              </p:cNvSpPr>
              <p:nvPr/>
            </p:nvSpPr>
            <p:spPr bwMode="auto">
              <a:xfrm>
                <a:off x="3361" y="15604"/>
                <a:ext cx="595" cy="375"/>
              </a:xfrm>
              <a:prstGeom prst="rect">
                <a:avLst/>
              </a:prstGeom>
              <a:solidFill>
                <a:srgbClr val="FFFFFF"/>
              </a:solidFill>
              <a:ln w="9525">
                <a:noFill/>
                <a:miter lim="800000"/>
              </a:ln>
            </p:spPr>
            <p:txBody>
              <a:bodyPr/>
              <a:lstStyle/>
              <a:p>
                <a:r>
                  <a:rPr lang="en-US" sz="1200" i="1">
                    <a:latin typeface="Times New Roman" panose="02020603050405020304" pitchFamily="18" charset="0"/>
                  </a:rPr>
                  <a:t>A’</a:t>
                </a:r>
                <a:endParaRPr lang="en-US"/>
              </a:p>
            </p:txBody>
          </p:sp>
        </p:gr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4" name="Rectangle 2"/>
          <p:cNvSpPr>
            <a:spLocks noGrp="1" noChangeArrowheads="1"/>
          </p:cNvSpPr>
          <p:nvPr>
            <p:ph type="title"/>
          </p:nvPr>
        </p:nvSpPr>
        <p:spPr>
          <a:xfrm>
            <a:off x="468313" y="0"/>
            <a:ext cx="8229600" cy="692150"/>
          </a:xfrm>
          <a:solidFill>
            <a:schemeClr val="accent5">
              <a:lumMod val="90000"/>
            </a:schemeClr>
          </a:solidFill>
        </p:spPr>
        <p:txBody>
          <a:bodyPr/>
          <a:lstStyle/>
          <a:p>
            <a:pPr eaLnBrk="1" hangingPunct="1"/>
            <a:r>
              <a:rPr lang="en-GB" sz="3600" b="1" dirty="0" smtClean="0">
                <a:solidFill>
                  <a:schemeClr val="accent2"/>
                </a:solidFill>
              </a:rPr>
              <a:t>How Magnetic Field B is Produced</a:t>
            </a:r>
            <a:endParaRPr lang="en-US" sz="3600" dirty="0" smtClean="0">
              <a:solidFill>
                <a:schemeClr val="accent2"/>
              </a:solidFill>
            </a:endParaRPr>
          </a:p>
        </p:txBody>
      </p:sp>
      <p:sp>
        <p:nvSpPr>
          <p:cNvPr id="4105" name="Rectangle 3"/>
          <p:cNvSpPr>
            <a:spLocks noGrp="1" noChangeArrowheads="1"/>
          </p:cNvSpPr>
          <p:nvPr>
            <p:ph type="body" idx="1"/>
          </p:nvPr>
        </p:nvSpPr>
        <p:spPr>
          <a:xfrm>
            <a:off x="323850" y="836613"/>
            <a:ext cx="8686800" cy="3197225"/>
          </a:xfrm>
        </p:spPr>
        <p:txBody>
          <a:bodyPr/>
          <a:lstStyle/>
          <a:p>
            <a:pPr eaLnBrk="1" hangingPunct="1">
              <a:lnSpc>
                <a:spcPct val="90000"/>
              </a:lnSpc>
            </a:pPr>
            <a:r>
              <a:rPr lang="en-GB" sz="2400" dirty="0" smtClean="0"/>
              <a:t>Electrical frequency is                        elec. </a:t>
            </a:r>
            <a:r>
              <a:rPr lang="en-GB" sz="2400" dirty="0" err="1" smtClean="0"/>
              <a:t>rads/s</a:t>
            </a:r>
            <a:r>
              <a:rPr lang="en-GB" sz="2400" dirty="0" smtClean="0"/>
              <a:t>   </a:t>
            </a:r>
            <a:endParaRPr lang="en-GB" sz="2400" dirty="0" smtClean="0"/>
          </a:p>
          <a:p>
            <a:pPr eaLnBrk="1" hangingPunct="1">
              <a:lnSpc>
                <a:spcPct val="90000"/>
              </a:lnSpc>
              <a:buFontTx/>
              <a:buNone/>
            </a:pPr>
            <a:endParaRPr lang="en-US" sz="2400" dirty="0" smtClean="0"/>
          </a:p>
          <a:p>
            <a:pPr eaLnBrk="1" hangingPunct="1">
              <a:lnSpc>
                <a:spcPct val="90000"/>
              </a:lnSpc>
            </a:pPr>
            <a:r>
              <a:rPr lang="en-GB" sz="2400" dirty="0" smtClean="0"/>
              <a:t>B rotates in space at                           mech. </a:t>
            </a:r>
            <a:r>
              <a:rPr lang="en-GB" sz="2400" dirty="0" err="1" smtClean="0"/>
              <a:t>rads/s</a:t>
            </a:r>
            <a:r>
              <a:rPr lang="en-GB" sz="2400" dirty="0" smtClean="0"/>
              <a:t>  </a:t>
            </a:r>
            <a:endParaRPr lang="en-GB" sz="2400" dirty="0" smtClean="0"/>
          </a:p>
          <a:p>
            <a:pPr eaLnBrk="1" hangingPunct="1">
              <a:lnSpc>
                <a:spcPct val="90000"/>
              </a:lnSpc>
            </a:pPr>
            <a:endParaRPr lang="en-US" sz="1800" dirty="0" smtClean="0"/>
          </a:p>
          <a:p>
            <a:pPr eaLnBrk="1" hangingPunct="1">
              <a:lnSpc>
                <a:spcPct val="90000"/>
              </a:lnSpc>
              <a:buFontTx/>
              <a:buNone/>
            </a:pPr>
            <a:r>
              <a:rPr lang="en-GB" sz="2400" dirty="0" smtClean="0"/>
              <a:t>		is called the synchronous speed. Or </a:t>
            </a:r>
            <a:r>
              <a:rPr lang="en-GB" sz="2400" b="1" dirty="0" smtClean="0">
                <a:latin typeface="Times New Roman" panose="02020603050405020304" pitchFamily="18" charset="0"/>
                <a:cs typeface="Times New Roman" panose="02020603050405020304" pitchFamily="18" charset="0"/>
              </a:rPr>
              <a:t>n</a:t>
            </a:r>
            <a:r>
              <a:rPr lang="en-GB" sz="2400" b="1" baseline="-25000" dirty="0" smtClean="0">
                <a:latin typeface="Times New Roman" panose="02020603050405020304" pitchFamily="18" charset="0"/>
                <a:cs typeface="Times New Roman" panose="02020603050405020304" pitchFamily="18" charset="0"/>
              </a:rPr>
              <a:t>s</a:t>
            </a:r>
            <a:r>
              <a:rPr lang="en-GB" sz="2400" b="1" dirty="0" smtClean="0">
                <a:latin typeface="Times New Roman" panose="02020603050405020304" pitchFamily="18" charset="0"/>
                <a:cs typeface="Times New Roman" panose="02020603050405020304" pitchFamily="18" charset="0"/>
              </a:rPr>
              <a:t>=120</a:t>
            </a:r>
            <a:r>
              <a:rPr lang="en-GB" sz="2400" b="1" i="1" dirty="0" smtClean="0">
                <a:latin typeface="Times New Roman" panose="02020603050405020304" pitchFamily="18" charset="0"/>
                <a:cs typeface="Times New Roman" panose="02020603050405020304" pitchFamily="18" charset="0"/>
              </a:rPr>
              <a:t>f</a:t>
            </a:r>
            <a:r>
              <a:rPr lang="en-GB" sz="2400" b="1" dirty="0" smtClean="0">
                <a:latin typeface="Times New Roman" panose="02020603050405020304" pitchFamily="18" charset="0"/>
                <a:cs typeface="Times New Roman" panose="02020603050405020304" pitchFamily="18" charset="0"/>
              </a:rPr>
              <a:t>/P</a:t>
            </a:r>
            <a:r>
              <a:rPr lang="en-GB" sz="2400" dirty="0" smtClean="0"/>
              <a:t>  in rpm</a:t>
            </a:r>
            <a:endParaRPr lang="en-GB" sz="2400" dirty="0" smtClean="0"/>
          </a:p>
          <a:p>
            <a:pPr eaLnBrk="1" hangingPunct="1">
              <a:lnSpc>
                <a:spcPct val="90000"/>
              </a:lnSpc>
              <a:buFontTx/>
              <a:buNone/>
            </a:pPr>
            <a:endParaRPr lang="en-GB" sz="1200" dirty="0" smtClean="0"/>
          </a:p>
          <a:p>
            <a:pPr eaLnBrk="1" hangingPunct="1">
              <a:lnSpc>
                <a:spcPct val="90000"/>
              </a:lnSpc>
              <a:buFontTx/>
              <a:buNone/>
            </a:pPr>
            <a:endParaRPr lang="en-US" sz="1000" dirty="0" smtClean="0"/>
          </a:p>
          <a:p>
            <a:pPr eaLnBrk="1" hangingPunct="1">
              <a:lnSpc>
                <a:spcPct val="90000"/>
              </a:lnSpc>
            </a:pPr>
            <a:r>
              <a:rPr lang="en-GB" sz="2400" dirty="0" smtClean="0"/>
              <a:t>The greater no. of poles, the slower the synchronous speed</a:t>
            </a:r>
            <a:endParaRPr lang="en-US" sz="2400" dirty="0" smtClean="0"/>
          </a:p>
        </p:txBody>
      </p:sp>
      <p:sp>
        <p:nvSpPr>
          <p:cNvPr id="4106" name="Rectangle 5"/>
          <p:cNvSpPr>
            <a:spLocks noChangeArrowheads="1"/>
          </p:cNvSpPr>
          <p:nvPr/>
        </p:nvSpPr>
        <p:spPr bwMode="auto">
          <a:xfrm>
            <a:off x="0" y="3219450"/>
            <a:ext cx="9144000" cy="0"/>
          </a:xfrm>
          <a:prstGeom prst="rect">
            <a:avLst/>
          </a:prstGeom>
          <a:noFill/>
          <a:ln w="9525">
            <a:noFill/>
            <a:miter lim="800000"/>
          </a:ln>
        </p:spPr>
        <p:txBody>
          <a:bodyPr wrap="none" anchor="ctr">
            <a:spAutoFit/>
          </a:bodyPr>
          <a:lstStyle/>
          <a:p>
            <a:endParaRPr lang="ms-MY"/>
          </a:p>
        </p:txBody>
      </p:sp>
      <p:graphicFrame>
        <p:nvGraphicFramePr>
          <p:cNvPr id="4098" name="Object 4"/>
          <p:cNvGraphicFramePr>
            <a:graphicFrameLocks noChangeAspect="1"/>
          </p:cNvGraphicFramePr>
          <p:nvPr/>
        </p:nvGraphicFramePr>
        <p:xfrm>
          <a:off x="3938588" y="804863"/>
          <a:ext cx="1484312" cy="534987"/>
        </p:xfrm>
        <a:graphic>
          <a:graphicData uri="http://schemas.openxmlformats.org/presentationml/2006/ole">
            <mc:AlternateContent xmlns:mc="http://schemas.openxmlformats.org/markup-compatibility/2006">
              <mc:Choice xmlns:v="urn:schemas-microsoft-com:vml" Requires="v">
                <p:oleObj spid="_x0000_s4097" name="Equation" r:id="rId1" imgW="15544800" imgH="6705600" progId="Equation.3">
                  <p:embed/>
                </p:oleObj>
              </mc:Choice>
              <mc:Fallback>
                <p:oleObj name="Equation" r:id="rId1" imgW="15544800" imgH="6705600" progId="Equation.3">
                  <p:embed/>
                  <p:pic>
                    <p:nvPicPr>
                      <p:cNvPr id="0" name="Object 4"/>
                      <p:cNvPicPr>
                        <a:picLocks noChangeAspect="1"/>
                      </p:cNvPicPr>
                      <p:nvPr/>
                    </p:nvPicPr>
                    <p:blipFill>
                      <a:blip r:embed="rId2"/>
                      <a:stretch>
                        <a:fillRect/>
                      </a:stretch>
                    </p:blipFill>
                    <p:spPr>
                      <a:xfrm>
                        <a:off x="3938588" y="804863"/>
                        <a:ext cx="1484312" cy="534987"/>
                      </a:xfrm>
                      <a:prstGeom prst="rect">
                        <a:avLst/>
                      </a:prstGeom>
                      <a:noFill/>
                      <a:ln w="9525">
                        <a:noFill/>
                      </a:ln>
                    </p:spPr>
                  </p:pic>
                </p:oleObj>
              </mc:Fallback>
            </mc:AlternateContent>
          </a:graphicData>
        </a:graphic>
      </p:graphicFrame>
      <p:sp>
        <p:nvSpPr>
          <p:cNvPr id="4107" name="Rectangle 7"/>
          <p:cNvSpPr>
            <a:spLocks noChangeArrowheads="1"/>
          </p:cNvSpPr>
          <p:nvPr/>
        </p:nvSpPr>
        <p:spPr bwMode="auto">
          <a:xfrm>
            <a:off x="0" y="3090863"/>
            <a:ext cx="9144000" cy="0"/>
          </a:xfrm>
          <a:prstGeom prst="rect">
            <a:avLst/>
          </a:prstGeom>
          <a:noFill/>
          <a:ln w="9525">
            <a:noFill/>
            <a:miter lim="800000"/>
          </a:ln>
        </p:spPr>
        <p:txBody>
          <a:bodyPr wrap="none" anchor="ctr">
            <a:spAutoFit/>
          </a:bodyPr>
          <a:lstStyle/>
          <a:p>
            <a:endParaRPr lang="ms-MY"/>
          </a:p>
        </p:txBody>
      </p:sp>
      <p:graphicFrame>
        <p:nvGraphicFramePr>
          <p:cNvPr id="4099" name="Object 6"/>
          <p:cNvGraphicFramePr>
            <a:graphicFrameLocks noChangeAspect="1"/>
          </p:cNvGraphicFramePr>
          <p:nvPr/>
        </p:nvGraphicFramePr>
        <p:xfrm>
          <a:off x="3851275" y="1465263"/>
          <a:ext cx="1657350" cy="768350"/>
        </p:xfrm>
        <a:graphic>
          <a:graphicData uri="http://schemas.openxmlformats.org/presentationml/2006/ole">
            <mc:AlternateContent xmlns:mc="http://schemas.openxmlformats.org/markup-compatibility/2006">
              <mc:Choice xmlns:v="urn:schemas-microsoft-com:vml" Requires="v">
                <p:oleObj spid="_x0000_s4099" name="Equation" r:id="rId3" imgW="16764000" imgH="9448800" progId="Equation.3">
                  <p:embed/>
                </p:oleObj>
              </mc:Choice>
              <mc:Fallback>
                <p:oleObj name="Equation" r:id="rId3" imgW="16764000" imgH="9448800" progId="Equation.3">
                  <p:embed/>
                  <p:pic>
                    <p:nvPicPr>
                      <p:cNvPr id="0" name="Object 6"/>
                      <p:cNvPicPr>
                        <a:picLocks noChangeAspect="1"/>
                      </p:cNvPicPr>
                      <p:nvPr/>
                    </p:nvPicPr>
                    <p:blipFill>
                      <a:blip r:embed="rId4"/>
                      <a:stretch>
                        <a:fillRect/>
                      </a:stretch>
                    </p:blipFill>
                    <p:spPr>
                      <a:xfrm>
                        <a:off x="3851275" y="1465263"/>
                        <a:ext cx="1657350" cy="768350"/>
                      </a:xfrm>
                      <a:prstGeom prst="rect">
                        <a:avLst/>
                      </a:prstGeom>
                      <a:noFill/>
                      <a:ln w="9525">
                        <a:noFill/>
                      </a:ln>
                    </p:spPr>
                  </p:pic>
                </p:oleObj>
              </mc:Fallback>
            </mc:AlternateContent>
          </a:graphicData>
        </a:graphic>
      </p:graphicFrame>
      <p:sp>
        <p:nvSpPr>
          <p:cNvPr id="4108" name="Rectangle 9"/>
          <p:cNvSpPr>
            <a:spLocks noChangeArrowheads="1"/>
          </p:cNvSpPr>
          <p:nvPr/>
        </p:nvSpPr>
        <p:spPr bwMode="auto">
          <a:xfrm>
            <a:off x="0" y="3233738"/>
            <a:ext cx="9144000" cy="0"/>
          </a:xfrm>
          <a:prstGeom prst="rect">
            <a:avLst/>
          </a:prstGeom>
          <a:noFill/>
          <a:ln w="9525">
            <a:noFill/>
            <a:miter lim="800000"/>
          </a:ln>
        </p:spPr>
        <p:txBody>
          <a:bodyPr wrap="none" anchor="ctr">
            <a:spAutoFit/>
          </a:bodyPr>
          <a:lstStyle/>
          <a:p>
            <a:endParaRPr lang="ms-MY"/>
          </a:p>
        </p:txBody>
      </p:sp>
      <p:graphicFrame>
        <p:nvGraphicFramePr>
          <p:cNvPr id="4100" name="Object 8"/>
          <p:cNvGraphicFramePr>
            <a:graphicFrameLocks noChangeAspect="1"/>
          </p:cNvGraphicFramePr>
          <p:nvPr/>
        </p:nvGraphicFramePr>
        <p:xfrm>
          <a:off x="754063" y="2311400"/>
          <a:ext cx="504825" cy="469900"/>
        </p:xfrm>
        <a:graphic>
          <a:graphicData uri="http://schemas.openxmlformats.org/presentationml/2006/ole">
            <mc:AlternateContent xmlns:mc="http://schemas.openxmlformats.org/markup-compatibility/2006">
              <mc:Choice xmlns:v="urn:schemas-microsoft-com:vml" Requires="v">
                <p:oleObj spid="_x0000_s4100" name="Equation" r:id="rId5" imgW="4876800" imgH="5486400" progId="Equation.3">
                  <p:embed/>
                </p:oleObj>
              </mc:Choice>
              <mc:Fallback>
                <p:oleObj name="Equation" r:id="rId5" imgW="4876800" imgH="5486400" progId="Equation.3">
                  <p:embed/>
                  <p:pic>
                    <p:nvPicPr>
                      <p:cNvPr id="0" name="Object 8"/>
                      <p:cNvPicPr>
                        <a:picLocks noChangeAspect="1"/>
                      </p:cNvPicPr>
                      <p:nvPr/>
                    </p:nvPicPr>
                    <p:blipFill>
                      <a:blip r:embed="rId6"/>
                      <a:stretch>
                        <a:fillRect/>
                      </a:stretch>
                    </p:blipFill>
                    <p:spPr>
                      <a:xfrm>
                        <a:off x="754063" y="2311400"/>
                        <a:ext cx="504825" cy="469900"/>
                      </a:xfrm>
                      <a:prstGeom prst="rect">
                        <a:avLst/>
                      </a:prstGeom>
                      <a:noFill/>
                      <a:ln w="9525">
                        <a:noFill/>
                      </a:ln>
                    </p:spPr>
                  </p:pic>
                </p:oleObj>
              </mc:Fallback>
            </mc:AlternateContent>
          </a:graphicData>
        </a:graphic>
      </p:graphicFrame>
      <p:sp>
        <p:nvSpPr>
          <p:cNvPr id="4109" name="Rectangle 15"/>
          <p:cNvSpPr>
            <a:spLocks noChangeArrowheads="1"/>
          </p:cNvSpPr>
          <p:nvPr/>
        </p:nvSpPr>
        <p:spPr bwMode="auto">
          <a:xfrm>
            <a:off x="0" y="1624013"/>
            <a:ext cx="1169988" cy="0"/>
          </a:xfrm>
          <a:prstGeom prst="rect">
            <a:avLst/>
          </a:prstGeom>
          <a:noFill/>
          <a:ln w="9525">
            <a:noFill/>
            <a:miter lim="800000"/>
          </a:ln>
        </p:spPr>
        <p:txBody>
          <a:bodyPr wrap="none" anchor="ctr">
            <a:spAutoFit/>
          </a:bodyPr>
          <a:lstStyle/>
          <a:p>
            <a:endParaRPr lang="ms-MY"/>
          </a:p>
        </p:txBody>
      </p:sp>
      <p:sp>
        <p:nvSpPr>
          <p:cNvPr id="4110" name="Rectangle 18"/>
          <p:cNvSpPr>
            <a:spLocks noChangeArrowheads="1"/>
          </p:cNvSpPr>
          <p:nvPr/>
        </p:nvSpPr>
        <p:spPr bwMode="auto">
          <a:xfrm>
            <a:off x="0" y="1624013"/>
            <a:ext cx="1266825" cy="0"/>
          </a:xfrm>
          <a:prstGeom prst="rect">
            <a:avLst/>
          </a:prstGeom>
          <a:noFill/>
          <a:ln w="9525">
            <a:noFill/>
            <a:miter lim="800000"/>
          </a:ln>
        </p:spPr>
        <p:txBody>
          <a:bodyPr wrap="none" anchor="ctr">
            <a:spAutoFit/>
          </a:bodyPr>
          <a:lstStyle/>
          <a:p>
            <a:endParaRPr lang="ms-MY"/>
          </a:p>
        </p:txBody>
      </p:sp>
      <p:sp>
        <p:nvSpPr>
          <p:cNvPr id="4111" name="Rectangle 20"/>
          <p:cNvSpPr>
            <a:spLocks noChangeArrowheads="1"/>
          </p:cNvSpPr>
          <p:nvPr/>
        </p:nvSpPr>
        <p:spPr bwMode="auto">
          <a:xfrm>
            <a:off x="0" y="1624013"/>
            <a:ext cx="1285875" cy="0"/>
          </a:xfrm>
          <a:prstGeom prst="rect">
            <a:avLst/>
          </a:prstGeom>
          <a:noFill/>
          <a:ln w="9525">
            <a:noFill/>
            <a:miter lim="800000"/>
          </a:ln>
        </p:spPr>
        <p:txBody>
          <a:bodyPr wrap="none" anchor="ctr">
            <a:spAutoFit/>
          </a:bodyPr>
          <a:lstStyle/>
          <a:p>
            <a:endParaRPr lang="ms-MY"/>
          </a:p>
        </p:txBody>
      </p:sp>
      <p:graphicFrame>
        <p:nvGraphicFramePr>
          <p:cNvPr id="22754" name="Group 226"/>
          <p:cNvGraphicFramePr>
            <a:graphicFrameLocks noGrp="1"/>
          </p:cNvGraphicFramePr>
          <p:nvPr/>
        </p:nvGraphicFramePr>
        <p:xfrm>
          <a:off x="1331913" y="3970338"/>
          <a:ext cx="6840537" cy="2647950"/>
        </p:xfrm>
        <a:graphic>
          <a:graphicData uri="http://schemas.openxmlformats.org/drawingml/2006/table">
            <a:tbl>
              <a:tblPr/>
              <a:tblGrid>
                <a:gridCol w="1162050"/>
                <a:gridCol w="1404937"/>
                <a:gridCol w="1209675"/>
                <a:gridCol w="1520825"/>
                <a:gridCol w="1543050"/>
              </a:tblGrid>
              <a:tr h="5143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200" b="1" i="1"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f</a:t>
                      </a:r>
                      <a:r>
                        <a:rPr kumimoji="0" lang="en-GB" sz="2200" b="1" i="1" u="none" strike="noStrike" cap="none" normalizeH="0" baseline="-30000" smtClean="0">
                          <a:ln>
                            <a:noFill/>
                          </a:ln>
                          <a:solidFill>
                            <a:schemeClr val="accent2"/>
                          </a:solidFill>
                          <a:effectLst/>
                          <a:latin typeface="Times New Roman" panose="02020603050405020304" pitchFamily="18" charset="0"/>
                          <a:cs typeface="Times New Roman" panose="02020603050405020304" pitchFamily="18" charset="0"/>
                        </a:rPr>
                        <a:t>e</a:t>
                      </a:r>
                      <a:endParaRPr kumimoji="0" lang="en-GB" sz="2200" b="1"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200" b="1"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sym typeface="Symbol" panose="05050102010706020507" pitchFamily="18" charset="2"/>
                        </a:rPr>
                        <a:t></a:t>
                      </a:r>
                      <a:r>
                        <a:rPr kumimoji="0" lang="en-US" sz="2200" b="1" i="0" u="none" strike="noStrike" cap="none" normalizeH="0" baseline="-25000" smtClean="0">
                          <a:ln>
                            <a:noFill/>
                          </a:ln>
                          <a:solidFill>
                            <a:schemeClr val="accent2"/>
                          </a:solidFill>
                          <a:effectLst/>
                          <a:latin typeface="Times New Roman" panose="02020603050405020304" pitchFamily="18" charset="0"/>
                          <a:cs typeface="Times New Roman" panose="02020603050405020304" pitchFamily="18" charset="0"/>
                          <a:sym typeface="Symbol" panose="05050102010706020507" pitchFamily="18" charset="2"/>
                        </a:rPr>
                        <a:t>e </a:t>
                      </a:r>
                      <a:r>
                        <a:rPr kumimoji="0" lang="en-US" sz="2200" b="1"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sym typeface="Symbol" panose="05050102010706020507" pitchFamily="18" charset="2"/>
                        </a:rPr>
                        <a:t>=2</a:t>
                      </a:r>
                      <a:r>
                        <a:rPr kumimoji="0" lang="en-US" sz="2200" b="1" i="1"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sym typeface="Symbol" panose="05050102010706020507" pitchFamily="18" charset="2"/>
                        </a:rPr>
                        <a:t>f</a:t>
                      </a:r>
                      <a:r>
                        <a:rPr kumimoji="0" lang="en-US" sz="2200" b="1" i="1" u="none" strike="noStrike" cap="none" normalizeH="0" baseline="-25000" smtClean="0">
                          <a:ln>
                            <a:noFill/>
                          </a:ln>
                          <a:solidFill>
                            <a:schemeClr val="accent2"/>
                          </a:solidFill>
                          <a:effectLst/>
                          <a:latin typeface="Times New Roman" panose="02020603050405020304" pitchFamily="18" charset="0"/>
                          <a:cs typeface="Times New Roman" panose="02020603050405020304" pitchFamily="18" charset="0"/>
                          <a:sym typeface="Symbol" panose="05050102010706020507" pitchFamily="18" charset="2"/>
                        </a:rPr>
                        <a:t>e</a:t>
                      </a:r>
                      <a:endParaRPr kumimoji="0" lang="en-US" sz="2200" b="1" i="1"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sym typeface="Symbol" panose="05050102010706020507"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200" b="1" i="1"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P</a:t>
                      </a:r>
                      <a:endParaRPr kumimoji="0" lang="en-GB" sz="2200" b="1" i="1"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200" b="1" i="0" u="none" strike="noStrike" cap="none" normalizeH="0" baseline="0" smtClean="0">
                          <a:ln>
                            <a:noFill/>
                          </a:ln>
                          <a:solidFill>
                            <a:schemeClr val="accent2"/>
                          </a:solidFill>
                          <a:effectLst/>
                          <a:latin typeface="Arial" panose="020B0604020202020204" pitchFamily="34" charset="0"/>
                          <a:cs typeface="Times New Roman" panose="02020603050405020304" pitchFamily="18" charset="0"/>
                          <a:sym typeface="Symbol" panose="05050102010706020507" pitchFamily="18" charset="2"/>
                        </a:rPr>
                        <a:t></a:t>
                      </a:r>
                      <a:r>
                        <a:rPr kumimoji="0" lang="en-GB" sz="2200" b="1" i="0" u="none" strike="noStrike" cap="none" normalizeH="0" baseline="-25000" smtClean="0">
                          <a:ln>
                            <a:noFill/>
                          </a:ln>
                          <a:solidFill>
                            <a:schemeClr val="accent2"/>
                          </a:solidFill>
                          <a:effectLst/>
                          <a:latin typeface="Arial" panose="020B0604020202020204" pitchFamily="34" charset="0"/>
                          <a:cs typeface="Times New Roman" panose="02020603050405020304" pitchFamily="18" charset="0"/>
                          <a:sym typeface="Symbol" panose="05050102010706020507" pitchFamily="18" charset="2"/>
                        </a:rPr>
                        <a:t>s</a:t>
                      </a:r>
                      <a:r>
                        <a:rPr kumimoji="0" lang="en-GB" sz="2200" b="1" i="0" u="none" strike="noStrike" cap="none" normalizeH="0" baseline="0" smtClean="0">
                          <a:ln>
                            <a:noFill/>
                          </a:ln>
                          <a:solidFill>
                            <a:schemeClr val="accent2"/>
                          </a:solidFill>
                          <a:effectLst/>
                          <a:latin typeface="Arial" panose="020B0604020202020204" pitchFamily="34" charset="0"/>
                          <a:cs typeface="Times New Roman" panose="02020603050405020304" pitchFamily="18" charset="0"/>
                          <a:sym typeface="Symbol" panose="05050102010706020507" pitchFamily="18" charset="2"/>
                        </a:rPr>
                        <a:t> (</a:t>
                      </a:r>
                      <a:r>
                        <a:rPr kumimoji="0" lang="en-GB" sz="2200" b="1" i="0" u="none" strike="noStrike" cap="none" normalizeH="0" baseline="0" smtClean="0">
                          <a:ln>
                            <a:noFill/>
                          </a:ln>
                          <a:solidFill>
                            <a:schemeClr val="accent2"/>
                          </a:solidFill>
                          <a:effectLst/>
                          <a:latin typeface="Arial" panose="020B0604020202020204" pitchFamily="34" charset="0"/>
                          <a:cs typeface="Times New Roman" panose="02020603050405020304" pitchFamily="18" charset="0"/>
                        </a:rPr>
                        <a:t>rad/s)</a:t>
                      </a:r>
                      <a:endParaRPr kumimoji="0" lang="en-GB" sz="2200" b="1"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200" b="1" i="0" u="none" strike="noStrike" cap="none" normalizeH="0" baseline="0" smtClean="0">
                          <a:ln>
                            <a:noFill/>
                          </a:ln>
                          <a:solidFill>
                            <a:schemeClr val="accent2"/>
                          </a:solidFill>
                          <a:effectLst/>
                          <a:latin typeface="Arial" panose="020B0604020202020204" pitchFamily="34" charset="0"/>
                          <a:cs typeface="Times New Roman" panose="02020603050405020304" pitchFamily="18" charset="0"/>
                          <a:sym typeface="Symbol" panose="05050102010706020507" pitchFamily="18" charset="2"/>
                        </a:rPr>
                        <a:t>n</a:t>
                      </a:r>
                      <a:r>
                        <a:rPr kumimoji="0" lang="en-GB" sz="2200" b="1" i="0" u="none" strike="noStrike" cap="none" normalizeH="0" baseline="-25000" smtClean="0">
                          <a:ln>
                            <a:noFill/>
                          </a:ln>
                          <a:solidFill>
                            <a:schemeClr val="accent2"/>
                          </a:solidFill>
                          <a:effectLst/>
                          <a:latin typeface="Arial" panose="020B0604020202020204" pitchFamily="34" charset="0"/>
                          <a:cs typeface="Times New Roman" panose="02020603050405020304" pitchFamily="18" charset="0"/>
                          <a:sym typeface="Symbol" panose="05050102010706020507" pitchFamily="18" charset="2"/>
                        </a:rPr>
                        <a:t>s</a:t>
                      </a:r>
                      <a:r>
                        <a:rPr kumimoji="0" lang="en-GB" sz="2200" b="1" i="0" u="none" strike="noStrike" cap="none" normalizeH="0" baseline="0" smtClean="0">
                          <a:ln>
                            <a:noFill/>
                          </a:ln>
                          <a:solidFill>
                            <a:schemeClr val="accent2"/>
                          </a:solidFill>
                          <a:effectLst/>
                          <a:latin typeface="Arial" panose="020B0604020202020204" pitchFamily="34" charset="0"/>
                          <a:cs typeface="Times New Roman" panose="02020603050405020304" pitchFamily="18" charset="0"/>
                          <a:sym typeface="Symbol" panose="05050102010706020507" pitchFamily="18" charset="2"/>
                        </a:rPr>
                        <a:t> (</a:t>
                      </a:r>
                      <a:r>
                        <a:rPr kumimoji="0" lang="en-GB" sz="2200" b="1" i="0" u="none" strike="noStrike" cap="none" normalizeH="0" baseline="0" smtClean="0">
                          <a:ln>
                            <a:noFill/>
                          </a:ln>
                          <a:solidFill>
                            <a:schemeClr val="accent2"/>
                          </a:solidFill>
                          <a:effectLst/>
                          <a:latin typeface="Arial" panose="020B0604020202020204" pitchFamily="34" charset="0"/>
                          <a:cs typeface="Times New Roman" panose="02020603050405020304" pitchFamily="18" charset="0"/>
                        </a:rPr>
                        <a:t>rpm)</a:t>
                      </a:r>
                      <a:endParaRPr kumimoji="0" lang="en-GB" sz="2200" b="1"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7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2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50</a:t>
                      </a:r>
                      <a:endParaRPr kumimoji="0" lang="en-GB"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2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314</a:t>
                      </a:r>
                      <a:endParaRPr kumimoji="0" lang="en-GB"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2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2</a:t>
                      </a:r>
                      <a:endParaRPr kumimoji="0" lang="en-GB"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2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314</a:t>
                      </a:r>
                      <a:endParaRPr kumimoji="0" lang="en-GB"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2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3000</a:t>
                      </a:r>
                      <a:endParaRPr kumimoji="0" lang="en-GB"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7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2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50</a:t>
                      </a:r>
                      <a:endParaRPr kumimoji="0" lang="en-GB"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2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314</a:t>
                      </a:r>
                      <a:endParaRPr kumimoji="0" lang="en-GB"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2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4</a:t>
                      </a:r>
                      <a:endParaRPr kumimoji="0" lang="en-GB"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2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157</a:t>
                      </a:r>
                      <a:endParaRPr kumimoji="0" lang="en-GB"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2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1500</a:t>
                      </a:r>
                      <a:endParaRPr kumimoji="0" lang="en-GB"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2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50</a:t>
                      </a:r>
                      <a:endParaRPr kumimoji="0" lang="en-GB"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2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314</a:t>
                      </a:r>
                      <a:endParaRPr kumimoji="0" lang="en-GB"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2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6</a:t>
                      </a:r>
                      <a:endParaRPr kumimoji="0" lang="en-GB"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2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105</a:t>
                      </a:r>
                      <a:endParaRPr kumimoji="0" lang="en-GB"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2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1000</a:t>
                      </a:r>
                      <a:endParaRPr kumimoji="0" lang="en-GB"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2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50</a:t>
                      </a:r>
                      <a:endParaRPr kumimoji="0" lang="en-GB"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2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314</a:t>
                      </a:r>
                      <a:endParaRPr kumimoji="0" lang="en-GB"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2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8</a:t>
                      </a:r>
                      <a:endParaRPr kumimoji="0" lang="en-GB"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2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78</a:t>
                      </a:r>
                      <a:endParaRPr kumimoji="0" lang="en-GB"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2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750</a:t>
                      </a:r>
                      <a:endParaRPr kumimoji="0" lang="en-GB"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7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2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50</a:t>
                      </a:r>
                      <a:endParaRPr kumimoji="0" lang="en-GB"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2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314</a:t>
                      </a:r>
                      <a:endParaRPr kumimoji="0" lang="en-GB"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2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10</a:t>
                      </a:r>
                      <a:endParaRPr kumimoji="0" lang="en-GB"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2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63</a:t>
                      </a:r>
                      <a:endParaRPr kumimoji="0" lang="en-GB"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2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600</a:t>
                      </a:r>
                      <a:endParaRPr kumimoji="0" lang="en-GB"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101" name="Object 227"/>
          <p:cNvGraphicFramePr>
            <a:graphicFrameLocks noChangeAspect="1"/>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4101" name="Equation" r:id="rId7" imgW="2743200" imgH="5181600" progId="Equation.3">
                  <p:embed/>
                </p:oleObj>
              </mc:Choice>
              <mc:Fallback>
                <p:oleObj name="Equation" r:id="rId7" imgW="2743200" imgH="5181600" progId="Equation.3">
                  <p:embed/>
                  <p:pic>
                    <p:nvPicPr>
                      <p:cNvPr id="0" name="Object 227"/>
                      <p:cNvPicPr>
                        <a:picLocks noChangeAspect="1"/>
                      </p:cNvPicPr>
                      <p:nvPr/>
                    </p:nvPicPr>
                    <p:blipFill>
                      <a:blip r:embed="rId8"/>
                      <a:stretch>
                        <a:fillRect/>
                      </a:stretch>
                    </p:blipFill>
                    <p:spPr>
                      <a:xfrm>
                        <a:off x="1524000" y="1397000"/>
                        <a:ext cx="6096000" cy="4064000"/>
                      </a:xfrm>
                      <a:prstGeom prst="rect">
                        <a:avLst/>
                      </a:prstGeom>
                      <a:noFill/>
                      <a:ln w="9525">
                        <a:noFill/>
                      </a:ln>
                    </p:spPr>
                  </p:pic>
                </p:oleObj>
              </mc:Fallback>
            </mc:AlternateContent>
          </a:graphicData>
        </a:graphic>
      </p:graphicFrame>
      <p:sp>
        <p:nvSpPr>
          <p:cNvPr id="17" name="Rectangle 16"/>
          <p:cNvSpPr/>
          <p:nvPr/>
        </p:nvSpPr>
        <p:spPr>
          <a:xfrm>
            <a:off x="6228184" y="2276872"/>
            <a:ext cx="1368152" cy="576064"/>
          </a:xfrm>
          <a:prstGeom prst="rect">
            <a:avLst/>
          </a:prstGeom>
          <a:solidFill>
            <a:schemeClr val="accent6">
              <a:lumMod val="60000"/>
              <a:lumOff val="4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539750" y="836613"/>
            <a:ext cx="8064500" cy="3663950"/>
          </a:xfrm>
          <a:prstGeom prst="rect">
            <a:avLst/>
          </a:prstGeom>
          <a:noFill/>
          <a:ln w="9525">
            <a:noFill/>
            <a:miter lim="800000"/>
          </a:ln>
        </p:spPr>
        <p:txBody>
          <a:bodyPr anchor="ctr">
            <a:spAutoFit/>
          </a:bodyPr>
          <a:lstStyle/>
          <a:p>
            <a:r>
              <a:rPr lang="en-GB" sz="2600" dirty="0"/>
              <a:t>1 rpm = 2</a:t>
            </a:r>
            <a:r>
              <a:rPr lang="en-GB" sz="2600" dirty="0">
                <a:sym typeface="Symbol" panose="05050102010706020507" pitchFamily="18" charset="2"/>
              </a:rPr>
              <a:t></a:t>
            </a:r>
            <a:r>
              <a:rPr lang="en-GB" sz="2600" dirty="0"/>
              <a:t> radians/minute = 2</a:t>
            </a:r>
            <a:r>
              <a:rPr lang="en-GB" sz="2600" dirty="0">
                <a:sym typeface="Symbol" panose="05050102010706020507" pitchFamily="18" charset="2"/>
              </a:rPr>
              <a:t></a:t>
            </a:r>
            <a:r>
              <a:rPr lang="en-GB" sz="2600" dirty="0"/>
              <a:t>/60 radian/second (rads</a:t>
            </a:r>
            <a:r>
              <a:rPr lang="en-GB" sz="2600" dirty="0">
                <a:sym typeface="Symbol" panose="05050102010706020507" pitchFamily="18" charset="2"/>
              </a:rPr>
              <a:t>-1)</a:t>
            </a:r>
            <a:endParaRPr lang="en-GB" sz="2600" dirty="0">
              <a:sym typeface="Symbol" panose="05050102010706020507" pitchFamily="18" charset="2"/>
            </a:endParaRPr>
          </a:p>
          <a:p>
            <a:endParaRPr lang="en-US" sz="2600" dirty="0">
              <a:sym typeface="Symbol" panose="05050102010706020507" pitchFamily="18" charset="2"/>
            </a:endParaRPr>
          </a:p>
          <a:p>
            <a:r>
              <a:rPr lang="en-GB" sz="2600" dirty="0">
                <a:sym typeface="Symbol" panose="05050102010706020507" pitchFamily="18" charset="2"/>
              </a:rPr>
              <a:t>Therefore 1 rads</a:t>
            </a:r>
            <a:r>
              <a:rPr lang="en-GB" sz="2600" baseline="30000" dirty="0">
                <a:sym typeface="Symbol" panose="05050102010706020507" pitchFamily="18" charset="2"/>
              </a:rPr>
              <a:t>-1</a:t>
            </a:r>
            <a:r>
              <a:rPr lang="en-GB" sz="2600" dirty="0">
                <a:sym typeface="Symbol" panose="05050102010706020507" pitchFamily="18" charset="2"/>
              </a:rPr>
              <a:t> = 60/2</a:t>
            </a:r>
            <a:r>
              <a:rPr lang="en-GB" sz="2600" dirty="0"/>
              <a:t> </a:t>
            </a:r>
            <a:r>
              <a:rPr lang="en-GB" sz="2600" dirty="0">
                <a:sym typeface="Symbol" panose="05050102010706020507" pitchFamily="18" charset="2"/>
              </a:rPr>
              <a:t></a:t>
            </a:r>
            <a:r>
              <a:rPr lang="en-GB" sz="2600" dirty="0"/>
              <a:t> 10 rpm</a:t>
            </a:r>
            <a:endParaRPr lang="en-GB" sz="2600" dirty="0"/>
          </a:p>
          <a:p>
            <a:endParaRPr lang="en-US" sz="2600" dirty="0">
              <a:sym typeface="Symbol" panose="05050102010706020507" pitchFamily="18" charset="2"/>
            </a:endParaRPr>
          </a:p>
          <a:p>
            <a:r>
              <a:rPr lang="en-GB" sz="2600" dirty="0">
                <a:sym typeface="Symbol" panose="05050102010706020507" pitchFamily="18" charset="2"/>
              </a:rPr>
              <a:t>Stator windings of an Induction Machine (IM) can only be wound in one way. P is fixed for an individual machine. An IM can either be a 2-pole machine, or a 4-pole machine or ….etc</a:t>
            </a:r>
            <a:r>
              <a:rPr lang="en-US" sz="2600" dirty="0">
                <a:sym typeface="Symbol" panose="05050102010706020507" pitchFamily="18" charset="2"/>
              </a:rPr>
              <a:t> </a:t>
            </a:r>
            <a:endParaRPr lang="en-US" sz="2600" dirty="0">
              <a:sym typeface="Symbol" panose="05050102010706020507" pitchFamily="18" charset="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a:xfrm>
            <a:off x="457200" y="274638"/>
            <a:ext cx="8229600" cy="490537"/>
          </a:xfrm>
          <a:solidFill>
            <a:schemeClr val="accent5">
              <a:lumMod val="90000"/>
            </a:schemeClr>
          </a:solidFill>
        </p:spPr>
        <p:txBody>
          <a:bodyPr/>
          <a:lstStyle/>
          <a:p>
            <a:pPr eaLnBrk="1" hangingPunct="1"/>
            <a:r>
              <a:rPr lang="en-GB" sz="3200" b="1" dirty="0" smtClean="0">
                <a:solidFill>
                  <a:schemeClr val="accent2"/>
                </a:solidFill>
              </a:rPr>
              <a:t>Torque Production in an Induction Motor</a:t>
            </a:r>
            <a:r>
              <a:rPr lang="en-US" sz="3200" b="1" dirty="0" smtClean="0">
                <a:solidFill>
                  <a:schemeClr val="accent2"/>
                </a:solidFill>
              </a:rPr>
              <a:t> </a:t>
            </a:r>
            <a:endParaRPr lang="en-US" sz="3200" b="1" dirty="0" smtClean="0">
              <a:solidFill>
                <a:schemeClr val="accent2"/>
              </a:solidFill>
            </a:endParaRPr>
          </a:p>
        </p:txBody>
      </p:sp>
      <p:grpSp>
        <p:nvGrpSpPr>
          <p:cNvPr id="40965" name="Group 4"/>
          <p:cNvGrpSpPr/>
          <p:nvPr/>
        </p:nvGrpSpPr>
        <p:grpSpPr bwMode="auto">
          <a:xfrm>
            <a:off x="323850" y="1125538"/>
            <a:ext cx="2232025" cy="2085975"/>
            <a:chOff x="1590" y="1635"/>
            <a:chExt cx="2940" cy="2778"/>
          </a:xfrm>
        </p:grpSpPr>
        <p:sp>
          <p:nvSpPr>
            <p:cNvPr id="40995" name="Oval 5"/>
            <p:cNvSpPr>
              <a:spLocks noChangeArrowheads="1"/>
            </p:cNvSpPr>
            <p:nvPr/>
          </p:nvSpPr>
          <p:spPr bwMode="auto">
            <a:xfrm>
              <a:off x="2417" y="2217"/>
              <a:ext cx="2113" cy="2071"/>
            </a:xfrm>
            <a:prstGeom prst="ellipse">
              <a:avLst/>
            </a:prstGeom>
            <a:noFill/>
            <a:ln w="9525">
              <a:solidFill>
                <a:srgbClr val="000000"/>
              </a:solidFill>
              <a:round/>
            </a:ln>
          </p:spPr>
          <p:txBody>
            <a:bodyPr/>
            <a:lstStyle/>
            <a:p>
              <a:endParaRPr lang="ms-MY"/>
            </a:p>
          </p:txBody>
        </p:sp>
        <p:grpSp>
          <p:nvGrpSpPr>
            <p:cNvPr id="40996" name="Group 6"/>
            <p:cNvGrpSpPr/>
            <p:nvPr/>
          </p:nvGrpSpPr>
          <p:grpSpPr bwMode="auto">
            <a:xfrm>
              <a:off x="2471" y="2265"/>
              <a:ext cx="2005" cy="1932"/>
              <a:chOff x="6660" y="3960"/>
              <a:chExt cx="2760" cy="2715"/>
            </a:xfrm>
          </p:grpSpPr>
          <p:sp>
            <p:nvSpPr>
              <p:cNvPr id="41001" name="Oval 7"/>
              <p:cNvSpPr>
                <a:spLocks noChangeArrowheads="1"/>
              </p:cNvSpPr>
              <p:nvPr/>
            </p:nvSpPr>
            <p:spPr bwMode="auto">
              <a:xfrm>
                <a:off x="7275" y="6300"/>
                <a:ext cx="240" cy="240"/>
              </a:xfrm>
              <a:prstGeom prst="ellipse">
                <a:avLst/>
              </a:prstGeom>
              <a:solidFill>
                <a:srgbClr val="FFFFFF"/>
              </a:solidFill>
              <a:ln w="9525">
                <a:solidFill>
                  <a:srgbClr val="000000"/>
                </a:solidFill>
                <a:round/>
              </a:ln>
            </p:spPr>
            <p:txBody>
              <a:bodyPr/>
              <a:lstStyle/>
              <a:p>
                <a:endParaRPr lang="ms-MY"/>
              </a:p>
            </p:txBody>
          </p:sp>
          <p:sp>
            <p:nvSpPr>
              <p:cNvPr id="41002" name="Oval 8"/>
              <p:cNvSpPr>
                <a:spLocks noChangeArrowheads="1"/>
              </p:cNvSpPr>
              <p:nvPr/>
            </p:nvSpPr>
            <p:spPr bwMode="auto">
              <a:xfrm>
                <a:off x="8115" y="6435"/>
                <a:ext cx="240" cy="240"/>
              </a:xfrm>
              <a:prstGeom prst="ellipse">
                <a:avLst/>
              </a:prstGeom>
              <a:solidFill>
                <a:srgbClr val="FFFFFF"/>
              </a:solidFill>
              <a:ln w="9525">
                <a:solidFill>
                  <a:srgbClr val="000000"/>
                </a:solidFill>
                <a:round/>
              </a:ln>
            </p:spPr>
            <p:txBody>
              <a:bodyPr/>
              <a:lstStyle/>
              <a:p>
                <a:endParaRPr lang="ms-MY"/>
              </a:p>
            </p:txBody>
          </p:sp>
          <p:sp>
            <p:nvSpPr>
              <p:cNvPr id="41003" name="Oval 9"/>
              <p:cNvSpPr>
                <a:spLocks noChangeArrowheads="1"/>
              </p:cNvSpPr>
              <p:nvPr/>
            </p:nvSpPr>
            <p:spPr bwMode="auto">
              <a:xfrm>
                <a:off x="8490" y="6315"/>
                <a:ext cx="240" cy="240"/>
              </a:xfrm>
              <a:prstGeom prst="ellipse">
                <a:avLst/>
              </a:prstGeom>
              <a:solidFill>
                <a:srgbClr val="FFFFFF"/>
              </a:solidFill>
              <a:ln w="9525">
                <a:solidFill>
                  <a:srgbClr val="000000"/>
                </a:solidFill>
                <a:round/>
              </a:ln>
            </p:spPr>
            <p:txBody>
              <a:bodyPr/>
              <a:lstStyle/>
              <a:p>
                <a:endParaRPr lang="ms-MY"/>
              </a:p>
            </p:txBody>
          </p:sp>
          <p:sp>
            <p:nvSpPr>
              <p:cNvPr id="41004" name="Oval 10"/>
              <p:cNvSpPr>
                <a:spLocks noChangeArrowheads="1"/>
              </p:cNvSpPr>
              <p:nvPr/>
            </p:nvSpPr>
            <p:spPr bwMode="auto">
              <a:xfrm>
                <a:off x="8820" y="6090"/>
                <a:ext cx="240" cy="240"/>
              </a:xfrm>
              <a:prstGeom prst="ellipse">
                <a:avLst/>
              </a:prstGeom>
              <a:solidFill>
                <a:srgbClr val="FFFFFF"/>
              </a:solidFill>
              <a:ln w="9525">
                <a:solidFill>
                  <a:srgbClr val="000000"/>
                </a:solidFill>
                <a:round/>
              </a:ln>
            </p:spPr>
            <p:txBody>
              <a:bodyPr/>
              <a:lstStyle/>
              <a:p>
                <a:endParaRPr lang="ms-MY"/>
              </a:p>
            </p:txBody>
          </p:sp>
          <p:sp>
            <p:nvSpPr>
              <p:cNvPr id="41005" name="Oval 11"/>
              <p:cNvSpPr>
                <a:spLocks noChangeArrowheads="1"/>
              </p:cNvSpPr>
              <p:nvPr/>
            </p:nvSpPr>
            <p:spPr bwMode="auto">
              <a:xfrm>
                <a:off x="9045" y="5760"/>
                <a:ext cx="240" cy="240"/>
              </a:xfrm>
              <a:prstGeom prst="ellipse">
                <a:avLst/>
              </a:prstGeom>
              <a:solidFill>
                <a:srgbClr val="FFFFFF"/>
              </a:solidFill>
              <a:ln w="9525">
                <a:solidFill>
                  <a:srgbClr val="000000"/>
                </a:solidFill>
                <a:round/>
              </a:ln>
            </p:spPr>
            <p:txBody>
              <a:bodyPr/>
              <a:lstStyle/>
              <a:p>
                <a:endParaRPr lang="ms-MY"/>
              </a:p>
            </p:txBody>
          </p:sp>
          <p:sp>
            <p:nvSpPr>
              <p:cNvPr id="41006" name="Oval 12"/>
              <p:cNvSpPr>
                <a:spLocks noChangeArrowheads="1"/>
              </p:cNvSpPr>
              <p:nvPr/>
            </p:nvSpPr>
            <p:spPr bwMode="auto">
              <a:xfrm>
                <a:off x="9165" y="5415"/>
                <a:ext cx="240" cy="240"/>
              </a:xfrm>
              <a:prstGeom prst="ellipse">
                <a:avLst/>
              </a:prstGeom>
              <a:solidFill>
                <a:srgbClr val="FFFFFF"/>
              </a:solidFill>
              <a:ln w="9525">
                <a:solidFill>
                  <a:srgbClr val="000000"/>
                </a:solidFill>
                <a:round/>
              </a:ln>
            </p:spPr>
            <p:txBody>
              <a:bodyPr/>
              <a:lstStyle/>
              <a:p>
                <a:endParaRPr lang="ms-MY"/>
              </a:p>
            </p:txBody>
          </p:sp>
          <p:sp>
            <p:nvSpPr>
              <p:cNvPr id="41007" name="Oval 13"/>
              <p:cNvSpPr>
                <a:spLocks noChangeArrowheads="1"/>
              </p:cNvSpPr>
              <p:nvPr/>
            </p:nvSpPr>
            <p:spPr bwMode="auto">
              <a:xfrm>
                <a:off x="7650" y="6435"/>
                <a:ext cx="240" cy="240"/>
              </a:xfrm>
              <a:prstGeom prst="ellipse">
                <a:avLst/>
              </a:prstGeom>
              <a:solidFill>
                <a:srgbClr val="FFFFFF"/>
              </a:solidFill>
              <a:ln w="9525">
                <a:solidFill>
                  <a:srgbClr val="000000"/>
                </a:solidFill>
                <a:round/>
              </a:ln>
            </p:spPr>
            <p:txBody>
              <a:bodyPr/>
              <a:lstStyle/>
              <a:p>
                <a:endParaRPr lang="ms-MY"/>
              </a:p>
            </p:txBody>
          </p:sp>
          <p:sp>
            <p:nvSpPr>
              <p:cNvPr id="41008" name="Oval 14"/>
              <p:cNvSpPr>
                <a:spLocks noChangeArrowheads="1"/>
              </p:cNvSpPr>
              <p:nvPr/>
            </p:nvSpPr>
            <p:spPr bwMode="auto">
              <a:xfrm>
                <a:off x="6990" y="6045"/>
                <a:ext cx="240" cy="240"/>
              </a:xfrm>
              <a:prstGeom prst="ellipse">
                <a:avLst/>
              </a:prstGeom>
              <a:solidFill>
                <a:srgbClr val="FFFFFF"/>
              </a:solidFill>
              <a:ln w="9525">
                <a:solidFill>
                  <a:srgbClr val="000000"/>
                </a:solidFill>
                <a:round/>
              </a:ln>
            </p:spPr>
            <p:txBody>
              <a:bodyPr/>
              <a:lstStyle/>
              <a:p>
                <a:endParaRPr lang="ms-MY"/>
              </a:p>
            </p:txBody>
          </p:sp>
          <p:sp>
            <p:nvSpPr>
              <p:cNvPr id="41009" name="Oval 15"/>
              <p:cNvSpPr>
                <a:spLocks noChangeArrowheads="1"/>
              </p:cNvSpPr>
              <p:nvPr/>
            </p:nvSpPr>
            <p:spPr bwMode="auto">
              <a:xfrm>
                <a:off x="6780" y="5745"/>
                <a:ext cx="240" cy="240"/>
              </a:xfrm>
              <a:prstGeom prst="ellipse">
                <a:avLst/>
              </a:prstGeom>
              <a:solidFill>
                <a:srgbClr val="FFFFFF"/>
              </a:solidFill>
              <a:ln w="9525">
                <a:solidFill>
                  <a:srgbClr val="000000"/>
                </a:solidFill>
                <a:round/>
              </a:ln>
            </p:spPr>
            <p:txBody>
              <a:bodyPr/>
              <a:lstStyle/>
              <a:p>
                <a:endParaRPr lang="ms-MY"/>
              </a:p>
            </p:txBody>
          </p:sp>
          <p:sp>
            <p:nvSpPr>
              <p:cNvPr id="41010" name="Oval 16"/>
              <p:cNvSpPr>
                <a:spLocks noChangeArrowheads="1"/>
              </p:cNvSpPr>
              <p:nvPr/>
            </p:nvSpPr>
            <p:spPr bwMode="auto">
              <a:xfrm>
                <a:off x="6660" y="5415"/>
                <a:ext cx="240" cy="240"/>
              </a:xfrm>
              <a:prstGeom prst="ellipse">
                <a:avLst/>
              </a:prstGeom>
              <a:solidFill>
                <a:srgbClr val="FFFFFF"/>
              </a:solidFill>
              <a:ln w="9525">
                <a:solidFill>
                  <a:srgbClr val="000000"/>
                </a:solidFill>
                <a:round/>
              </a:ln>
            </p:spPr>
            <p:txBody>
              <a:bodyPr/>
              <a:lstStyle/>
              <a:p>
                <a:endParaRPr lang="ms-MY"/>
              </a:p>
            </p:txBody>
          </p:sp>
          <p:sp>
            <p:nvSpPr>
              <p:cNvPr id="41011" name="Oval 17"/>
              <p:cNvSpPr>
                <a:spLocks noChangeArrowheads="1"/>
              </p:cNvSpPr>
              <p:nvPr/>
            </p:nvSpPr>
            <p:spPr bwMode="auto">
              <a:xfrm flipV="1">
                <a:off x="7290" y="4095"/>
                <a:ext cx="240" cy="240"/>
              </a:xfrm>
              <a:prstGeom prst="ellipse">
                <a:avLst/>
              </a:prstGeom>
              <a:solidFill>
                <a:srgbClr val="FFFFFF"/>
              </a:solidFill>
              <a:ln w="9525">
                <a:solidFill>
                  <a:srgbClr val="000000"/>
                </a:solidFill>
                <a:round/>
              </a:ln>
            </p:spPr>
            <p:txBody>
              <a:bodyPr/>
              <a:lstStyle/>
              <a:p>
                <a:endParaRPr lang="ms-MY"/>
              </a:p>
            </p:txBody>
          </p:sp>
          <p:sp>
            <p:nvSpPr>
              <p:cNvPr id="41012" name="Oval 18"/>
              <p:cNvSpPr>
                <a:spLocks noChangeArrowheads="1"/>
              </p:cNvSpPr>
              <p:nvPr/>
            </p:nvSpPr>
            <p:spPr bwMode="auto">
              <a:xfrm flipV="1">
                <a:off x="8130" y="3960"/>
                <a:ext cx="240" cy="240"/>
              </a:xfrm>
              <a:prstGeom prst="ellipse">
                <a:avLst/>
              </a:prstGeom>
              <a:solidFill>
                <a:srgbClr val="FFFFFF"/>
              </a:solidFill>
              <a:ln w="9525">
                <a:solidFill>
                  <a:srgbClr val="000000"/>
                </a:solidFill>
                <a:round/>
              </a:ln>
            </p:spPr>
            <p:txBody>
              <a:bodyPr/>
              <a:lstStyle/>
              <a:p>
                <a:endParaRPr lang="ms-MY"/>
              </a:p>
            </p:txBody>
          </p:sp>
          <p:sp>
            <p:nvSpPr>
              <p:cNvPr id="41013" name="Oval 19"/>
              <p:cNvSpPr>
                <a:spLocks noChangeArrowheads="1"/>
              </p:cNvSpPr>
              <p:nvPr/>
            </p:nvSpPr>
            <p:spPr bwMode="auto">
              <a:xfrm flipV="1">
                <a:off x="8505" y="4080"/>
                <a:ext cx="240" cy="240"/>
              </a:xfrm>
              <a:prstGeom prst="ellipse">
                <a:avLst/>
              </a:prstGeom>
              <a:solidFill>
                <a:srgbClr val="FFFFFF"/>
              </a:solidFill>
              <a:ln w="9525">
                <a:solidFill>
                  <a:srgbClr val="000000"/>
                </a:solidFill>
                <a:round/>
              </a:ln>
            </p:spPr>
            <p:txBody>
              <a:bodyPr/>
              <a:lstStyle/>
              <a:p>
                <a:endParaRPr lang="ms-MY"/>
              </a:p>
            </p:txBody>
          </p:sp>
          <p:sp>
            <p:nvSpPr>
              <p:cNvPr id="41014" name="Oval 20"/>
              <p:cNvSpPr>
                <a:spLocks noChangeArrowheads="1"/>
              </p:cNvSpPr>
              <p:nvPr/>
            </p:nvSpPr>
            <p:spPr bwMode="auto">
              <a:xfrm flipV="1">
                <a:off x="8835" y="4305"/>
                <a:ext cx="240" cy="240"/>
              </a:xfrm>
              <a:prstGeom prst="ellipse">
                <a:avLst/>
              </a:prstGeom>
              <a:solidFill>
                <a:srgbClr val="FFFFFF"/>
              </a:solidFill>
              <a:ln w="9525">
                <a:solidFill>
                  <a:srgbClr val="000000"/>
                </a:solidFill>
                <a:round/>
              </a:ln>
            </p:spPr>
            <p:txBody>
              <a:bodyPr/>
              <a:lstStyle/>
              <a:p>
                <a:endParaRPr lang="ms-MY"/>
              </a:p>
            </p:txBody>
          </p:sp>
          <p:sp>
            <p:nvSpPr>
              <p:cNvPr id="41015" name="Oval 21"/>
              <p:cNvSpPr>
                <a:spLocks noChangeArrowheads="1"/>
              </p:cNvSpPr>
              <p:nvPr/>
            </p:nvSpPr>
            <p:spPr bwMode="auto">
              <a:xfrm flipV="1">
                <a:off x="9060" y="4635"/>
                <a:ext cx="240" cy="240"/>
              </a:xfrm>
              <a:prstGeom prst="ellipse">
                <a:avLst/>
              </a:prstGeom>
              <a:solidFill>
                <a:srgbClr val="FFFFFF"/>
              </a:solidFill>
              <a:ln w="9525">
                <a:solidFill>
                  <a:srgbClr val="000000"/>
                </a:solidFill>
                <a:round/>
              </a:ln>
            </p:spPr>
            <p:txBody>
              <a:bodyPr/>
              <a:lstStyle/>
              <a:p>
                <a:endParaRPr lang="ms-MY"/>
              </a:p>
            </p:txBody>
          </p:sp>
          <p:sp>
            <p:nvSpPr>
              <p:cNvPr id="41016" name="Oval 22"/>
              <p:cNvSpPr>
                <a:spLocks noChangeArrowheads="1"/>
              </p:cNvSpPr>
              <p:nvPr/>
            </p:nvSpPr>
            <p:spPr bwMode="auto">
              <a:xfrm flipV="1">
                <a:off x="9180" y="4980"/>
                <a:ext cx="240" cy="240"/>
              </a:xfrm>
              <a:prstGeom prst="ellipse">
                <a:avLst/>
              </a:prstGeom>
              <a:solidFill>
                <a:srgbClr val="FFFFFF"/>
              </a:solidFill>
              <a:ln w="9525">
                <a:solidFill>
                  <a:srgbClr val="000000"/>
                </a:solidFill>
                <a:round/>
              </a:ln>
            </p:spPr>
            <p:txBody>
              <a:bodyPr/>
              <a:lstStyle/>
              <a:p>
                <a:endParaRPr lang="ms-MY"/>
              </a:p>
            </p:txBody>
          </p:sp>
          <p:sp>
            <p:nvSpPr>
              <p:cNvPr id="41017" name="Oval 23"/>
              <p:cNvSpPr>
                <a:spLocks noChangeArrowheads="1"/>
              </p:cNvSpPr>
              <p:nvPr/>
            </p:nvSpPr>
            <p:spPr bwMode="auto">
              <a:xfrm flipV="1">
                <a:off x="7665" y="3960"/>
                <a:ext cx="240" cy="240"/>
              </a:xfrm>
              <a:prstGeom prst="ellipse">
                <a:avLst/>
              </a:prstGeom>
              <a:solidFill>
                <a:srgbClr val="FFFFFF"/>
              </a:solidFill>
              <a:ln w="9525">
                <a:solidFill>
                  <a:srgbClr val="000000"/>
                </a:solidFill>
                <a:round/>
              </a:ln>
            </p:spPr>
            <p:txBody>
              <a:bodyPr/>
              <a:lstStyle/>
              <a:p>
                <a:endParaRPr lang="ms-MY"/>
              </a:p>
            </p:txBody>
          </p:sp>
          <p:sp>
            <p:nvSpPr>
              <p:cNvPr id="41018" name="Oval 24"/>
              <p:cNvSpPr>
                <a:spLocks noChangeArrowheads="1"/>
              </p:cNvSpPr>
              <p:nvPr/>
            </p:nvSpPr>
            <p:spPr bwMode="auto">
              <a:xfrm flipV="1">
                <a:off x="7005" y="4350"/>
                <a:ext cx="240" cy="240"/>
              </a:xfrm>
              <a:prstGeom prst="ellipse">
                <a:avLst/>
              </a:prstGeom>
              <a:solidFill>
                <a:srgbClr val="FFFFFF"/>
              </a:solidFill>
              <a:ln w="9525">
                <a:solidFill>
                  <a:srgbClr val="000000"/>
                </a:solidFill>
                <a:round/>
              </a:ln>
            </p:spPr>
            <p:txBody>
              <a:bodyPr/>
              <a:lstStyle/>
              <a:p>
                <a:endParaRPr lang="ms-MY"/>
              </a:p>
            </p:txBody>
          </p:sp>
          <p:sp>
            <p:nvSpPr>
              <p:cNvPr id="41019" name="Oval 25"/>
              <p:cNvSpPr>
                <a:spLocks noChangeArrowheads="1"/>
              </p:cNvSpPr>
              <p:nvPr/>
            </p:nvSpPr>
            <p:spPr bwMode="auto">
              <a:xfrm flipV="1">
                <a:off x="6795" y="4650"/>
                <a:ext cx="240" cy="240"/>
              </a:xfrm>
              <a:prstGeom prst="ellipse">
                <a:avLst/>
              </a:prstGeom>
              <a:solidFill>
                <a:srgbClr val="FFFFFF"/>
              </a:solidFill>
              <a:ln w="9525">
                <a:solidFill>
                  <a:srgbClr val="000000"/>
                </a:solidFill>
                <a:round/>
              </a:ln>
            </p:spPr>
            <p:txBody>
              <a:bodyPr/>
              <a:lstStyle/>
              <a:p>
                <a:endParaRPr lang="ms-MY"/>
              </a:p>
            </p:txBody>
          </p:sp>
          <p:sp>
            <p:nvSpPr>
              <p:cNvPr id="41020" name="Oval 26"/>
              <p:cNvSpPr>
                <a:spLocks noChangeArrowheads="1"/>
              </p:cNvSpPr>
              <p:nvPr/>
            </p:nvSpPr>
            <p:spPr bwMode="auto">
              <a:xfrm flipV="1">
                <a:off x="6675" y="4980"/>
                <a:ext cx="240" cy="240"/>
              </a:xfrm>
              <a:prstGeom prst="ellipse">
                <a:avLst/>
              </a:prstGeom>
              <a:solidFill>
                <a:srgbClr val="FFFFFF"/>
              </a:solidFill>
              <a:ln w="9525">
                <a:solidFill>
                  <a:srgbClr val="000000"/>
                </a:solidFill>
                <a:round/>
              </a:ln>
            </p:spPr>
            <p:txBody>
              <a:bodyPr/>
              <a:lstStyle/>
              <a:p>
                <a:endParaRPr lang="ms-MY"/>
              </a:p>
            </p:txBody>
          </p:sp>
        </p:grpSp>
        <p:sp>
          <p:nvSpPr>
            <p:cNvPr id="40997" name="Line 27"/>
            <p:cNvSpPr>
              <a:spLocks noChangeShapeType="1"/>
            </p:cNvSpPr>
            <p:nvPr/>
          </p:nvSpPr>
          <p:spPr bwMode="auto">
            <a:xfrm flipH="1" flipV="1">
              <a:off x="2664" y="1958"/>
              <a:ext cx="1564" cy="2455"/>
            </a:xfrm>
            <a:prstGeom prst="line">
              <a:avLst/>
            </a:prstGeom>
            <a:noFill/>
            <a:ln w="9525">
              <a:solidFill>
                <a:srgbClr val="000000"/>
              </a:solidFill>
              <a:round/>
              <a:tailEnd type="triangle" w="lg" len="lg"/>
            </a:ln>
          </p:spPr>
          <p:txBody>
            <a:bodyPr/>
            <a:lstStyle/>
            <a:p>
              <a:endParaRPr lang="en-US"/>
            </a:p>
          </p:txBody>
        </p:sp>
        <p:sp>
          <p:nvSpPr>
            <p:cNvPr id="40998" name="Line 28"/>
            <p:cNvSpPr>
              <a:spLocks noChangeShapeType="1"/>
            </p:cNvSpPr>
            <p:nvPr/>
          </p:nvSpPr>
          <p:spPr bwMode="auto">
            <a:xfrm rot="1107934" flipH="1">
              <a:off x="2215" y="2121"/>
              <a:ext cx="272" cy="372"/>
            </a:xfrm>
            <a:prstGeom prst="line">
              <a:avLst/>
            </a:prstGeom>
            <a:noFill/>
            <a:ln w="9525">
              <a:solidFill>
                <a:srgbClr val="000000"/>
              </a:solidFill>
              <a:round/>
              <a:tailEnd type="triangle" w="med" len="med"/>
            </a:ln>
          </p:spPr>
          <p:txBody>
            <a:bodyPr/>
            <a:lstStyle/>
            <a:p>
              <a:endParaRPr lang="en-US"/>
            </a:p>
          </p:txBody>
        </p:sp>
        <p:sp>
          <p:nvSpPr>
            <p:cNvPr id="40999" name="Text Box 29"/>
            <p:cNvSpPr txBox="1">
              <a:spLocks noChangeArrowheads="1"/>
            </p:cNvSpPr>
            <p:nvPr/>
          </p:nvSpPr>
          <p:spPr bwMode="auto">
            <a:xfrm>
              <a:off x="2918" y="1635"/>
              <a:ext cx="501" cy="416"/>
            </a:xfrm>
            <a:prstGeom prst="rect">
              <a:avLst/>
            </a:prstGeom>
            <a:solidFill>
              <a:srgbClr val="FFFFFF"/>
            </a:solidFill>
            <a:ln w="9525">
              <a:noFill/>
              <a:miter lim="800000"/>
            </a:ln>
          </p:spPr>
          <p:txBody>
            <a:bodyPr/>
            <a:lstStyle/>
            <a:p>
              <a:r>
                <a:rPr lang="en-US" sz="2000"/>
                <a:t>B</a:t>
              </a:r>
              <a:endParaRPr lang="en-US"/>
            </a:p>
          </p:txBody>
        </p:sp>
        <p:sp>
          <p:nvSpPr>
            <p:cNvPr id="41000" name="Text Box 30"/>
            <p:cNvSpPr txBox="1">
              <a:spLocks noChangeArrowheads="1"/>
            </p:cNvSpPr>
            <p:nvPr/>
          </p:nvSpPr>
          <p:spPr bwMode="auto">
            <a:xfrm>
              <a:off x="1590" y="2446"/>
              <a:ext cx="740" cy="557"/>
            </a:xfrm>
            <a:prstGeom prst="rect">
              <a:avLst/>
            </a:prstGeom>
            <a:solidFill>
              <a:srgbClr val="FFFFFF"/>
            </a:solidFill>
            <a:ln w="9525">
              <a:noFill/>
              <a:miter lim="800000"/>
            </a:ln>
          </p:spPr>
          <p:txBody>
            <a:bodyPr/>
            <a:lstStyle/>
            <a:p>
              <a:r>
                <a:rPr lang="en-US" sz="1400" b="1" i="1">
                  <a:latin typeface="Times New Roman" panose="02020603050405020304" pitchFamily="18" charset="0"/>
                  <a:sym typeface="Symbol" panose="05050102010706020507" pitchFamily="18" charset="2"/>
                </a:rPr>
                <a:t></a:t>
              </a:r>
              <a:r>
                <a:rPr lang="en-US" sz="1400" b="1" i="1" baseline="-25000">
                  <a:latin typeface="Times New Roman" panose="02020603050405020304" pitchFamily="18" charset="0"/>
                </a:rPr>
                <a:t>S</a:t>
              </a:r>
              <a:endParaRPr lang="en-US"/>
            </a:p>
          </p:txBody>
        </p:sp>
      </p:grpSp>
      <p:grpSp>
        <p:nvGrpSpPr>
          <p:cNvPr id="40966" name="Group 31"/>
          <p:cNvGrpSpPr/>
          <p:nvPr/>
        </p:nvGrpSpPr>
        <p:grpSpPr bwMode="auto">
          <a:xfrm>
            <a:off x="3492500" y="1268413"/>
            <a:ext cx="2457450" cy="1749425"/>
            <a:chOff x="5458" y="1595"/>
            <a:chExt cx="3191" cy="2756"/>
          </a:xfrm>
        </p:grpSpPr>
        <p:grpSp>
          <p:nvGrpSpPr>
            <p:cNvPr id="40984" name="Group 32"/>
            <p:cNvGrpSpPr/>
            <p:nvPr/>
          </p:nvGrpSpPr>
          <p:grpSpPr bwMode="auto">
            <a:xfrm>
              <a:off x="5802" y="2652"/>
              <a:ext cx="1481" cy="976"/>
              <a:chOff x="7642" y="3142"/>
              <a:chExt cx="1481" cy="976"/>
            </a:xfrm>
          </p:grpSpPr>
          <p:sp>
            <p:nvSpPr>
              <p:cNvPr id="40991" name="Oval 33"/>
              <p:cNvSpPr>
                <a:spLocks noChangeArrowheads="1"/>
              </p:cNvSpPr>
              <p:nvPr/>
            </p:nvSpPr>
            <p:spPr bwMode="auto">
              <a:xfrm>
                <a:off x="7642" y="3975"/>
                <a:ext cx="143" cy="143"/>
              </a:xfrm>
              <a:prstGeom prst="ellipse">
                <a:avLst/>
              </a:prstGeom>
              <a:solidFill>
                <a:srgbClr val="FFFFFF"/>
              </a:solidFill>
              <a:ln w="9525">
                <a:solidFill>
                  <a:srgbClr val="000000"/>
                </a:solidFill>
                <a:round/>
              </a:ln>
            </p:spPr>
            <p:txBody>
              <a:bodyPr/>
              <a:lstStyle/>
              <a:p>
                <a:endParaRPr lang="ms-MY"/>
              </a:p>
            </p:txBody>
          </p:sp>
          <p:sp>
            <p:nvSpPr>
              <p:cNvPr id="40992" name="Line 34"/>
              <p:cNvSpPr>
                <a:spLocks noChangeShapeType="1"/>
              </p:cNvSpPr>
              <p:nvPr/>
            </p:nvSpPr>
            <p:spPr bwMode="auto">
              <a:xfrm flipV="1">
                <a:off x="7680" y="3165"/>
                <a:ext cx="1335" cy="825"/>
              </a:xfrm>
              <a:prstGeom prst="line">
                <a:avLst/>
              </a:prstGeom>
              <a:noFill/>
              <a:ln w="9525">
                <a:solidFill>
                  <a:srgbClr val="000000"/>
                </a:solidFill>
                <a:round/>
              </a:ln>
            </p:spPr>
            <p:txBody>
              <a:bodyPr/>
              <a:lstStyle/>
              <a:p>
                <a:endParaRPr lang="en-US"/>
              </a:p>
            </p:txBody>
          </p:sp>
          <p:sp>
            <p:nvSpPr>
              <p:cNvPr id="40993" name="Line 35"/>
              <p:cNvSpPr>
                <a:spLocks noChangeShapeType="1"/>
              </p:cNvSpPr>
              <p:nvPr/>
            </p:nvSpPr>
            <p:spPr bwMode="auto">
              <a:xfrm flipV="1">
                <a:off x="7755" y="3285"/>
                <a:ext cx="1335" cy="825"/>
              </a:xfrm>
              <a:prstGeom prst="line">
                <a:avLst/>
              </a:prstGeom>
              <a:noFill/>
              <a:ln w="9525">
                <a:solidFill>
                  <a:srgbClr val="000000"/>
                </a:solidFill>
                <a:round/>
              </a:ln>
            </p:spPr>
            <p:txBody>
              <a:bodyPr/>
              <a:lstStyle/>
              <a:p>
                <a:endParaRPr lang="en-US"/>
              </a:p>
            </p:txBody>
          </p:sp>
          <p:sp>
            <p:nvSpPr>
              <p:cNvPr id="40994" name="Freeform 36"/>
              <p:cNvSpPr/>
              <p:nvPr/>
            </p:nvSpPr>
            <p:spPr bwMode="auto">
              <a:xfrm>
                <a:off x="8990" y="3142"/>
                <a:ext cx="133" cy="138"/>
              </a:xfrm>
              <a:custGeom>
                <a:avLst/>
                <a:gdLst>
                  <a:gd name="T0" fmla="*/ 0 w 133"/>
                  <a:gd name="T1" fmla="*/ 28 h 138"/>
                  <a:gd name="T2" fmla="*/ 80 w 133"/>
                  <a:gd name="T3" fmla="*/ 8 h 138"/>
                  <a:gd name="T4" fmla="*/ 130 w 133"/>
                  <a:gd name="T5" fmla="*/ 78 h 138"/>
                  <a:gd name="T6" fmla="*/ 100 w 133"/>
                  <a:gd name="T7" fmla="*/ 138 h 138"/>
                  <a:gd name="T8" fmla="*/ 0 60000 65536"/>
                  <a:gd name="T9" fmla="*/ 0 60000 65536"/>
                  <a:gd name="T10" fmla="*/ 0 60000 65536"/>
                  <a:gd name="T11" fmla="*/ 0 60000 65536"/>
                  <a:gd name="T12" fmla="*/ 0 w 133"/>
                  <a:gd name="T13" fmla="*/ 0 h 138"/>
                  <a:gd name="T14" fmla="*/ 133 w 133"/>
                  <a:gd name="T15" fmla="*/ 138 h 138"/>
                </a:gdLst>
                <a:ahLst/>
                <a:cxnLst>
                  <a:cxn ang="T8">
                    <a:pos x="T0" y="T1"/>
                  </a:cxn>
                  <a:cxn ang="T9">
                    <a:pos x="T2" y="T3"/>
                  </a:cxn>
                  <a:cxn ang="T10">
                    <a:pos x="T4" y="T5"/>
                  </a:cxn>
                  <a:cxn ang="T11">
                    <a:pos x="T6" y="T7"/>
                  </a:cxn>
                </a:cxnLst>
                <a:rect l="T12" t="T13" r="T14" b="T15"/>
                <a:pathLst>
                  <a:path w="133" h="138">
                    <a:moveTo>
                      <a:pt x="0" y="28"/>
                    </a:moveTo>
                    <a:cubicBezTo>
                      <a:pt x="29" y="14"/>
                      <a:pt x="58" y="0"/>
                      <a:pt x="80" y="8"/>
                    </a:cubicBezTo>
                    <a:cubicBezTo>
                      <a:pt x="102" y="16"/>
                      <a:pt x="127" y="56"/>
                      <a:pt x="130" y="78"/>
                    </a:cubicBezTo>
                    <a:cubicBezTo>
                      <a:pt x="133" y="100"/>
                      <a:pt x="107" y="128"/>
                      <a:pt x="100" y="138"/>
                    </a:cubicBezTo>
                  </a:path>
                </a:pathLst>
              </a:custGeom>
              <a:noFill/>
              <a:ln w="9525">
                <a:solidFill>
                  <a:srgbClr val="000000"/>
                </a:solidFill>
                <a:round/>
              </a:ln>
            </p:spPr>
            <p:txBody>
              <a:bodyPr/>
              <a:lstStyle/>
              <a:p>
                <a:endParaRPr lang="en-US"/>
              </a:p>
            </p:txBody>
          </p:sp>
        </p:grpSp>
        <p:sp>
          <p:nvSpPr>
            <p:cNvPr id="40985" name="Line 37"/>
            <p:cNvSpPr>
              <a:spLocks noChangeShapeType="1"/>
            </p:cNvSpPr>
            <p:nvPr/>
          </p:nvSpPr>
          <p:spPr bwMode="auto">
            <a:xfrm flipV="1">
              <a:off x="6520" y="2060"/>
              <a:ext cx="0" cy="1070"/>
            </a:xfrm>
            <a:prstGeom prst="line">
              <a:avLst/>
            </a:prstGeom>
            <a:noFill/>
            <a:ln w="9525">
              <a:solidFill>
                <a:srgbClr val="000000"/>
              </a:solidFill>
              <a:round/>
              <a:tailEnd type="triangle" w="med" len="med"/>
            </a:ln>
          </p:spPr>
          <p:txBody>
            <a:bodyPr/>
            <a:lstStyle/>
            <a:p>
              <a:endParaRPr lang="en-US"/>
            </a:p>
          </p:txBody>
        </p:sp>
        <p:sp>
          <p:nvSpPr>
            <p:cNvPr id="40986" name="Line 38"/>
            <p:cNvSpPr>
              <a:spLocks noChangeShapeType="1"/>
            </p:cNvSpPr>
            <p:nvPr/>
          </p:nvSpPr>
          <p:spPr bwMode="auto">
            <a:xfrm>
              <a:off x="6540" y="3130"/>
              <a:ext cx="960" cy="0"/>
            </a:xfrm>
            <a:prstGeom prst="line">
              <a:avLst/>
            </a:prstGeom>
            <a:noFill/>
            <a:ln w="9525">
              <a:solidFill>
                <a:srgbClr val="000000"/>
              </a:solidFill>
              <a:round/>
              <a:tailEnd type="triangle" w="med" len="med"/>
            </a:ln>
          </p:spPr>
          <p:txBody>
            <a:bodyPr/>
            <a:lstStyle/>
            <a:p>
              <a:endParaRPr lang="en-US"/>
            </a:p>
          </p:txBody>
        </p:sp>
        <p:sp>
          <p:nvSpPr>
            <p:cNvPr id="40987" name="Line 39"/>
            <p:cNvSpPr>
              <a:spLocks noChangeShapeType="1"/>
            </p:cNvSpPr>
            <p:nvPr/>
          </p:nvSpPr>
          <p:spPr bwMode="auto">
            <a:xfrm flipH="1">
              <a:off x="5620" y="3140"/>
              <a:ext cx="900" cy="580"/>
            </a:xfrm>
            <a:prstGeom prst="line">
              <a:avLst/>
            </a:prstGeom>
            <a:noFill/>
            <a:ln w="9525">
              <a:solidFill>
                <a:srgbClr val="000000"/>
              </a:solidFill>
              <a:round/>
              <a:tailEnd type="triangle" w="med" len="med"/>
            </a:ln>
          </p:spPr>
          <p:txBody>
            <a:bodyPr/>
            <a:lstStyle/>
            <a:p>
              <a:endParaRPr lang="en-US"/>
            </a:p>
          </p:txBody>
        </p:sp>
        <p:sp>
          <p:nvSpPr>
            <p:cNvPr id="40988" name="Text Box 40"/>
            <p:cNvSpPr txBox="1">
              <a:spLocks noChangeArrowheads="1"/>
            </p:cNvSpPr>
            <p:nvPr/>
          </p:nvSpPr>
          <p:spPr bwMode="auto">
            <a:xfrm>
              <a:off x="6278" y="1595"/>
              <a:ext cx="501" cy="416"/>
            </a:xfrm>
            <a:prstGeom prst="rect">
              <a:avLst/>
            </a:prstGeom>
            <a:solidFill>
              <a:srgbClr val="FFFFFF"/>
            </a:solidFill>
            <a:ln w="9525">
              <a:noFill/>
              <a:miter lim="800000"/>
            </a:ln>
          </p:spPr>
          <p:txBody>
            <a:bodyPr/>
            <a:lstStyle/>
            <a:p>
              <a:r>
                <a:rPr lang="en-US" sz="2000"/>
                <a:t>B</a:t>
              </a:r>
              <a:endParaRPr lang="en-US"/>
            </a:p>
          </p:txBody>
        </p:sp>
        <p:sp>
          <p:nvSpPr>
            <p:cNvPr id="40989" name="Text Box 41"/>
            <p:cNvSpPr txBox="1">
              <a:spLocks noChangeArrowheads="1"/>
            </p:cNvSpPr>
            <p:nvPr/>
          </p:nvSpPr>
          <p:spPr bwMode="auto">
            <a:xfrm>
              <a:off x="7498" y="2885"/>
              <a:ext cx="1151" cy="526"/>
            </a:xfrm>
            <a:prstGeom prst="rect">
              <a:avLst/>
            </a:prstGeom>
            <a:solidFill>
              <a:srgbClr val="FFFFFF"/>
            </a:solidFill>
            <a:ln w="9525">
              <a:noFill/>
              <a:miter lim="800000"/>
            </a:ln>
          </p:spPr>
          <p:txBody>
            <a:bodyPr/>
            <a:lstStyle/>
            <a:p>
              <a:r>
                <a:rPr lang="en-US" sz="1600"/>
                <a:t>v =</a:t>
              </a:r>
              <a:r>
                <a:rPr lang="en-US" sz="1600" b="1">
                  <a:sym typeface="Symbol" panose="05050102010706020507" pitchFamily="18" charset="2"/>
                </a:rPr>
                <a:t></a:t>
              </a:r>
              <a:r>
                <a:rPr lang="en-US" sz="1600" b="1" baseline="-25000"/>
                <a:t>Sl </a:t>
              </a:r>
              <a:r>
                <a:rPr lang="en-US" sz="1600" b="1"/>
                <a:t>r</a:t>
              </a:r>
              <a:endParaRPr lang="en-US" sz="1600"/>
            </a:p>
          </p:txBody>
        </p:sp>
        <p:sp>
          <p:nvSpPr>
            <p:cNvPr id="40990" name="Text Box 42"/>
            <p:cNvSpPr txBox="1">
              <a:spLocks noChangeArrowheads="1"/>
            </p:cNvSpPr>
            <p:nvPr/>
          </p:nvSpPr>
          <p:spPr bwMode="auto">
            <a:xfrm>
              <a:off x="5458" y="3825"/>
              <a:ext cx="1211" cy="526"/>
            </a:xfrm>
            <a:prstGeom prst="rect">
              <a:avLst/>
            </a:prstGeom>
            <a:solidFill>
              <a:srgbClr val="FFFFFF"/>
            </a:solidFill>
            <a:ln w="9525">
              <a:noFill/>
              <a:miter lim="800000"/>
            </a:ln>
          </p:spPr>
          <p:txBody>
            <a:bodyPr/>
            <a:lstStyle/>
            <a:p>
              <a:r>
                <a:rPr lang="en-US" i="1">
                  <a:latin typeface="Times New Roman" panose="02020603050405020304" pitchFamily="18" charset="0"/>
                  <a:cs typeface="Times New Roman" panose="02020603050405020304" pitchFamily="18" charset="0"/>
                </a:rPr>
                <a:t>e = Blv</a:t>
              </a:r>
              <a:endParaRPr lang="en-US" i="1">
                <a:latin typeface="Times New Roman" panose="02020603050405020304" pitchFamily="18" charset="0"/>
                <a:cs typeface="Times New Roman" panose="02020603050405020304" pitchFamily="18" charset="0"/>
              </a:endParaRPr>
            </a:p>
          </p:txBody>
        </p:sp>
      </p:grpSp>
      <p:grpSp>
        <p:nvGrpSpPr>
          <p:cNvPr id="40967" name="Group 43"/>
          <p:cNvGrpSpPr/>
          <p:nvPr/>
        </p:nvGrpSpPr>
        <p:grpSpPr bwMode="auto">
          <a:xfrm>
            <a:off x="6516688" y="1296988"/>
            <a:ext cx="2420937" cy="1749425"/>
            <a:chOff x="8238" y="2075"/>
            <a:chExt cx="3191" cy="2756"/>
          </a:xfrm>
        </p:grpSpPr>
        <p:sp>
          <p:nvSpPr>
            <p:cNvPr id="40972" name="Text Box 44"/>
            <p:cNvSpPr txBox="1">
              <a:spLocks noChangeArrowheads="1"/>
            </p:cNvSpPr>
            <p:nvPr/>
          </p:nvSpPr>
          <p:spPr bwMode="auto">
            <a:xfrm>
              <a:off x="9058" y="2075"/>
              <a:ext cx="501" cy="416"/>
            </a:xfrm>
            <a:prstGeom prst="rect">
              <a:avLst/>
            </a:prstGeom>
            <a:solidFill>
              <a:srgbClr val="FFFFFF"/>
            </a:solidFill>
            <a:ln w="9525">
              <a:noFill/>
              <a:miter lim="800000"/>
            </a:ln>
          </p:spPr>
          <p:txBody>
            <a:bodyPr/>
            <a:lstStyle/>
            <a:p>
              <a:r>
                <a:rPr lang="en-US" sz="2000"/>
                <a:t>B</a:t>
              </a:r>
              <a:endParaRPr lang="en-US"/>
            </a:p>
          </p:txBody>
        </p:sp>
        <p:grpSp>
          <p:nvGrpSpPr>
            <p:cNvPr id="40973" name="Group 45"/>
            <p:cNvGrpSpPr/>
            <p:nvPr/>
          </p:nvGrpSpPr>
          <p:grpSpPr bwMode="auto">
            <a:xfrm>
              <a:off x="8238" y="2540"/>
              <a:ext cx="3191" cy="2291"/>
              <a:chOff x="8238" y="2540"/>
              <a:chExt cx="3191" cy="2291"/>
            </a:xfrm>
          </p:grpSpPr>
          <p:grpSp>
            <p:nvGrpSpPr>
              <p:cNvPr id="40974" name="Group 46"/>
              <p:cNvGrpSpPr/>
              <p:nvPr/>
            </p:nvGrpSpPr>
            <p:grpSpPr bwMode="auto">
              <a:xfrm>
                <a:off x="8582" y="3132"/>
                <a:ext cx="1481" cy="976"/>
                <a:chOff x="7642" y="3142"/>
                <a:chExt cx="1481" cy="976"/>
              </a:xfrm>
            </p:grpSpPr>
            <p:sp>
              <p:nvSpPr>
                <p:cNvPr id="40980" name="Oval 47"/>
                <p:cNvSpPr>
                  <a:spLocks noChangeArrowheads="1"/>
                </p:cNvSpPr>
                <p:nvPr/>
              </p:nvSpPr>
              <p:spPr bwMode="auto">
                <a:xfrm>
                  <a:off x="7642" y="3975"/>
                  <a:ext cx="143" cy="143"/>
                </a:xfrm>
                <a:prstGeom prst="ellipse">
                  <a:avLst/>
                </a:prstGeom>
                <a:solidFill>
                  <a:srgbClr val="FFFFFF"/>
                </a:solidFill>
                <a:ln w="9525">
                  <a:solidFill>
                    <a:srgbClr val="000000"/>
                  </a:solidFill>
                  <a:round/>
                </a:ln>
              </p:spPr>
              <p:txBody>
                <a:bodyPr/>
                <a:lstStyle/>
                <a:p>
                  <a:endParaRPr lang="ms-MY"/>
                </a:p>
              </p:txBody>
            </p:sp>
            <p:sp>
              <p:nvSpPr>
                <p:cNvPr id="40981" name="Line 48"/>
                <p:cNvSpPr>
                  <a:spLocks noChangeShapeType="1"/>
                </p:cNvSpPr>
                <p:nvPr/>
              </p:nvSpPr>
              <p:spPr bwMode="auto">
                <a:xfrm flipV="1">
                  <a:off x="7680" y="3165"/>
                  <a:ext cx="1335" cy="825"/>
                </a:xfrm>
                <a:prstGeom prst="line">
                  <a:avLst/>
                </a:prstGeom>
                <a:noFill/>
                <a:ln w="9525">
                  <a:solidFill>
                    <a:srgbClr val="000000"/>
                  </a:solidFill>
                  <a:round/>
                </a:ln>
              </p:spPr>
              <p:txBody>
                <a:bodyPr/>
                <a:lstStyle/>
                <a:p>
                  <a:endParaRPr lang="en-US"/>
                </a:p>
              </p:txBody>
            </p:sp>
            <p:sp>
              <p:nvSpPr>
                <p:cNvPr id="40982" name="Line 49"/>
                <p:cNvSpPr>
                  <a:spLocks noChangeShapeType="1"/>
                </p:cNvSpPr>
                <p:nvPr/>
              </p:nvSpPr>
              <p:spPr bwMode="auto">
                <a:xfrm flipV="1">
                  <a:off x="7755" y="3285"/>
                  <a:ext cx="1335" cy="825"/>
                </a:xfrm>
                <a:prstGeom prst="line">
                  <a:avLst/>
                </a:prstGeom>
                <a:noFill/>
                <a:ln w="9525">
                  <a:solidFill>
                    <a:srgbClr val="000000"/>
                  </a:solidFill>
                  <a:round/>
                </a:ln>
              </p:spPr>
              <p:txBody>
                <a:bodyPr/>
                <a:lstStyle/>
                <a:p>
                  <a:endParaRPr lang="en-US"/>
                </a:p>
              </p:txBody>
            </p:sp>
            <p:sp>
              <p:nvSpPr>
                <p:cNvPr id="40983" name="Freeform 50"/>
                <p:cNvSpPr/>
                <p:nvPr/>
              </p:nvSpPr>
              <p:spPr bwMode="auto">
                <a:xfrm>
                  <a:off x="8990" y="3142"/>
                  <a:ext cx="133" cy="138"/>
                </a:xfrm>
                <a:custGeom>
                  <a:avLst/>
                  <a:gdLst>
                    <a:gd name="T0" fmla="*/ 0 w 133"/>
                    <a:gd name="T1" fmla="*/ 28 h 138"/>
                    <a:gd name="T2" fmla="*/ 80 w 133"/>
                    <a:gd name="T3" fmla="*/ 8 h 138"/>
                    <a:gd name="T4" fmla="*/ 130 w 133"/>
                    <a:gd name="T5" fmla="*/ 78 h 138"/>
                    <a:gd name="T6" fmla="*/ 100 w 133"/>
                    <a:gd name="T7" fmla="*/ 138 h 138"/>
                    <a:gd name="T8" fmla="*/ 0 60000 65536"/>
                    <a:gd name="T9" fmla="*/ 0 60000 65536"/>
                    <a:gd name="T10" fmla="*/ 0 60000 65536"/>
                    <a:gd name="T11" fmla="*/ 0 60000 65536"/>
                    <a:gd name="T12" fmla="*/ 0 w 133"/>
                    <a:gd name="T13" fmla="*/ 0 h 138"/>
                    <a:gd name="T14" fmla="*/ 133 w 133"/>
                    <a:gd name="T15" fmla="*/ 138 h 138"/>
                  </a:gdLst>
                  <a:ahLst/>
                  <a:cxnLst>
                    <a:cxn ang="T8">
                      <a:pos x="T0" y="T1"/>
                    </a:cxn>
                    <a:cxn ang="T9">
                      <a:pos x="T2" y="T3"/>
                    </a:cxn>
                    <a:cxn ang="T10">
                      <a:pos x="T4" y="T5"/>
                    </a:cxn>
                    <a:cxn ang="T11">
                      <a:pos x="T6" y="T7"/>
                    </a:cxn>
                  </a:cxnLst>
                  <a:rect l="T12" t="T13" r="T14" b="T15"/>
                  <a:pathLst>
                    <a:path w="133" h="138">
                      <a:moveTo>
                        <a:pt x="0" y="28"/>
                      </a:moveTo>
                      <a:cubicBezTo>
                        <a:pt x="29" y="14"/>
                        <a:pt x="58" y="0"/>
                        <a:pt x="80" y="8"/>
                      </a:cubicBezTo>
                      <a:cubicBezTo>
                        <a:pt x="102" y="16"/>
                        <a:pt x="127" y="56"/>
                        <a:pt x="130" y="78"/>
                      </a:cubicBezTo>
                      <a:cubicBezTo>
                        <a:pt x="133" y="100"/>
                        <a:pt x="107" y="128"/>
                        <a:pt x="100" y="138"/>
                      </a:cubicBezTo>
                    </a:path>
                  </a:pathLst>
                </a:custGeom>
                <a:noFill/>
                <a:ln w="9525">
                  <a:solidFill>
                    <a:srgbClr val="000000"/>
                  </a:solidFill>
                  <a:round/>
                </a:ln>
              </p:spPr>
              <p:txBody>
                <a:bodyPr/>
                <a:lstStyle/>
                <a:p>
                  <a:endParaRPr lang="en-US"/>
                </a:p>
              </p:txBody>
            </p:sp>
          </p:grpSp>
          <p:sp>
            <p:nvSpPr>
              <p:cNvPr id="40975" name="Line 51"/>
              <p:cNvSpPr>
                <a:spLocks noChangeShapeType="1"/>
              </p:cNvSpPr>
              <p:nvPr/>
            </p:nvSpPr>
            <p:spPr bwMode="auto">
              <a:xfrm flipV="1">
                <a:off x="9300" y="2540"/>
                <a:ext cx="0" cy="1070"/>
              </a:xfrm>
              <a:prstGeom prst="line">
                <a:avLst/>
              </a:prstGeom>
              <a:noFill/>
              <a:ln w="9525">
                <a:solidFill>
                  <a:srgbClr val="000000"/>
                </a:solidFill>
                <a:round/>
                <a:tailEnd type="triangle" w="med" len="med"/>
              </a:ln>
            </p:spPr>
            <p:txBody>
              <a:bodyPr/>
              <a:lstStyle/>
              <a:p>
                <a:endParaRPr lang="en-US"/>
              </a:p>
            </p:txBody>
          </p:sp>
          <p:sp>
            <p:nvSpPr>
              <p:cNvPr id="40976" name="Line 52"/>
              <p:cNvSpPr>
                <a:spLocks noChangeShapeType="1"/>
              </p:cNvSpPr>
              <p:nvPr/>
            </p:nvSpPr>
            <p:spPr bwMode="auto">
              <a:xfrm>
                <a:off x="9320" y="3610"/>
                <a:ext cx="960" cy="0"/>
              </a:xfrm>
              <a:prstGeom prst="line">
                <a:avLst/>
              </a:prstGeom>
              <a:noFill/>
              <a:ln w="9525">
                <a:solidFill>
                  <a:srgbClr val="000000"/>
                </a:solidFill>
                <a:round/>
                <a:tailEnd type="triangle" w="med" len="med"/>
              </a:ln>
            </p:spPr>
            <p:txBody>
              <a:bodyPr/>
              <a:lstStyle/>
              <a:p>
                <a:endParaRPr lang="en-US"/>
              </a:p>
            </p:txBody>
          </p:sp>
          <p:sp>
            <p:nvSpPr>
              <p:cNvPr id="40977" name="Line 53"/>
              <p:cNvSpPr>
                <a:spLocks noChangeShapeType="1"/>
              </p:cNvSpPr>
              <p:nvPr/>
            </p:nvSpPr>
            <p:spPr bwMode="auto">
              <a:xfrm flipH="1">
                <a:off x="8400" y="3620"/>
                <a:ext cx="900" cy="580"/>
              </a:xfrm>
              <a:prstGeom prst="line">
                <a:avLst/>
              </a:prstGeom>
              <a:noFill/>
              <a:ln w="9525">
                <a:solidFill>
                  <a:srgbClr val="000000"/>
                </a:solidFill>
                <a:round/>
                <a:tailEnd type="triangle" w="med" len="med"/>
              </a:ln>
            </p:spPr>
            <p:txBody>
              <a:bodyPr/>
              <a:lstStyle/>
              <a:p>
                <a:endParaRPr lang="en-US"/>
              </a:p>
            </p:txBody>
          </p:sp>
          <p:sp>
            <p:nvSpPr>
              <p:cNvPr id="40978" name="Text Box 54"/>
              <p:cNvSpPr txBox="1">
                <a:spLocks noChangeArrowheads="1"/>
              </p:cNvSpPr>
              <p:nvPr/>
            </p:nvSpPr>
            <p:spPr bwMode="auto">
              <a:xfrm>
                <a:off x="10278" y="3365"/>
                <a:ext cx="1151" cy="526"/>
              </a:xfrm>
              <a:prstGeom prst="rect">
                <a:avLst/>
              </a:prstGeom>
              <a:solidFill>
                <a:srgbClr val="FFFFFF"/>
              </a:solidFill>
              <a:ln w="9525">
                <a:noFill/>
                <a:miter lim="800000"/>
              </a:ln>
            </p:spPr>
            <p:txBody>
              <a:bodyPr/>
              <a:lstStyle/>
              <a:p>
                <a:r>
                  <a:rPr lang="en-US" sz="1600"/>
                  <a:t>v =</a:t>
                </a:r>
                <a:r>
                  <a:rPr lang="en-US" sz="1600" b="1">
                    <a:sym typeface="Symbol" panose="05050102010706020507" pitchFamily="18" charset="2"/>
                  </a:rPr>
                  <a:t></a:t>
                </a:r>
                <a:r>
                  <a:rPr lang="en-US" sz="1600" b="1" baseline="-25000"/>
                  <a:t>Sl </a:t>
                </a:r>
                <a:r>
                  <a:rPr lang="en-US" sz="1600" b="1"/>
                  <a:t>r</a:t>
                </a:r>
                <a:endParaRPr lang="en-US" sz="1600"/>
              </a:p>
            </p:txBody>
          </p:sp>
          <p:sp>
            <p:nvSpPr>
              <p:cNvPr id="40979" name="Text Box 55"/>
              <p:cNvSpPr txBox="1">
                <a:spLocks noChangeArrowheads="1"/>
              </p:cNvSpPr>
              <p:nvPr/>
            </p:nvSpPr>
            <p:spPr bwMode="auto">
              <a:xfrm>
                <a:off x="8238" y="4305"/>
                <a:ext cx="2151" cy="526"/>
              </a:xfrm>
              <a:prstGeom prst="rect">
                <a:avLst/>
              </a:prstGeom>
              <a:solidFill>
                <a:srgbClr val="FFFFFF"/>
              </a:solidFill>
              <a:ln w="9525">
                <a:noFill/>
                <a:miter lim="800000"/>
              </a:ln>
            </p:spPr>
            <p:txBody>
              <a:bodyPr/>
              <a:lstStyle/>
              <a:p>
                <a:r>
                  <a:rPr lang="en-US" sz="2000" i="1">
                    <a:latin typeface="Times New Roman" panose="02020603050405020304" pitchFamily="18" charset="0"/>
                    <a:cs typeface="Times New Roman" panose="02020603050405020304" pitchFamily="18" charset="0"/>
                  </a:rPr>
                  <a:t>I = Blv/R</a:t>
                </a:r>
                <a:r>
                  <a:rPr lang="en-US" sz="2000" i="1" baseline="-25000">
                    <a:latin typeface="Times New Roman" panose="02020603050405020304" pitchFamily="18" charset="0"/>
                    <a:cs typeface="Times New Roman" panose="02020603050405020304" pitchFamily="18" charset="0"/>
                  </a:rPr>
                  <a:t>bar</a:t>
                </a:r>
                <a:endParaRPr lang="en-US" sz="2000" i="1">
                  <a:latin typeface="Times New Roman" panose="02020603050405020304" pitchFamily="18" charset="0"/>
                  <a:cs typeface="Times New Roman" panose="02020603050405020304" pitchFamily="18" charset="0"/>
                </a:endParaRPr>
              </a:p>
            </p:txBody>
          </p:sp>
        </p:grpSp>
      </p:grpSp>
      <p:sp>
        <p:nvSpPr>
          <p:cNvPr id="40968" name="Text Box 56"/>
          <p:cNvSpPr txBox="1">
            <a:spLocks noChangeArrowheads="1"/>
          </p:cNvSpPr>
          <p:nvPr/>
        </p:nvSpPr>
        <p:spPr bwMode="auto">
          <a:xfrm>
            <a:off x="469900" y="3724275"/>
            <a:ext cx="2589213" cy="2728913"/>
          </a:xfrm>
          <a:prstGeom prst="rect">
            <a:avLst/>
          </a:prstGeom>
          <a:solidFill>
            <a:srgbClr val="FFFFFF"/>
          </a:solidFill>
          <a:ln w="9525">
            <a:solidFill>
              <a:srgbClr val="000000"/>
            </a:solidFill>
            <a:miter lim="800000"/>
          </a:ln>
        </p:spPr>
        <p:txBody>
          <a:bodyPr/>
          <a:lstStyle/>
          <a:p>
            <a:r>
              <a:rPr lang="en-US"/>
              <a:t>B goes round at </a:t>
            </a:r>
            <a:r>
              <a:rPr lang="en-US">
                <a:sym typeface="Symbol" panose="05050102010706020507" pitchFamily="18" charset="2"/>
              </a:rPr>
              <a:t></a:t>
            </a:r>
            <a:r>
              <a:rPr lang="en-US" baseline="-25000"/>
              <a:t>S</a:t>
            </a:r>
            <a:endParaRPr lang="en-US"/>
          </a:p>
          <a:p>
            <a:r>
              <a:rPr lang="en-US"/>
              <a:t>Rotor goes round at </a:t>
            </a:r>
            <a:r>
              <a:rPr lang="en-US">
                <a:sym typeface="Symbol" panose="05050102010706020507" pitchFamily="18" charset="2"/>
              </a:rPr>
              <a:t></a:t>
            </a:r>
            <a:r>
              <a:rPr lang="en-US" baseline="-25000"/>
              <a:t>r</a:t>
            </a:r>
            <a:endParaRPr lang="en-US"/>
          </a:p>
          <a:p>
            <a:r>
              <a:rPr lang="en-US"/>
              <a:t>Rotor sees B go round at </a:t>
            </a:r>
            <a:r>
              <a:rPr lang="en-US" i="1">
                <a:sym typeface="Symbol" panose="05050102010706020507" pitchFamily="18" charset="2"/>
              </a:rPr>
              <a:t></a:t>
            </a:r>
            <a:r>
              <a:rPr lang="en-US" i="1" baseline="-25000"/>
              <a:t>sl</a:t>
            </a:r>
            <a:r>
              <a:rPr lang="en-US"/>
              <a:t>  = </a:t>
            </a:r>
            <a:r>
              <a:rPr lang="en-US" i="1">
                <a:sym typeface="Symbol" panose="05050102010706020507" pitchFamily="18" charset="2"/>
              </a:rPr>
              <a:t></a:t>
            </a:r>
            <a:r>
              <a:rPr lang="en-US" i="1" baseline="-25000"/>
              <a:t>S</a:t>
            </a:r>
            <a:r>
              <a:rPr lang="en-US" i="1"/>
              <a:t> - </a:t>
            </a:r>
            <a:r>
              <a:rPr lang="en-US" i="1">
                <a:sym typeface="Symbol" panose="05050102010706020507" pitchFamily="18" charset="2"/>
              </a:rPr>
              <a:t></a:t>
            </a:r>
            <a:r>
              <a:rPr lang="en-US" i="1" baseline="-25000"/>
              <a:t>r</a:t>
            </a:r>
            <a:endParaRPr lang="en-US" i="1"/>
          </a:p>
          <a:p>
            <a:endParaRPr lang="en-US"/>
          </a:p>
          <a:p>
            <a:r>
              <a:rPr lang="en-US"/>
              <a:t>B goes past bars at      </a:t>
            </a:r>
            <a:r>
              <a:rPr lang="en-US" i="1">
                <a:latin typeface="Times New Roman" panose="02020603050405020304" pitchFamily="18" charset="0"/>
                <a:cs typeface="Times New Roman" panose="02020603050405020304" pitchFamily="18" charset="0"/>
              </a:rPr>
              <a:t>v</a:t>
            </a:r>
            <a:r>
              <a:rPr lang="en-US">
                <a:latin typeface="Times New Roman" panose="02020603050405020304" pitchFamily="18" charset="0"/>
                <a:cs typeface="Times New Roman" panose="02020603050405020304" pitchFamily="18" charset="0"/>
              </a:rPr>
              <a:t> =</a:t>
            </a:r>
            <a:r>
              <a:rPr lang="en-US" i="1">
                <a:latin typeface="Times New Roman" panose="02020603050405020304" pitchFamily="18" charset="0"/>
                <a:cs typeface="Times New Roman" panose="02020603050405020304" pitchFamily="18" charset="0"/>
                <a:sym typeface="Symbol" panose="05050102010706020507" pitchFamily="18" charset="2"/>
              </a:rPr>
              <a:t></a:t>
            </a:r>
            <a:r>
              <a:rPr lang="en-US" i="1" baseline="-25000">
                <a:latin typeface="Times New Roman" panose="02020603050405020304" pitchFamily="18" charset="0"/>
                <a:cs typeface="Times New Roman" panose="02020603050405020304" pitchFamily="18" charset="0"/>
              </a:rPr>
              <a:t>sl </a:t>
            </a:r>
            <a:r>
              <a:rPr lang="en-US" i="1">
                <a:latin typeface="Times New Roman" panose="02020603050405020304" pitchFamily="18" charset="0"/>
                <a:cs typeface="Times New Roman" panose="02020603050405020304" pitchFamily="18" charset="0"/>
              </a:rPr>
              <a:t>r</a:t>
            </a:r>
            <a:endParaRPr lang="en-US" i="1">
              <a:latin typeface="Times New Roman" panose="02020603050405020304" pitchFamily="18" charset="0"/>
              <a:cs typeface="Times New Roman" panose="02020603050405020304" pitchFamily="18" charset="0"/>
            </a:endParaRPr>
          </a:p>
          <a:p>
            <a:r>
              <a:rPr lang="en-US" i="1"/>
              <a:t>r = radius of rotor</a:t>
            </a:r>
            <a:endParaRPr lang="en-US" i="1"/>
          </a:p>
          <a:p>
            <a:r>
              <a:rPr lang="en-US" i="1">
                <a:latin typeface="Times New Roman" panose="02020603050405020304" pitchFamily="18" charset="0"/>
              </a:rPr>
              <a:t>l</a:t>
            </a:r>
            <a:r>
              <a:rPr lang="en-US" i="1"/>
              <a:t> = length of rotor bars   </a:t>
            </a:r>
            <a:endParaRPr lang="en-US"/>
          </a:p>
        </p:txBody>
      </p:sp>
      <p:sp>
        <p:nvSpPr>
          <p:cNvPr id="40969" name="Text Box 57"/>
          <p:cNvSpPr txBox="1">
            <a:spLocks noChangeArrowheads="1"/>
          </p:cNvSpPr>
          <p:nvPr/>
        </p:nvSpPr>
        <p:spPr bwMode="auto">
          <a:xfrm>
            <a:off x="3448050" y="3721100"/>
            <a:ext cx="2203450" cy="1652588"/>
          </a:xfrm>
          <a:prstGeom prst="rect">
            <a:avLst/>
          </a:prstGeom>
          <a:solidFill>
            <a:srgbClr val="FFFFFF"/>
          </a:solidFill>
          <a:ln w="9525">
            <a:solidFill>
              <a:srgbClr val="000000"/>
            </a:solidFill>
            <a:miter lim="800000"/>
          </a:ln>
        </p:spPr>
        <p:txBody>
          <a:bodyPr/>
          <a:lstStyle/>
          <a:p>
            <a:r>
              <a:rPr lang="en-US"/>
              <a:t>Emf (voltage) </a:t>
            </a:r>
            <a:r>
              <a:rPr lang="en-US">
                <a:solidFill>
                  <a:schemeClr val="accent2"/>
                </a:solidFill>
              </a:rPr>
              <a:t>INDUCED</a:t>
            </a:r>
            <a:endParaRPr lang="en-US">
              <a:solidFill>
                <a:schemeClr val="accent2"/>
              </a:solidFill>
            </a:endParaRPr>
          </a:p>
          <a:p>
            <a:r>
              <a:rPr lang="en-US"/>
              <a:t>in bars is:</a:t>
            </a:r>
            <a:endParaRPr lang="en-US"/>
          </a:p>
          <a:p>
            <a:endParaRPr lang="en-US"/>
          </a:p>
          <a:p>
            <a:r>
              <a:rPr lang="en-US" sz="2000" i="1">
                <a:latin typeface="Times New Roman" panose="02020603050405020304" pitchFamily="18" charset="0"/>
                <a:cs typeface="Times New Roman" panose="02020603050405020304" pitchFamily="18" charset="0"/>
              </a:rPr>
              <a:t>e</a:t>
            </a:r>
            <a:r>
              <a:rPr lang="en-US" sz="2000">
                <a:latin typeface="Times New Roman" panose="02020603050405020304" pitchFamily="18" charset="0"/>
                <a:cs typeface="Times New Roman" panose="02020603050405020304" pitchFamily="18" charset="0"/>
              </a:rPr>
              <a:t> = </a:t>
            </a:r>
            <a:r>
              <a:rPr lang="en-US" sz="2000" i="1">
                <a:latin typeface="Times New Roman" panose="02020603050405020304" pitchFamily="18" charset="0"/>
                <a:cs typeface="Times New Roman" panose="02020603050405020304" pitchFamily="18" charset="0"/>
              </a:rPr>
              <a:t>Blv</a:t>
            </a:r>
            <a:r>
              <a:rPr lang="en-US" sz="2000">
                <a:latin typeface="Times New Roman" panose="02020603050405020304" pitchFamily="18" charset="0"/>
                <a:cs typeface="Times New Roman" panose="02020603050405020304" pitchFamily="18" charset="0"/>
              </a:rPr>
              <a:t> = </a:t>
            </a:r>
            <a:r>
              <a:rPr lang="en-US" sz="2000" i="1">
                <a:latin typeface="Times New Roman" panose="02020603050405020304" pitchFamily="18" charset="0"/>
                <a:cs typeface="Times New Roman" panose="02020603050405020304" pitchFamily="18" charset="0"/>
              </a:rPr>
              <a:t>Bl</a:t>
            </a:r>
            <a:r>
              <a:rPr lang="en-US" sz="2000" i="1">
                <a:latin typeface="Times New Roman" panose="02020603050405020304" pitchFamily="18" charset="0"/>
                <a:cs typeface="Times New Roman" panose="02020603050405020304" pitchFamily="18" charset="0"/>
                <a:sym typeface="Symbol" panose="05050102010706020507" pitchFamily="18" charset="2"/>
              </a:rPr>
              <a:t></a:t>
            </a:r>
            <a:r>
              <a:rPr lang="en-US" sz="2000" i="1" baseline="-25000">
                <a:latin typeface="Times New Roman" panose="02020603050405020304" pitchFamily="18" charset="0"/>
                <a:cs typeface="Times New Roman" panose="02020603050405020304" pitchFamily="18" charset="0"/>
              </a:rPr>
              <a:t>sl</a:t>
            </a:r>
            <a:r>
              <a:rPr lang="en-US" sz="2000" i="1">
                <a:latin typeface="Times New Roman" panose="02020603050405020304" pitchFamily="18" charset="0"/>
                <a:cs typeface="Times New Roman" panose="02020603050405020304" pitchFamily="18" charset="0"/>
              </a:rPr>
              <a:t> r</a:t>
            </a:r>
            <a:endParaRPr lang="en-US" sz="2000">
              <a:latin typeface="Times New Roman" panose="02020603050405020304" pitchFamily="18" charset="0"/>
              <a:cs typeface="Times New Roman" panose="02020603050405020304" pitchFamily="18" charset="0"/>
            </a:endParaRPr>
          </a:p>
          <a:p>
            <a:endParaRPr lang="en-US" sz="2000">
              <a:latin typeface="Times New Roman" panose="02020603050405020304" pitchFamily="18" charset="0"/>
              <a:cs typeface="Times New Roman" panose="02020603050405020304" pitchFamily="18" charset="0"/>
            </a:endParaRPr>
          </a:p>
        </p:txBody>
      </p:sp>
      <p:sp>
        <p:nvSpPr>
          <p:cNvPr id="40970" name="Text Box 58"/>
          <p:cNvSpPr txBox="1">
            <a:spLocks noChangeArrowheads="1"/>
          </p:cNvSpPr>
          <p:nvPr/>
        </p:nvSpPr>
        <p:spPr bwMode="auto">
          <a:xfrm>
            <a:off x="6427788" y="3644900"/>
            <a:ext cx="2247900" cy="1871663"/>
          </a:xfrm>
          <a:prstGeom prst="rect">
            <a:avLst/>
          </a:prstGeom>
          <a:solidFill>
            <a:srgbClr val="FFFFFF"/>
          </a:solidFill>
          <a:ln w="9525">
            <a:solidFill>
              <a:srgbClr val="000000"/>
            </a:solidFill>
            <a:miter lim="800000"/>
          </a:ln>
        </p:spPr>
        <p:txBody>
          <a:bodyPr/>
          <a:lstStyle/>
          <a:p>
            <a:r>
              <a:rPr lang="en-US"/>
              <a:t>Hence currents flow in bars is:</a:t>
            </a:r>
            <a:endParaRPr lang="en-US"/>
          </a:p>
          <a:p>
            <a:endParaRPr lang="en-US"/>
          </a:p>
          <a:p>
            <a:r>
              <a:rPr lang="en-US" sz="2000" b="1" i="1">
                <a:latin typeface="Times New Roman" panose="02020603050405020304" pitchFamily="18" charset="0"/>
                <a:cs typeface="Times New Roman" panose="02020603050405020304" pitchFamily="18" charset="0"/>
              </a:rPr>
              <a:t>I</a:t>
            </a:r>
            <a:r>
              <a:rPr lang="en-US" sz="2000">
                <a:latin typeface="Times New Roman" panose="02020603050405020304" pitchFamily="18" charset="0"/>
                <a:cs typeface="Times New Roman" panose="02020603050405020304" pitchFamily="18" charset="0"/>
              </a:rPr>
              <a:t> = </a:t>
            </a:r>
            <a:r>
              <a:rPr lang="en-US" sz="2000" i="1">
                <a:latin typeface="Times New Roman" panose="02020603050405020304" pitchFamily="18" charset="0"/>
                <a:cs typeface="Times New Roman" panose="02020603050405020304" pitchFamily="18" charset="0"/>
              </a:rPr>
              <a:t>Blv/R</a:t>
            </a:r>
            <a:r>
              <a:rPr lang="en-US" sz="2000" i="1" baseline="-25000">
                <a:latin typeface="Times New Roman" panose="02020603050405020304" pitchFamily="18" charset="0"/>
                <a:cs typeface="Times New Roman" panose="02020603050405020304" pitchFamily="18" charset="0"/>
              </a:rPr>
              <a:t>bar</a:t>
            </a:r>
            <a:endParaRPr lang="en-US" sz="2000" i="1">
              <a:latin typeface="Times New Roman" panose="02020603050405020304" pitchFamily="18" charset="0"/>
              <a:cs typeface="Times New Roman" panose="02020603050405020304" pitchFamily="18" charset="0"/>
            </a:endParaRPr>
          </a:p>
          <a:p>
            <a:r>
              <a:rPr lang="en-US" sz="2000" b="1" i="1">
                <a:latin typeface="Times New Roman" panose="02020603050405020304" pitchFamily="18" charset="0"/>
                <a:cs typeface="Times New Roman" panose="02020603050405020304" pitchFamily="18" charset="0"/>
              </a:rPr>
              <a:t>I</a:t>
            </a:r>
            <a:r>
              <a:rPr lang="en-US" sz="2000" i="1">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 = </a:t>
            </a:r>
            <a:r>
              <a:rPr lang="en-US" sz="2000" i="1">
                <a:latin typeface="Times New Roman" panose="02020603050405020304" pitchFamily="18" charset="0"/>
                <a:cs typeface="Times New Roman" panose="02020603050405020304" pitchFamily="18" charset="0"/>
              </a:rPr>
              <a:t>Bl</a:t>
            </a:r>
            <a:r>
              <a:rPr lang="en-US" sz="2000" i="1">
                <a:latin typeface="Times New Roman" panose="02020603050405020304" pitchFamily="18" charset="0"/>
                <a:cs typeface="Times New Roman" panose="02020603050405020304" pitchFamily="18" charset="0"/>
                <a:sym typeface="Symbol" panose="05050102010706020507" pitchFamily="18" charset="2"/>
              </a:rPr>
              <a:t></a:t>
            </a:r>
            <a:r>
              <a:rPr lang="en-US" sz="2000" i="1" baseline="-25000">
                <a:latin typeface="Times New Roman" panose="02020603050405020304" pitchFamily="18" charset="0"/>
                <a:cs typeface="Times New Roman" panose="02020603050405020304" pitchFamily="18" charset="0"/>
              </a:rPr>
              <a:t>sl</a:t>
            </a:r>
            <a:r>
              <a:rPr lang="en-US" sz="2000" i="1">
                <a:latin typeface="Times New Roman" panose="02020603050405020304" pitchFamily="18" charset="0"/>
                <a:cs typeface="Times New Roman" panose="02020603050405020304" pitchFamily="18" charset="0"/>
              </a:rPr>
              <a:t> r/R</a:t>
            </a:r>
            <a:r>
              <a:rPr lang="en-US" sz="2000" i="1" baseline="-25000">
                <a:latin typeface="Times New Roman" panose="02020603050405020304" pitchFamily="18" charset="0"/>
                <a:cs typeface="Times New Roman" panose="02020603050405020304" pitchFamily="18" charset="0"/>
              </a:rPr>
              <a:t>bar</a:t>
            </a:r>
            <a:endParaRPr lang="en-US" sz="2000" i="1">
              <a:latin typeface="Times New Roman" panose="02020603050405020304" pitchFamily="18" charset="0"/>
              <a:cs typeface="Times New Roman" panose="02020603050405020304" pitchFamily="18" charset="0"/>
            </a:endParaRPr>
          </a:p>
          <a:p>
            <a:r>
              <a:rPr lang="en-US" sz="2000" b="1" i="1">
                <a:latin typeface="Times New Roman" panose="02020603050405020304" pitchFamily="18" charset="0"/>
                <a:cs typeface="Times New Roman" panose="02020603050405020304" pitchFamily="18" charset="0"/>
              </a:rPr>
              <a:t>I</a:t>
            </a:r>
            <a:r>
              <a:rPr lang="en-US" sz="2000" i="1">
                <a:latin typeface="Times New Roman" panose="02020603050405020304" pitchFamily="18" charset="0"/>
                <a:cs typeface="Times New Roman" panose="02020603050405020304" pitchFamily="18" charset="0"/>
              </a:rPr>
              <a:t> </a:t>
            </a:r>
            <a:r>
              <a:rPr lang="en-US" sz="2000" i="1">
                <a:latin typeface="Times New Roman" panose="02020603050405020304" pitchFamily="18" charset="0"/>
                <a:cs typeface="Times New Roman" panose="02020603050405020304" pitchFamily="18" charset="0"/>
                <a:sym typeface="Symbol" panose="05050102010706020507" pitchFamily="18" charset="2"/>
              </a:rPr>
              <a:t></a:t>
            </a:r>
            <a:r>
              <a:rPr lang="en-US" sz="2000" i="1">
                <a:latin typeface="Times New Roman" panose="02020603050405020304" pitchFamily="18" charset="0"/>
                <a:cs typeface="Times New Roman" panose="02020603050405020304" pitchFamily="18" charset="0"/>
              </a:rPr>
              <a:t> </a:t>
            </a:r>
            <a:r>
              <a:rPr lang="en-US" sz="2000" i="1">
                <a:latin typeface="Times New Roman" panose="02020603050405020304" pitchFamily="18" charset="0"/>
                <a:cs typeface="Times New Roman" panose="02020603050405020304" pitchFamily="18" charset="0"/>
                <a:sym typeface="Symbol" panose="05050102010706020507" pitchFamily="18" charset="2"/>
              </a:rPr>
              <a:t></a:t>
            </a:r>
            <a:r>
              <a:rPr lang="en-US" sz="2000" i="1" baseline="-25000">
                <a:latin typeface="Times New Roman" panose="02020603050405020304" pitchFamily="18" charset="0"/>
                <a:cs typeface="Times New Roman" panose="02020603050405020304" pitchFamily="18" charset="0"/>
              </a:rPr>
              <a:t>sl</a:t>
            </a:r>
            <a:endParaRPr lang="en-US" sz="2000">
              <a:latin typeface="Times New Roman" panose="02020603050405020304" pitchFamily="18" charset="0"/>
              <a:cs typeface="Times New Roman" panose="02020603050405020304" pitchFamily="18" charset="0"/>
            </a:endParaRPr>
          </a:p>
          <a:p>
            <a:endParaRPr lang="en-US" sz="2000">
              <a:latin typeface="Times New Roman" panose="02020603050405020304" pitchFamily="18" charset="0"/>
              <a:cs typeface="Times New Roman" panose="02020603050405020304" pitchFamily="18" charset="0"/>
            </a:endParaRPr>
          </a:p>
        </p:txBody>
      </p:sp>
      <p:sp>
        <p:nvSpPr>
          <p:cNvPr id="40971" name="Text Box 59"/>
          <p:cNvSpPr txBox="1">
            <a:spLocks noChangeArrowheads="1"/>
          </p:cNvSpPr>
          <p:nvPr/>
        </p:nvSpPr>
        <p:spPr bwMode="auto">
          <a:xfrm>
            <a:off x="3492500" y="5589588"/>
            <a:ext cx="2951163" cy="1192212"/>
          </a:xfrm>
          <a:prstGeom prst="rect">
            <a:avLst/>
          </a:prstGeom>
          <a:noFill/>
          <a:ln w="9525">
            <a:noFill/>
            <a:miter lim="800000"/>
          </a:ln>
        </p:spPr>
        <p:txBody>
          <a:bodyPr>
            <a:spAutoFit/>
          </a:bodyPr>
          <a:lstStyle/>
          <a:p>
            <a:pPr>
              <a:spcBef>
                <a:spcPct val="50000"/>
              </a:spcBef>
            </a:pPr>
            <a:r>
              <a:rPr lang="el-GR" i="1">
                <a:latin typeface="Times New Roman" panose="02020603050405020304" pitchFamily="18" charset="0"/>
                <a:cs typeface="Times New Roman" panose="02020603050405020304" pitchFamily="18" charset="0"/>
                <a:sym typeface="Symbol" panose="05050102010706020507" pitchFamily="18" charset="2"/>
              </a:rPr>
              <a:t></a:t>
            </a:r>
            <a:r>
              <a:rPr lang="en-US" i="1" baseline="-25000">
                <a:latin typeface="Times New Roman" panose="02020603050405020304" pitchFamily="18" charset="0"/>
                <a:cs typeface="Times New Roman" panose="02020603050405020304" pitchFamily="18" charset="0"/>
              </a:rPr>
              <a:t>s</a:t>
            </a:r>
            <a:r>
              <a:rPr lang="en-US" i="1">
                <a:latin typeface="Times New Roman" panose="02020603050405020304" pitchFamily="18" charset="0"/>
                <a:cs typeface="Times New Roman" panose="02020603050405020304" pitchFamily="18" charset="0"/>
              </a:rPr>
              <a:t> : magnetic field speed</a:t>
            </a:r>
            <a:endParaRPr lang="en-US" i="1">
              <a:latin typeface="Times New Roman" panose="02020603050405020304" pitchFamily="18" charset="0"/>
              <a:cs typeface="Times New Roman" panose="02020603050405020304" pitchFamily="18" charset="0"/>
            </a:endParaRPr>
          </a:p>
          <a:p>
            <a:pPr>
              <a:spcBef>
                <a:spcPct val="50000"/>
              </a:spcBef>
            </a:pPr>
            <a:r>
              <a:rPr lang="el-GR" i="1">
                <a:latin typeface="Times New Roman" panose="02020603050405020304" pitchFamily="18" charset="0"/>
                <a:cs typeface="Times New Roman" panose="02020603050405020304" pitchFamily="18" charset="0"/>
                <a:sym typeface="Symbol" panose="05050102010706020507" pitchFamily="18" charset="2"/>
              </a:rPr>
              <a:t></a:t>
            </a:r>
            <a:r>
              <a:rPr lang="en-US" i="1" baseline="-25000">
                <a:latin typeface="Times New Roman" panose="02020603050405020304" pitchFamily="18" charset="0"/>
                <a:cs typeface="Times New Roman" panose="02020603050405020304" pitchFamily="18" charset="0"/>
              </a:rPr>
              <a:t>r   </a:t>
            </a:r>
            <a:r>
              <a:rPr lang="en-US" i="1">
                <a:latin typeface="Times New Roman" panose="02020603050405020304" pitchFamily="18" charset="0"/>
                <a:cs typeface="Times New Roman" panose="02020603050405020304" pitchFamily="18" charset="0"/>
              </a:rPr>
              <a:t>: Rotor speed</a:t>
            </a:r>
            <a:endParaRPr lang="en-US" i="1">
              <a:latin typeface="Times New Roman" panose="02020603050405020304" pitchFamily="18" charset="0"/>
              <a:cs typeface="Times New Roman" panose="02020603050405020304" pitchFamily="18" charset="0"/>
            </a:endParaRPr>
          </a:p>
          <a:p>
            <a:pPr>
              <a:spcBef>
                <a:spcPct val="50000"/>
              </a:spcBef>
            </a:pPr>
            <a:r>
              <a:rPr lang="el-GR" i="1">
                <a:latin typeface="Times New Roman" panose="02020603050405020304" pitchFamily="18" charset="0"/>
                <a:cs typeface="Times New Roman" panose="02020603050405020304" pitchFamily="18" charset="0"/>
                <a:sym typeface="Symbol" panose="05050102010706020507" pitchFamily="18" charset="2"/>
              </a:rPr>
              <a:t></a:t>
            </a:r>
            <a:r>
              <a:rPr lang="en-US" i="1" baseline="-25000">
                <a:latin typeface="Times New Roman" panose="02020603050405020304" pitchFamily="18" charset="0"/>
                <a:cs typeface="Times New Roman" panose="02020603050405020304" pitchFamily="18" charset="0"/>
              </a:rPr>
              <a:t>sl</a:t>
            </a:r>
            <a:r>
              <a:rPr lang="en-US" i="1">
                <a:latin typeface="Times New Roman" panose="02020603050405020304" pitchFamily="18" charset="0"/>
                <a:cs typeface="Times New Roman" panose="02020603050405020304" pitchFamily="18" charset="0"/>
              </a:rPr>
              <a:t> : Slip speed</a:t>
            </a:r>
            <a:endParaRPr lang="el-GR" i="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8" name="Text Box 5"/>
          <p:cNvSpPr txBox="1">
            <a:spLocks noChangeArrowheads="1"/>
          </p:cNvSpPr>
          <p:nvPr/>
        </p:nvSpPr>
        <p:spPr bwMode="auto">
          <a:xfrm>
            <a:off x="663575" y="515938"/>
            <a:ext cx="469900" cy="346075"/>
          </a:xfrm>
          <a:prstGeom prst="rect">
            <a:avLst/>
          </a:prstGeom>
          <a:solidFill>
            <a:srgbClr val="FFFFFF"/>
          </a:solidFill>
          <a:ln w="9525">
            <a:noFill/>
            <a:miter lim="800000"/>
          </a:ln>
        </p:spPr>
        <p:txBody>
          <a:bodyPr/>
          <a:lstStyle/>
          <a:p>
            <a:r>
              <a:rPr lang="en-US" sz="1600" i="1">
                <a:latin typeface="Times New Roman" panose="02020603050405020304" pitchFamily="18" charset="0"/>
              </a:rPr>
              <a:t>B</a:t>
            </a:r>
            <a:endParaRPr lang="en-US"/>
          </a:p>
        </p:txBody>
      </p:sp>
      <p:grpSp>
        <p:nvGrpSpPr>
          <p:cNvPr id="41989" name="Group 6"/>
          <p:cNvGrpSpPr/>
          <p:nvPr/>
        </p:nvGrpSpPr>
        <p:grpSpPr bwMode="auto">
          <a:xfrm rot="-2675026">
            <a:off x="936625" y="684213"/>
            <a:ext cx="1470025" cy="1447800"/>
            <a:chOff x="1270" y="2260"/>
            <a:chExt cx="4010" cy="3990"/>
          </a:xfrm>
        </p:grpSpPr>
        <p:sp>
          <p:nvSpPr>
            <p:cNvPr id="42066" name="Oval 7"/>
            <p:cNvSpPr>
              <a:spLocks noChangeArrowheads="1"/>
            </p:cNvSpPr>
            <p:nvPr/>
          </p:nvSpPr>
          <p:spPr bwMode="auto">
            <a:xfrm>
              <a:off x="1270" y="2260"/>
              <a:ext cx="4010" cy="3990"/>
            </a:xfrm>
            <a:prstGeom prst="ellipse">
              <a:avLst/>
            </a:prstGeom>
            <a:solidFill>
              <a:srgbClr val="FFFFFF"/>
            </a:solidFill>
            <a:ln w="9525">
              <a:solidFill>
                <a:srgbClr val="000000"/>
              </a:solidFill>
              <a:round/>
            </a:ln>
          </p:spPr>
          <p:txBody>
            <a:bodyPr/>
            <a:lstStyle/>
            <a:p>
              <a:endParaRPr lang="ms-MY"/>
            </a:p>
          </p:txBody>
        </p:sp>
        <p:grpSp>
          <p:nvGrpSpPr>
            <p:cNvPr id="42067" name="Group 8"/>
            <p:cNvGrpSpPr/>
            <p:nvPr/>
          </p:nvGrpSpPr>
          <p:grpSpPr bwMode="auto">
            <a:xfrm>
              <a:off x="1490" y="2370"/>
              <a:ext cx="3540" cy="3800"/>
              <a:chOff x="5800" y="1970"/>
              <a:chExt cx="3540" cy="3800"/>
            </a:xfrm>
          </p:grpSpPr>
          <p:sp>
            <p:nvSpPr>
              <p:cNvPr id="42068" name="AutoShape 9"/>
              <p:cNvSpPr>
                <a:spLocks noChangeArrowheads="1"/>
              </p:cNvSpPr>
              <p:nvPr/>
            </p:nvSpPr>
            <p:spPr bwMode="auto">
              <a:xfrm>
                <a:off x="7410" y="1970"/>
                <a:ext cx="350" cy="350"/>
              </a:xfrm>
              <a:prstGeom prst="flowChartSummingJunction">
                <a:avLst/>
              </a:prstGeom>
              <a:solidFill>
                <a:srgbClr val="FFFFFF"/>
              </a:solidFill>
              <a:ln w="9525">
                <a:solidFill>
                  <a:srgbClr val="000000"/>
                </a:solidFill>
                <a:round/>
              </a:ln>
            </p:spPr>
            <p:txBody>
              <a:bodyPr/>
              <a:lstStyle/>
              <a:p>
                <a:endParaRPr lang="ms-MY"/>
              </a:p>
            </p:txBody>
          </p:sp>
          <p:grpSp>
            <p:nvGrpSpPr>
              <p:cNvPr id="42069" name="Group 10"/>
              <p:cNvGrpSpPr/>
              <p:nvPr/>
            </p:nvGrpSpPr>
            <p:grpSpPr bwMode="auto">
              <a:xfrm>
                <a:off x="5800" y="2090"/>
                <a:ext cx="1380" cy="1350"/>
                <a:chOff x="5800" y="2090"/>
                <a:chExt cx="1380" cy="1350"/>
              </a:xfrm>
            </p:grpSpPr>
            <p:sp>
              <p:nvSpPr>
                <p:cNvPr id="42111" name="AutoShape 11"/>
                <p:cNvSpPr>
                  <a:spLocks noChangeArrowheads="1"/>
                </p:cNvSpPr>
                <p:nvPr/>
              </p:nvSpPr>
              <p:spPr bwMode="auto">
                <a:xfrm>
                  <a:off x="6890" y="2090"/>
                  <a:ext cx="290" cy="290"/>
                </a:xfrm>
                <a:prstGeom prst="flowChartSummingJunction">
                  <a:avLst/>
                </a:prstGeom>
                <a:solidFill>
                  <a:srgbClr val="FFFFFF"/>
                </a:solidFill>
                <a:ln w="9525">
                  <a:solidFill>
                    <a:srgbClr val="000000"/>
                  </a:solidFill>
                  <a:round/>
                </a:ln>
              </p:spPr>
              <p:txBody>
                <a:bodyPr/>
                <a:lstStyle/>
                <a:p>
                  <a:endParaRPr lang="ms-MY"/>
                </a:p>
              </p:txBody>
            </p:sp>
            <p:sp>
              <p:nvSpPr>
                <p:cNvPr id="42112" name="AutoShape 12"/>
                <p:cNvSpPr>
                  <a:spLocks noChangeArrowheads="1"/>
                </p:cNvSpPr>
                <p:nvPr/>
              </p:nvSpPr>
              <p:spPr bwMode="auto">
                <a:xfrm>
                  <a:off x="6470" y="2300"/>
                  <a:ext cx="250" cy="240"/>
                </a:xfrm>
                <a:prstGeom prst="flowChartSummingJunction">
                  <a:avLst/>
                </a:prstGeom>
                <a:solidFill>
                  <a:srgbClr val="FFFFFF"/>
                </a:solidFill>
                <a:ln w="9525">
                  <a:solidFill>
                    <a:srgbClr val="000000"/>
                  </a:solidFill>
                  <a:round/>
                </a:ln>
              </p:spPr>
              <p:txBody>
                <a:bodyPr/>
                <a:lstStyle/>
                <a:p>
                  <a:endParaRPr lang="ms-MY"/>
                </a:p>
              </p:txBody>
            </p:sp>
            <p:sp>
              <p:nvSpPr>
                <p:cNvPr id="42113" name="AutoShape 13"/>
                <p:cNvSpPr>
                  <a:spLocks noChangeArrowheads="1"/>
                </p:cNvSpPr>
                <p:nvPr/>
              </p:nvSpPr>
              <p:spPr bwMode="auto">
                <a:xfrm>
                  <a:off x="6160" y="2610"/>
                  <a:ext cx="210" cy="190"/>
                </a:xfrm>
                <a:prstGeom prst="flowChartSummingJunction">
                  <a:avLst/>
                </a:prstGeom>
                <a:solidFill>
                  <a:srgbClr val="FFFFFF"/>
                </a:solidFill>
                <a:ln w="9525">
                  <a:solidFill>
                    <a:srgbClr val="000000"/>
                  </a:solidFill>
                  <a:round/>
                </a:ln>
              </p:spPr>
              <p:txBody>
                <a:bodyPr/>
                <a:lstStyle/>
                <a:p>
                  <a:endParaRPr lang="ms-MY"/>
                </a:p>
              </p:txBody>
            </p:sp>
            <p:sp>
              <p:nvSpPr>
                <p:cNvPr id="42114" name="AutoShape 14"/>
                <p:cNvSpPr>
                  <a:spLocks noChangeArrowheads="1"/>
                </p:cNvSpPr>
                <p:nvPr/>
              </p:nvSpPr>
              <p:spPr bwMode="auto">
                <a:xfrm>
                  <a:off x="5930" y="2960"/>
                  <a:ext cx="190" cy="160"/>
                </a:xfrm>
                <a:prstGeom prst="flowChartSummingJunction">
                  <a:avLst/>
                </a:prstGeom>
                <a:solidFill>
                  <a:srgbClr val="FFFFFF"/>
                </a:solidFill>
                <a:ln w="9525">
                  <a:solidFill>
                    <a:srgbClr val="000000"/>
                  </a:solidFill>
                  <a:round/>
                </a:ln>
              </p:spPr>
              <p:txBody>
                <a:bodyPr/>
                <a:lstStyle/>
                <a:p>
                  <a:endParaRPr lang="ms-MY"/>
                </a:p>
              </p:txBody>
            </p:sp>
            <p:sp>
              <p:nvSpPr>
                <p:cNvPr id="42115" name="AutoShape 15"/>
                <p:cNvSpPr>
                  <a:spLocks noChangeArrowheads="1"/>
                </p:cNvSpPr>
                <p:nvPr/>
              </p:nvSpPr>
              <p:spPr bwMode="auto">
                <a:xfrm>
                  <a:off x="5800" y="3320"/>
                  <a:ext cx="150" cy="120"/>
                </a:xfrm>
                <a:prstGeom prst="flowChartSummingJunction">
                  <a:avLst/>
                </a:prstGeom>
                <a:solidFill>
                  <a:srgbClr val="FFFFFF"/>
                </a:solidFill>
                <a:ln w="9525">
                  <a:solidFill>
                    <a:srgbClr val="000000"/>
                  </a:solidFill>
                  <a:round/>
                </a:ln>
              </p:spPr>
              <p:txBody>
                <a:bodyPr/>
                <a:lstStyle/>
                <a:p>
                  <a:endParaRPr lang="ms-MY"/>
                </a:p>
              </p:txBody>
            </p:sp>
          </p:grpSp>
          <p:grpSp>
            <p:nvGrpSpPr>
              <p:cNvPr id="42070" name="Group 16"/>
              <p:cNvGrpSpPr/>
              <p:nvPr/>
            </p:nvGrpSpPr>
            <p:grpSpPr bwMode="auto">
              <a:xfrm flipH="1">
                <a:off x="7960" y="2070"/>
                <a:ext cx="1380" cy="1350"/>
                <a:chOff x="5800" y="2090"/>
                <a:chExt cx="1380" cy="1350"/>
              </a:xfrm>
            </p:grpSpPr>
            <p:sp>
              <p:nvSpPr>
                <p:cNvPr id="42106" name="AutoShape 17"/>
                <p:cNvSpPr>
                  <a:spLocks noChangeArrowheads="1"/>
                </p:cNvSpPr>
                <p:nvPr/>
              </p:nvSpPr>
              <p:spPr bwMode="auto">
                <a:xfrm>
                  <a:off x="6890" y="2090"/>
                  <a:ext cx="290" cy="290"/>
                </a:xfrm>
                <a:prstGeom prst="flowChartSummingJunction">
                  <a:avLst/>
                </a:prstGeom>
                <a:solidFill>
                  <a:srgbClr val="FFFFFF"/>
                </a:solidFill>
                <a:ln w="9525">
                  <a:solidFill>
                    <a:srgbClr val="000000"/>
                  </a:solidFill>
                  <a:round/>
                </a:ln>
              </p:spPr>
              <p:txBody>
                <a:bodyPr/>
                <a:lstStyle/>
                <a:p>
                  <a:endParaRPr lang="ms-MY"/>
                </a:p>
              </p:txBody>
            </p:sp>
            <p:sp>
              <p:nvSpPr>
                <p:cNvPr id="42107" name="AutoShape 18"/>
                <p:cNvSpPr>
                  <a:spLocks noChangeArrowheads="1"/>
                </p:cNvSpPr>
                <p:nvPr/>
              </p:nvSpPr>
              <p:spPr bwMode="auto">
                <a:xfrm>
                  <a:off x="6470" y="2300"/>
                  <a:ext cx="250" cy="240"/>
                </a:xfrm>
                <a:prstGeom prst="flowChartSummingJunction">
                  <a:avLst/>
                </a:prstGeom>
                <a:solidFill>
                  <a:srgbClr val="FFFFFF"/>
                </a:solidFill>
                <a:ln w="9525">
                  <a:solidFill>
                    <a:srgbClr val="000000"/>
                  </a:solidFill>
                  <a:round/>
                </a:ln>
              </p:spPr>
              <p:txBody>
                <a:bodyPr/>
                <a:lstStyle/>
                <a:p>
                  <a:endParaRPr lang="ms-MY"/>
                </a:p>
              </p:txBody>
            </p:sp>
            <p:sp>
              <p:nvSpPr>
                <p:cNvPr id="42108" name="AutoShape 19"/>
                <p:cNvSpPr>
                  <a:spLocks noChangeArrowheads="1"/>
                </p:cNvSpPr>
                <p:nvPr/>
              </p:nvSpPr>
              <p:spPr bwMode="auto">
                <a:xfrm>
                  <a:off x="6160" y="2610"/>
                  <a:ext cx="210" cy="190"/>
                </a:xfrm>
                <a:prstGeom prst="flowChartSummingJunction">
                  <a:avLst/>
                </a:prstGeom>
                <a:solidFill>
                  <a:srgbClr val="FFFFFF"/>
                </a:solidFill>
                <a:ln w="9525">
                  <a:solidFill>
                    <a:srgbClr val="000000"/>
                  </a:solidFill>
                  <a:round/>
                </a:ln>
              </p:spPr>
              <p:txBody>
                <a:bodyPr/>
                <a:lstStyle/>
                <a:p>
                  <a:endParaRPr lang="ms-MY"/>
                </a:p>
              </p:txBody>
            </p:sp>
            <p:sp>
              <p:nvSpPr>
                <p:cNvPr id="42109" name="AutoShape 20"/>
                <p:cNvSpPr>
                  <a:spLocks noChangeArrowheads="1"/>
                </p:cNvSpPr>
                <p:nvPr/>
              </p:nvSpPr>
              <p:spPr bwMode="auto">
                <a:xfrm>
                  <a:off x="5930" y="2960"/>
                  <a:ext cx="190" cy="160"/>
                </a:xfrm>
                <a:prstGeom prst="flowChartSummingJunction">
                  <a:avLst/>
                </a:prstGeom>
                <a:solidFill>
                  <a:srgbClr val="FFFFFF"/>
                </a:solidFill>
                <a:ln w="9525">
                  <a:solidFill>
                    <a:srgbClr val="000000"/>
                  </a:solidFill>
                  <a:round/>
                </a:ln>
              </p:spPr>
              <p:txBody>
                <a:bodyPr/>
                <a:lstStyle/>
                <a:p>
                  <a:endParaRPr lang="ms-MY"/>
                </a:p>
              </p:txBody>
            </p:sp>
            <p:sp>
              <p:nvSpPr>
                <p:cNvPr id="42110" name="AutoShape 21"/>
                <p:cNvSpPr>
                  <a:spLocks noChangeArrowheads="1"/>
                </p:cNvSpPr>
                <p:nvPr/>
              </p:nvSpPr>
              <p:spPr bwMode="auto">
                <a:xfrm>
                  <a:off x="5800" y="3320"/>
                  <a:ext cx="150" cy="120"/>
                </a:xfrm>
                <a:prstGeom prst="flowChartSummingJunction">
                  <a:avLst/>
                </a:prstGeom>
                <a:solidFill>
                  <a:srgbClr val="FFFFFF"/>
                </a:solidFill>
                <a:ln w="9525">
                  <a:solidFill>
                    <a:srgbClr val="000000"/>
                  </a:solidFill>
                  <a:round/>
                </a:ln>
              </p:spPr>
              <p:txBody>
                <a:bodyPr/>
                <a:lstStyle/>
                <a:p>
                  <a:endParaRPr lang="ms-MY"/>
                </a:p>
              </p:txBody>
            </p:sp>
          </p:grpSp>
          <p:grpSp>
            <p:nvGrpSpPr>
              <p:cNvPr id="42071" name="Group 22"/>
              <p:cNvGrpSpPr/>
              <p:nvPr/>
            </p:nvGrpSpPr>
            <p:grpSpPr bwMode="auto">
              <a:xfrm>
                <a:off x="7370" y="5410"/>
                <a:ext cx="350" cy="360"/>
                <a:chOff x="7370" y="5410"/>
                <a:chExt cx="350" cy="360"/>
              </a:xfrm>
            </p:grpSpPr>
            <p:sp>
              <p:nvSpPr>
                <p:cNvPr id="42104" name="Oval 23"/>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42105" name="Oval 24"/>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42072" name="Group 25"/>
              <p:cNvGrpSpPr/>
              <p:nvPr/>
            </p:nvGrpSpPr>
            <p:grpSpPr bwMode="auto">
              <a:xfrm>
                <a:off x="7940" y="4400"/>
                <a:ext cx="1370" cy="1270"/>
                <a:chOff x="7940" y="4400"/>
                <a:chExt cx="1370" cy="1270"/>
              </a:xfrm>
            </p:grpSpPr>
            <p:grpSp>
              <p:nvGrpSpPr>
                <p:cNvPr id="42089" name="Group 26"/>
                <p:cNvGrpSpPr/>
                <p:nvPr/>
              </p:nvGrpSpPr>
              <p:grpSpPr bwMode="auto">
                <a:xfrm>
                  <a:off x="7940" y="5370"/>
                  <a:ext cx="290" cy="300"/>
                  <a:chOff x="7370" y="5410"/>
                  <a:chExt cx="350" cy="360"/>
                </a:xfrm>
              </p:grpSpPr>
              <p:sp>
                <p:nvSpPr>
                  <p:cNvPr id="42102" name="Oval 27"/>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42103" name="Oval 28"/>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42090" name="Group 29"/>
                <p:cNvGrpSpPr/>
                <p:nvPr/>
              </p:nvGrpSpPr>
              <p:grpSpPr bwMode="auto">
                <a:xfrm>
                  <a:off x="8380" y="5210"/>
                  <a:ext cx="270" cy="270"/>
                  <a:chOff x="7370" y="5410"/>
                  <a:chExt cx="350" cy="360"/>
                </a:xfrm>
              </p:grpSpPr>
              <p:sp>
                <p:nvSpPr>
                  <p:cNvPr id="42100" name="Oval 30"/>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42101" name="Oval 31"/>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42091" name="Group 32"/>
                <p:cNvGrpSpPr/>
                <p:nvPr/>
              </p:nvGrpSpPr>
              <p:grpSpPr bwMode="auto">
                <a:xfrm>
                  <a:off x="8730" y="4970"/>
                  <a:ext cx="220" cy="210"/>
                  <a:chOff x="7370" y="5410"/>
                  <a:chExt cx="350" cy="360"/>
                </a:xfrm>
              </p:grpSpPr>
              <p:sp>
                <p:nvSpPr>
                  <p:cNvPr id="42098" name="Oval 33"/>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42099" name="Oval 34"/>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42092" name="Group 35"/>
                <p:cNvGrpSpPr/>
                <p:nvPr/>
              </p:nvGrpSpPr>
              <p:grpSpPr bwMode="auto">
                <a:xfrm>
                  <a:off x="8990" y="4710"/>
                  <a:ext cx="170" cy="180"/>
                  <a:chOff x="7370" y="5410"/>
                  <a:chExt cx="350" cy="360"/>
                </a:xfrm>
              </p:grpSpPr>
              <p:sp>
                <p:nvSpPr>
                  <p:cNvPr id="42096" name="Oval 36"/>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42097" name="Oval 37"/>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42093" name="Group 38"/>
                <p:cNvGrpSpPr/>
                <p:nvPr/>
              </p:nvGrpSpPr>
              <p:grpSpPr bwMode="auto">
                <a:xfrm>
                  <a:off x="9180" y="4400"/>
                  <a:ext cx="130" cy="140"/>
                  <a:chOff x="7370" y="5410"/>
                  <a:chExt cx="350" cy="360"/>
                </a:xfrm>
              </p:grpSpPr>
              <p:sp>
                <p:nvSpPr>
                  <p:cNvPr id="42094" name="Oval 39"/>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42095" name="Oval 40"/>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grpSp>
            <p:nvGrpSpPr>
              <p:cNvPr id="42073" name="Group 41"/>
              <p:cNvGrpSpPr/>
              <p:nvPr/>
            </p:nvGrpSpPr>
            <p:grpSpPr bwMode="auto">
              <a:xfrm flipH="1">
                <a:off x="5820" y="4370"/>
                <a:ext cx="1370" cy="1270"/>
                <a:chOff x="7940" y="4400"/>
                <a:chExt cx="1370" cy="1270"/>
              </a:xfrm>
            </p:grpSpPr>
            <p:grpSp>
              <p:nvGrpSpPr>
                <p:cNvPr id="42074" name="Group 42"/>
                <p:cNvGrpSpPr/>
                <p:nvPr/>
              </p:nvGrpSpPr>
              <p:grpSpPr bwMode="auto">
                <a:xfrm>
                  <a:off x="7940" y="5370"/>
                  <a:ext cx="290" cy="300"/>
                  <a:chOff x="7370" y="5410"/>
                  <a:chExt cx="350" cy="360"/>
                </a:xfrm>
              </p:grpSpPr>
              <p:sp>
                <p:nvSpPr>
                  <p:cNvPr id="42087" name="Oval 43"/>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42088" name="Oval 44"/>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42075" name="Group 45"/>
                <p:cNvGrpSpPr/>
                <p:nvPr/>
              </p:nvGrpSpPr>
              <p:grpSpPr bwMode="auto">
                <a:xfrm>
                  <a:off x="8380" y="5210"/>
                  <a:ext cx="270" cy="270"/>
                  <a:chOff x="7370" y="5410"/>
                  <a:chExt cx="350" cy="360"/>
                </a:xfrm>
              </p:grpSpPr>
              <p:sp>
                <p:nvSpPr>
                  <p:cNvPr id="42085" name="Oval 46"/>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42086" name="Oval 47"/>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42076" name="Group 48"/>
                <p:cNvGrpSpPr/>
                <p:nvPr/>
              </p:nvGrpSpPr>
              <p:grpSpPr bwMode="auto">
                <a:xfrm>
                  <a:off x="8730" y="4970"/>
                  <a:ext cx="220" cy="210"/>
                  <a:chOff x="7370" y="5410"/>
                  <a:chExt cx="350" cy="360"/>
                </a:xfrm>
              </p:grpSpPr>
              <p:sp>
                <p:nvSpPr>
                  <p:cNvPr id="42083" name="Oval 49"/>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42084" name="Oval 50"/>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42077" name="Group 51"/>
                <p:cNvGrpSpPr/>
                <p:nvPr/>
              </p:nvGrpSpPr>
              <p:grpSpPr bwMode="auto">
                <a:xfrm>
                  <a:off x="8990" y="4710"/>
                  <a:ext cx="170" cy="180"/>
                  <a:chOff x="7370" y="5410"/>
                  <a:chExt cx="350" cy="360"/>
                </a:xfrm>
              </p:grpSpPr>
              <p:sp>
                <p:nvSpPr>
                  <p:cNvPr id="42081" name="Oval 52"/>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42082" name="Oval 53"/>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42078" name="Group 54"/>
                <p:cNvGrpSpPr/>
                <p:nvPr/>
              </p:nvGrpSpPr>
              <p:grpSpPr bwMode="auto">
                <a:xfrm>
                  <a:off x="9180" y="4400"/>
                  <a:ext cx="130" cy="140"/>
                  <a:chOff x="7370" y="5410"/>
                  <a:chExt cx="350" cy="360"/>
                </a:xfrm>
              </p:grpSpPr>
              <p:sp>
                <p:nvSpPr>
                  <p:cNvPr id="42079" name="Oval 55"/>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42080" name="Oval 56"/>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grpSp>
      </p:grpSp>
      <p:sp>
        <p:nvSpPr>
          <p:cNvPr id="41990" name="Line 57"/>
          <p:cNvSpPr>
            <a:spLocks noChangeShapeType="1"/>
          </p:cNvSpPr>
          <p:nvPr/>
        </p:nvSpPr>
        <p:spPr bwMode="auto">
          <a:xfrm rot="-2675026" flipH="1" flipV="1">
            <a:off x="1670050" y="481013"/>
            <a:ext cx="0" cy="1855787"/>
          </a:xfrm>
          <a:prstGeom prst="line">
            <a:avLst/>
          </a:prstGeom>
          <a:noFill/>
          <a:ln w="9525">
            <a:solidFill>
              <a:srgbClr val="000000"/>
            </a:solidFill>
            <a:round/>
            <a:tailEnd type="triangle" w="med" len="med"/>
          </a:ln>
        </p:spPr>
        <p:txBody>
          <a:bodyPr/>
          <a:lstStyle/>
          <a:p>
            <a:endParaRPr lang="en-US"/>
          </a:p>
        </p:txBody>
      </p:sp>
      <p:grpSp>
        <p:nvGrpSpPr>
          <p:cNvPr id="41991" name="Group 130"/>
          <p:cNvGrpSpPr/>
          <p:nvPr/>
        </p:nvGrpSpPr>
        <p:grpSpPr bwMode="auto">
          <a:xfrm>
            <a:off x="3276600" y="469900"/>
            <a:ext cx="1847850" cy="1749425"/>
            <a:chOff x="1606" y="296"/>
            <a:chExt cx="1164" cy="1102"/>
          </a:xfrm>
        </p:grpSpPr>
        <p:sp>
          <p:nvSpPr>
            <p:cNvPr id="42055" name="Text Box 59"/>
            <p:cNvSpPr txBox="1">
              <a:spLocks noChangeArrowheads="1"/>
            </p:cNvSpPr>
            <p:nvPr/>
          </p:nvSpPr>
          <p:spPr bwMode="auto">
            <a:xfrm>
              <a:off x="2238" y="296"/>
              <a:ext cx="200" cy="166"/>
            </a:xfrm>
            <a:prstGeom prst="rect">
              <a:avLst/>
            </a:prstGeom>
            <a:solidFill>
              <a:srgbClr val="FFFFFF"/>
            </a:solidFill>
            <a:ln w="9525">
              <a:noFill/>
              <a:miter lim="800000"/>
            </a:ln>
          </p:spPr>
          <p:txBody>
            <a:bodyPr/>
            <a:lstStyle/>
            <a:p>
              <a:r>
                <a:rPr lang="en-US">
                  <a:latin typeface="Times New Roman" panose="02020603050405020304" pitchFamily="18" charset="0"/>
                  <a:cs typeface="Times New Roman" panose="02020603050405020304" pitchFamily="18" charset="0"/>
                </a:rPr>
                <a:t>B</a:t>
              </a:r>
              <a:endParaRPr lang="en-US">
                <a:latin typeface="Times New Roman" panose="02020603050405020304" pitchFamily="18" charset="0"/>
                <a:cs typeface="Times New Roman" panose="02020603050405020304" pitchFamily="18" charset="0"/>
              </a:endParaRPr>
            </a:p>
          </p:txBody>
        </p:sp>
        <p:grpSp>
          <p:nvGrpSpPr>
            <p:cNvPr id="42056" name="Group 60"/>
            <p:cNvGrpSpPr/>
            <p:nvPr/>
          </p:nvGrpSpPr>
          <p:grpSpPr bwMode="auto">
            <a:xfrm>
              <a:off x="2047" y="719"/>
              <a:ext cx="593" cy="390"/>
              <a:chOff x="7642" y="3142"/>
              <a:chExt cx="1481" cy="976"/>
            </a:xfrm>
          </p:grpSpPr>
          <p:sp>
            <p:nvSpPr>
              <p:cNvPr id="42062" name="Oval 61"/>
              <p:cNvSpPr>
                <a:spLocks noChangeArrowheads="1"/>
              </p:cNvSpPr>
              <p:nvPr/>
            </p:nvSpPr>
            <p:spPr bwMode="auto">
              <a:xfrm>
                <a:off x="7642" y="3975"/>
                <a:ext cx="143" cy="143"/>
              </a:xfrm>
              <a:prstGeom prst="ellipse">
                <a:avLst/>
              </a:prstGeom>
              <a:solidFill>
                <a:srgbClr val="FFFFFF"/>
              </a:solidFill>
              <a:ln w="9525">
                <a:solidFill>
                  <a:srgbClr val="000000"/>
                </a:solidFill>
                <a:round/>
              </a:ln>
            </p:spPr>
            <p:txBody>
              <a:bodyPr/>
              <a:lstStyle/>
              <a:p>
                <a:endParaRPr lang="ms-MY"/>
              </a:p>
            </p:txBody>
          </p:sp>
          <p:sp>
            <p:nvSpPr>
              <p:cNvPr id="42063" name="Line 62"/>
              <p:cNvSpPr>
                <a:spLocks noChangeShapeType="1"/>
              </p:cNvSpPr>
              <p:nvPr/>
            </p:nvSpPr>
            <p:spPr bwMode="auto">
              <a:xfrm flipV="1">
                <a:off x="7680" y="3165"/>
                <a:ext cx="1335" cy="825"/>
              </a:xfrm>
              <a:prstGeom prst="line">
                <a:avLst/>
              </a:prstGeom>
              <a:noFill/>
              <a:ln w="9525">
                <a:solidFill>
                  <a:srgbClr val="000000"/>
                </a:solidFill>
                <a:round/>
              </a:ln>
            </p:spPr>
            <p:txBody>
              <a:bodyPr/>
              <a:lstStyle/>
              <a:p>
                <a:endParaRPr lang="en-US"/>
              </a:p>
            </p:txBody>
          </p:sp>
          <p:sp>
            <p:nvSpPr>
              <p:cNvPr id="42064" name="Line 63"/>
              <p:cNvSpPr>
                <a:spLocks noChangeShapeType="1"/>
              </p:cNvSpPr>
              <p:nvPr/>
            </p:nvSpPr>
            <p:spPr bwMode="auto">
              <a:xfrm flipV="1">
                <a:off x="7755" y="3285"/>
                <a:ext cx="1335" cy="825"/>
              </a:xfrm>
              <a:prstGeom prst="line">
                <a:avLst/>
              </a:prstGeom>
              <a:noFill/>
              <a:ln w="9525">
                <a:solidFill>
                  <a:srgbClr val="000000"/>
                </a:solidFill>
                <a:round/>
              </a:ln>
            </p:spPr>
            <p:txBody>
              <a:bodyPr/>
              <a:lstStyle/>
              <a:p>
                <a:endParaRPr lang="en-US"/>
              </a:p>
            </p:txBody>
          </p:sp>
          <p:sp>
            <p:nvSpPr>
              <p:cNvPr id="42065" name="Freeform 64"/>
              <p:cNvSpPr/>
              <p:nvPr/>
            </p:nvSpPr>
            <p:spPr bwMode="auto">
              <a:xfrm>
                <a:off x="8990" y="3142"/>
                <a:ext cx="133" cy="138"/>
              </a:xfrm>
              <a:custGeom>
                <a:avLst/>
                <a:gdLst>
                  <a:gd name="T0" fmla="*/ 0 w 133"/>
                  <a:gd name="T1" fmla="*/ 28 h 138"/>
                  <a:gd name="T2" fmla="*/ 80 w 133"/>
                  <a:gd name="T3" fmla="*/ 8 h 138"/>
                  <a:gd name="T4" fmla="*/ 130 w 133"/>
                  <a:gd name="T5" fmla="*/ 78 h 138"/>
                  <a:gd name="T6" fmla="*/ 100 w 133"/>
                  <a:gd name="T7" fmla="*/ 138 h 138"/>
                  <a:gd name="T8" fmla="*/ 0 60000 65536"/>
                  <a:gd name="T9" fmla="*/ 0 60000 65536"/>
                  <a:gd name="T10" fmla="*/ 0 60000 65536"/>
                  <a:gd name="T11" fmla="*/ 0 60000 65536"/>
                  <a:gd name="T12" fmla="*/ 0 w 133"/>
                  <a:gd name="T13" fmla="*/ 0 h 138"/>
                  <a:gd name="T14" fmla="*/ 133 w 133"/>
                  <a:gd name="T15" fmla="*/ 138 h 138"/>
                </a:gdLst>
                <a:ahLst/>
                <a:cxnLst>
                  <a:cxn ang="T8">
                    <a:pos x="T0" y="T1"/>
                  </a:cxn>
                  <a:cxn ang="T9">
                    <a:pos x="T2" y="T3"/>
                  </a:cxn>
                  <a:cxn ang="T10">
                    <a:pos x="T4" y="T5"/>
                  </a:cxn>
                  <a:cxn ang="T11">
                    <a:pos x="T6" y="T7"/>
                  </a:cxn>
                </a:cxnLst>
                <a:rect l="T12" t="T13" r="T14" b="T15"/>
                <a:pathLst>
                  <a:path w="133" h="138">
                    <a:moveTo>
                      <a:pt x="0" y="28"/>
                    </a:moveTo>
                    <a:cubicBezTo>
                      <a:pt x="29" y="14"/>
                      <a:pt x="58" y="0"/>
                      <a:pt x="80" y="8"/>
                    </a:cubicBezTo>
                    <a:cubicBezTo>
                      <a:pt x="102" y="16"/>
                      <a:pt x="127" y="56"/>
                      <a:pt x="130" y="78"/>
                    </a:cubicBezTo>
                    <a:cubicBezTo>
                      <a:pt x="133" y="100"/>
                      <a:pt x="107" y="128"/>
                      <a:pt x="100" y="138"/>
                    </a:cubicBezTo>
                  </a:path>
                </a:pathLst>
              </a:custGeom>
              <a:noFill/>
              <a:ln w="9525">
                <a:solidFill>
                  <a:srgbClr val="000000"/>
                </a:solidFill>
                <a:round/>
              </a:ln>
            </p:spPr>
            <p:txBody>
              <a:bodyPr/>
              <a:lstStyle/>
              <a:p>
                <a:endParaRPr lang="en-US"/>
              </a:p>
            </p:txBody>
          </p:sp>
        </p:grpSp>
        <p:sp>
          <p:nvSpPr>
            <p:cNvPr id="42057" name="Line 65"/>
            <p:cNvSpPr>
              <a:spLocks noChangeShapeType="1"/>
            </p:cNvSpPr>
            <p:nvPr/>
          </p:nvSpPr>
          <p:spPr bwMode="auto">
            <a:xfrm flipV="1">
              <a:off x="2335" y="482"/>
              <a:ext cx="0" cy="428"/>
            </a:xfrm>
            <a:prstGeom prst="line">
              <a:avLst/>
            </a:prstGeom>
            <a:noFill/>
            <a:ln w="9525">
              <a:solidFill>
                <a:srgbClr val="000000"/>
              </a:solidFill>
              <a:round/>
              <a:tailEnd type="triangle" w="med" len="med"/>
            </a:ln>
          </p:spPr>
          <p:txBody>
            <a:bodyPr/>
            <a:lstStyle/>
            <a:p>
              <a:endParaRPr lang="en-US"/>
            </a:p>
          </p:txBody>
        </p:sp>
        <p:sp>
          <p:nvSpPr>
            <p:cNvPr id="42058" name="Line 66"/>
            <p:cNvSpPr>
              <a:spLocks noChangeShapeType="1"/>
            </p:cNvSpPr>
            <p:nvPr/>
          </p:nvSpPr>
          <p:spPr bwMode="auto">
            <a:xfrm flipH="1">
              <a:off x="1951" y="910"/>
              <a:ext cx="384" cy="0"/>
            </a:xfrm>
            <a:prstGeom prst="line">
              <a:avLst/>
            </a:prstGeom>
            <a:noFill/>
            <a:ln w="9525">
              <a:solidFill>
                <a:srgbClr val="000000"/>
              </a:solidFill>
              <a:round/>
              <a:tailEnd type="triangle" w="med" len="med"/>
            </a:ln>
          </p:spPr>
          <p:txBody>
            <a:bodyPr/>
            <a:lstStyle/>
            <a:p>
              <a:endParaRPr lang="en-US"/>
            </a:p>
          </p:txBody>
        </p:sp>
        <p:sp>
          <p:nvSpPr>
            <p:cNvPr id="42059" name="Line 67"/>
            <p:cNvSpPr>
              <a:spLocks noChangeShapeType="1"/>
            </p:cNvSpPr>
            <p:nvPr/>
          </p:nvSpPr>
          <p:spPr bwMode="auto">
            <a:xfrm flipH="1">
              <a:off x="1975" y="914"/>
              <a:ext cx="360" cy="232"/>
            </a:xfrm>
            <a:prstGeom prst="line">
              <a:avLst/>
            </a:prstGeom>
            <a:noFill/>
            <a:ln w="9525">
              <a:solidFill>
                <a:srgbClr val="000000"/>
              </a:solidFill>
              <a:round/>
              <a:tailEnd type="triangle" w="med" len="med"/>
            </a:ln>
          </p:spPr>
          <p:txBody>
            <a:bodyPr/>
            <a:lstStyle/>
            <a:p>
              <a:endParaRPr lang="en-US"/>
            </a:p>
          </p:txBody>
        </p:sp>
        <p:sp>
          <p:nvSpPr>
            <p:cNvPr id="42060" name="Text Box 68"/>
            <p:cNvSpPr txBox="1">
              <a:spLocks noChangeArrowheads="1"/>
            </p:cNvSpPr>
            <p:nvPr/>
          </p:nvSpPr>
          <p:spPr bwMode="auto">
            <a:xfrm>
              <a:off x="1910" y="1188"/>
              <a:ext cx="860" cy="210"/>
            </a:xfrm>
            <a:prstGeom prst="rect">
              <a:avLst/>
            </a:prstGeom>
            <a:solidFill>
              <a:srgbClr val="FFFFFF"/>
            </a:solidFill>
            <a:ln w="9525">
              <a:noFill/>
              <a:miter lim="800000"/>
            </a:ln>
          </p:spPr>
          <p:txBody>
            <a:bodyPr/>
            <a:lstStyle/>
            <a:p>
              <a:r>
                <a:rPr lang="en-US">
                  <a:latin typeface="Times New Roman" panose="02020603050405020304" pitchFamily="18" charset="0"/>
                  <a:cs typeface="Times New Roman" panose="02020603050405020304" pitchFamily="18" charset="0"/>
                </a:rPr>
                <a:t>I = Blv/R</a:t>
              </a:r>
              <a:r>
                <a:rPr lang="en-US" baseline="-25000">
                  <a:latin typeface="Times New Roman" panose="02020603050405020304" pitchFamily="18" charset="0"/>
                  <a:cs typeface="Times New Roman" panose="02020603050405020304" pitchFamily="18" charset="0"/>
                </a:rPr>
                <a:t>bar</a:t>
              </a:r>
              <a:endParaRPr lang="en-US">
                <a:latin typeface="Times New Roman" panose="02020603050405020304" pitchFamily="18" charset="0"/>
                <a:cs typeface="Times New Roman" panose="02020603050405020304" pitchFamily="18" charset="0"/>
              </a:endParaRPr>
            </a:p>
          </p:txBody>
        </p:sp>
        <p:sp>
          <p:nvSpPr>
            <p:cNvPr id="42061" name="Text Box 69"/>
            <p:cNvSpPr txBox="1">
              <a:spLocks noChangeArrowheads="1"/>
            </p:cNvSpPr>
            <p:nvPr/>
          </p:nvSpPr>
          <p:spPr bwMode="auto">
            <a:xfrm>
              <a:off x="1606" y="712"/>
              <a:ext cx="504" cy="174"/>
            </a:xfrm>
            <a:prstGeom prst="rect">
              <a:avLst/>
            </a:prstGeom>
            <a:solidFill>
              <a:srgbClr val="FFFFFF"/>
            </a:solidFill>
            <a:ln w="9525">
              <a:noFill/>
              <a:miter lim="800000"/>
            </a:ln>
          </p:spPr>
          <p:txBody>
            <a:bodyPr/>
            <a:lstStyle/>
            <a:p>
              <a:r>
                <a:rPr lang="en-US">
                  <a:latin typeface="Times New Roman" panose="02020603050405020304" pitchFamily="18" charset="0"/>
                  <a:cs typeface="Times New Roman" panose="02020603050405020304" pitchFamily="18" charset="0"/>
                </a:rPr>
                <a:t>F=BIl</a:t>
              </a:r>
              <a:endParaRPr lang="en-US">
                <a:latin typeface="Times New Roman" panose="02020603050405020304" pitchFamily="18" charset="0"/>
                <a:cs typeface="Times New Roman" panose="02020603050405020304" pitchFamily="18" charset="0"/>
              </a:endParaRPr>
            </a:p>
          </p:txBody>
        </p:sp>
      </p:grpSp>
      <p:grpSp>
        <p:nvGrpSpPr>
          <p:cNvPr id="41992" name="Group 129"/>
          <p:cNvGrpSpPr/>
          <p:nvPr/>
        </p:nvGrpSpPr>
        <p:grpSpPr bwMode="auto">
          <a:xfrm>
            <a:off x="5710238" y="404813"/>
            <a:ext cx="2965450" cy="1857375"/>
            <a:chOff x="2744" y="255"/>
            <a:chExt cx="1868" cy="1170"/>
          </a:xfrm>
        </p:grpSpPr>
        <p:sp>
          <p:nvSpPr>
            <p:cNvPr id="41997" name="Text Box 71"/>
            <p:cNvSpPr txBox="1">
              <a:spLocks noChangeArrowheads="1"/>
            </p:cNvSpPr>
            <p:nvPr/>
          </p:nvSpPr>
          <p:spPr bwMode="auto">
            <a:xfrm>
              <a:off x="2744" y="949"/>
              <a:ext cx="296" cy="218"/>
            </a:xfrm>
            <a:prstGeom prst="rect">
              <a:avLst/>
            </a:prstGeom>
            <a:solidFill>
              <a:srgbClr val="FFFFFF"/>
            </a:solidFill>
            <a:ln w="9525">
              <a:noFill/>
              <a:miter lim="800000"/>
            </a:ln>
          </p:spPr>
          <p:txBody>
            <a:bodyPr/>
            <a:lstStyle/>
            <a:p>
              <a:r>
                <a:rPr lang="en-US" sz="1600" b="1" i="1">
                  <a:latin typeface="Times New Roman" panose="02020603050405020304" pitchFamily="18" charset="0"/>
                </a:rPr>
                <a:t>F</a:t>
              </a:r>
              <a:endParaRPr lang="en-US"/>
            </a:p>
          </p:txBody>
        </p:sp>
        <p:sp>
          <p:nvSpPr>
            <p:cNvPr id="41998" name="Text Box 72"/>
            <p:cNvSpPr txBox="1">
              <a:spLocks noChangeArrowheads="1"/>
            </p:cNvSpPr>
            <p:nvPr/>
          </p:nvSpPr>
          <p:spPr bwMode="auto">
            <a:xfrm>
              <a:off x="2990" y="271"/>
              <a:ext cx="296" cy="218"/>
            </a:xfrm>
            <a:prstGeom prst="rect">
              <a:avLst/>
            </a:prstGeom>
            <a:solidFill>
              <a:srgbClr val="FFFFFF"/>
            </a:solidFill>
            <a:ln w="9525">
              <a:noFill/>
              <a:miter lim="800000"/>
            </a:ln>
          </p:spPr>
          <p:txBody>
            <a:bodyPr/>
            <a:lstStyle/>
            <a:p>
              <a:r>
                <a:rPr lang="en-US" sz="1600" b="1" i="1">
                  <a:latin typeface="Times New Roman" panose="02020603050405020304" pitchFamily="18" charset="0"/>
                </a:rPr>
                <a:t>B</a:t>
              </a:r>
              <a:endParaRPr lang="en-US"/>
            </a:p>
          </p:txBody>
        </p:sp>
        <p:grpSp>
          <p:nvGrpSpPr>
            <p:cNvPr id="41999" name="Group 73"/>
            <p:cNvGrpSpPr/>
            <p:nvPr/>
          </p:nvGrpSpPr>
          <p:grpSpPr bwMode="auto">
            <a:xfrm rot="-2675026">
              <a:off x="3057" y="255"/>
              <a:ext cx="1122" cy="1170"/>
              <a:chOff x="2325" y="1606"/>
              <a:chExt cx="2805" cy="2924"/>
            </a:xfrm>
          </p:grpSpPr>
          <p:grpSp>
            <p:nvGrpSpPr>
              <p:cNvPr id="42001" name="Group 74"/>
              <p:cNvGrpSpPr/>
              <p:nvPr/>
            </p:nvGrpSpPr>
            <p:grpSpPr bwMode="auto">
              <a:xfrm>
                <a:off x="2595" y="1930"/>
                <a:ext cx="2315" cy="2280"/>
                <a:chOff x="1270" y="2260"/>
                <a:chExt cx="4010" cy="3990"/>
              </a:xfrm>
            </p:grpSpPr>
            <p:sp>
              <p:nvSpPr>
                <p:cNvPr id="42005" name="Oval 75"/>
                <p:cNvSpPr>
                  <a:spLocks noChangeArrowheads="1"/>
                </p:cNvSpPr>
                <p:nvPr/>
              </p:nvSpPr>
              <p:spPr bwMode="auto">
                <a:xfrm>
                  <a:off x="1270" y="2260"/>
                  <a:ext cx="4010" cy="3990"/>
                </a:xfrm>
                <a:prstGeom prst="ellipse">
                  <a:avLst/>
                </a:prstGeom>
                <a:solidFill>
                  <a:srgbClr val="FFFFFF"/>
                </a:solidFill>
                <a:ln w="9525">
                  <a:solidFill>
                    <a:srgbClr val="000000"/>
                  </a:solidFill>
                  <a:round/>
                </a:ln>
              </p:spPr>
              <p:txBody>
                <a:bodyPr/>
                <a:lstStyle/>
                <a:p>
                  <a:endParaRPr lang="ms-MY"/>
                </a:p>
              </p:txBody>
            </p:sp>
            <p:grpSp>
              <p:nvGrpSpPr>
                <p:cNvPr id="42006" name="Group 76"/>
                <p:cNvGrpSpPr/>
                <p:nvPr/>
              </p:nvGrpSpPr>
              <p:grpSpPr bwMode="auto">
                <a:xfrm>
                  <a:off x="1490" y="2370"/>
                  <a:ext cx="3540" cy="3800"/>
                  <a:chOff x="5800" y="1970"/>
                  <a:chExt cx="3540" cy="3800"/>
                </a:xfrm>
              </p:grpSpPr>
              <p:sp>
                <p:nvSpPr>
                  <p:cNvPr id="42007" name="AutoShape 77"/>
                  <p:cNvSpPr>
                    <a:spLocks noChangeArrowheads="1"/>
                  </p:cNvSpPr>
                  <p:nvPr/>
                </p:nvSpPr>
                <p:spPr bwMode="auto">
                  <a:xfrm>
                    <a:off x="7410" y="1970"/>
                    <a:ext cx="350" cy="350"/>
                  </a:xfrm>
                  <a:prstGeom prst="flowChartSummingJunction">
                    <a:avLst/>
                  </a:prstGeom>
                  <a:solidFill>
                    <a:srgbClr val="FFFFFF"/>
                  </a:solidFill>
                  <a:ln w="9525">
                    <a:solidFill>
                      <a:srgbClr val="000000"/>
                    </a:solidFill>
                    <a:round/>
                  </a:ln>
                </p:spPr>
                <p:txBody>
                  <a:bodyPr/>
                  <a:lstStyle/>
                  <a:p>
                    <a:endParaRPr lang="ms-MY"/>
                  </a:p>
                </p:txBody>
              </p:sp>
              <p:grpSp>
                <p:nvGrpSpPr>
                  <p:cNvPr id="42008" name="Group 78"/>
                  <p:cNvGrpSpPr/>
                  <p:nvPr/>
                </p:nvGrpSpPr>
                <p:grpSpPr bwMode="auto">
                  <a:xfrm>
                    <a:off x="5800" y="2090"/>
                    <a:ext cx="1380" cy="1350"/>
                    <a:chOff x="5800" y="2090"/>
                    <a:chExt cx="1380" cy="1350"/>
                  </a:xfrm>
                </p:grpSpPr>
                <p:sp>
                  <p:nvSpPr>
                    <p:cNvPr id="42050" name="AutoShape 79"/>
                    <p:cNvSpPr>
                      <a:spLocks noChangeArrowheads="1"/>
                    </p:cNvSpPr>
                    <p:nvPr/>
                  </p:nvSpPr>
                  <p:spPr bwMode="auto">
                    <a:xfrm>
                      <a:off x="6890" y="2090"/>
                      <a:ext cx="290" cy="290"/>
                    </a:xfrm>
                    <a:prstGeom prst="flowChartSummingJunction">
                      <a:avLst/>
                    </a:prstGeom>
                    <a:solidFill>
                      <a:srgbClr val="FFFFFF"/>
                    </a:solidFill>
                    <a:ln w="9525">
                      <a:solidFill>
                        <a:srgbClr val="000000"/>
                      </a:solidFill>
                      <a:round/>
                    </a:ln>
                  </p:spPr>
                  <p:txBody>
                    <a:bodyPr/>
                    <a:lstStyle/>
                    <a:p>
                      <a:endParaRPr lang="ms-MY"/>
                    </a:p>
                  </p:txBody>
                </p:sp>
                <p:sp>
                  <p:nvSpPr>
                    <p:cNvPr id="42051" name="AutoShape 80"/>
                    <p:cNvSpPr>
                      <a:spLocks noChangeArrowheads="1"/>
                    </p:cNvSpPr>
                    <p:nvPr/>
                  </p:nvSpPr>
                  <p:spPr bwMode="auto">
                    <a:xfrm>
                      <a:off x="6470" y="2300"/>
                      <a:ext cx="250" cy="240"/>
                    </a:xfrm>
                    <a:prstGeom prst="flowChartSummingJunction">
                      <a:avLst/>
                    </a:prstGeom>
                    <a:solidFill>
                      <a:srgbClr val="FFFFFF"/>
                    </a:solidFill>
                    <a:ln w="9525">
                      <a:solidFill>
                        <a:srgbClr val="000000"/>
                      </a:solidFill>
                      <a:round/>
                    </a:ln>
                  </p:spPr>
                  <p:txBody>
                    <a:bodyPr/>
                    <a:lstStyle/>
                    <a:p>
                      <a:endParaRPr lang="ms-MY"/>
                    </a:p>
                  </p:txBody>
                </p:sp>
                <p:sp>
                  <p:nvSpPr>
                    <p:cNvPr id="42052" name="AutoShape 81"/>
                    <p:cNvSpPr>
                      <a:spLocks noChangeArrowheads="1"/>
                    </p:cNvSpPr>
                    <p:nvPr/>
                  </p:nvSpPr>
                  <p:spPr bwMode="auto">
                    <a:xfrm>
                      <a:off x="6160" y="2610"/>
                      <a:ext cx="210" cy="190"/>
                    </a:xfrm>
                    <a:prstGeom prst="flowChartSummingJunction">
                      <a:avLst/>
                    </a:prstGeom>
                    <a:solidFill>
                      <a:srgbClr val="FFFFFF"/>
                    </a:solidFill>
                    <a:ln w="9525">
                      <a:solidFill>
                        <a:srgbClr val="000000"/>
                      </a:solidFill>
                      <a:round/>
                    </a:ln>
                  </p:spPr>
                  <p:txBody>
                    <a:bodyPr/>
                    <a:lstStyle/>
                    <a:p>
                      <a:endParaRPr lang="ms-MY"/>
                    </a:p>
                  </p:txBody>
                </p:sp>
                <p:sp>
                  <p:nvSpPr>
                    <p:cNvPr id="42053" name="AutoShape 82"/>
                    <p:cNvSpPr>
                      <a:spLocks noChangeArrowheads="1"/>
                    </p:cNvSpPr>
                    <p:nvPr/>
                  </p:nvSpPr>
                  <p:spPr bwMode="auto">
                    <a:xfrm>
                      <a:off x="5930" y="2960"/>
                      <a:ext cx="190" cy="160"/>
                    </a:xfrm>
                    <a:prstGeom prst="flowChartSummingJunction">
                      <a:avLst/>
                    </a:prstGeom>
                    <a:solidFill>
                      <a:srgbClr val="FFFFFF"/>
                    </a:solidFill>
                    <a:ln w="9525">
                      <a:solidFill>
                        <a:srgbClr val="000000"/>
                      </a:solidFill>
                      <a:round/>
                    </a:ln>
                  </p:spPr>
                  <p:txBody>
                    <a:bodyPr/>
                    <a:lstStyle/>
                    <a:p>
                      <a:endParaRPr lang="ms-MY"/>
                    </a:p>
                  </p:txBody>
                </p:sp>
                <p:sp>
                  <p:nvSpPr>
                    <p:cNvPr id="42054" name="AutoShape 83"/>
                    <p:cNvSpPr>
                      <a:spLocks noChangeArrowheads="1"/>
                    </p:cNvSpPr>
                    <p:nvPr/>
                  </p:nvSpPr>
                  <p:spPr bwMode="auto">
                    <a:xfrm>
                      <a:off x="5800" y="3320"/>
                      <a:ext cx="150" cy="120"/>
                    </a:xfrm>
                    <a:prstGeom prst="flowChartSummingJunction">
                      <a:avLst/>
                    </a:prstGeom>
                    <a:solidFill>
                      <a:srgbClr val="FFFFFF"/>
                    </a:solidFill>
                    <a:ln w="9525">
                      <a:solidFill>
                        <a:srgbClr val="000000"/>
                      </a:solidFill>
                      <a:round/>
                    </a:ln>
                  </p:spPr>
                  <p:txBody>
                    <a:bodyPr/>
                    <a:lstStyle/>
                    <a:p>
                      <a:endParaRPr lang="ms-MY"/>
                    </a:p>
                  </p:txBody>
                </p:sp>
              </p:grpSp>
              <p:grpSp>
                <p:nvGrpSpPr>
                  <p:cNvPr id="42009" name="Group 84"/>
                  <p:cNvGrpSpPr/>
                  <p:nvPr/>
                </p:nvGrpSpPr>
                <p:grpSpPr bwMode="auto">
                  <a:xfrm flipH="1">
                    <a:off x="7960" y="2070"/>
                    <a:ext cx="1380" cy="1350"/>
                    <a:chOff x="5800" y="2090"/>
                    <a:chExt cx="1380" cy="1350"/>
                  </a:xfrm>
                </p:grpSpPr>
                <p:sp>
                  <p:nvSpPr>
                    <p:cNvPr id="42045" name="AutoShape 85"/>
                    <p:cNvSpPr>
                      <a:spLocks noChangeArrowheads="1"/>
                    </p:cNvSpPr>
                    <p:nvPr/>
                  </p:nvSpPr>
                  <p:spPr bwMode="auto">
                    <a:xfrm>
                      <a:off x="6890" y="2090"/>
                      <a:ext cx="290" cy="290"/>
                    </a:xfrm>
                    <a:prstGeom prst="flowChartSummingJunction">
                      <a:avLst/>
                    </a:prstGeom>
                    <a:solidFill>
                      <a:srgbClr val="FFFFFF"/>
                    </a:solidFill>
                    <a:ln w="9525">
                      <a:solidFill>
                        <a:srgbClr val="000000"/>
                      </a:solidFill>
                      <a:round/>
                    </a:ln>
                  </p:spPr>
                  <p:txBody>
                    <a:bodyPr/>
                    <a:lstStyle/>
                    <a:p>
                      <a:endParaRPr lang="ms-MY"/>
                    </a:p>
                  </p:txBody>
                </p:sp>
                <p:sp>
                  <p:nvSpPr>
                    <p:cNvPr id="42046" name="AutoShape 86"/>
                    <p:cNvSpPr>
                      <a:spLocks noChangeArrowheads="1"/>
                    </p:cNvSpPr>
                    <p:nvPr/>
                  </p:nvSpPr>
                  <p:spPr bwMode="auto">
                    <a:xfrm>
                      <a:off x="6470" y="2300"/>
                      <a:ext cx="250" cy="240"/>
                    </a:xfrm>
                    <a:prstGeom prst="flowChartSummingJunction">
                      <a:avLst/>
                    </a:prstGeom>
                    <a:solidFill>
                      <a:srgbClr val="FFFFFF"/>
                    </a:solidFill>
                    <a:ln w="9525">
                      <a:solidFill>
                        <a:srgbClr val="000000"/>
                      </a:solidFill>
                      <a:round/>
                    </a:ln>
                  </p:spPr>
                  <p:txBody>
                    <a:bodyPr/>
                    <a:lstStyle/>
                    <a:p>
                      <a:endParaRPr lang="ms-MY"/>
                    </a:p>
                  </p:txBody>
                </p:sp>
                <p:sp>
                  <p:nvSpPr>
                    <p:cNvPr id="42047" name="AutoShape 87"/>
                    <p:cNvSpPr>
                      <a:spLocks noChangeArrowheads="1"/>
                    </p:cNvSpPr>
                    <p:nvPr/>
                  </p:nvSpPr>
                  <p:spPr bwMode="auto">
                    <a:xfrm>
                      <a:off x="6160" y="2610"/>
                      <a:ext cx="210" cy="190"/>
                    </a:xfrm>
                    <a:prstGeom prst="flowChartSummingJunction">
                      <a:avLst/>
                    </a:prstGeom>
                    <a:solidFill>
                      <a:srgbClr val="FFFFFF"/>
                    </a:solidFill>
                    <a:ln w="9525">
                      <a:solidFill>
                        <a:srgbClr val="000000"/>
                      </a:solidFill>
                      <a:round/>
                    </a:ln>
                  </p:spPr>
                  <p:txBody>
                    <a:bodyPr/>
                    <a:lstStyle/>
                    <a:p>
                      <a:endParaRPr lang="ms-MY"/>
                    </a:p>
                  </p:txBody>
                </p:sp>
                <p:sp>
                  <p:nvSpPr>
                    <p:cNvPr id="42048" name="AutoShape 88"/>
                    <p:cNvSpPr>
                      <a:spLocks noChangeArrowheads="1"/>
                    </p:cNvSpPr>
                    <p:nvPr/>
                  </p:nvSpPr>
                  <p:spPr bwMode="auto">
                    <a:xfrm>
                      <a:off x="5930" y="2960"/>
                      <a:ext cx="190" cy="160"/>
                    </a:xfrm>
                    <a:prstGeom prst="flowChartSummingJunction">
                      <a:avLst/>
                    </a:prstGeom>
                    <a:solidFill>
                      <a:srgbClr val="FFFFFF"/>
                    </a:solidFill>
                    <a:ln w="9525">
                      <a:solidFill>
                        <a:srgbClr val="000000"/>
                      </a:solidFill>
                      <a:round/>
                    </a:ln>
                  </p:spPr>
                  <p:txBody>
                    <a:bodyPr/>
                    <a:lstStyle/>
                    <a:p>
                      <a:endParaRPr lang="ms-MY"/>
                    </a:p>
                  </p:txBody>
                </p:sp>
                <p:sp>
                  <p:nvSpPr>
                    <p:cNvPr id="42049" name="AutoShape 89"/>
                    <p:cNvSpPr>
                      <a:spLocks noChangeArrowheads="1"/>
                    </p:cNvSpPr>
                    <p:nvPr/>
                  </p:nvSpPr>
                  <p:spPr bwMode="auto">
                    <a:xfrm>
                      <a:off x="5800" y="3320"/>
                      <a:ext cx="150" cy="120"/>
                    </a:xfrm>
                    <a:prstGeom prst="flowChartSummingJunction">
                      <a:avLst/>
                    </a:prstGeom>
                    <a:solidFill>
                      <a:srgbClr val="FFFFFF"/>
                    </a:solidFill>
                    <a:ln w="9525">
                      <a:solidFill>
                        <a:srgbClr val="000000"/>
                      </a:solidFill>
                      <a:round/>
                    </a:ln>
                  </p:spPr>
                  <p:txBody>
                    <a:bodyPr/>
                    <a:lstStyle/>
                    <a:p>
                      <a:endParaRPr lang="ms-MY"/>
                    </a:p>
                  </p:txBody>
                </p:sp>
              </p:grpSp>
              <p:grpSp>
                <p:nvGrpSpPr>
                  <p:cNvPr id="42010" name="Group 90"/>
                  <p:cNvGrpSpPr/>
                  <p:nvPr/>
                </p:nvGrpSpPr>
                <p:grpSpPr bwMode="auto">
                  <a:xfrm>
                    <a:off x="7370" y="5410"/>
                    <a:ext cx="350" cy="360"/>
                    <a:chOff x="7370" y="5410"/>
                    <a:chExt cx="350" cy="360"/>
                  </a:xfrm>
                </p:grpSpPr>
                <p:sp>
                  <p:nvSpPr>
                    <p:cNvPr id="42043" name="Oval 91"/>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42044" name="Oval 92"/>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42011" name="Group 93"/>
                  <p:cNvGrpSpPr/>
                  <p:nvPr/>
                </p:nvGrpSpPr>
                <p:grpSpPr bwMode="auto">
                  <a:xfrm>
                    <a:off x="7940" y="4400"/>
                    <a:ext cx="1370" cy="1270"/>
                    <a:chOff x="7940" y="4400"/>
                    <a:chExt cx="1370" cy="1270"/>
                  </a:xfrm>
                </p:grpSpPr>
                <p:grpSp>
                  <p:nvGrpSpPr>
                    <p:cNvPr id="42028" name="Group 94"/>
                    <p:cNvGrpSpPr/>
                    <p:nvPr/>
                  </p:nvGrpSpPr>
                  <p:grpSpPr bwMode="auto">
                    <a:xfrm>
                      <a:off x="7940" y="5370"/>
                      <a:ext cx="290" cy="300"/>
                      <a:chOff x="7370" y="5410"/>
                      <a:chExt cx="350" cy="360"/>
                    </a:xfrm>
                  </p:grpSpPr>
                  <p:sp>
                    <p:nvSpPr>
                      <p:cNvPr id="42041" name="Oval 95"/>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42042" name="Oval 96"/>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42029" name="Group 97"/>
                    <p:cNvGrpSpPr/>
                    <p:nvPr/>
                  </p:nvGrpSpPr>
                  <p:grpSpPr bwMode="auto">
                    <a:xfrm>
                      <a:off x="8380" y="5210"/>
                      <a:ext cx="270" cy="270"/>
                      <a:chOff x="7370" y="5410"/>
                      <a:chExt cx="350" cy="360"/>
                    </a:xfrm>
                  </p:grpSpPr>
                  <p:sp>
                    <p:nvSpPr>
                      <p:cNvPr id="42039" name="Oval 98"/>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42040" name="Oval 99"/>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42030" name="Group 100"/>
                    <p:cNvGrpSpPr/>
                    <p:nvPr/>
                  </p:nvGrpSpPr>
                  <p:grpSpPr bwMode="auto">
                    <a:xfrm>
                      <a:off x="8730" y="4970"/>
                      <a:ext cx="220" cy="210"/>
                      <a:chOff x="7370" y="5410"/>
                      <a:chExt cx="350" cy="360"/>
                    </a:xfrm>
                  </p:grpSpPr>
                  <p:sp>
                    <p:nvSpPr>
                      <p:cNvPr id="42037" name="Oval 101"/>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42038" name="Oval 102"/>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42031" name="Group 103"/>
                    <p:cNvGrpSpPr/>
                    <p:nvPr/>
                  </p:nvGrpSpPr>
                  <p:grpSpPr bwMode="auto">
                    <a:xfrm>
                      <a:off x="8990" y="4710"/>
                      <a:ext cx="170" cy="180"/>
                      <a:chOff x="7370" y="5410"/>
                      <a:chExt cx="350" cy="360"/>
                    </a:xfrm>
                  </p:grpSpPr>
                  <p:sp>
                    <p:nvSpPr>
                      <p:cNvPr id="42035" name="Oval 104"/>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42036" name="Oval 105"/>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42032" name="Group 106"/>
                    <p:cNvGrpSpPr/>
                    <p:nvPr/>
                  </p:nvGrpSpPr>
                  <p:grpSpPr bwMode="auto">
                    <a:xfrm>
                      <a:off x="9180" y="4400"/>
                      <a:ext cx="130" cy="140"/>
                      <a:chOff x="7370" y="5410"/>
                      <a:chExt cx="350" cy="360"/>
                    </a:xfrm>
                  </p:grpSpPr>
                  <p:sp>
                    <p:nvSpPr>
                      <p:cNvPr id="42033" name="Oval 107"/>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42034" name="Oval 108"/>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grpSp>
                <p:nvGrpSpPr>
                  <p:cNvPr id="42012" name="Group 109"/>
                  <p:cNvGrpSpPr/>
                  <p:nvPr/>
                </p:nvGrpSpPr>
                <p:grpSpPr bwMode="auto">
                  <a:xfrm flipH="1">
                    <a:off x="5820" y="4370"/>
                    <a:ext cx="1370" cy="1270"/>
                    <a:chOff x="7940" y="4400"/>
                    <a:chExt cx="1370" cy="1270"/>
                  </a:xfrm>
                </p:grpSpPr>
                <p:grpSp>
                  <p:nvGrpSpPr>
                    <p:cNvPr id="42013" name="Group 110"/>
                    <p:cNvGrpSpPr/>
                    <p:nvPr/>
                  </p:nvGrpSpPr>
                  <p:grpSpPr bwMode="auto">
                    <a:xfrm>
                      <a:off x="7940" y="5370"/>
                      <a:ext cx="290" cy="300"/>
                      <a:chOff x="7370" y="5410"/>
                      <a:chExt cx="350" cy="360"/>
                    </a:xfrm>
                  </p:grpSpPr>
                  <p:sp>
                    <p:nvSpPr>
                      <p:cNvPr id="42026" name="Oval 111"/>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42027" name="Oval 112"/>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42014" name="Group 113"/>
                    <p:cNvGrpSpPr/>
                    <p:nvPr/>
                  </p:nvGrpSpPr>
                  <p:grpSpPr bwMode="auto">
                    <a:xfrm>
                      <a:off x="8380" y="5210"/>
                      <a:ext cx="270" cy="270"/>
                      <a:chOff x="7370" y="5410"/>
                      <a:chExt cx="350" cy="360"/>
                    </a:xfrm>
                  </p:grpSpPr>
                  <p:sp>
                    <p:nvSpPr>
                      <p:cNvPr id="42024" name="Oval 114"/>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42025" name="Oval 115"/>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42015" name="Group 116"/>
                    <p:cNvGrpSpPr/>
                    <p:nvPr/>
                  </p:nvGrpSpPr>
                  <p:grpSpPr bwMode="auto">
                    <a:xfrm>
                      <a:off x="8730" y="4970"/>
                      <a:ext cx="220" cy="210"/>
                      <a:chOff x="7370" y="5410"/>
                      <a:chExt cx="350" cy="360"/>
                    </a:xfrm>
                  </p:grpSpPr>
                  <p:sp>
                    <p:nvSpPr>
                      <p:cNvPr id="42022" name="Oval 117"/>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42023" name="Oval 118"/>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42016" name="Group 119"/>
                    <p:cNvGrpSpPr/>
                    <p:nvPr/>
                  </p:nvGrpSpPr>
                  <p:grpSpPr bwMode="auto">
                    <a:xfrm>
                      <a:off x="8990" y="4710"/>
                      <a:ext cx="170" cy="180"/>
                      <a:chOff x="7370" y="5410"/>
                      <a:chExt cx="350" cy="360"/>
                    </a:xfrm>
                  </p:grpSpPr>
                  <p:sp>
                    <p:nvSpPr>
                      <p:cNvPr id="42020" name="Oval 120"/>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42021" name="Oval 121"/>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42017" name="Group 122"/>
                    <p:cNvGrpSpPr/>
                    <p:nvPr/>
                  </p:nvGrpSpPr>
                  <p:grpSpPr bwMode="auto">
                    <a:xfrm>
                      <a:off x="9180" y="4400"/>
                      <a:ext cx="130" cy="140"/>
                      <a:chOff x="7370" y="5410"/>
                      <a:chExt cx="350" cy="360"/>
                    </a:xfrm>
                  </p:grpSpPr>
                  <p:sp>
                    <p:nvSpPr>
                      <p:cNvPr id="42018" name="Oval 123"/>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42019" name="Oval 124"/>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grpSp>
          </p:grpSp>
          <p:sp>
            <p:nvSpPr>
              <p:cNvPr id="42002" name="Line 125"/>
              <p:cNvSpPr>
                <a:spLocks noChangeShapeType="1"/>
              </p:cNvSpPr>
              <p:nvPr/>
            </p:nvSpPr>
            <p:spPr bwMode="auto">
              <a:xfrm flipH="1" flipV="1">
                <a:off x="3750" y="1606"/>
                <a:ext cx="0" cy="2924"/>
              </a:xfrm>
              <a:prstGeom prst="line">
                <a:avLst/>
              </a:prstGeom>
              <a:noFill/>
              <a:ln w="9525">
                <a:solidFill>
                  <a:srgbClr val="000000"/>
                </a:solidFill>
                <a:round/>
                <a:tailEnd type="triangle" w="med" len="med"/>
              </a:ln>
            </p:spPr>
            <p:txBody>
              <a:bodyPr/>
              <a:lstStyle/>
              <a:p>
                <a:endParaRPr lang="en-US"/>
              </a:p>
            </p:txBody>
          </p:sp>
          <p:sp>
            <p:nvSpPr>
              <p:cNvPr id="42003" name="Line 126"/>
              <p:cNvSpPr>
                <a:spLocks noChangeShapeType="1"/>
              </p:cNvSpPr>
              <p:nvPr/>
            </p:nvSpPr>
            <p:spPr bwMode="auto">
              <a:xfrm flipH="1">
                <a:off x="2325" y="2085"/>
                <a:ext cx="1380" cy="0"/>
              </a:xfrm>
              <a:prstGeom prst="line">
                <a:avLst/>
              </a:prstGeom>
              <a:noFill/>
              <a:ln w="9525">
                <a:solidFill>
                  <a:srgbClr val="000000"/>
                </a:solidFill>
                <a:round/>
                <a:tailEnd type="arrow" w="med" len="med"/>
              </a:ln>
            </p:spPr>
            <p:txBody>
              <a:bodyPr/>
              <a:lstStyle/>
              <a:p>
                <a:endParaRPr lang="en-US"/>
              </a:p>
            </p:txBody>
          </p:sp>
          <p:sp>
            <p:nvSpPr>
              <p:cNvPr id="42004" name="Line 127"/>
              <p:cNvSpPr>
                <a:spLocks noChangeShapeType="1"/>
              </p:cNvSpPr>
              <p:nvPr/>
            </p:nvSpPr>
            <p:spPr bwMode="auto">
              <a:xfrm flipH="1">
                <a:off x="3750" y="4065"/>
                <a:ext cx="1380" cy="0"/>
              </a:xfrm>
              <a:prstGeom prst="line">
                <a:avLst/>
              </a:prstGeom>
              <a:noFill/>
              <a:ln w="9525">
                <a:solidFill>
                  <a:srgbClr val="000000"/>
                </a:solidFill>
                <a:round/>
                <a:headEnd type="arrow" w="med" len="med"/>
              </a:ln>
            </p:spPr>
            <p:txBody>
              <a:bodyPr/>
              <a:lstStyle/>
              <a:p>
                <a:endParaRPr lang="en-US"/>
              </a:p>
            </p:txBody>
          </p:sp>
        </p:grpSp>
        <p:sp>
          <p:nvSpPr>
            <p:cNvPr id="42000" name="Text Box 128"/>
            <p:cNvSpPr txBox="1">
              <a:spLocks noChangeArrowheads="1"/>
            </p:cNvSpPr>
            <p:nvPr/>
          </p:nvSpPr>
          <p:spPr bwMode="auto">
            <a:xfrm>
              <a:off x="4316" y="553"/>
              <a:ext cx="296" cy="218"/>
            </a:xfrm>
            <a:prstGeom prst="rect">
              <a:avLst/>
            </a:prstGeom>
            <a:solidFill>
              <a:srgbClr val="FFFFFF"/>
            </a:solidFill>
            <a:ln w="9525">
              <a:noFill/>
              <a:miter lim="800000"/>
            </a:ln>
          </p:spPr>
          <p:txBody>
            <a:bodyPr/>
            <a:lstStyle/>
            <a:p>
              <a:r>
                <a:rPr lang="en-US" sz="1600" b="1" i="1">
                  <a:latin typeface="Times New Roman" panose="02020603050405020304" pitchFamily="18" charset="0"/>
                </a:rPr>
                <a:t>F</a:t>
              </a:r>
              <a:endParaRPr lang="en-US"/>
            </a:p>
          </p:txBody>
        </p:sp>
      </p:grpSp>
      <p:sp>
        <p:nvSpPr>
          <p:cNvPr id="41993" name="Text Box 131"/>
          <p:cNvSpPr txBox="1">
            <a:spLocks noChangeArrowheads="1"/>
          </p:cNvSpPr>
          <p:nvPr/>
        </p:nvSpPr>
        <p:spPr bwMode="auto">
          <a:xfrm>
            <a:off x="395288" y="2565400"/>
            <a:ext cx="2663825" cy="2879725"/>
          </a:xfrm>
          <a:prstGeom prst="rect">
            <a:avLst/>
          </a:prstGeom>
          <a:solidFill>
            <a:srgbClr val="FFFFFF"/>
          </a:solidFill>
          <a:ln w="9525">
            <a:solidFill>
              <a:srgbClr val="000000"/>
            </a:solidFill>
            <a:miter lim="800000"/>
          </a:ln>
        </p:spPr>
        <p:txBody>
          <a:bodyPr/>
          <a:lstStyle/>
          <a:p>
            <a:r>
              <a:rPr lang="en-US">
                <a:latin typeface="Times New Roman" panose="02020603050405020304" pitchFamily="18" charset="0"/>
                <a:cs typeface="Times New Roman" panose="02020603050405020304" pitchFamily="18" charset="0"/>
              </a:rPr>
              <a:t>B “arrow” is where B is max.</a:t>
            </a:r>
            <a:endParaRPr lang="en-US">
              <a:latin typeface="Times New Roman" panose="02020603050405020304" pitchFamily="18" charset="0"/>
              <a:cs typeface="Times New Roman" panose="02020603050405020304" pitchFamily="18" charset="0"/>
            </a:endParaRPr>
          </a:p>
          <a:p>
            <a:r>
              <a:rPr lang="en-US" i="1">
                <a:latin typeface="Times New Roman" panose="02020603050405020304" pitchFamily="18" charset="0"/>
                <a:cs typeface="Times New Roman" panose="02020603050405020304" pitchFamily="18" charset="0"/>
              </a:rPr>
              <a:t>I</a:t>
            </a:r>
            <a:r>
              <a:rPr lang="en-US" baseline="-25000">
                <a:latin typeface="Times New Roman" panose="02020603050405020304" pitchFamily="18" charset="0"/>
                <a:cs typeface="Times New Roman" panose="02020603050405020304" pitchFamily="18" charset="0"/>
              </a:rPr>
              <a:t>r</a:t>
            </a:r>
            <a:r>
              <a:rPr lang="en-US">
                <a:latin typeface="Times New Roman" panose="02020603050405020304" pitchFamily="18" charset="0"/>
                <a:cs typeface="Times New Roman" panose="02020603050405020304" pitchFamily="18" charset="0"/>
              </a:rPr>
              <a:t> distribution is as above.</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Maximum current is where max B is.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Induced current distribution goes round with B.</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Rotor sees current pattern go round at </a:t>
            </a:r>
            <a:r>
              <a:rPr lang="en-US" i="1">
                <a:latin typeface="Times New Roman" panose="02020603050405020304" pitchFamily="18" charset="0"/>
                <a:cs typeface="Times New Roman" panose="02020603050405020304" pitchFamily="18" charset="0"/>
                <a:sym typeface="Symbol" panose="05050102010706020507" pitchFamily="18" charset="2"/>
              </a:rPr>
              <a:t></a:t>
            </a:r>
            <a:r>
              <a:rPr lang="en-US" i="1" baseline="-25000">
                <a:latin typeface="Times New Roman" panose="02020603050405020304" pitchFamily="18" charset="0"/>
                <a:cs typeface="Times New Roman" panose="02020603050405020304" pitchFamily="18" charset="0"/>
              </a:rPr>
              <a:t>sl</a:t>
            </a:r>
            <a:r>
              <a:rPr lang="en-US">
                <a:latin typeface="Times New Roman" panose="02020603050405020304" pitchFamily="18" charset="0"/>
                <a:cs typeface="Times New Roman" panose="02020603050405020304" pitchFamily="18" charset="0"/>
              </a:rPr>
              <a:t>  = </a:t>
            </a:r>
            <a:r>
              <a:rPr lang="en-US" i="1">
                <a:latin typeface="Times New Roman" panose="02020603050405020304" pitchFamily="18" charset="0"/>
                <a:cs typeface="Times New Roman" panose="02020603050405020304" pitchFamily="18" charset="0"/>
                <a:sym typeface="Symbol" panose="05050102010706020507" pitchFamily="18" charset="2"/>
              </a:rPr>
              <a:t></a:t>
            </a:r>
            <a:r>
              <a:rPr lang="en-US" i="1" baseline="-25000">
                <a:latin typeface="Times New Roman" panose="02020603050405020304" pitchFamily="18" charset="0"/>
                <a:cs typeface="Times New Roman" panose="02020603050405020304" pitchFamily="18" charset="0"/>
              </a:rPr>
              <a:t>S</a:t>
            </a:r>
            <a:r>
              <a:rPr lang="en-US" i="1">
                <a:latin typeface="Times New Roman" panose="02020603050405020304" pitchFamily="18" charset="0"/>
                <a:cs typeface="Times New Roman" panose="02020603050405020304" pitchFamily="18" charset="0"/>
              </a:rPr>
              <a:t> - </a:t>
            </a:r>
            <a:r>
              <a:rPr lang="en-US" i="1">
                <a:latin typeface="Times New Roman" panose="02020603050405020304" pitchFamily="18" charset="0"/>
                <a:cs typeface="Times New Roman" panose="02020603050405020304" pitchFamily="18" charset="0"/>
                <a:sym typeface="Symbol" panose="05050102010706020507" pitchFamily="18" charset="2"/>
              </a:rPr>
              <a:t></a:t>
            </a:r>
            <a:r>
              <a:rPr lang="en-US" i="1" baseline="-25000">
                <a:latin typeface="Times New Roman" panose="02020603050405020304" pitchFamily="18" charset="0"/>
                <a:cs typeface="Times New Roman" panose="02020603050405020304" pitchFamily="18" charset="0"/>
              </a:rPr>
              <a:t>r</a:t>
            </a:r>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p:txBody>
      </p:sp>
      <p:sp>
        <p:nvSpPr>
          <p:cNvPr id="41994" name="Text Box 132"/>
          <p:cNvSpPr txBox="1">
            <a:spLocks noChangeArrowheads="1"/>
          </p:cNvSpPr>
          <p:nvPr/>
        </p:nvSpPr>
        <p:spPr bwMode="auto">
          <a:xfrm>
            <a:off x="3563938" y="3068638"/>
            <a:ext cx="2160587" cy="2089150"/>
          </a:xfrm>
          <a:prstGeom prst="rect">
            <a:avLst/>
          </a:prstGeom>
          <a:solidFill>
            <a:srgbClr val="FFFFFF"/>
          </a:solidFill>
          <a:ln w="9525">
            <a:solidFill>
              <a:srgbClr val="000000"/>
            </a:solidFill>
            <a:miter lim="800000"/>
          </a:ln>
        </p:spPr>
        <p:txBody>
          <a:bodyPr/>
          <a:lstStyle/>
          <a:p>
            <a:r>
              <a:rPr lang="en-US">
                <a:latin typeface="Times New Roman" panose="02020603050405020304" pitchFamily="18" charset="0"/>
                <a:cs typeface="Times New Roman" panose="02020603050405020304" pitchFamily="18" charset="0"/>
              </a:rPr>
              <a:t>Force acts on current flowing in B</a:t>
            </a:r>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F= B I </a:t>
            </a:r>
            <a:r>
              <a:rPr lang="en-US" i="1">
                <a:latin typeface="Times New Roman" panose="02020603050405020304" pitchFamily="18" charset="0"/>
                <a:cs typeface="Times New Roman" panose="02020603050405020304" pitchFamily="18" charset="0"/>
              </a:rPr>
              <a:t>l</a:t>
            </a:r>
            <a:endParaRPr lang="en-US" i="1">
              <a:latin typeface="Times New Roman" panose="02020603050405020304" pitchFamily="18" charset="0"/>
              <a:cs typeface="Times New Roman" panose="02020603050405020304" pitchFamily="18" charset="0"/>
            </a:endParaRPr>
          </a:p>
          <a:p>
            <a:r>
              <a:rPr lang="en-US" i="1">
                <a:latin typeface="Times New Roman" panose="02020603050405020304" pitchFamily="18" charset="0"/>
                <a:cs typeface="Times New Roman" panose="02020603050405020304" pitchFamily="18" charset="0"/>
              </a:rPr>
              <a:t>F</a:t>
            </a:r>
            <a:r>
              <a:rPr lang="en-US">
                <a:latin typeface="Times New Roman" panose="02020603050405020304" pitchFamily="18" charset="0"/>
                <a:cs typeface="Times New Roman" panose="02020603050405020304" pitchFamily="18" charset="0"/>
              </a:rPr>
              <a:t> is continuous since</a:t>
            </a:r>
            <a:endParaRPr lang="en-US">
              <a:latin typeface="Times New Roman" panose="02020603050405020304" pitchFamily="18" charset="0"/>
              <a:cs typeface="Times New Roman" panose="02020603050405020304" pitchFamily="18" charset="0"/>
            </a:endParaRPr>
          </a:p>
          <a:p>
            <a:r>
              <a:rPr lang="en-US" i="1">
                <a:latin typeface="Times New Roman" panose="02020603050405020304" pitchFamily="18" charset="0"/>
                <a:cs typeface="Times New Roman" panose="02020603050405020304" pitchFamily="18" charset="0"/>
              </a:rPr>
              <a:t>B</a:t>
            </a:r>
            <a:r>
              <a:rPr lang="en-US">
                <a:latin typeface="Times New Roman" panose="02020603050405020304" pitchFamily="18" charset="0"/>
                <a:cs typeface="Times New Roman" panose="02020603050405020304" pitchFamily="18" charset="0"/>
              </a:rPr>
              <a:t> and </a:t>
            </a:r>
            <a:r>
              <a:rPr lang="en-US" i="1">
                <a:latin typeface="Times New Roman" panose="02020603050405020304" pitchFamily="18" charset="0"/>
                <a:cs typeface="Times New Roman" panose="02020603050405020304" pitchFamily="18" charset="0"/>
              </a:rPr>
              <a:t>I</a:t>
            </a:r>
            <a:r>
              <a:rPr lang="en-US">
                <a:latin typeface="Times New Roman" panose="02020603050405020304" pitchFamily="18" charset="0"/>
                <a:cs typeface="Times New Roman" panose="02020603050405020304" pitchFamily="18" charset="0"/>
              </a:rPr>
              <a:t> distribution go round together.</a:t>
            </a:r>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p:txBody>
      </p:sp>
      <p:sp>
        <p:nvSpPr>
          <p:cNvPr id="41995" name="Text Box 133"/>
          <p:cNvSpPr txBox="1">
            <a:spLocks noChangeArrowheads="1"/>
          </p:cNvSpPr>
          <p:nvPr/>
        </p:nvSpPr>
        <p:spPr bwMode="auto">
          <a:xfrm>
            <a:off x="6227763" y="2924175"/>
            <a:ext cx="2520950" cy="2160588"/>
          </a:xfrm>
          <a:prstGeom prst="rect">
            <a:avLst/>
          </a:prstGeom>
          <a:solidFill>
            <a:srgbClr val="FFFFFF"/>
          </a:solidFill>
          <a:ln w="9525">
            <a:solidFill>
              <a:srgbClr val="000000"/>
            </a:solidFill>
            <a:miter lim="800000"/>
          </a:ln>
        </p:spPr>
        <p:txBody>
          <a:bodyPr/>
          <a:lstStyle/>
          <a:p>
            <a:r>
              <a:rPr lang="en-US">
                <a:latin typeface="Times New Roman" panose="02020603050405020304" pitchFamily="18" charset="0"/>
                <a:cs typeface="Times New Roman" panose="02020603050405020304" pitchFamily="18" charset="0"/>
              </a:rPr>
              <a:t>Force will act as above</a:t>
            </a:r>
            <a:endParaRPr lang="en-US">
              <a:latin typeface="Times New Roman" panose="02020603050405020304" pitchFamily="18" charset="0"/>
              <a:cs typeface="Times New Roman" panose="02020603050405020304" pitchFamily="18" charset="0"/>
            </a:endParaRPr>
          </a:p>
          <a:p>
            <a:r>
              <a:rPr lang="en-US" i="1">
                <a:latin typeface="Times New Roman" panose="02020603050405020304" pitchFamily="18" charset="0"/>
                <a:cs typeface="Times New Roman" panose="02020603050405020304" pitchFamily="18" charset="0"/>
              </a:rPr>
              <a:t>(Force shown on 2 currents only)</a:t>
            </a:r>
            <a:endParaRPr lang="en-US" i="1">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T = Torque = Fr</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T </a:t>
            </a:r>
            <a:r>
              <a:rPr lang="en-US" i="1">
                <a:latin typeface="Times New Roman" panose="02020603050405020304" pitchFamily="18" charset="0"/>
                <a:cs typeface="Times New Roman" panose="02020603050405020304" pitchFamily="18" charset="0"/>
                <a:sym typeface="Symbol" panose="05050102010706020507" pitchFamily="18" charset="2"/>
              </a:rPr>
              <a:t></a:t>
            </a:r>
            <a:r>
              <a:rPr lang="en-US" i="1">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B I </a:t>
            </a:r>
            <a:r>
              <a:rPr lang="en-US" i="1">
                <a:latin typeface="Times New Roman" panose="02020603050405020304" pitchFamily="18" charset="0"/>
                <a:cs typeface="Times New Roman" panose="02020603050405020304" pitchFamily="18" charset="0"/>
              </a:rPr>
              <a:t>l, </a:t>
            </a:r>
            <a:r>
              <a:rPr lang="en-US">
                <a:latin typeface="Times New Roman" panose="02020603050405020304" pitchFamily="18" charset="0"/>
                <a:cs typeface="Times New Roman" panose="02020603050405020304" pitchFamily="18" charset="0"/>
              </a:rPr>
              <a:t>I </a:t>
            </a:r>
            <a:r>
              <a:rPr lang="en-US" i="1">
                <a:latin typeface="Times New Roman" panose="02020603050405020304" pitchFamily="18" charset="0"/>
                <a:cs typeface="Times New Roman" panose="02020603050405020304" pitchFamily="18" charset="0"/>
                <a:sym typeface="Symbol" panose="05050102010706020507" pitchFamily="18" charset="2"/>
              </a:rPr>
              <a:t></a:t>
            </a:r>
            <a:r>
              <a:rPr lang="en-US" i="1">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sym typeface="Symbol" panose="05050102010706020507" pitchFamily="18" charset="2"/>
              </a:rPr>
              <a:t></a:t>
            </a:r>
            <a:r>
              <a:rPr lang="en-US" baseline="-25000">
                <a:latin typeface="Times New Roman" panose="02020603050405020304" pitchFamily="18" charset="0"/>
                <a:cs typeface="Times New Roman" panose="02020603050405020304" pitchFamily="18" charset="0"/>
              </a:rPr>
              <a:t>sl</a:t>
            </a:r>
            <a:endParaRPr lang="en-US">
              <a:latin typeface="Times New Roman" panose="02020603050405020304" pitchFamily="18" charset="0"/>
              <a:cs typeface="Times New Roman" panose="02020603050405020304" pitchFamily="18" charset="0"/>
            </a:endParaRPr>
          </a:p>
          <a:p>
            <a:r>
              <a:rPr lang="en-US" i="1">
                <a:latin typeface="Times New Roman" panose="02020603050405020304" pitchFamily="18" charset="0"/>
                <a:cs typeface="Times New Roman" panose="02020603050405020304" pitchFamily="18" charset="0"/>
              </a:rPr>
              <a:t>T</a:t>
            </a:r>
            <a:r>
              <a:rPr lang="en-US">
                <a:latin typeface="Times New Roman" panose="02020603050405020304" pitchFamily="18" charset="0"/>
                <a:cs typeface="Times New Roman" panose="02020603050405020304" pitchFamily="18" charset="0"/>
              </a:rPr>
              <a:t> </a:t>
            </a:r>
            <a:r>
              <a:rPr lang="en-US" i="1">
                <a:latin typeface="Times New Roman" panose="02020603050405020304" pitchFamily="18" charset="0"/>
                <a:cs typeface="Times New Roman" panose="02020603050405020304" pitchFamily="18" charset="0"/>
                <a:sym typeface="Symbol" panose="05050102010706020507" pitchFamily="18" charset="2"/>
              </a:rPr>
              <a:t></a:t>
            </a:r>
            <a:r>
              <a:rPr lang="en-US" i="1">
                <a:latin typeface="Times New Roman" panose="02020603050405020304" pitchFamily="18" charset="0"/>
                <a:cs typeface="Times New Roman" panose="02020603050405020304" pitchFamily="18" charset="0"/>
              </a:rPr>
              <a:t> </a:t>
            </a:r>
            <a:r>
              <a:rPr lang="en-US" i="1">
                <a:latin typeface="Times New Roman" panose="02020603050405020304" pitchFamily="18" charset="0"/>
                <a:cs typeface="Times New Roman" panose="02020603050405020304" pitchFamily="18" charset="0"/>
                <a:sym typeface="Symbol" panose="05050102010706020507" pitchFamily="18" charset="2"/>
              </a:rPr>
              <a:t></a:t>
            </a:r>
            <a:r>
              <a:rPr lang="en-US" i="1" baseline="-25000">
                <a:latin typeface="Times New Roman" panose="02020603050405020304" pitchFamily="18" charset="0"/>
                <a:cs typeface="Times New Roman" panose="02020603050405020304" pitchFamily="18" charset="0"/>
              </a:rPr>
              <a:t>sl</a:t>
            </a:r>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p:txBody>
      </p:sp>
      <p:sp>
        <p:nvSpPr>
          <p:cNvPr id="41996" name="Text Box 135"/>
          <p:cNvSpPr txBox="1">
            <a:spLocks noChangeArrowheads="1"/>
          </p:cNvSpPr>
          <p:nvPr/>
        </p:nvSpPr>
        <p:spPr bwMode="auto">
          <a:xfrm>
            <a:off x="468313" y="5645150"/>
            <a:ext cx="8459787" cy="952500"/>
          </a:xfrm>
          <a:prstGeom prst="rect">
            <a:avLst/>
          </a:prstGeom>
          <a:solidFill>
            <a:srgbClr val="FFFFFF"/>
          </a:solidFill>
          <a:ln w="9525">
            <a:solidFill>
              <a:srgbClr val="000000"/>
            </a:solidFill>
            <a:miter lim="800000"/>
          </a:ln>
        </p:spPr>
        <p:txBody>
          <a:bodyPr/>
          <a:lstStyle/>
          <a:p>
            <a:pPr>
              <a:buFont typeface="Wingdings" panose="05000000000000000000" pitchFamily="2" charset="2"/>
              <a:buChar char="§"/>
            </a:pPr>
            <a:r>
              <a:rPr lang="en-US"/>
              <a:t> Torque causes rotor to rotate at </a:t>
            </a:r>
            <a:r>
              <a:rPr lang="en-US" i="1">
                <a:sym typeface="Symbol" panose="05050102010706020507" pitchFamily="18" charset="2"/>
              </a:rPr>
              <a:t></a:t>
            </a:r>
            <a:r>
              <a:rPr lang="en-US" i="1" baseline="-25000"/>
              <a:t>r</a:t>
            </a:r>
            <a:endParaRPr lang="en-US"/>
          </a:p>
          <a:p>
            <a:pPr>
              <a:buFont typeface="Wingdings" panose="05000000000000000000" pitchFamily="2" charset="2"/>
              <a:buChar char="§"/>
            </a:pPr>
            <a:r>
              <a:rPr lang="en-US"/>
              <a:t> Steady state speed reached when T balances mechanical load (eg. friction etc)</a:t>
            </a:r>
            <a:endParaRPr lang="en-US"/>
          </a:p>
          <a:p>
            <a:pPr>
              <a:buFont typeface="Wingdings" panose="05000000000000000000" pitchFamily="2" charset="2"/>
              <a:buChar char="§"/>
            </a:pPr>
            <a:r>
              <a:rPr lang="en-US"/>
              <a:t> If rotor catches up with B, then T must be zero since</a:t>
            </a:r>
            <a:r>
              <a:rPr lang="en-US" i="1"/>
              <a:t> </a:t>
            </a:r>
            <a:r>
              <a:rPr lang="en-US" i="1">
                <a:sym typeface="Symbol" panose="05050102010706020507" pitchFamily="18" charset="2"/>
              </a:rPr>
              <a:t></a:t>
            </a:r>
            <a:r>
              <a:rPr lang="en-US" i="1" baseline="-25000"/>
              <a:t>sl</a:t>
            </a:r>
            <a:r>
              <a:rPr lang="en-US"/>
              <a:t>  = </a:t>
            </a:r>
            <a:r>
              <a:rPr lang="en-US" i="1">
                <a:sym typeface="Symbol" panose="05050102010706020507" pitchFamily="18" charset="2"/>
              </a:rPr>
              <a:t></a:t>
            </a:r>
            <a:r>
              <a:rPr lang="en-US" i="1" baseline="-25000"/>
              <a:t>S</a:t>
            </a:r>
            <a:r>
              <a:rPr lang="en-US" i="1"/>
              <a:t> - </a:t>
            </a:r>
            <a:r>
              <a:rPr lang="en-US" i="1">
                <a:sym typeface="Symbol" panose="05050102010706020507" pitchFamily="18" charset="2"/>
              </a:rPr>
              <a:t></a:t>
            </a:r>
            <a:r>
              <a:rPr lang="en-US" i="1" baseline="-25000"/>
              <a:t>r</a:t>
            </a:r>
            <a:r>
              <a:rPr lang="en-US" i="1"/>
              <a:t> </a:t>
            </a:r>
            <a:r>
              <a:rPr lang="en-US"/>
              <a:t>is zero</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6" name="Rectangle 2"/>
          <p:cNvSpPr>
            <a:spLocks noChangeArrowheads="1"/>
          </p:cNvSpPr>
          <p:nvPr/>
        </p:nvSpPr>
        <p:spPr bwMode="auto">
          <a:xfrm>
            <a:off x="627063" y="217488"/>
            <a:ext cx="7772400" cy="1143000"/>
          </a:xfrm>
          <a:prstGeom prst="rect">
            <a:avLst/>
          </a:prstGeom>
          <a:noFill/>
          <a:ln w="9525">
            <a:noFill/>
            <a:miter lim="800000"/>
          </a:ln>
        </p:spPr>
        <p:txBody>
          <a:bodyPr anchor="ctr"/>
          <a:lstStyle/>
          <a:p>
            <a:r>
              <a:rPr lang="en-AU" sz="3600" b="1" dirty="0">
                <a:solidFill>
                  <a:schemeClr val="accent2"/>
                </a:solidFill>
              </a:rPr>
              <a:t>How they work</a:t>
            </a:r>
            <a:endParaRPr lang="en-GB" sz="3600" b="1" dirty="0">
              <a:solidFill>
                <a:schemeClr val="accent2"/>
              </a:solidFill>
            </a:endParaRPr>
          </a:p>
        </p:txBody>
      </p:sp>
      <p:sp>
        <p:nvSpPr>
          <p:cNvPr id="18437" name="Rectangle 3"/>
          <p:cNvSpPr>
            <a:spLocks noChangeArrowheads="1"/>
          </p:cNvSpPr>
          <p:nvPr/>
        </p:nvSpPr>
        <p:spPr bwMode="auto">
          <a:xfrm>
            <a:off x="671513" y="1704975"/>
            <a:ext cx="8105775" cy="4114800"/>
          </a:xfrm>
          <a:prstGeom prst="rect">
            <a:avLst/>
          </a:prstGeom>
          <a:noFill/>
          <a:ln w="9525">
            <a:noFill/>
            <a:miter lim="800000"/>
          </a:ln>
        </p:spPr>
        <p:txBody>
          <a:bodyPr/>
          <a:lstStyle/>
          <a:p>
            <a:pPr marL="609600" indent="-609600">
              <a:lnSpc>
                <a:spcPct val="120000"/>
              </a:lnSpc>
              <a:spcBef>
                <a:spcPct val="50000"/>
              </a:spcBef>
            </a:pPr>
            <a:r>
              <a:rPr lang="en-US" sz="2400"/>
              <a:t>Two electromagnetic conversion phenomena:</a:t>
            </a:r>
            <a:endParaRPr lang="en-US" sz="2400"/>
          </a:p>
          <a:p>
            <a:pPr marL="609600" indent="-609600">
              <a:lnSpc>
                <a:spcPct val="120000"/>
              </a:lnSpc>
              <a:spcBef>
                <a:spcPct val="50000"/>
              </a:spcBef>
            </a:pPr>
            <a:endParaRPr lang="en-US" sz="2400"/>
          </a:p>
          <a:p>
            <a:pPr marL="609600" indent="-609600">
              <a:spcBef>
                <a:spcPct val="20000"/>
              </a:spcBef>
              <a:buFontTx/>
              <a:buChar char="•"/>
            </a:pPr>
            <a:r>
              <a:rPr lang="en-US" sz="2400"/>
              <a:t>Induced voltage: when a conductor moves in a magnetic field, voltage is induced in the conductor. (</a:t>
            </a:r>
            <a:r>
              <a:rPr lang="en-US" sz="2400">
                <a:solidFill>
                  <a:srgbClr val="053BE7"/>
                </a:solidFill>
              </a:rPr>
              <a:t>Generator action</a:t>
            </a:r>
            <a:r>
              <a:rPr lang="en-US" sz="2400"/>
              <a:t>)</a:t>
            </a:r>
            <a:endParaRPr lang="en-US" sz="2400"/>
          </a:p>
          <a:p>
            <a:pPr marL="609600" indent="-609600">
              <a:spcBef>
                <a:spcPct val="20000"/>
              </a:spcBef>
              <a:buFontTx/>
              <a:buChar char="•"/>
            </a:pPr>
            <a:endParaRPr lang="en-US" sz="2400"/>
          </a:p>
          <a:p>
            <a:pPr marL="609600" indent="-609600">
              <a:spcBef>
                <a:spcPct val="20000"/>
              </a:spcBef>
              <a:buFontTx/>
              <a:buChar char="•"/>
            </a:pPr>
            <a:r>
              <a:rPr lang="en-US" sz="2400"/>
              <a:t>Force  and developed torque: when a current-carrying conductor is placed in a magnetic field, the conductor experiences a mechanical force. (</a:t>
            </a:r>
            <a:r>
              <a:rPr lang="en-US" sz="2400">
                <a:solidFill>
                  <a:srgbClr val="053BE7"/>
                </a:solidFill>
              </a:rPr>
              <a:t>Motor action</a:t>
            </a:r>
            <a:r>
              <a:rPr lang="en-US" sz="2400"/>
              <a:t>) </a:t>
            </a:r>
            <a:endParaRPr lang="en-US" sz="2400"/>
          </a:p>
          <a:p>
            <a:pPr marL="609600" indent="-609600">
              <a:spcBef>
                <a:spcPct val="20000"/>
              </a:spcBef>
              <a:buFontTx/>
              <a:buChar char="•"/>
            </a:pPr>
            <a:endParaRPr lang="en-GB" sz="32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a:xfrm>
            <a:off x="457200" y="274638"/>
            <a:ext cx="8229600" cy="561975"/>
          </a:xfrm>
          <a:solidFill>
            <a:schemeClr val="accent5">
              <a:lumMod val="90000"/>
            </a:schemeClr>
          </a:solidFill>
        </p:spPr>
        <p:txBody>
          <a:bodyPr/>
          <a:lstStyle/>
          <a:p>
            <a:pPr eaLnBrk="1" hangingPunct="1"/>
            <a:r>
              <a:rPr lang="en-GB" sz="3600" b="1" dirty="0" smtClean="0">
                <a:solidFill>
                  <a:schemeClr val="accent2"/>
                </a:solidFill>
              </a:rPr>
              <a:t> Rotor Currents, Slip and Torque </a:t>
            </a:r>
            <a:endParaRPr lang="en-US" sz="3600" b="1" dirty="0" smtClean="0">
              <a:solidFill>
                <a:schemeClr val="accent2"/>
              </a:solidFill>
            </a:endParaRPr>
          </a:p>
        </p:txBody>
      </p:sp>
      <p:sp>
        <p:nvSpPr>
          <p:cNvPr id="43013" name="Rectangle 3"/>
          <p:cNvSpPr>
            <a:spLocks noGrp="1" noChangeArrowheads="1"/>
          </p:cNvSpPr>
          <p:nvPr>
            <p:ph type="body" idx="1"/>
          </p:nvPr>
        </p:nvSpPr>
        <p:spPr>
          <a:xfrm>
            <a:off x="323850" y="1196975"/>
            <a:ext cx="8640763" cy="5184775"/>
          </a:xfrm>
        </p:spPr>
        <p:txBody>
          <a:bodyPr/>
          <a:lstStyle/>
          <a:p>
            <a:pPr eaLnBrk="1" hangingPunct="1">
              <a:lnSpc>
                <a:spcPct val="80000"/>
              </a:lnSpc>
            </a:pPr>
            <a:r>
              <a:rPr lang="en-GB" sz="2400" smtClean="0">
                <a:latin typeface="Times New Roman" panose="02020603050405020304" pitchFamily="18" charset="0"/>
                <a:cs typeface="Times New Roman" panose="02020603050405020304" pitchFamily="18" charset="0"/>
              </a:rPr>
              <a:t>B goes past rotor conductors at synchronous speed </a:t>
            </a:r>
            <a:r>
              <a:rPr lang="en-GB" sz="2400" smtClean="0">
                <a:latin typeface="Times New Roman" panose="02020603050405020304" pitchFamily="18" charset="0"/>
                <a:cs typeface="Times New Roman" panose="02020603050405020304" pitchFamily="18" charset="0"/>
                <a:sym typeface="Symbol" panose="05050102010706020507" pitchFamily="18" charset="2"/>
              </a:rPr>
              <a:t></a:t>
            </a:r>
            <a:r>
              <a:rPr lang="en-GB" sz="2400" baseline="-25000" smtClean="0">
                <a:latin typeface="Times New Roman" panose="02020603050405020304" pitchFamily="18" charset="0"/>
                <a:cs typeface="Times New Roman" panose="02020603050405020304" pitchFamily="18" charset="0"/>
              </a:rPr>
              <a:t>s</a:t>
            </a:r>
            <a:r>
              <a:rPr lang="en-GB" sz="2400" smtClean="0">
                <a:latin typeface="Times New Roman" panose="02020603050405020304" pitchFamily="18" charset="0"/>
                <a:cs typeface="Times New Roman" panose="02020603050405020304" pitchFamily="18" charset="0"/>
              </a:rPr>
              <a:t> </a:t>
            </a:r>
            <a:endParaRPr lang="en-GB" sz="2400" smtClean="0">
              <a:latin typeface="Times New Roman" panose="02020603050405020304" pitchFamily="18" charset="0"/>
              <a:cs typeface="Times New Roman" panose="02020603050405020304" pitchFamily="18" charset="0"/>
            </a:endParaRPr>
          </a:p>
          <a:p>
            <a:pPr eaLnBrk="1" hangingPunct="1">
              <a:lnSpc>
                <a:spcPct val="80000"/>
              </a:lnSpc>
            </a:pPr>
            <a:endParaRPr lang="en-GB" sz="1200" smtClean="0">
              <a:latin typeface="Times New Roman" panose="02020603050405020304" pitchFamily="18" charset="0"/>
              <a:cs typeface="Times New Roman" panose="02020603050405020304" pitchFamily="18" charset="0"/>
            </a:endParaRPr>
          </a:p>
          <a:p>
            <a:pPr eaLnBrk="1" hangingPunct="1">
              <a:lnSpc>
                <a:spcPct val="80000"/>
              </a:lnSpc>
            </a:pPr>
            <a:r>
              <a:rPr lang="en-GB" sz="2400" smtClean="0">
                <a:latin typeface="Times New Roman" panose="02020603050405020304" pitchFamily="18" charset="0"/>
                <a:cs typeface="Times New Roman" panose="02020603050405020304" pitchFamily="18" charset="0"/>
              </a:rPr>
              <a:t>Rotor conductors see changing field (like changing flux in TF)</a:t>
            </a:r>
            <a:endParaRPr lang="en-GB" sz="2400" smtClean="0">
              <a:latin typeface="Times New Roman" panose="02020603050405020304" pitchFamily="18" charset="0"/>
              <a:cs typeface="Times New Roman" panose="02020603050405020304" pitchFamily="18" charset="0"/>
            </a:endParaRPr>
          </a:p>
          <a:p>
            <a:pPr eaLnBrk="1" hangingPunct="1">
              <a:lnSpc>
                <a:spcPct val="80000"/>
              </a:lnSpc>
            </a:pPr>
            <a:endParaRPr lang="en-GB" sz="1200" smtClean="0">
              <a:latin typeface="Times New Roman" panose="02020603050405020304" pitchFamily="18" charset="0"/>
              <a:cs typeface="Times New Roman" panose="02020603050405020304" pitchFamily="18" charset="0"/>
            </a:endParaRPr>
          </a:p>
          <a:p>
            <a:pPr eaLnBrk="1" hangingPunct="1">
              <a:lnSpc>
                <a:spcPct val="80000"/>
              </a:lnSpc>
            </a:pPr>
            <a:r>
              <a:rPr lang="en-GB" sz="2400" smtClean="0">
                <a:latin typeface="Times New Roman" panose="02020603050405020304" pitchFamily="18" charset="0"/>
                <a:cs typeface="Times New Roman" panose="02020603050405020304" pitchFamily="18" charset="0"/>
              </a:rPr>
              <a:t>Hence currents induced in the rotor bars (like </a:t>
            </a:r>
            <a:r>
              <a:rPr lang="en-GB" sz="2400" i="1" smtClean="0">
                <a:latin typeface="Times New Roman" panose="02020603050405020304" pitchFamily="18" charset="0"/>
                <a:cs typeface="Times New Roman" panose="02020603050405020304" pitchFamily="18" charset="0"/>
              </a:rPr>
              <a:t>I</a:t>
            </a:r>
            <a:r>
              <a:rPr lang="en-GB" sz="2400" smtClean="0">
                <a:latin typeface="Times New Roman" panose="02020603050405020304" pitchFamily="18" charset="0"/>
                <a:cs typeface="Times New Roman" panose="02020603050405020304" pitchFamily="18" charset="0"/>
              </a:rPr>
              <a:t> induced in TF secondary)</a:t>
            </a:r>
            <a:endParaRPr lang="en-GB" sz="2400" smtClean="0">
              <a:latin typeface="Times New Roman" panose="02020603050405020304" pitchFamily="18" charset="0"/>
              <a:cs typeface="Times New Roman" panose="02020603050405020304" pitchFamily="18" charset="0"/>
            </a:endParaRPr>
          </a:p>
          <a:p>
            <a:pPr eaLnBrk="1" hangingPunct="1">
              <a:lnSpc>
                <a:spcPct val="80000"/>
              </a:lnSpc>
            </a:pPr>
            <a:endParaRPr lang="en-GB" sz="1200" smtClean="0">
              <a:latin typeface="Times New Roman" panose="02020603050405020304" pitchFamily="18" charset="0"/>
              <a:cs typeface="Times New Roman" panose="02020603050405020304" pitchFamily="18" charset="0"/>
            </a:endParaRPr>
          </a:p>
          <a:p>
            <a:pPr eaLnBrk="1" hangingPunct="1">
              <a:lnSpc>
                <a:spcPct val="80000"/>
              </a:lnSpc>
            </a:pPr>
            <a:r>
              <a:rPr lang="en-GB" sz="2400" smtClean="0">
                <a:latin typeface="Times New Roman" panose="02020603050405020304" pitchFamily="18" charset="0"/>
                <a:cs typeface="Times New Roman" panose="02020603050405020304" pitchFamily="18" charset="0"/>
              </a:rPr>
              <a:t>Currents will react with B to give a torque</a:t>
            </a:r>
            <a:endParaRPr lang="en-GB" sz="2400" smtClean="0">
              <a:latin typeface="Times New Roman" panose="02020603050405020304" pitchFamily="18" charset="0"/>
              <a:cs typeface="Times New Roman" panose="02020603050405020304" pitchFamily="18" charset="0"/>
            </a:endParaRPr>
          </a:p>
          <a:p>
            <a:pPr eaLnBrk="1" hangingPunct="1">
              <a:lnSpc>
                <a:spcPct val="80000"/>
              </a:lnSpc>
            </a:pPr>
            <a:endParaRPr lang="en-GB" sz="1200" smtClean="0">
              <a:latin typeface="Times New Roman" panose="02020603050405020304" pitchFamily="18" charset="0"/>
              <a:cs typeface="Times New Roman" panose="02020603050405020304" pitchFamily="18" charset="0"/>
            </a:endParaRPr>
          </a:p>
          <a:p>
            <a:pPr eaLnBrk="1" hangingPunct="1">
              <a:lnSpc>
                <a:spcPct val="80000"/>
              </a:lnSpc>
            </a:pPr>
            <a:r>
              <a:rPr lang="en-GB" sz="2400" smtClean="0">
                <a:latin typeface="Times New Roman" panose="02020603050405020304" pitchFamily="18" charset="0"/>
                <a:cs typeface="Times New Roman" panose="02020603050405020304" pitchFamily="18" charset="0"/>
              </a:rPr>
              <a:t>Rotor will rotate and tries to catch up with B </a:t>
            </a:r>
            <a:endParaRPr lang="en-GB" sz="2400" smtClean="0">
              <a:latin typeface="Times New Roman" panose="02020603050405020304" pitchFamily="18" charset="0"/>
              <a:cs typeface="Times New Roman" panose="02020603050405020304" pitchFamily="18" charset="0"/>
            </a:endParaRPr>
          </a:p>
          <a:p>
            <a:pPr eaLnBrk="1" hangingPunct="1">
              <a:lnSpc>
                <a:spcPct val="80000"/>
              </a:lnSpc>
            </a:pPr>
            <a:endParaRPr lang="en-GB" sz="1200" smtClean="0">
              <a:latin typeface="Times New Roman" panose="02020603050405020304" pitchFamily="18" charset="0"/>
              <a:cs typeface="Times New Roman" panose="02020603050405020304" pitchFamily="18" charset="0"/>
            </a:endParaRPr>
          </a:p>
          <a:p>
            <a:pPr eaLnBrk="1" hangingPunct="1">
              <a:lnSpc>
                <a:spcPct val="80000"/>
              </a:lnSpc>
            </a:pPr>
            <a:r>
              <a:rPr lang="en-GB" sz="2400" smtClean="0">
                <a:latin typeface="Times New Roman" panose="02020603050405020304" pitchFamily="18" charset="0"/>
                <a:cs typeface="Times New Roman" panose="02020603050405020304" pitchFamily="18" charset="0"/>
              </a:rPr>
              <a:t>If catches up, </a:t>
            </a:r>
            <a:r>
              <a:rPr lang="en-GB" sz="2400" smtClean="0">
                <a:latin typeface="Times New Roman" panose="02020603050405020304" pitchFamily="18" charset="0"/>
                <a:cs typeface="Times New Roman" panose="02020603050405020304" pitchFamily="18" charset="0"/>
                <a:sym typeface="Symbol" panose="05050102010706020507" pitchFamily="18" charset="2"/>
              </a:rPr>
              <a:t></a:t>
            </a:r>
            <a:r>
              <a:rPr lang="en-GB" sz="2400" baseline="-25000" smtClean="0">
                <a:latin typeface="Times New Roman" panose="02020603050405020304" pitchFamily="18" charset="0"/>
                <a:cs typeface="Times New Roman" panose="02020603050405020304" pitchFamily="18" charset="0"/>
              </a:rPr>
              <a:t>r</a:t>
            </a:r>
            <a:r>
              <a:rPr lang="en-GB" sz="2400" smtClean="0">
                <a:latin typeface="Times New Roman" panose="02020603050405020304" pitchFamily="18" charset="0"/>
                <a:cs typeface="Times New Roman" panose="02020603050405020304" pitchFamily="18" charset="0"/>
              </a:rPr>
              <a:t> = </a:t>
            </a:r>
            <a:r>
              <a:rPr lang="en-GB" sz="2400" smtClean="0">
                <a:latin typeface="Times New Roman" panose="02020603050405020304" pitchFamily="18" charset="0"/>
                <a:cs typeface="Times New Roman" panose="02020603050405020304" pitchFamily="18" charset="0"/>
                <a:sym typeface="Symbol" panose="05050102010706020507" pitchFamily="18" charset="2"/>
              </a:rPr>
              <a:t></a:t>
            </a:r>
            <a:r>
              <a:rPr lang="en-GB" sz="2400" baseline="-25000" smtClean="0">
                <a:latin typeface="Times New Roman" panose="02020603050405020304" pitchFamily="18" charset="0"/>
                <a:cs typeface="Times New Roman" panose="02020603050405020304" pitchFamily="18" charset="0"/>
              </a:rPr>
              <a:t>s</a:t>
            </a:r>
            <a:r>
              <a:rPr lang="en-GB" sz="2400" smtClean="0">
                <a:latin typeface="Times New Roman" panose="02020603050405020304" pitchFamily="18" charset="0"/>
                <a:cs typeface="Times New Roman" panose="02020603050405020304" pitchFamily="18" charset="0"/>
              </a:rPr>
              <a:t> , now rotor sees stationary B (or flux). Hence T = 0</a:t>
            </a:r>
            <a:endParaRPr lang="en-GB" sz="2400" smtClean="0">
              <a:latin typeface="Times New Roman" panose="02020603050405020304" pitchFamily="18" charset="0"/>
              <a:cs typeface="Times New Roman" panose="02020603050405020304" pitchFamily="18" charset="0"/>
            </a:endParaRPr>
          </a:p>
          <a:p>
            <a:pPr eaLnBrk="1" hangingPunct="1">
              <a:lnSpc>
                <a:spcPct val="80000"/>
              </a:lnSpc>
            </a:pPr>
            <a:endParaRPr lang="en-GB" sz="1200" smtClean="0">
              <a:latin typeface="Times New Roman" panose="02020603050405020304" pitchFamily="18" charset="0"/>
              <a:cs typeface="Times New Roman" panose="02020603050405020304" pitchFamily="18" charset="0"/>
            </a:endParaRPr>
          </a:p>
          <a:p>
            <a:pPr eaLnBrk="1" hangingPunct="1">
              <a:lnSpc>
                <a:spcPct val="80000"/>
              </a:lnSpc>
            </a:pPr>
            <a:r>
              <a:rPr lang="en-GB" sz="2400" smtClean="0">
                <a:latin typeface="Times New Roman" panose="02020603050405020304" pitchFamily="18" charset="0"/>
                <a:cs typeface="Times New Roman" panose="02020603050405020304" pitchFamily="18" charset="0"/>
              </a:rPr>
              <a:t>Bigger difference in </a:t>
            </a:r>
            <a:r>
              <a:rPr lang="en-GB" sz="2400" smtClean="0">
                <a:latin typeface="Times New Roman" panose="02020603050405020304" pitchFamily="18" charset="0"/>
                <a:cs typeface="Times New Roman" panose="02020603050405020304" pitchFamily="18" charset="0"/>
                <a:sym typeface="Symbol" panose="05050102010706020507" pitchFamily="18" charset="2"/>
              </a:rPr>
              <a:t></a:t>
            </a:r>
            <a:r>
              <a:rPr lang="en-GB" sz="2400" baseline="-25000" smtClean="0">
                <a:latin typeface="Times New Roman" panose="02020603050405020304" pitchFamily="18" charset="0"/>
                <a:cs typeface="Times New Roman" panose="02020603050405020304" pitchFamily="18" charset="0"/>
              </a:rPr>
              <a:t>s</a:t>
            </a:r>
            <a:r>
              <a:rPr lang="en-GB" sz="2400" smtClean="0">
                <a:latin typeface="Times New Roman" panose="02020603050405020304" pitchFamily="18" charset="0"/>
                <a:cs typeface="Times New Roman" panose="02020603050405020304" pitchFamily="18" charset="0"/>
              </a:rPr>
              <a:t> - </a:t>
            </a:r>
            <a:r>
              <a:rPr lang="en-GB" sz="2400" smtClean="0">
                <a:latin typeface="Times New Roman" panose="02020603050405020304" pitchFamily="18" charset="0"/>
                <a:cs typeface="Times New Roman" panose="02020603050405020304" pitchFamily="18" charset="0"/>
                <a:sym typeface="Symbol" panose="05050102010706020507" pitchFamily="18" charset="2"/>
              </a:rPr>
              <a:t></a:t>
            </a:r>
            <a:r>
              <a:rPr lang="en-GB" sz="2400" baseline="-25000" smtClean="0">
                <a:latin typeface="Times New Roman" panose="02020603050405020304" pitchFamily="18" charset="0"/>
                <a:cs typeface="Times New Roman" panose="02020603050405020304" pitchFamily="18" charset="0"/>
              </a:rPr>
              <a:t>r</a:t>
            </a:r>
            <a:r>
              <a:rPr lang="en-GB" sz="2400" smtClean="0">
                <a:latin typeface="Times New Roman" panose="02020603050405020304" pitchFamily="18" charset="0"/>
                <a:cs typeface="Times New Roman" panose="02020603050405020304" pitchFamily="18" charset="0"/>
              </a:rPr>
              <a:t>  ( = </a:t>
            </a:r>
            <a:r>
              <a:rPr lang="en-GB" sz="2400" smtClean="0">
                <a:latin typeface="Times New Roman" panose="02020603050405020304" pitchFamily="18" charset="0"/>
                <a:cs typeface="Times New Roman" panose="02020603050405020304" pitchFamily="18" charset="0"/>
                <a:sym typeface="Symbol" panose="05050102010706020507" pitchFamily="18" charset="2"/>
              </a:rPr>
              <a:t></a:t>
            </a:r>
            <a:r>
              <a:rPr lang="en-GB" sz="2400" baseline="-25000" smtClean="0">
                <a:latin typeface="Times New Roman" panose="02020603050405020304" pitchFamily="18" charset="0"/>
                <a:cs typeface="Times New Roman" panose="02020603050405020304" pitchFamily="18" charset="0"/>
              </a:rPr>
              <a:t>slip</a:t>
            </a:r>
            <a:r>
              <a:rPr lang="en-GB" sz="2400" smtClean="0">
                <a:latin typeface="Times New Roman" panose="02020603050405020304" pitchFamily="18" charset="0"/>
                <a:cs typeface="Times New Roman" panose="02020603050405020304" pitchFamily="18" charset="0"/>
              </a:rPr>
              <a:t> ), greater rotor currents, greater T</a:t>
            </a:r>
            <a:endParaRPr lang="en-GB" sz="2400" smtClean="0">
              <a:latin typeface="Times New Roman" panose="02020603050405020304" pitchFamily="18" charset="0"/>
              <a:cs typeface="Times New Roman" panose="02020603050405020304" pitchFamily="18" charset="0"/>
            </a:endParaRPr>
          </a:p>
          <a:p>
            <a:pPr eaLnBrk="1" hangingPunct="1">
              <a:lnSpc>
                <a:spcPct val="80000"/>
              </a:lnSpc>
            </a:pPr>
            <a:endParaRPr lang="en-GB" sz="1200" smtClean="0">
              <a:latin typeface="Times New Roman" panose="02020603050405020304" pitchFamily="18" charset="0"/>
              <a:cs typeface="Times New Roman" panose="02020603050405020304" pitchFamily="18" charset="0"/>
            </a:endParaRPr>
          </a:p>
          <a:p>
            <a:pPr eaLnBrk="1" hangingPunct="1">
              <a:lnSpc>
                <a:spcPct val="80000"/>
              </a:lnSpc>
            </a:pPr>
            <a:r>
              <a:rPr lang="en-GB" sz="2400" smtClean="0">
                <a:latin typeface="Times New Roman" panose="02020603050405020304" pitchFamily="18" charset="0"/>
                <a:cs typeface="Times New Roman" panose="02020603050405020304" pitchFamily="18" charset="0"/>
              </a:rPr>
              <a:t>In fact, T </a:t>
            </a:r>
            <a:r>
              <a:rPr lang="en-GB" sz="2400" smtClean="0">
                <a:latin typeface="Times New Roman" panose="02020603050405020304" pitchFamily="18" charset="0"/>
                <a:cs typeface="Times New Roman" panose="02020603050405020304" pitchFamily="18" charset="0"/>
                <a:sym typeface="Symbol" panose="05050102010706020507" pitchFamily="18" charset="2"/>
              </a:rPr>
              <a:t></a:t>
            </a:r>
            <a:r>
              <a:rPr lang="en-GB" sz="2400" smtClean="0">
                <a:latin typeface="Times New Roman" panose="02020603050405020304" pitchFamily="18" charset="0"/>
                <a:cs typeface="Times New Roman" panose="02020603050405020304" pitchFamily="18" charset="0"/>
              </a:rPr>
              <a:t> </a:t>
            </a:r>
            <a:r>
              <a:rPr lang="en-GB" sz="2400" smtClean="0">
                <a:latin typeface="Times New Roman" panose="02020603050405020304" pitchFamily="18" charset="0"/>
                <a:cs typeface="Times New Roman" panose="02020603050405020304" pitchFamily="18" charset="0"/>
                <a:sym typeface="Symbol" panose="05050102010706020507" pitchFamily="18" charset="2"/>
              </a:rPr>
              <a:t></a:t>
            </a:r>
            <a:r>
              <a:rPr lang="en-GB" sz="2400" baseline="-25000" smtClean="0">
                <a:latin typeface="Times New Roman" panose="02020603050405020304" pitchFamily="18" charset="0"/>
                <a:cs typeface="Times New Roman" panose="02020603050405020304" pitchFamily="18" charset="0"/>
              </a:rPr>
              <a:t>slip</a:t>
            </a:r>
            <a:r>
              <a:rPr lang="en-GB" sz="2400" smtClean="0">
                <a:latin typeface="Times New Roman" panose="02020603050405020304" pitchFamily="18" charset="0"/>
                <a:cs typeface="Times New Roman" panose="02020603050405020304" pitchFamily="18" charset="0"/>
              </a:rPr>
              <a:t>.  Let's plot Torque against rotor speed:</a:t>
            </a:r>
            <a:endParaRPr lang="en-US" sz="240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5" name="Rectangle 3"/>
          <p:cNvSpPr>
            <a:spLocks noGrp="1" noChangeArrowheads="1"/>
          </p:cNvSpPr>
          <p:nvPr>
            <p:ph type="body" idx="1"/>
          </p:nvPr>
        </p:nvSpPr>
        <p:spPr>
          <a:xfrm>
            <a:off x="395288" y="3500438"/>
            <a:ext cx="8569325" cy="3168650"/>
          </a:xfrm>
        </p:spPr>
        <p:txBody>
          <a:bodyPr/>
          <a:lstStyle/>
          <a:p>
            <a:pPr eaLnBrk="1" hangingPunct="1">
              <a:lnSpc>
                <a:spcPct val="80000"/>
              </a:lnSpc>
              <a:buFontTx/>
              <a:buNone/>
            </a:pPr>
            <a:r>
              <a:rPr lang="en-GB" sz="2000" b="1" smtClean="0">
                <a:latin typeface="Times New Roman" panose="02020603050405020304" pitchFamily="18" charset="0"/>
                <a:cs typeface="Times New Roman" panose="02020603050405020304" pitchFamily="18" charset="0"/>
              </a:rPr>
              <a:t>All IM's have:</a:t>
            </a:r>
            <a:endParaRPr lang="en-GB" sz="2000" b="1" smtClean="0">
              <a:latin typeface="Times New Roman" panose="02020603050405020304" pitchFamily="18" charset="0"/>
              <a:cs typeface="Times New Roman" panose="02020603050405020304" pitchFamily="18" charset="0"/>
            </a:endParaRPr>
          </a:p>
          <a:p>
            <a:pPr eaLnBrk="1" hangingPunct="1">
              <a:lnSpc>
                <a:spcPct val="80000"/>
              </a:lnSpc>
            </a:pPr>
            <a:r>
              <a:rPr lang="en-GB" sz="2000" smtClean="0">
                <a:latin typeface="Times New Roman" panose="02020603050405020304" pitchFamily="18" charset="0"/>
                <a:cs typeface="Times New Roman" panose="02020603050405020304" pitchFamily="18" charset="0"/>
              </a:rPr>
              <a:t>T</a:t>
            </a:r>
            <a:r>
              <a:rPr lang="en-GB" sz="2000" baseline="-25000" smtClean="0">
                <a:latin typeface="Times New Roman" panose="02020603050405020304" pitchFamily="18" charset="0"/>
                <a:cs typeface="Times New Roman" panose="02020603050405020304" pitchFamily="18" charset="0"/>
              </a:rPr>
              <a:t>rated</a:t>
            </a:r>
            <a:r>
              <a:rPr lang="en-GB" sz="2000" smtClean="0">
                <a:latin typeface="Times New Roman" panose="02020603050405020304" pitchFamily="18" charset="0"/>
                <a:cs typeface="Times New Roman" panose="02020603050405020304" pitchFamily="18" charset="0"/>
              </a:rPr>
              <a:t>:			Rated continuous torque </a:t>
            </a:r>
            <a:endParaRPr lang="en-GB" sz="2000" smtClean="0">
              <a:latin typeface="Times New Roman" panose="02020603050405020304" pitchFamily="18" charset="0"/>
              <a:cs typeface="Times New Roman" panose="02020603050405020304" pitchFamily="18" charset="0"/>
            </a:endParaRPr>
          </a:p>
          <a:p>
            <a:pPr eaLnBrk="1" hangingPunct="1">
              <a:lnSpc>
                <a:spcPct val="80000"/>
              </a:lnSpc>
              <a:buFontTx/>
              <a:buNone/>
            </a:pPr>
            <a:r>
              <a:rPr lang="en-GB" sz="2000" smtClean="0">
                <a:latin typeface="Times New Roman" panose="02020603050405020304" pitchFamily="18" charset="0"/>
                <a:cs typeface="Times New Roman" panose="02020603050405020304" pitchFamily="18" charset="0"/>
              </a:rPr>
              <a:t>				(lf more, </a:t>
            </a:r>
            <a:r>
              <a:rPr lang="en-GB" sz="2000" i="1" smtClean="0">
                <a:latin typeface="Times New Roman" panose="02020603050405020304" pitchFamily="18" charset="0"/>
                <a:cs typeface="Times New Roman" panose="02020603050405020304" pitchFamily="18" charset="0"/>
              </a:rPr>
              <a:t>I</a:t>
            </a:r>
            <a:r>
              <a:rPr lang="en-GB" sz="2000" i="1" baseline="-25000" smtClean="0">
                <a:latin typeface="Times New Roman" panose="02020603050405020304" pitchFamily="18" charset="0"/>
                <a:cs typeface="Times New Roman" panose="02020603050405020304" pitchFamily="18" charset="0"/>
              </a:rPr>
              <a:t>r</a:t>
            </a:r>
            <a:r>
              <a:rPr lang="en-GB" sz="2000" smtClean="0">
                <a:latin typeface="Times New Roman" panose="02020603050405020304" pitchFamily="18" charset="0"/>
                <a:cs typeface="Times New Roman" panose="02020603050405020304" pitchFamily="18" charset="0"/>
              </a:rPr>
              <a:t> will be too high, rotor will become too hot)</a:t>
            </a:r>
            <a:endParaRPr lang="en-GB" sz="2000" smtClean="0">
              <a:latin typeface="Times New Roman" panose="02020603050405020304" pitchFamily="18" charset="0"/>
              <a:cs typeface="Times New Roman" panose="02020603050405020304" pitchFamily="18" charset="0"/>
              <a:sym typeface="Symbol" panose="05050102010706020507" pitchFamily="18" charset="2"/>
            </a:endParaRPr>
          </a:p>
          <a:p>
            <a:pPr eaLnBrk="1" hangingPunct="1">
              <a:lnSpc>
                <a:spcPct val="80000"/>
              </a:lnSpc>
            </a:pPr>
            <a:r>
              <a:rPr lang="en-GB" sz="2000" smtClean="0">
                <a:latin typeface="Times New Roman" panose="02020603050405020304" pitchFamily="18" charset="0"/>
                <a:cs typeface="Times New Roman" panose="02020603050405020304" pitchFamily="18" charset="0"/>
                <a:sym typeface="Symbol" panose="05050102010706020507" pitchFamily="18" charset="2"/>
              </a:rPr>
              <a:t></a:t>
            </a:r>
            <a:r>
              <a:rPr lang="en-GB" sz="2000" baseline="-25000" smtClean="0">
                <a:latin typeface="Times New Roman" panose="02020603050405020304" pitchFamily="18" charset="0"/>
                <a:cs typeface="Times New Roman" panose="02020603050405020304" pitchFamily="18" charset="0"/>
              </a:rPr>
              <a:t>r  </a:t>
            </a:r>
            <a:r>
              <a:rPr lang="en-GB" sz="2000" smtClean="0">
                <a:latin typeface="Times New Roman" panose="02020603050405020304" pitchFamily="18" charset="0"/>
                <a:cs typeface="Times New Roman" panose="02020603050405020304" pitchFamily="18" charset="0"/>
              </a:rPr>
              <a:t>rated:		Rated speed of 4 pole motor e.g. 1460 rpm</a:t>
            </a:r>
            <a:endParaRPr lang="en-GB" sz="2000" smtClean="0">
              <a:latin typeface="Times New Roman" panose="02020603050405020304" pitchFamily="18" charset="0"/>
              <a:cs typeface="Times New Roman" panose="02020603050405020304" pitchFamily="18" charset="0"/>
            </a:endParaRPr>
          </a:p>
          <a:p>
            <a:pPr eaLnBrk="1" hangingPunct="1">
              <a:lnSpc>
                <a:spcPct val="80000"/>
              </a:lnSpc>
              <a:buFontTx/>
              <a:buNone/>
            </a:pPr>
            <a:r>
              <a:rPr lang="en-GB" sz="2000" smtClean="0">
                <a:latin typeface="Times New Roman" panose="02020603050405020304" pitchFamily="18" charset="0"/>
                <a:cs typeface="Times New Roman" panose="02020603050405020304" pitchFamily="18" charset="0"/>
              </a:rPr>
              <a:t>				Rated speed of 6 pole motor e.g.  940rpm</a:t>
            </a:r>
            <a:endParaRPr lang="en-US" sz="2000" smtClean="0">
              <a:latin typeface="Times New Roman" panose="02020603050405020304" pitchFamily="18" charset="0"/>
              <a:cs typeface="Times New Roman" panose="02020603050405020304" pitchFamily="18" charset="0"/>
            </a:endParaRPr>
          </a:p>
          <a:p>
            <a:pPr eaLnBrk="1" hangingPunct="1">
              <a:lnSpc>
                <a:spcPct val="80000"/>
              </a:lnSpc>
            </a:pPr>
            <a:r>
              <a:rPr lang="en-GB" sz="2000" smtClean="0">
                <a:latin typeface="Times New Roman" panose="02020603050405020304" pitchFamily="18" charset="0"/>
                <a:cs typeface="Times New Roman" panose="02020603050405020304" pitchFamily="18" charset="0"/>
                <a:sym typeface="Symbol" panose="05050102010706020507" pitchFamily="18" charset="2"/>
              </a:rPr>
              <a:t></a:t>
            </a:r>
            <a:r>
              <a:rPr lang="en-GB" sz="2000" baseline="-25000" smtClean="0">
                <a:latin typeface="Times New Roman" panose="02020603050405020304" pitchFamily="18" charset="0"/>
                <a:cs typeface="Times New Roman" panose="02020603050405020304" pitchFamily="18" charset="0"/>
              </a:rPr>
              <a:t>slip  </a:t>
            </a:r>
            <a:r>
              <a:rPr lang="en-GB" sz="2000" smtClean="0">
                <a:latin typeface="Times New Roman" panose="02020603050405020304" pitchFamily="18" charset="0"/>
                <a:cs typeface="Times New Roman" panose="02020603050405020304" pitchFamily="18" charset="0"/>
              </a:rPr>
              <a:t>rated		</a:t>
            </a:r>
            <a:r>
              <a:rPr lang="en-GB" sz="2000" smtClean="0">
                <a:latin typeface="Times New Roman" panose="02020603050405020304" pitchFamily="18" charset="0"/>
                <a:cs typeface="Times New Roman" panose="02020603050405020304" pitchFamily="18" charset="0"/>
                <a:sym typeface="Symbol" panose="05050102010706020507" pitchFamily="18" charset="2"/>
              </a:rPr>
              <a:t></a:t>
            </a:r>
            <a:r>
              <a:rPr lang="en-GB" sz="2000" baseline="-25000" smtClean="0">
                <a:latin typeface="Times New Roman" panose="02020603050405020304" pitchFamily="18" charset="0"/>
                <a:cs typeface="Times New Roman" panose="02020603050405020304" pitchFamily="18" charset="0"/>
              </a:rPr>
              <a:t>s</a:t>
            </a:r>
            <a:r>
              <a:rPr lang="en-GB" sz="2000" smtClean="0">
                <a:latin typeface="Times New Roman" panose="02020603050405020304" pitchFamily="18" charset="0"/>
                <a:cs typeface="Times New Roman" panose="02020603050405020304" pitchFamily="18" charset="0"/>
              </a:rPr>
              <a:t> - </a:t>
            </a:r>
            <a:r>
              <a:rPr lang="en-GB" sz="2000" smtClean="0">
                <a:latin typeface="Times New Roman" panose="02020603050405020304" pitchFamily="18" charset="0"/>
                <a:cs typeface="Times New Roman" panose="02020603050405020304" pitchFamily="18" charset="0"/>
                <a:sym typeface="Symbol" panose="05050102010706020507" pitchFamily="18" charset="2"/>
              </a:rPr>
              <a:t></a:t>
            </a:r>
            <a:r>
              <a:rPr lang="en-GB" sz="2000" baseline="-25000" smtClean="0">
                <a:latin typeface="Times New Roman" panose="02020603050405020304" pitchFamily="18" charset="0"/>
                <a:cs typeface="Times New Roman" panose="02020603050405020304" pitchFamily="18" charset="0"/>
              </a:rPr>
              <a:t>r</a:t>
            </a:r>
            <a:r>
              <a:rPr lang="en-GB" sz="2000" smtClean="0">
                <a:latin typeface="Times New Roman" panose="02020603050405020304" pitchFamily="18" charset="0"/>
                <a:cs typeface="Times New Roman" panose="02020603050405020304" pitchFamily="18" charset="0"/>
              </a:rPr>
              <a:t>  </a:t>
            </a:r>
            <a:r>
              <a:rPr lang="en-GB" sz="2000" baseline="-25000" smtClean="0">
                <a:latin typeface="Times New Roman" panose="02020603050405020304" pitchFamily="18" charset="0"/>
                <a:cs typeface="Times New Roman" panose="02020603050405020304" pitchFamily="18" charset="0"/>
              </a:rPr>
              <a:t>rated</a:t>
            </a:r>
            <a:r>
              <a:rPr lang="en-GB" sz="2000" smtClean="0">
                <a:latin typeface="Times New Roman" panose="02020603050405020304" pitchFamily="18" charset="0"/>
                <a:cs typeface="Times New Roman" panose="02020603050405020304" pitchFamily="18" charset="0"/>
              </a:rPr>
              <a:t> in either rpm or mechanical rads-1</a:t>
            </a:r>
            <a:endParaRPr lang="en-US" sz="2000" smtClean="0">
              <a:latin typeface="Times New Roman" panose="02020603050405020304" pitchFamily="18" charset="0"/>
              <a:cs typeface="Times New Roman" panose="02020603050405020304" pitchFamily="18" charset="0"/>
            </a:endParaRPr>
          </a:p>
          <a:p>
            <a:pPr eaLnBrk="1" hangingPunct="1">
              <a:lnSpc>
                <a:spcPct val="80000"/>
              </a:lnSpc>
            </a:pPr>
            <a:endParaRPr lang="en-GB" sz="2000" smtClean="0">
              <a:latin typeface="Times New Roman" panose="02020603050405020304" pitchFamily="18" charset="0"/>
              <a:cs typeface="Times New Roman" panose="02020603050405020304" pitchFamily="18" charset="0"/>
            </a:endParaRPr>
          </a:p>
          <a:p>
            <a:pPr eaLnBrk="1" hangingPunct="1">
              <a:lnSpc>
                <a:spcPct val="80000"/>
              </a:lnSpc>
              <a:buFontTx/>
              <a:buNone/>
            </a:pPr>
            <a:r>
              <a:rPr lang="en-GB" sz="2000" smtClean="0">
                <a:latin typeface="Times New Roman" panose="02020603050405020304" pitchFamily="18" charset="0"/>
                <a:cs typeface="Times New Roman" panose="02020603050405020304" pitchFamily="18" charset="0"/>
              </a:rPr>
              <a:t>Normalised slip 	  		usually in %     (should be small!)</a:t>
            </a:r>
            <a:endParaRPr lang="en-GB" sz="2000" smtClean="0">
              <a:latin typeface="Times New Roman" panose="02020603050405020304" pitchFamily="18" charset="0"/>
              <a:cs typeface="Times New Roman" panose="02020603050405020304" pitchFamily="18" charset="0"/>
            </a:endParaRPr>
          </a:p>
          <a:p>
            <a:pPr eaLnBrk="1" hangingPunct="1">
              <a:lnSpc>
                <a:spcPct val="80000"/>
              </a:lnSpc>
              <a:buFontTx/>
              <a:buNone/>
            </a:pPr>
            <a:endParaRPr lang="en-GB" sz="2000" b="1" smtClean="0">
              <a:latin typeface="Times New Roman" panose="02020603050405020304" pitchFamily="18" charset="0"/>
              <a:cs typeface="Times New Roman" panose="02020603050405020304" pitchFamily="18" charset="0"/>
            </a:endParaRPr>
          </a:p>
          <a:p>
            <a:pPr eaLnBrk="1" hangingPunct="1">
              <a:lnSpc>
                <a:spcPct val="80000"/>
              </a:lnSpc>
            </a:pPr>
            <a:r>
              <a:rPr lang="en-GB" sz="2000" b="1" smtClean="0">
                <a:latin typeface="Times New Roman" panose="02020603050405020304" pitchFamily="18" charset="0"/>
                <a:cs typeface="Times New Roman" panose="02020603050405020304" pitchFamily="18" charset="0"/>
              </a:rPr>
              <a:t>As </a:t>
            </a:r>
            <a:r>
              <a:rPr lang="en-GB" sz="2000" b="1" smtClean="0">
                <a:latin typeface="Times New Roman" panose="02020603050405020304" pitchFamily="18" charset="0"/>
                <a:cs typeface="Times New Roman" panose="02020603050405020304" pitchFamily="18" charset="0"/>
                <a:sym typeface="Symbol" panose="05050102010706020507" pitchFamily="18" charset="2"/>
              </a:rPr>
              <a:t></a:t>
            </a:r>
            <a:r>
              <a:rPr lang="en-GB" sz="2000" b="1" baseline="-25000" smtClean="0">
                <a:latin typeface="Times New Roman" panose="02020603050405020304" pitchFamily="18" charset="0"/>
                <a:cs typeface="Times New Roman" panose="02020603050405020304" pitchFamily="18" charset="0"/>
              </a:rPr>
              <a:t>r</a:t>
            </a:r>
            <a:r>
              <a:rPr lang="en-GB" sz="2000" b="1" smtClean="0">
                <a:latin typeface="Times New Roman" panose="02020603050405020304" pitchFamily="18" charset="0"/>
                <a:cs typeface="Times New Roman" panose="02020603050405020304" pitchFamily="18" charset="0"/>
              </a:rPr>
              <a:t> goes from </a:t>
            </a:r>
            <a:r>
              <a:rPr lang="en-GB" sz="2000" b="1" smtClean="0">
                <a:latin typeface="Times New Roman" panose="02020603050405020304" pitchFamily="18" charset="0"/>
                <a:cs typeface="Times New Roman" panose="02020603050405020304" pitchFamily="18" charset="0"/>
                <a:sym typeface="Symbol" panose="05050102010706020507" pitchFamily="18" charset="2"/>
              </a:rPr>
              <a:t></a:t>
            </a:r>
            <a:r>
              <a:rPr lang="en-GB" sz="2000" b="1" baseline="-25000" smtClean="0">
                <a:latin typeface="Times New Roman" panose="02020603050405020304" pitchFamily="18" charset="0"/>
                <a:cs typeface="Times New Roman" panose="02020603050405020304" pitchFamily="18" charset="0"/>
              </a:rPr>
              <a:t>s</a:t>
            </a:r>
            <a:r>
              <a:rPr lang="en-GB" sz="2000" b="1" smtClean="0">
                <a:latin typeface="Times New Roman" panose="02020603050405020304" pitchFamily="18" charset="0"/>
                <a:cs typeface="Times New Roman" panose="02020603050405020304" pitchFamily="18" charset="0"/>
              </a:rPr>
              <a:t> to zero, s goes from 0 to 1</a:t>
            </a:r>
            <a:endParaRPr lang="en-GB" sz="2000" b="1" smtClean="0">
              <a:latin typeface="Times New Roman" panose="02020603050405020304" pitchFamily="18" charset="0"/>
              <a:cs typeface="Times New Roman" panose="02020603050405020304" pitchFamily="18" charset="0"/>
            </a:endParaRPr>
          </a:p>
          <a:p>
            <a:pPr eaLnBrk="1" hangingPunct="1">
              <a:lnSpc>
                <a:spcPct val="80000"/>
              </a:lnSpc>
              <a:buFontTx/>
              <a:buNone/>
            </a:pPr>
            <a:endParaRPr lang="en-US" sz="2000" b="1" smtClean="0">
              <a:latin typeface="Times New Roman" panose="02020603050405020304" pitchFamily="18" charset="0"/>
              <a:cs typeface="Times New Roman" panose="02020603050405020304" pitchFamily="18" charset="0"/>
            </a:endParaRPr>
          </a:p>
        </p:txBody>
      </p:sp>
      <p:grpSp>
        <p:nvGrpSpPr>
          <p:cNvPr id="5126" name="Group 4"/>
          <p:cNvGrpSpPr/>
          <p:nvPr/>
        </p:nvGrpSpPr>
        <p:grpSpPr bwMode="auto">
          <a:xfrm>
            <a:off x="1763713" y="115888"/>
            <a:ext cx="5419725" cy="3143250"/>
            <a:chOff x="1500" y="6855"/>
            <a:chExt cx="8400" cy="4470"/>
          </a:xfrm>
        </p:grpSpPr>
        <p:sp>
          <p:nvSpPr>
            <p:cNvPr id="5131" name="Text Box 5"/>
            <p:cNvSpPr txBox="1">
              <a:spLocks noChangeArrowheads="1"/>
            </p:cNvSpPr>
            <p:nvPr/>
          </p:nvSpPr>
          <p:spPr bwMode="auto">
            <a:xfrm>
              <a:off x="1770" y="6855"/>
              <a:ext cx="630" cy="540"/>
            </a:xfrm>
            <a:prstGeom prst="rect">
              <a:avLst/>
            </a:prstGeom>
            <a:solidFill>
              <a:srgbClr val="FFFFFF"/>
            </a:solidFill>
            <a:ln w="9525">
              <a:noFill/>
              <a:miter lim="800000"/>
            </a:ln>
          </p:spPr>
          <p:txBody>
            <a:bodyPr/>
            <a:lstStyle/>
            <a:p>
              <a:r>
                <a:rPr lang="en-US" sz="1600"/>
                <a:t>T</a:t>
              </a:r>
              <a:endParaRPr lang="en-US"/>
            </a:p>
          </p:txBody>
        </p:sp>
        <p:sp>
          <p:nvSpPr>
            <p:cNvPr id="5132" name="Line 6"/>
            <p:cNvSpPr>
              <a:spLocks noChangeShapeType="1"/>
            </p:cNvSpPr>
            <p:nvPr/>
          </p:nvSpPr>
          <p:spPr bwMode="auto">
            <a:xfrm>
              <a:off x="2400" y="6900"/>
              <a:ext cx="0" cy="3045"/>
            </a:xfrm>
            <a:prstGeom prst="line">
              <a:avLst/>
            </a:prstGeom>
            <a:noFill/>
            <a:ln w="9525">
              <a:solidFill>
                <a:srgbClr val="000000"/>
              </a:solidFill>
              <a:round/>
              <a:headEnd type="triangle" w="med" len="med"/>
            </a:ln>
          </p:spPr>
          <p:txBody>
            <a:bodyPr/>
            <a:lstStyle/>
            <a:p>
              <a:endParaRPr lang="en-US"/>
            </a:p>
          </p:txBody>
        </p:sp>
        <p:sp>
          <p:nvSpPr>
            <p:cNvPr id="5133" name="Line 7"/>
            <p:cNvSpPr>
              <a:spLocks noChangeShapeType="1"/>
            </p:cNvSpPr>
            <p:nvPr/>
          </p:nvSpPr>
          <p:spPr bwMode="auto">
            <a:xfrm>
              <a:off x="2400" y="9945"/>
              <a:ext cx="6780" cy="0"/>
            </a:xfrm>
            <a:prstGeom prst="line">
              <a:avLst/>
            </a:prstGeom>
            <a:noFill/>
            <a:ln w="9525">
              <a:solidFill>
                <a:srgbClr val="000000"/>
              </a:solidFill>
              <a:round/>
              <a:tailEnd type="triangle" w="med" len="med"/>
            </a:ln>
          </p:spPr>
          <p:txBody>
            <a:bodyPr/>
            <a:lstStyle/>
            <a:p>
              <a:endParaRPr lang="en-US"/>
            </a:p>
          </p:txBody>
        </p:sp>
        <p:sp>
          <p:nvSpPr>
            <p:cNvPr id="5134" name="Line 8"/>
            <p:cNvSpPr>
              <a:spLocks noChangeShapeType="1"/>
            </p:cNvSpPr>
            <p:nvPr/>
          </p:nvSpPr>
          <p:spPr bwMode="auto">
            <a:xfrm flipH="1" flipV="1">
              <a:off x="7230" y="7275"/>
              <a:ext cx="585" cy="2700"/>
            </a:xfrm>
            <a:prstGeom prst="line">
              <a:avLst/>
            </a:prstGeom>
            <a:noFill/>
            <a:ln w="19050">
              <a:solidFill>
                <a:srgbClr val="000000"/>
              </a:solidFill>
              <a:round/>
            </a:ln>
          </p:spPr>
          <p:txBody>
            <a:bodyPr/>
            <a:lstStyle/>
            <a:p>
              <a:endParaRPr lang="en-US"/>
            </a:p>
          </p:txBody>
        </p:sp>
        <p:sp>
          <p:nvSpPr>
            <p:cNvPr id="5135" name="Line 9"/>
            <p:cNvSpPr>
              <a:spLocks noChangeShapeType="1"/>
            </p:cNvSpPr>
            <p:nvPr/>
          </p:nvSpPr>
          <p:spPr bwMode="auto">
            <a:xfrm>
              <a:off x="2385" y="8280"/>
              <a:ext cx="5430" cy="0"/>
            </a:xfrm>
            <a:prstGeom prst="line">
              <a:avLst/>
            </a:prstGeom>
            <a:noFill/>
            <a:ln w="9525">
              <a:solidFill>
                <a:srgbClr val="000000"/>
              </a:solidFill>
              <a:prstDash val="dash"/>
              <a:round/>
            </a:ln>
          </p:spPr>
          <p:txBody>
            <a:bodyPr/>
            <a:lstStyle/>
            <a:p>
              <a:endParaRPr lang="en-US"/>
            </a:p>
          </p:txBody>
        </p:sp>
        <p:sp>
          <p:nvSpPr>
            <p:cNvPr id="5136" name="Line 10"/>
            <p:cNvSpPr>
              <a:spLocks noChangeShapeType="1"/>
            </p:cNvSpPr>
            <p:nvPr/>
          </p:nvSpPr>
          <p:spPr bwMode="auto">
            <a:xfrm>
              <a:off x="7455" y="8295"/>
              <a:ext cx="0" cy="1650"/>
            </a:xfrm>
            <a:prstGeom prst="line">
              <a:avLst/>
            </a:prstGeom>
            <a:noFill/>
            <a:ln w="9525">
              <a:solidFill>
                <a:srgbClr val="000000"/>
              </a:solidFill>
              <a:prstDash val="dash"/>
              <a:round/>
            </a:ln>
          </p:spPr>
          <p:txBody>
            <a:bodyPr/>
            <a:lstStyle/>
            <a:p>
              <a:endParaRPr lang="en-US"/>
            </a:p>
          </p:txBody>
        </p:sp>
        <p:sp>
          <p:nvSpPr>
            <p:cNvPr id="5137" name="Text Box 11"/>
            <p:cNvSpPr txBox="1">
              <a:spLocks noChangeArrowheads="1"/>
            </p:cNvSpPr>
            <p:nvPr/>
          </p:nvSpPr>
          <p:spPr bwMode="auto">
            <a:xfrm>
              <a:off x="9210" y="9660"/>
              <a:ext cx="630" cy="540"/>
            </a:xfrm>
            <a:prstGeom prst="rect">
              <a:avLst/>
            </a:prstGeom>
            <a:solidFill>
              <a:srgbClr val="FFFFFF"/>
            </a:solidFill>
            <a:ln w="9525">
              <a:noFill/>
              <a:miter lim="800000"/>
            </a:ln>
          </p:spPr>
          <p:txBody>
            <a:bodyPr/>
            <a:lstStyle/>
            <a:p>
              <a:r>
                <a:rPr lang="en-US" sz="1600">
                  <a:sym typeface="Symbol" panose="05050102010706020507" pitchFamily="18" charset="2"/>
                </a:rPr>
                <a:t></a:t>
              </a:r>
              <a:r>
                <a:rPr lang="en-US" sz="1600" baseline="-25000"/>
                <a:t>r</a:t>
              </a:r>
              <a:endParaRPr lang="en-US"/>
            </a:p>
          </p:txBody>
        </p:sp>
        <p:sp>
          <p:nvSpPr>
            <p:cNvPr id="5138" name="Text Box 12"/>
            <p:cNvSpPr txBox="1">
              <a:spLocks noChangeArrowheads="1"/>
            </p:cNvSpPr>
            <p:nvPr/>
          </p:nvSpPr>
          <p:spPr bwMode="auto">
            <a:xfrm>
              <a:off x="7530" y="10035"/>
              <a:ext cx="630" cy="540"/>
            </a:xfrm>
            <a:prstGeom prst="rect">
              <a:avLst/>
            </a:prstGeom>
            <a:solidFill>
              <a:srgbClr val="FFFFFF"/>
            </a:solidFill>
            <a:ln w="9525">
              <a:noFill/>
              <a:miter lim="800000"/>
            </a:ln>
          </p:spPr>
          <p:txBody>
            <a:bodyPr/>
            <a:lstStyle/>
            <a:p>
              <a:r>
                <a:rPr lang="en-US" sz="1600">
                  <a:sym typeface="Symbol" panose="05050102010706020507" pitchFamily="18" charset="2"/>
                </a:rPr>
                <a:t></a:t>
              </a:r>
              <a:r>
                <a:rPr lang="en-US" sz="1600" baseline="-25000"/>
                <a:t>s</a:t>
              </a:r>
              <a:endParaRPr lang="en-US"/>
            </a:p>
          </p:txBody>
        </p:sp>
        <p:sp>
          <p:nvSpPr>
            <p:cNvPr id="5139" name="Line 13"/>
            <p:cNvSpPr>
              <a:spLocks noChangeShapeType="1"/>
            </p:cNvSpPr>
            <p:nvPr/>
          </p:nvSpPr>
          <p:spPr bwMode="auto">
            <a:xfrm>
              <a:off x="7815" y="9960"/>
              <a:ext cx="0" cy="150"/>
            </a:xfrm>
            <a:prstGeom prst="line">
              <a:avLst/>
            </a:prstGeom>
            <a:noFill/>
            <a:ln w="9525">
              <a:solidFill>
                <a:srgbClr val="000000"/>
              </a:solidFill>
              <a:round/>
            </a:ln>
          </p:spPr>
          <p:txBody>
            <a:bodyPr/>
            <a:lstStyle/>
            <a:p>
              <a:endParaRPr lang="en-US"/>
            </a:p>
          </p:txBody>
        </p:sp>
        <p:sp>
          <p:nvSpPr>
            <p:cNvPr id="5140" name="Text Box 14"/>
            <p:cNvSpPr txBox="1">
              <a:spLocks noChangeArrowheads="1"/>
            </p:cNvSpPr>
            <p:nvPr/>
          </p:nvSpPr>
          <p:spPr bwMode="auto">
            <a:xfrm>
              <a:off x="7935" y="8025"/>
              <a:ext cx="1110" cy="540"/>
            </a:xfrm>
            <a:prstGeom prst="rect">
              <a:avLst/>
            </a:prstGeom>
            <a:solidFill>
              <a:srgbClr val="FFFFFF"/>
            </a:solidFill>
            <a:ln w="9525">
              <a:noFill/>
              <a:miter lim="800000"/>
            </a:ln>
          </p:spPr>
          <p:txBody>
            <a:bodyPr/>
            <a:lstStyle/>
            <a:p>
              <a:r>
                <a:rPr lang="en-US" sz="1600"/>
                <a:t>T</a:t>
              </a:r>
              <a:r>
                <a:rPr lang="en-US" sz="1600" baseline="-25000"/>
                <a:t>rated</a:t>
              </a:r>
              <a:endParaRPr lang="en-US"/>
            </a:p>
          </p:txBody>
        </p:sp>
        <p:sp>
          <p:nvSpPr>
            <p:cNvPr id="5141" name="Text Box 15"/>
            <p:cNvSpPr txBox="1">
              <a:spLocks noChangeArrowheads="1"/>
            </p:cNvSpPr>
            <p:nvPr/>
          </p:nvSpPr>
          <p:spPr bwMode="auto">
            <a:xfrm>
              <a:off x="5565" y="9000"/>
              <a:ext cx="1170" cy="540"/>
            </a:xfrm>
            <a:prstGeom prst="rect">
              <a:avLst/>
            </a:prstGeom>
            <a:solidFill>
              <a:srgbClr val="FFFFFF"/>
            </a:solidFill>
            <a:ln w="9525">
              <a:noFill/>
              <a:miter lim="800000"/>
            </a:ln>
          </p:spPr>
          <p:txBody>
            <a:bodyPr/>
            <a:lstStyle/>
            <a:p>
              <a:r>
                <a:rPr lang="en-US" sz="1600">
                  <a:sym typeface="Symbol" panose="05050102010706020507" pitchFamily="18" charset="2"/>
                </a:rPr>
                <a:t></a:t>
              </a:r>
              <a:r>
                <a:rPr lang="en-US" sz="1600" baseline="-25000"/>
                <a:t>rated</a:t>
              </a:r>
              <a:endParaRPr lang="en-US"/>
            </a:p>
          </p:txBody>
        </p:sp>
        <p:sp>
          <p:nvSpPr>
            <p:cNvPr id="5142" name="Line 16"/>
            <p:cNvSpPr>
              <a:spLocks noChangeShapeType="1"/>
            </p:cNvSpPr>
            <p:nvPr/>
          </p:nvSpPr>
          <p:spPr bwMode="auto">
            <a:xfrm>
              <a:off x="6600" y="9435"/>
              <a:ext cx="735" cy="420"/>
            </a:xfrm>
            <a:prstGeom prst="line">
              <a:avLst/>
            </a:prstGeom>
            <a:noFill/>
            <a:ln w="9525">
              <a:solidFill>
                <a:srgbClr val="000000"/>
              </a:solidFill>
              <a:round/>
              <a:tailEnd type="triangle" w="med" len="med"/>
            </a:ln>
          </p:spPr>
          <p:txBody>
            <a:bodyPr/>
            <a:lstStyle/>
            <a:p>
              <a:endParaRPr lang="en-US"/>
            </a:p>
          </p:txBody>
        </p:sp>
        <p:sp>
          <p:nvSpPr>
            <p:cNvPr id="5143" name="Line 17"/>
            <p:cNvSpPr>
              <a:spLocks noChangeShapeType="1"/>
            </p:cNvSpPr>
            <p:nvPr/>
          </p:nvSpPr>
          <p:spPr bwMode="auto">
            <a:xfrm>
              <a:off x="7815" y="10680"/>
              <a:ext cx="0" cy="285"/>
            </a:xfrm>
            <a:prstGeom prst="line">
              <a:avLst/>
            </a:prstGeom>
            <a:noFill/>
            <a:ln w="9525">
              <a:solidFill>
                <a:srgbClr val="000000"/>
              </a:solidFill>
              <a:round/>
            </a:ln>
          </p:spPr>
          <p:txBody>
            <a:bodyPr/>
            <a:lstStyle/>
            <a:p>
              <a:endParaRPr lang="en-US"/>
            </a:p>
          </p:txBody>
        </p:sp>
        <p:sp>
          <p:nvSpPr>
            <p:cNvPr id="5144" name="Line 18"/>
            <p:cNvSpPr>
              <a:spLocks noChangeShapeType="1"/>
            </p:cNvSpPr>
            <p:nvPr/>
          </p:nvSpPr>
          <p:spPr bwMode="auto">
            <a:xfrm flipH="1">
              <a:off x="2415" y="10830"/>
              <a:ext cx="5400" cy="0"/>
            </a:xfrm>
            <a:prstGeom prst="line">
              <a:avLst/>
            </a:prstGeom>
            <a:noFill/>
            <a:ln w="9525">
              <a:solidFill>
                <a:srgbClr val="000000"/>
              </a:solidFill>
              <a:round/>
              <a:tailEnd type="triangle" w="med" len="med"/>
            </a:ln>
          </p:spPr>
          <p:txBody>
            <a:bodyPr/>
            <a:lstStyle/>
            <a:p>
              <a:endParaRPr lang="en-US"/>
            </a:p>
          </p:txBody>
        </p:sp>
        <p:sp>
          <p:nvSpPr>
            <p:cNvPr id="5145" name="Text Box 19"/>
            <p:cNvSpPr txBox="1">
              <a:spLocks noChangeArrowheads="1"/>
            </p:cNvSpPr>
            <p:nvPr/>
          </p:nvSpPr>
          <p:spPr bwMode="auto">
            <a:xfrm>
              <a:off x="1500" y="10485"/>
              <a:ext cx="930" cy="540"/>
            </a:xfrm>
            <a:prstGeom prst="rect">
              <a:avLst/>
            </a:prstGeom>
            <a:solidFill>
              <a:srgbClr val="FFFFFF"/>
            </a:solidFill>
            <a:ln w="9525">
              <a:noFill/>
              <a:miter lim="800000"/>
            </a:ln>
          </p:spPr>
          <p:txBody>
            <a:bodyPr/>
            <a:lstStyle/>
            <a:p>
              <a:r>
                <a:rPr lang="en-US" sz="1600">
                  <a:sym typeface="Symbol" panose="05050102010706020507" pitchFamily="18" charset="2"/>
                </a:rPr>
                <a:t></a:t>
              </a:r>
              <a:r>
                <a:rPr lang="en-US" sz="1600" baseline="-25000"/>
                <a:t>slip</a:t>
              </a:r>
              <a:endParaRPr lang="en-US"/>
            </a:p>
          </p:txBody>
        </p:sp>
        <p:sp>
          <p:nvSpPr>
            <p:cNvPr id="5146" name="Line 20"/>
            <p:cNvSpPr>
              <a:spLocks noChangeShapeType="1"/>
            </p:cNvSpPr>
            <p:nvPr/>
          </p:nvSpPr>
          <p:spPr bwMode="auto">
            <a:xfrm>
              <a:off x="7455" y="10680"/>
              <a:ext cx="0" cy="270"/>
            </a:xfrm>
            <a:prstGeom prst="line">
              <a:avLst/>
            </a:prstGeom>
            <a:noFill/>
            <a:ln w="9525">
              <a:solidFill>
                <a:srgbClr val="000000"/>
              </a:solidFill>
              <a:round/>
            </a:ln>
          </p:spPr>
          <p:txBody>
            <a:bodyPr/>
            <a:lstStyle/>
            <a:p>
              <a:endParaRPr lang="en-US"/>
            </a:p>
          </p:txBody>
        </p:sp>
        <p:sp>
          <p:nvSpPr>
            <p:cNvPr id="5147" name="Text Box 21"/>
            <p:cNvSpPr txBox="1">
              <a:spLocks noChangeArrowheads="1"/>
            </p:cNvSpPr>
            <p:nvPr/>
          </p:nvSpPr>
          <p:spPr bwMode="auto">
            <a:xfrm>
              <a:off x="8265" y="10770"/>
              <a:ext cx="1635" cy="555"/>
            </a:xfrm>
            <a:prstGeom prst="rect">
              <a:avLst/>
            </a:prstGeom>
            <a:solidFill>
              <a:srgbClr val="FFFFFF"/>
            </a:solidFill>
            <a:ln w="9525">
              <a:noFill/>
              <a:miter lim="800000"/>
            </a:ln>
          </p:spPr>
          <p:txBody>
            <a:bodyPr/>
            <a:lstStyle/>
            <a:p>
              <a:r>
                <a:rPr lang="en-US" sz="1600">
                  <a:sym typeface="Symbol" panose="05050102010706020507" pitchFamily="18" charset="2"/>
                </a:rPr>
                <a:t></a:t>
              </a:r>
              <a:r>
                <a:rPr lang="en-US" sz="1600" baseline="-25000"/>
                <a:t>slip_rated</a:t>
              </a:r>
              <a:endParaRPr lang="en-US"/>
            </a:p>
          </p:txBody>
        </p:sp>
        <p:sp>
          <p:nvSpPr>
            <p:cNvPr id="5148" name="Line 22"/>
            <p:cNvSpPr>
              <a:spLocks noChangeShapeType="1"/>
            </p:cNvSpPr>
            <p:nvPr/>
          </p:nvSpPr>
          <p:spPr bwMode="auto">
            <a:xfrm>
              <a:off x="6945" y="11115"/>
              <a:ext cx="495" cy="0"/>
            </a:xfrm>
            <a:prstGeom prst="line">
              <a:avLst/>
            </a:prstGeom>
            <a:noFill/>
            <a:ln w="9525">
              <a:solidFill>
                <a:srgbClr val="000000"/>
              </a:solidFill>
              <a:round/>
              <a:tailEnd type="triangle" w="med" len="med"/>
            </a:ln>
          </p:spPr>
          <p:txBody>
            <a:bodyPr/>
            <a:lstStyle/>
            <a:p>
              <a:endParaRPr lang="en-US"/>
            </a:p>
          </p:txBody>
        </p:sp>
        <p:sp>
          <p:nvSpPr>
            <p:cNvPr id="5149" name="Line 23"/>
            <p:cNvSpPr>
              <a:spLocks noChangeShapeType="1"/>
            </p:cNvSpPr>
            <p:nvPr/>
          </p:nvSpPr>
          <p:spPr bwMode="auto">
            <a:xfrm flipH="1">
              <a:off x="7815" y="11115"/>
              <a:ext cx="405" cy="0"/>
            </a:xfrm>
            <a:prstGeom prst="line">
              <a:avLst/>
            </a:prstGeom>
            <a:noFill/>
            <a:ln w="9525">
              <a:solidFill>
                <a:srgbClr val="000000"/>
              </a:solidFill>
              <a:round/>
              <a:tailEnd type="triangle" w="med" len="med"/>
            </a:ln>
          </p:spPr>
          <p:txBody>
            <a:bodyPr/>
            <a:lstStyle/>
            <a:p>
              <a:endParaRPr lang="en-US"/>
            </a:p>
          </p:txBody>
        </p:sp>
      </p:grpSp>
      <p:sp>
        <p:nvSpPr>
          <p:cNvPr id="5127" name="Rectangle 25"/>
          <p:cNvSpPr>
            <a:spLocks noChangeArrowheads="1"/>
          </p:cNvSpPr>
          <p:nvPr/>
        </p:nvSpPr>
        <p:spPr bwMode="auto">
          <a:xfrm>
            <a:off x="0" y="0"/>
            <a:ext cx="9144000" cy="0"/>
          </a:xfrm>
          <a:prstGeom prst="rect">
            <a:avLst/>
          </a:prstGeom>
          <a:noFill/>
          <a:ln w="9525">
            <a:noFill/>
            <a:miter lim="800000"/>
          </a:ln>
        </p:spPr>
        <p:txBody>
          <a:bodyPr wrap="none" anchor="ctr">
            <a:spAutoFit/>
          </a:bodyPr>
          <a:lstStyle/>
          <a:p>
            <a:endParaRPr lang="ms-MY"/>
          </a:p>
        </p:txBody>
      </p:sp>
      <p:graphicFrame>
        <p:nvGraphicFramePr>
          <p:cNvPr id="5122" name="Object 24"/>
          <p:cNvGraphicFramePr>
            <a:graphicFrameLocks noChangeAspect="1"/>
          </p:cNvGraphicFramePr>
          <p:nvPr/>
        </p:nvGraphicFramePr>
        <p:xfrm>
          <a:off x="2411413" y="5486400"/>
          <a:ext cx="1223962" cy="674688"/>
        </p:xfrm>
        <a:graphic>
          <a:graphicData uri="http://schemas.openxmlformats.org/presentationml/2006/ole">
            <mc:AlternateContent xmlns:mc="http://schemas.openxmlformats.org/markup-compatibility/2006">
              <mc:Choice xmlns:v="urn:schemas-microsoft-com:vml" Requires="v">
                <p:oleObj spid="_x0000_s5121" name="Equation" r:id="rId1" imgW="19507200" imgH="10668000" progId="Equation.3">
                  <p:embed/>
                </p:oleObj>
              </mc:Choice>
              <mc:Fallback>
                <p:oleObj name="Equation" r:id="rId1" imgW="19507200" imgH="10668000" progId="Equation.3">
                  <p:embed/>
                  <p:pic>
                    <p:nvPicPr>
                      <p:cNvPr id="0" name="Object 24"/>
                      <p:cNvPicPr>
                        <a:picLocks noChangeAspect="1"/>
                      </p:cNvPicPr>
                      <p:nvPr/>
                    </p:nvPicPr>
                    <p:blipFill>
                      <a:blip r:embed="rId2"/>
                      <a:stretch>
                        <a:fillRect/>
                      </a:stretch>
                    </p:blipFill>
                    <p:spPr>
                      <a:xfrm>
                        <a:off x="2411413" y="5486400"/>
                        <a:ext cx="1223962" cy="674688"/>
                      </a:xfrm>
                      <a:prstGeom prst="rect">
                        <a:avLst/>
                      </a:prstGeom>
                      <a:noFill/>
                      <a:ln w="9525">
                        <a:noFill/>
                      </a:ln>
                    </p:spPr>
                  </p:pic>
                </p:oleObj>
              </mc:Fallback>
            </mc:AlternateContent>
          </a:graphicData>
        </a:graphic>
      </p:graphicFrame>
      <p:sp>
        <p:nvSpPr>
          <p:cNvPr id="5128" name="Text Box 26"/>
          <p:cNvSpPr txBox="1">
            <a:spLocks noChangeArrowheads="1"/>
          </p:cNvSpPr>
          <p:nvPr/>
        </p:nvSpPr>
        <p:spPr bwMode="auto">
          <a:xfrm>
            <a:off x="1979613" y="2276475"/>
            <a:ext cx="935037" cy="366713"/>
          </a:xfrm>
          <a:prstGeom prst="rect">
            <a:avLst/>
          </a:prstGeom>
          <a:noFill/>
          <a:ln w="9525">
            <a:noFill/>
            <a:miter lim="800000"/>
          </a:ln>
        </p:spPr>
        <p:txBody>
          <a:bodyPr>
            <a:spAutoFit/>
          </a:bodyPr>
          <a:lstStyle/>
          <a:p>
            <a:pPr>
              <a:spcBef>
                <a:spcPct val="50000"/>
              </a:spcBef>
            </a:pPr>
            <a:r>
              <a:rPr lang="en-US"/>
              <a:t>S=1</a:t>
            </a:r>
            <a:endParaRPr lang="en-US"/>
          </a:p>
        </p:txBody>
      </p:sp>
      <p:sp>
        <p:nvSpPr>
          <p:cNvPr id="5129" name="Text Box 28"/>
          <p:cNvSpPr txBox="1">
            <a:spLocks noChangeArrowheads="1"/>
          </p:cNvSpPr>
          <p:nvPr/>
        </p:nvSpPr>
        <p:spPr bwMode="auto">
          <a:xfrm>
            <a:off x="6156325" y="2420938"/>
            <a:ext cx="647700" cy="366712"/>
          </a:xfrm>
          <a:prstGeom prst="rect">
            <a:avLst/>
          </a:prstGeom>
          <a:noFill/>
          <a:ln w="9525">
            <a:noFill/>
            <a:miter lim="800000"/>
          </a:ln>
        </p:spPr>
        <p:txBody>
          <a:bodyPr>
            <a:spAutoFit/>
          </a:bodyPr>
          <a:lstStyle/>
          <a:p>
            <a:pPr>
              <a:spcBef>
                <a:spcPct val="50000"/>
              </a:spcBef>
            </a:pPr>
            <a:r>
              <a:rPr lang="en-US"/>
              <a:t>S=0</a:t>
            </a:r>
            <a:endParaRPr lang="en-US"/>
          </a:p>
        </p:txBody>
      </p:sp>
      <p:sp>
        <p:nvSpPr>
          <p:cNvPr id="5130" name="Line 29"/>
          <p:cNvSpPr>
            <a:spLocks noChangeShapeType="1"/>
          </p:cNvSpPr>
          <p:nvPr/>
        </p:nvSpPr>
        <p:spPr bwMode="auto">
          <a:xfrm flipH="1" flipV="1">
            <a:off x="5867400" y="2276475"/>
            <a:ext cx="504825" cy="215900"/>
          </a:xfrm>
          <a:prstGeom prst="line">
            <a:avLst/>
          </a:prstGeom>
          <a:noFill/>
          <a:ln w="9525">
            <a:solidFill>
              <a:schemeClr val="tx1"/>
            </a:solidFill>
            <a:rou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a:xfrm>
            <a:off x="277813" y="346074"/>
            <a:ext cx="8182619" cy="1138709"/>
          </a:xfrm>
          <a:solidFill>
            <a:schemeClr val="accent5">
              <a:lumMod val="90000"/>
            </a:schemeClr>
          </a:solidFill>
        </p:spPr>
        <p:txBody>
          <a:bodyPr/>
          <a:lstStyle/>
          <a:p>
            <a:pPr eaLnBrk="1" hangingPunct="1"/>
            <a:r>
              <a:rPr lang="en-GB" sz="3600" b="1" dirty="0" smtClean="0">
                <a:solidFill>
                  <a:schemeClr val="accent2"/>
                </a:solidFill>
              </a:rPr>
              <a:t>    Maximum Torque and Starting Torque</a:t>
            </a:r>
            <a:endParaRPr lang="en-US" sz="3600" b="1" dirty="0" smtClean="0">
              <a:solidFill>
                <a:schemeClr val="accent2"/>
              </a:solidFill>
            </a:endParaRPr>
          </a:p>
        </p:txBody>
      </p:sp>
      <p:sp>
        <p:nvSpPr>
          <p:cNvPr id="44037" name="Rectangle 3"/>
          <p:cNvSpPr>
            <a:spLocks noGrp="1" noChangeArrowheads="1"/>
          </p:cNvSpPr>
          <p:nvPr>
            <p:ph type="body" idx="1"/>
          </p:nvPr>
        </p:nvSpPr>
        <p:spPr>
          <a:xfrm>
            <a:off x="395288" y="2071688"/>
            <a:ext cx="8569325" cy="4525962"/>
          </a:xfrm>
        </p:spPr>
        <p:txBody>
          <a:bodyPr/>
          <a:lstStyle/>
          <a:p>
            <a:pPr eaLnBrk="1" hangingPunct="1">
              <a:lnSpc>
                <a:spcPct val="90000"/>
              </a:lnSpc>
            </a:pPr>
            <a:r>
              <a:rPr lang="en-GB" sz="2400" smtClean="0">
                <a:latin typeface="Times New Roman" panose="02020603050405020304" pitchFamily="18" charset="0"/>
                <a:cs typeface="Times New Roman" panose="02020603050405020304" pitchFamily="18" charset="0"/>
              </a:rPr>
              <a:t>Complete rest of T-speed curve (just accept this)</a:t>
            </a:r>
            <a:endParaRPr lang="en-GB" sz="2400" smtClean="0">
              <a:latin typeface="Times New Roman" panose="02020603050405020304" pitchFamily="18" charset="0"/>
              <a:cs typeface="Times New Roman" panose="02020603050405020304" pitchFamily="18" charset="0"/>
            </a:endParaRPr>
          </a:p>
          <a:p>
            <a:pPr eaLnBrk="1" hangingPunct="1">
              <a:lnSpc>
                <a:spcPct val="90000"/>
              </a:lnSpc>
            </a:pPr>
            <a:endParaRPr lang="en-GB" sz="1200" smtClean="0">
              <a:latin typeface="Times New Roman" panose="02020603050405020304" pitchFamily="18" charset="0"/>
              <a:cs typeface="Times New Roman" panose="02020603050405020304" pitchFamily="18" charset="0"/>
            </a:endParaRPr>
          </a:p>
          <a:p>
            <a:pPr eaLnBrk="1" hangingPunct="1">
              <a:lnSpc>
                <a:spcPct val="90000"/>
              </a:lnSpc>
            </a:pPr>
            <a:r>
              <a:rPr lang="en-GB" sz="2400" smtClean="0">
                <a:latin typeface="Times New Roman" panose="02020603050405020304" pitchFamily="18" charset="0"/>
                <a:cs typeface="Times New Roman" panose="02020603050405020304" pitchFamily="18" charset="0"/>
              </a:rPr>
              <a:t>Also plot </a:t>
            </a:r>
            <a:r>
              <a:rPr lang="en-GB" sz="2400" i="1" smtClean="0">
                <a:latin typeface="Times New Roman" panose="02020603050405020304" pitchFamily="18" charset="0"/>
                <a:cs typeface="Times New Roman" panose="02020603050405020304" pitchFamily="18" charset="0"/>
              </a:rPr>
              <a:t>I</a:t>
            </a:r>
            <a:r>
              <a:rPr lang="en-GB" sz="2400" baseline="-25000" smtClean="0">
                <a:latin typeface="Times New Roman" panose="02020603050405020304" pitchFamily="18" charset="0"/>
                <a:cs typeface="Times New Roman" panose="02020603050405020304" pitchFamily="18" charset="0"/>
              </a:rPr>
              <a:t>stator</a:t>
            </a:r>
            <a:r>
              <a:rPr lang="en-GB" sz="2400" smtClean="0">
                <a:latin typeface="Times New Roman" panose="02020603050405020304" pitchFamily="18" charset="0"/>
                <a:cs typeface="Times New Roman" panose="02020603050405020304" pitchFamily="18" charset="0"/>
              </a:rPr>
              <a:t>  (written </a:t>
            </a:r>
            <a:r>
              <a:rPr lang="en-GB" sz="2400" i="1" smtClean="0">
                <a:latin typeface="Times New Roman" panose="02020603050405020304" pitchFamily="18" charset="0"/>
                <a:cs typeface="Times New Roman" panose="02020603050405020304" pitchFamily="18" charset="0"/>
              </a:rPr>
              <a:t>I</a:t>
            </a:r>
            <a:r>
              <a:rPr lang="en-GB" sz="2400" i="1" baseline="-25000" smtClean="0">
                <a:latin typeface="Times New Roman" panose="02020603050405020304" pitchFamily="18" charset="0"/>
                <a:cs typeface="Times New Roman" panose="02020603050405020304" pitchFamily="18" charset="0"/>
              </a:rPr>
              <a:t>s</a:t>
            </a:r>
            <a:r>
              <a:rPr lang="en-GB" sz="2400" smtClean="0">
                <a:latin typeface="Times New Roman" panose="02020603050405020304" pitchFamily="18" charset="0"/>
                <a:cs typeface="Times New Roman" panose="02020603050405020304" pitchFamily="18" charset="0"/>
              </a:rPr>
              <a:t>) </a:t>
            </a:r>
            <a:endParaRPr lang="en-GB" sz="2400" smtClean="0">
              <a:latin typeface="Times New Roman" panose="02020603050405020304" pitchFamily="18" charset="0"/>
              <a:cs typeface="Times New Roman" panose="02020603050405020304" pitchFamily="18" charset="0"/>
            </a:endParaRPr>
          </a:p>
          <a:p>
            <a:pPr eaLnBrk="1" hangingPunct="1">
              <a:lnSpc>
                <a:spcPct val="90000"/>
              </a:lnSpc>
            </a:pPr>
            <a:endParaRPr lang="en-GB" sz="1200" smtClean="0">
              <a:latin typeface="Times New Roman" panose="02020603050405020304" pitchFamily="18" charset="0"/>
              <a:cs typeface="Times New Roman" panose="02020603050405020304" pitchFamily="18" charset="0"/>
            </a:endParaRPr>
          </a:p>
          <a:p>
            <a:pPr eaLnBrk="1" hangingPunct="1">
              <a:lnSpc>
                <a:spcPct val="90000"/>
              </a:lnSpc>
              <a:buFontTx/>
              <a:buNone/>
            </a:pPr>
            <a:r>
              <a:rPr lang="en-GB" sz="2400" smtClean="0">
                <a:latin typeface="Times New Roman" panose="02020603050405020304" pitchFamily="18" charset="0"/>
                <a:cs typeface="Times New Roman" panose="02020603050405020304" pitchFamily="18" charset="0"/>
              </a:rPr>
              <a:t>	-	as slip increase, </a:t>
            </a:r>
            <a:r>
              <a:rPr lang="en-GB" sz="2400" i="1" smtClean="0">
                <a:latin typeface="Times New Roman" panose="02020603050405020304" pitchFamily="18" charset="0"/>
                <a:cs typeface="Times New Roman" panose="02020603050405020304" pitchFamily="18" charset="0"/>
              </a:rPr>
              <a:t>I</a:t>
            </a:r>
            <a:r>
              <a:rPr lang="en-GB" sz="2400" baseline="-25000" smtClean="0">
                <a:latin typeface="Times New Roman" panose="02020603050405020304" pitchFamily="18" charset="0"/>
                <a:cs typeface="Times New Roman" panose="02020603050405020304" pitchFamily="18" charset="0"/>
              </a:rPr>
              <a:t>r</a:t>
            </a:r>
            <a:r>
              <a:rPr lang="en-GB" sz="2400" smtClean="0">
                <a:latin typeface="Times New Roman" panose="02020603050405020304" pitchFamily="18" charset="0"/>
                <a:cs typeface="Times New Roman" panose="02020603050405020304" pitchFamily="18" charset="0"/>
              </a:rPr>
              <a:t> increases</a:t>
            </a:r>
            <a:endParaRPr lang="en-GB" sz="2400" smtClean="0">
              <a:latin typeface="Times New Roman" panose="02020603050405020304" pitchFamily="18" charset="0"/>
              <a:cs typeface="Times New Roman" panose="02020603050405020304" pitchFamily="18" charset="0"/>
            </a:endParaRPr>
          </a:p>
          <a:p>
            <a:pPr eaLnBrk="1" hangingPunct="1">
              <a:lnSpc>
                <a:spcPct val="90000"/>
              </a:lnSpc>
              <a:buFontTx/>
              <a:buNone/>
            </a:pPr>
            <a:endParaRPr lang="en-GB" sz="1200" smtClean="0">
              <a:latin typeface="Times New Roman" panose="02020603050405020304" pitchFamily="18" charset="0"/>
              <a:cs typeface="Times New Roman" panose="02020603050405020304" pitchFamily="18" charset="0"/>
            </a:endParaRPr>
          </a:p>
          <a:p>
            <a:pPr eaLnBrk="1" hangingPunct="1">
              <a:lnSpc>
                <a:spcPct val="90000"/>
              </a:lnSpc>
              <a:buFontTx/>
              <a:buNone/>
            </a:pPr>
            <a:r>
              <a:rPr lang="en-GB" sz="2400" smtClean="0">
                <a:latin typeface="Times New Roman" panose="02020603050405020304" pitchFamily="18" charset="0"/>
                <a:cs typeface="Times New Roman" panose="02020603050405020304" pitchFamily="18" charset="0"/>
              </a:rPr>
              <a:t>	-	</a:t>
            </a:r>
            <a:r>
              <a:rPr lang="en-GB" sz="2400" i="1" smtClean="0">
                <a:latin typeface="Times New Roman" panose="02020603050405020304" pitchFamily="18" charset="0"/>
                <a:cs typeface="Times New Roman" panose="02020603050405020304" pitchFamily="18" charset="0"/>
              </a:rPr>
              <a:t>I</a:t>
            </a:r>
            <a:r>
              <a:rPr lang="en-GB" sz="2400" baseline="-25000" smtClean="0">
                <a:latin typeface="Times New Roman" panose="02020603050405020304" pitchFamily="18" charset="0"/>
                <a:cs typeface="Times New Roman" panose="02020603050405020304" pitchFamily="18" charset="0"/>
              </a:rPr>
              <a:t>r</a:t>
            </a:r>
            <a:r>
              <a:rPr lang="en-GB" sz="2400" smtClean="0">
                <a:latin typeface="Times New Roman" panose="02020603050405020304" pitchFamily="18" charset="0"/>
                <a:cs typeface="Times New Roman" panose="02020603050405020304" pitchFamily="18" charset="0"/>
              </a:rPr>
              <a:t> sets up (rotating) field of its own to try and reduce main B</a:t>
            </a:r>
            <a:endParaRPr lang="en-GB" sz="2400" smtClean="0">
              <a:latin typeface="Times New Roman" panose="02020603050405020304" pitchFamily="18" charset="0"/>
              <a:cs typeface="Times New Roman" panose="02020603050405020304" pitchFamily="18" charset="0"/>
            </a:endParaRPr>
          </a:p>
          <a:p>
            <a:pPr eaLnBrk="1" hangingPunct="1">
              <a:lnSpc>
                <a:spcPct val="90000"/>
              </a:lnSpc>
              <a:buFontTx/>
              <a:buNone/>
            </a:pPr>
            <a:endParaRPr lang="en-GB" sz="1200" smtClean="0">
              <a:latin typeface="Times New Roman" panose="02020603050405020304" pitchFamily="18" charset="0"/>
              <a:cs typeface="Times New Roman" panose="02020603050405020304" pitchFamily="18" charset="0"/>
            </a:endParaRPr>
          </a:p>
          <a:p>
            <a:pPr eaLnBrk="1" hangingPunct="1">
              <a:lnSpc>
                <a:spcPct val="90000"/>
              </a:lnSpc>
              <a:buFontTx/>
              <a:buNone/>
            </a:pPr>
            <a:r>
              <a:rPr lang="en-GB" sz="2400" smtClean="0">
                <a:latin typeface="Times New Roman" panose="02020603050405020304" pitchFamily="18" charset="0"/>
                <a:cs typeface="Times New Roman" panose="02020603050405020304" pitchFamily="18" charset="0"/>
              </a:rPr>
              <a:t>	-	Not allowed to do this! See TF operation!</a:t>
            </a:r>
            <a:endParaRPr lang="en-GB" sz="2400" smtClean="0">
              <a:latin typeface="Times New Roman" panose="02020603050405020304" pitchFamily="18" charset="0"/>
              <a:cs typeface="Times New Roman" panose="02020603050405020304" pitchFamily="18" charset="0"/>
            </a:endParaRPr>
          </a:p>
          <a:p>
            <a:pPr eaLnBrk="1" hangingPunct="1">
              <a:lnSpc>
                <a:spcPct val="90000"/>
              </a:lnSpc>
              <a:buFontTx/>
              <a:buNone/>
            </a:pPr>
            <a:endParaRPr lang="en-GB" sz="1200" smtClean="0">
              <a:latin typeface="Times New Roman" panose="02020603050405020304" pitchFamily="18" charset="0"/>
              <a:cs typeface="Times New Roman" panose="02020603050405020304" pitchFamily="18" charset="0"/>
            </a:endParaRPr>
          </a:p>
          <a:p>
            <a:pPr eaLnBrk="1" hangingPunct="1">
              <a:lnSpc>
                <a:spcPct val="90000"/>
              </a:lnSpc>
              <a:buFontTx/>
              <a:buNone/>
            </a:pPr>
            <a:r>
              <a:rPr lang="en-GB" sz="2400" smtClean="0">
                <a:latin typeface="Times New Roman" panose="02020603050405020304" pitchFamily="18" charset="0"/>
                <a:cs typeface="Times New Roman" panose="02020603050405020304" pitchFamily="18" charset="0"/>
              </a:rPr>
              <a:t>	-	Additional </a:t>
            </a:r>
            <a:r>
              <a:rPr lang="en-GB" sz="2400" i="1" smtClean="0">
                <a:latin typeface="Times New Roman" panose="02020603050405020304" pitchFamily="18" charset="0"/>
                <a:cs typeface="Times New Roman" panose="02020603050405020304" pitchFamily="18" charset="0"/>
              </a:rPr>
              <a:t>I</a:t>
            </a:r>
            <a:r>
              <a:rPr lang="en-GB" sz="2400" baseline="-25000" smtClean="0">
                <a:latin typeface="Times New Roman" panose="02020603050405020304" pitchFamily="18" charset="0"/>
                <a:cs typeface="Times New Roman" panose="02020603050405020304" pitchFamily="18" charset="0"/>
              </a:rPr>
              <a:t>s</a:t>
            </a:r>
            <a:r>
              <a:rPr lang="en-GB" sz="2400" smtClean="0">
                <a:latin typeface="Times New Roman" panose="02020603050405020304" pitchFamily="18" charset="0"/>
                <a:cs typeface="Times New Roman" panose="02020603050405020304" pitchFamily="18" charset="0"/>
              </a:rPr>
              <a:t> flows to nullify field of </a:t>
            </a:r>
            <a:r>
              <a:rPr lang="en-GB" sz="2400" i="1" smtClean="0">
                <a:latin typeface="Times New Roman" panose="02020603050405020304" pitchFamily="18" charset="0"/>
                <a:cs typeface="Times New Roman" panose="02020603050405020304" pitchFamily="18" charset="0"/>
              </a:rPr>
              <a:t>I</a:t>
            </a:r>
            <a:r>
              <a:rPr lang="en-GB" sz="2400" baseline="-25000" smtClean="0">
                <a:latin typeface="Times New Roman" panose="02020603050405020304" pitchFamily="18" charset="0"/>
                <a:cs typeface="Times New Roman" panose="02020603050405020304" pitchFamily="18" charset="0"/>
              </a:rPr>
              <a:t>r</a:t>
            </a:r>
            <a:r>
              <a:rPr lang="en-GB" sz="2400" smtClean="0">
                <a:latin typeface="Times New Roman" panose="02020603050405020304" pitchFamily="18" charset="0"/>
                <a:cs typeface="Times New Roman" panose="02020603050405020304" pitchFamily="18" charset="0"/>
              </a:rPr>
              <a:t> </a:t>
            </a:r>
            <a:endParaRPr lang="en-US" sz="240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60" name="Rectangle 34"/>
          <p:cNvSpPr>
            <a:spLocks noChangeArrowheads="1"/>
          </p:cNvSpPr>
          <p:nvPr/>
        </p:nvSpPr>
        <p:spPr bwMode="auto">
          <a:xfrm>
            <a:off x="594995" y="4146233"/>
            <a:ext cx="8353425" cy="2282825"/>
          </a:xfrm>
          <a:prstGeom prst="rect">
            <a:avLst/>
          </a:prstGeom>
          <a:noFill/>
          <a:ln w="9525">
            <a:noFill/>
            <a:miter lim="800000"/>
          </a:ln>
        </p:spPr>
        <p:txBody>
          <a:bodyPr anchor="ctr">
            <a:spAutoFit/>
          </a:bodyPr>
          <a:lstStyle/>
          <a:p>
            <a:pPr>
              <a:buFont typeface="Wingdings" panose="05000000000000000000" pitchFamily="2" charset="2"/>
              <a:buChar char="§"/>
              <a:tabLst>
                <a:tab pos="360045" algn="l"/>
              </a:tabLst>
            </a:pPr>
            <a:r>
              <a:rPr lang="en-GB" sz="2400">
                <a:latin typeface="Times New Roman" panose="02020603050405020304" pitchFamily="18" charset="0"/>
                <a:cs typeface="Times New Roman" panose="02020603050405020304" pitchFamily="18" charset="0"/>
              </a:rPr>
              <a:t>	Can start IM by switching onto 3</a:t>
            </a:r>
            <a:r>
              <a:rPr lang="en-GB" sz="2400">
                <a:latin typeface="Times New Roman" panose="02020603050405020304" pitchFamily="18" charset="0"/>
                <a:cs typeface="Times New Roman" panose="02020603050405020304" pitchFamily="18" charset="0"/>
                <a:sym typeface="Symbol" panose="05050102010706020507" pitchFamily="18" charset="2"/>
              </a:rPr>
              <a:t></a:t>
            </a:r>
            <a:r>
              <a:rPr lang="en-GB" sz="2400">
                <a:latin typeface="Times New Roman" panose="02020603050405020304" pitchFamily="18" charset="0"/>
                <a:cs typeface="Times New Roman" panose="02020603050405020304" pitchFamily="18" charset="0"/>
              </a:rPr>
              <a:t> mains (DOL start)</a:t>
            </a:r>
            <a:endParaRPr lang="en-GB" sz="2400">
              <a:latin typeface="Times New Roman" panose="02020603050405020304" pitchFamily="18" charset="0"/>
              <a:cs typeface="Times New Roman" panose="02020603050405020304" pitchFamily="18" charset="0"/>
            </a:endParaRPr>
          </a:p>
          <a:p>
            <a:pPr>
              <a:buFont typeface="Wingdings" panose="05000000000000000000" pitchFamily="2" charset="2"/>
              <a:buChar char="§"/>
              <a:tabLst>
                <a:tab pos="360045" algn="l"/>
              </a:tabLst>
            </a:pPr>
            <a:r>
              <a:rPr lang="en-GB" sz="2400">
                <a:latin typeface="Times New Roman" panose="02020603050405020304" pitchFamily="18" charset="0"/>
                <a:cs typeface="Times New Roman" panose="02020603050405020304" pitchFamily="18" charset="0"/>
              </a:rPr>
              <a:t> 	Pull out torque usually 2 to 3 x T</a:t>
            </a:r>
            <a:r>
              <a:rPr lang="en-GB" sz="2400" baseline="-25000">
                <a:latin typeface="Times New Roman" panose="02020603050405020304" pitchFamily="18" charset="0"/>
                <a:cs typeface="Times New Roman" panose="02020603050405020304" pitchFamily="18" charset="0"/>
              </a:rPr>
              <a:t>rated</a:t>
            </a:r>
            <a:endParaRPr lang="en-US" sz="2400">
              <a:latin typeface="Times New Roman" panose="02020603050405020304" pitchFamily="18" charset="0"/>
              <a:cs typeface="Times New Roman" panose="02020603050405020304" pitchFamily="18" charset="0"/>
            </a:endParaRPr>
          </a:p>
          <a:p>
            <a:pPr>
              <a:buFont typeface="Wingdings" panose="05000000000000000000" pitchFamily="2" charset="2"/>
              <a:buChar char="§"/>
              <a:tabLst>
                <a:tab pos="360045" algn="l"/>
              </a:tabLst>
            </a:pPr>
            <a:r>
              <a:rPr lang="en-GB" sz="2400">
                <a:latin typeface="Times New Roman" panose="02020603050405020304" pitchFamily="18" charset="0"/>
                <a:cs typeface="Times New Roman" panose="02020603050405020304" pitchFamily="18" charset="0"/>
              </a:rPr>
              <a:t>  T</a:t>
            </a:r>
            <a:r>
              <a:rPr lang="en-GB" sz="2400" baseline="-25000">
                <a:latin typeface="Times New Roman" panose="02020603050405020304" pitchFamily="18" charset="0"/>
                <a:cs typeface="Times New Roman" panose="02020603050405020304" pitchFamily="18" charset="0"/>
              </a:rPr>
              <a:t>start</a:t>
            </a:r>
            <a:r>
              <a:rPr lang="en-GB" sz="2400">
                <a:latin typeface="Times New Roman" panose="02020603050405020304" pitchFamily="18" charset="0"/>
                <a:cs typeface="Times New Roman" panose="02020603050405020304" pitchFamily="18" charset="0"/>
              </a:rPr>
              <a:t> normally less than T</a:t>
            </a:r>
            <a:r>
              <a:rPr lang="en-GB" sz="2400" baseline="-25000">
                <a:latin typeface="Times New Roman" panose="02020603050405020304" pitchFamily="18" charset="0"/>
                <a:cs typeface="Times New Roman" panose="02020603050405020304" pitchFamily="18" charset="0"/>
              </a:rPr>
              <a:t>pull out</a:t>
            </a:r>
            <a:endParaRPr lang="en-GB" sz="2400" i="1">
              <a:latin typeface="Times New Roman" panose="02020603050405020304" pitchFamily="18" charset="0"/>
              <a:cs typeface="Times New Roman" panose="02020603050405020304" pitchFamily="18" charset="0"/>
            </a:endParaRPr>
          </a:p>
          <a:p>
            <a:pPr>
              <a:buFont typeface="Wingdings" panose="05000000000000000000" pitchFamily="2" charset="2"/>
              <a:buChar char="§"/>
              <a:tabLst>
                <a:tab pos="360045" algn="l"/>
              </a:tabLst>
            </a:pPr>
            <a:r>
              <a:rPr lang="en-GB" sz="2400" i="1">
                <a:latin typeface="Times New Roman" panose="02020603050405020304" pitchFamily="18" charset="0"/>
                <a:cs typeface="Times New Roman" panose="02020603050405020304" pitchFamily="18" charset="0"/>
              </a:rPr>
              <a:t>  I</a:t>
            </a:r>
            <a:r>
              <a:rPr lang="en-GB" sz="2400" baseline="-25000">
                <a:latin typeface="Times New Roman" panose="02020603050405020304" pitchFamily="18" charset="0"/>
                <a:cs typeface="Times New Roman" panose="02020603050405020304" pitchFamily="18" charset="0"/>
              </a:rPr>
              <a:t>s</a:t>
            </a:r>
            <a:r>
              <a:rPr lang="en-GB" sz="2400">
                <a:latin typeface="Times New Roman" panose="02020603050405020304" pitchFamily="18" charset="0"/>
                <a:cs typeface="Times New Roman" panose="02020603050405020304" pitchFamily="18" charset="0"/>
              </a:rPr>
              <a:t> at start can be very large, often 5 to 8 x I</a:t>
            </a:r>
            <a:r>
              <a:rPr lang="en-GB" sz="2400" baseline="-25000">
                <a:latin typeface="Times New Roman" panose="02020603050405020304" pitchFamily="18" charset="0"/>
                <a:cs typeface="Times New Roman" panose="02020603050405020304" pitchFamily="18" charset="0"/>
              </a:rPr>
              <a:t>s_rated</a:t>
            </a:r>
            <a:endParaRPr lang="en-GB" sz="2400" baseline="-25000">
              <a:latin typeface="Times New Roman" panose="02020603050405020304" pitchFamily="18" charset="0"/>
              <a:cs typeface="Times New Roman" panose="02020603050405020304" pitchFamily="18" charset="0"/>
            </a:endParaRPr>
          </a:p>
          <a:p>
            <a:pPr>
              <a:buFont typeface="Wingdings" panose="05000000000000000000" pitchFamily="2" charset="2"/>
              <a:buChar char="§"/>
              <a:tabLst>
                <a:tab pos="360045" algn="l"/>
              </a:tabLst>
            </a:pPr>
            <a:r>
              <a:rPr lang="en-GB" sz="2400">
                <a:latin typeface="Times New Roman" panose="02020603050405020304" pitchFamily="18" charset="0"/>
                <a:cs typeface="Times New Roman" panose="02020603050405020304" pitchFamily="18" charset="0"/>
              </a:rPr>
              <a:t>  IM must accelerate quickly to point P so that large </a:t>
            </a:r>
            <a:r>
              <a:rPr lang="en-GB" sz="2400" i="1">
                <a:latin typeface="Times New Roman" panose="02020603050405020304" pitchFamily="18" charset="0"/>
                <a:cs typeface="Times New Roman" panose="02020603050405020304" pitchFamily="18" charset="0"/>
              </a:rPr>
              <a:t>I</a:t>
            </a:r>
            <a:r>
              <a:rPr lang="en-GB" sz="2400" baseline="-25000">
                <a:latin typeface="Times New Roman" panose="02020603050405020304" pitchFamily="18" charset="0"/>
                <a:cs typeface="Times New Roman" panose="02020603050405020304" pitchFamily="18" charset="0"/>
              </a:rPr>
              <a:t>s</a:t>
            </a:r>
            <a:r>
              <a:rPr lang="en-GB" sz="2400">
                <a:latin typeface="Times New Roman" panose="02020603050405020304" pitchFamily="18" charset="0"/>
                <a:cs typeface="Times New Roman" panose="02020603050405020304" pitchFamily="18" charset="0"/>
              </a:rPr>
              <a:t> flows  only 	for a short time</a:t>
            </a:r>
            <a:r>
              <a:rPr lang="en-US" sz="2400">
                <a:latin typeface="Times New Roman" panose="02020603050405020304" pitchFamily="18" charset="0"/>
                <a:cs typeface="Times New Roman" panose="02020603050405020304" pitchFamily="18" charset="0"/>
              </a:rPr>
              <a:t> </a:t>
            </a:r>
            <a:endParaRPr lang="en-GB" sz="2400">
              <a:latin typeface="Times New Roman" panose="02020603050405020304" pitchFamily="18" charset="0"/>
              <a:cs typeface="Times New Roman" panose="02020603050405020304" pitchFamily="18" charset="0"/>
            </a:endParaRPr>
          </a:p>
        </p:txBody>
      </p:sp>
      <p:grpSp>
        <p:nvGrpSpPr>
          <p:cNvPr id="45061" name="Group 56"/>
          <p:cNvGrpSpPr/>
          <p:nvPr/>
        </p:nvGrpSpPr>
        <p:grpSpPr bwMode="auto">
          <a:xfrm>
            <a:off x="684213" y="188913"/>
            <a:ext cx="7343775" cy="3827462"/>
            <a:chOff x="431" y="119"/>
            <a:chExt cx="4626" cy="2411"/>
          </a:xfrm>
        </p:grpSpPr>
        <p:sp>
          <p:nvSpPr>
            <p:cNvPr id="45062" name="Freeform 5"/>
            <p:cNvSpPr/>
            <p:nvPr/>
          </p:nvSpPr>
          <p:spPr bwMode="auto">
            <a:xfrm>
              <a:off x="1265" y="1240"/>
              <a:ext cx="2537" cy="684"/>
            </a:xfrm>
            <a:custGeom>
              <a:avLst/>
              <a:gdLst>
                <a:gd name="T0" fmla="*/ 0 w 5610"/>
                <a:gd name="T1" fmla="*/ 145 h 1485"/>
                <a:gd name="T2" fmla="*/ 80 w 5610"/>
                <a:gd name="T3" fmla="*/ 139 h 1485"/>
                <a:gd name="T4" fmla="*/ 182 w 5610"/>
                <a:gd name="T5" fmla="*/ 128 h 1485"/>
                <a:gd name="T6" fmla="*/ 313 w 5610"/>
                <a:gd name="T7" fmla="*/ 98 h 1485"/>
                <a:gd name="T8" fmla="*/ 439 w 5610"/>
                <a:gd name="T9" fmla="*/ 47 h 1485"/>
                <a:gd name="T10" fmla="*/ 519 w 5610"/>
                <a:gd name="T11" fmla="*/ 0 h 1485"/>
                <a:gd name="T12" fmla="*/ 0 60000 65536"/>
                <a:gd name="T13" fmla="*/ 0 60000 65536"/>
                <a:gd name="T14" fmla="*/ 0 60000 65536"/>
                <a:gd name="T15" fmla="*/ 0 60000 65536"/>
                <a:gd name="T16" fmla="*/ 0 60000 65536"/>
                <a:gd name="T17" fmla="*/ 0 60000 65536"/>
                <a:gd name="T18" fmla="*/ 0 w 5610"/>
                <a:gd name="T19" fmla="*/ 0 h 1485"/>
                <a:gd name="T20" fmla="*/ 5610 w 5610"/>
                <a:gd name="T21" fmla="*/ 1485 h 1485"/>
              </a:gdLst>
              <a:ahLst/>
              <a:cxnLst>
                <a:cxn ang="T12">
                  <a:pos x="T0" y="T1"/>
                </a:cxn>
                <a:cxn ang="T13">
                  <a:pos x="T2" y="T3"/>
                </a:cxn>
                <a:cxn ang="T14">
                  <a:pos x="T4" y="T5"/>
                </a:cxn>
                <a:cxn ang="T15">
                  <a:pos x="T6" y="T7"/>
                </a:cxn>
                <a:cxn ang="T16">
                  <a:pos x="T8" y="T9"/>
                </a:cxn>
                <a:cxn ang="T17">
                  <a:pos x="T10" y="T11"/>
                </a:cxn>
              </a:cxnLst>
              <a:rect l="T18" t="T19" r="T20" b="T21"/>
              <a:pathLst>
                <a:path w="5610" h="1485">
                  <a:moveTo>
                    <a:pt x="0" y="1485"/>
                  </a:moveTo>
                  <a:cubicBezTo>
                    <a:pt x="271" y="1470"/>
                    <a:pt x="543" y="1455"/>
                    <a:pt x="870" y="1425"/>
                  </a:cubicBezTo>
                  <a:cubicBezTo>
                    <a:pt x="1197" y="1395"/>
                    <a:pt x="1545" y="1375"/>
                    <a:pt x="1965" y="1305"/>
                  </a:cubicBezTo>
                  <a:cubicBezTo>
                    <a:pt x="2385" y="1235"/>
                    <a:pt x="2928" y="1142"/>
                    <a:pt x="3390" y="1005"/>
                  </a:cubicBezTo>
                  <a:cubicBezTo>
                    <a:pt x="3852" y="868"/>
                    <a:pt x="4370" y="647"/>
                    <a:pt x="4740" y="480"/>
                  </a:cubicBezTo>
                  <a:cubicBezTo>
                    <a:pt x="5110" y="313"/>
                    <a:pt x="5465" y="80"/>
                    <a:pt x="5610" y="0"/>
                  </a:cubicBezTo>
                </a:path>
              </a:pathLst>
            </a:custGeom>
            <a:noFill/>
            <a:ln w="9525" cap="flat">
              <a:solidFill>
                <a:srgbClr val="000000"/>
              </a:solidFill>
              <a:prstDash val="lgDash"/>
              <a:round/>
            </a:ln>
          </p:spPr>
          <p:txBody>
            <a:bodyPr/>
            <a:lstStyle/>
            <a:p>
              <a:endParaRPr lang="en-US"/>
            </a:p>
          </p:txBody>
        </p:sp>
        <p:sp>
          <p:nvSpPr>
            <p:cNvPr id="45063" name="Text Box 7"/>
            <p:cNvSpPr txBox="1">
              <a:spLocks noChangeArrowheads="1"/>
            </p:cNvSpPr>
            <p:nvPr/>
          </p:nvSpPr>
          <p:spPr bwMode="auto">
            <a:xfrm>
              <a:off x="1000" y="2255"/>
              <a:ext cx="428" cy="275"/>
            </a:xfrm>
            <a:prstGeom prst="rect">
              <a:avLst/>
            </a:prstGeom>
            <a:solidFill>
              <a:srgbClr val="FFFFFF"/>
            </a:solidFill>
            <a:ln w="9525">
              <a:noFill/>
              <a:miter lim="800000"/>
            </a:ln>
          </p:spPr>
          <p:txBody>
            <a:bodyPr/>
            <a:lstStyle/>
            <a:p>
              <a:r>
                <a:rPr lang="en-US" sz="1600"/>
                <a:t>s</a:t>
              </a:r>
              <a:endParaRPr lang="en-US"/>
            </a:p>
          </p:txBody>
        </p:sp>
        <p:sp>
          <p:nvSpPr>
            <p:cNvPr id="45064" name="Text Box 8"/>
            <p:cNvSpPr txBox="1">
              <a:spLocks noChangeArrowheads="1"/>
            </p:cNvSpPr>
            <p:nvPr/>
          </p:nvSpPr>
          <p:spPr bwMode="auto">
            <a:xfrm>
              <a:off x="975" y="348"/>
              <a:ext cx="289" cy="275"/>
            </a:xfrm>
            <a:prstGeom prst="rect">
              <a:avLst/>
            </a:prstGeom>
            <a:solidFill>
              <a:srgbClr val="FFFFFF"/>
            </a:solidFill>
            <a:ln w="9525">
              <a:noFill/>
              <a:miter lim="800000"/>
            </a:ln>
          </p:spPr>
          <p:txBody>
            <a:bodyPr/>
            <a:lstStyle/>
            <a:p>
              <a:r>
                <a:rPr lang="en-US" sz="1600"/>
                <a:t>T</a:t>
              </a:r>
              <a:endParaRPr lang="en-US"/>
            </a:p>
          </p:txBody>
        </p:sp>
        <p:sp>
          <p:nvSpPr>
            <p:cNvPr id="45065" name="Text Box 9"/>
            <p:cNvSpPr txBox="1">
              <a:spLocks noChangeArrowheads="1"/>
            </p:cNvSpPr>
            <p:nvPr/>
          </p:nvSpPr>
          <p:spPr bwMode="auto">
            <a:xfrm>
              <a:off x="4740" y="1799"/>
              <a:ext cx="289" cy="276"/>
            </a:xfrm>
            <a:prstGeom prst="rect">
              <a:avLst/>
            </a:prstGeom>
            <a:solidFill>
              <a:srgbClr val="FFFFFF"/>
            </a:solidFill>
            <a:ln w="9525">
              <a:noFill/>
              <a:miter lim="800000"/>
            </a:ln>
          </p:spPr>
          <p:txBody>
            <a:bodyPr/>
            <a:lstStyle/>
            <a:p>
              <a:r>
                <a:rPr lang="en-US" sz="1600">
                  <a:sym typeface="Symbol" panose="05050102010706020507" pitchFamily="18" charset="2"/>
                </a:rPr>
                <a:t></a:t>
              </a:r>
              <a:r>
                <a:rPr lang="en-US" sz="1600" baseline="-25000"/>
                <a:t>r</a:t>
              </a:r>
              <a:endParaRPr lang="en-US"/>
            </a:p>
          </p:txBody>
        </p:sp>
        <p:sp>
          <p:nvSpPr>
            <p:cNvPr id="45066" name="Text Box 10"/>
            <p:cNvSpPr txBox="1">
              <a:spLocks noChangeArrowheads="1"/>
            </p:cNvSpPr>
            <p:nvPr/>
          </p:nvSpPr>
          <p:spPr bwMode="auto">
            <a:xfrm>
              <a:off x="3622" y="1970"/>
              <a:ext cx="289" cy="275"/>
            </a:xfrm>
            <a:prstGeom prst="rect">
              <a:avLst/>
            </a:prstGeom>
            <a:solidFill>
              <a:srgbClr val="FFFFFF"/>
            </a:solidFill>
            <a:ln w="9525">
              <a:noFill/>
              <a:miter lim="800000"/>
            </a:ln>
          </p:spPr>
          <p:txBody>
            <a:bodyPr/>
            <a:lstStyle/>
            <a:p>
              <a:r>
                <a:rPr lang="en-US" sz="1600">
                  <a:sym typeface="Symbol" panose="05050102010706020507" pitchFamily="18" charset="2"/>
                </a:rPr>
                <a:t></a:t>
              </a:r>
              <a:r>
                <a:rPr lang="en-US" sz="1600" baseline="-25000"/>
                <a:t>s</a:t>
              </a:r>
              <a:endParaRPr lang="en-US"/>
            </a:p>
          </p:txBody>
        </p:sp>
        <p:sp>
          <p:nvSpPr>
            <p:cNvPr id="45067" name="Text Box 11"/>
            <p:cNvSpPr txBox="1">
              <a:spLocks noChangeArrowheads="1"/>
            </p:cNvSpPr>
            <p:nvPr/>
          </p:nvSpPr>
          <p:spPr bwMode="auto">
            <a:xfrm>
              <a:off x="3747" y="945"/>
              <a:ext cx="510" cy="275"/>
            </a:xfrm>
            <a:prstGeom prst="rect">
              <a:avLst/>
            </a:prstGeom>
            <a:solidFill>
              <a:srgbClr val="FFFFFF"/>
            </a:solidFill>
            <a:ln w="9525">
              <a:noFill/>
              <a:miter lim="800000"/>
            </a:ln>
          </p:spPr>
          <p:txBody>
            <a:bodyPr/>
            <a:lstStyle/>
            <a:p>
              <a:r>
                <a:rPr lang="en-US" sz="1600"/>
                <a:t>T</a:t>
              </a:r>
              <a:r>
                <a:rPr lang="en-US" sz="1600" baseline="-25000"/>
                <a:t>rated</a:t>
              </a:r>
              <a:endParaRPr lang="en-US"/>
            </a:p>
          </p:txBody>
        </p:sp>
        <p:sp>
          <p:nvSpPr>
            <p:cNvPr id="45068" name="Text Box 12"/>
            <p:cNvSpPr txBox="1">
              <a:spLocks noChangeArrowheads="1"/>
            </p:cNvSpPr>
            <p:nvPr/>
          </p:nvSpPr>
          <p:spPr bwMode="auto">
            <a:xfrm>
              <a:off x="4547" y="119"/>
              <a:ext cx="510" cy="275"/>
            </a:xfrm>
            <a:prstGeom prst="rect">
              <a:avLst/>
            </a:prstGeom>
            <a:solidFill>
              <a:srgbClr val="FFFFFF"/>
            </a:solidFill>
            <a:ln w="9525">
              <a:noFill/>
              <a:miter lim="800000"/>
            </a:ln>
          </p:spPr>
          <p:txBody>
            <a:bodyPr/>
            <a:lstStyle/>
            <a:p>
              <a:r>
                <a:rPr lang="en-US" sz="1600" i="1">
                  <a:latin typeface="Times New Roman" panose="02020603050405020304" pitchFamily="18" charset="0"/>
                </a:rPr>
                <a:t>I</a:t>
              </a:r>
              <a:r>
                <a:rPr lang="en-US" sz="1600" baseline="-25000"/>
                <a:t>Stator</a:t>
              </a:r>
              <a:endParaRPr lang="en-US"/>
            </a:p>
          </p:txBody>
        </p:sp>
        <p:sp>
          <p:nvSpPr>
            <p:cNvPr id="45069" name="Text Box 13"/>
            <p:cNvSpPr txBox="1">
              <a:spLocks noChangeArrowheads="1"/>
            </p:cNvSpPr>
            <p:nvPr/>
          </p:nvSpPr>
          <p:spPr bwMode="auto">
            <a:xfrm>
              <a:off x="2207" y="261"/>
              <a:ext cx="510" cy="275"/>
            </a:xfrm>
            <a:prstGeom prst="rect">
              <a:avLst/>
            </a:prstGeom>
            <a:solidFill>
              <a:srgbClr val="FFFFFF"/>
            </a:solidFill>
            <a:ln w="9525">
              <a:noFill/>
              <a:miter lim="800000"/>
            </a:ln>
          </p:spPr>
          <p:txBody>
            <a:bodyPr/>
            <a:lstStyle/>
            <a:p>
              <a:r>
                <a:rPr lang="en-US" sz="1600" i="1">
                  <a:latin typeface="Times New Roman" panose="02020603050405020304" pitchFamily="18" charset="0"/>
                </a:rPr>
                <a:t>I</a:t>
              </a:r>
              <a:r>
                <a:rPr lang="en-US" sz="1600" baseline="-25000"/>
                <a:t>Stator</a:t>
              </a:r>
              <a:endParaRPr lang="en-US"/>
            </a:p>
          </p:txBody>
        </p:sp>
        <p:sp>
          <p:nvSpPr>
            <p:cNvPr id="45070" name="Line 15"/>
            <p:cNvSpPr>
              <a:spLocks noChangeShapeType="1"/>
            </p:cNvSpPr>
            <p:nvPr/>
          </p:nvSpPr>
          <p:spPr bwMode="auto">
            <a:xfrm flipH="1">
              <a:off x="2106" y="404"/>
              <a:ext cx="122" cy="166"/>
            </a:xfrm>
            <a:prstGeom prst="line">
              <a:avLst/>
            </a:prstGeom>
            <a:noFill/>
            <a:ln w="9525">
              <a:solidFill>
                <a:srgbClr val="000000"/>
              </a:solidFill>
              <a:round/>
              <a:tailEnd type="triangle" w="med" len="med"/>
            </a:ln>
          </p:spPr>
          <p:txBody>
            <a:bodyPr/>
            <a:lstStyle/>
            <a:p>
              <a:endParaRPr lang="en-US"/>
            </a:p>
          </p:txBody>
        </p:sp>
        <p:sp>
          <p:nvSpPr>
            <p:cNvPr id="45071" name="Line 16"/>
            <p:cNvSpPr>
              <a:spLocks noChangeShapeType="1"/>
            </p:cNvSpPr>
            <p:nvPr/>
          </p:nvSpPr>
          <p:spPr bwMode="auto">
            <a:xfrm>
              <a:off x="1265" y="281"/>
              <a:ext cx="0" cy="1643"/>
            </a:xfrm>
            <a:prstGeom prst="line">
              <a:avLst/>
            </a:prstGeom>
            <a:noFill/>
            <a:ln w="9525">
              <a:solidFill>
                <a:srgbClr val="000000"/>
              </a:solidFill>
              <a:round/>
              <a:headEnd type="triangle" w="med" len="med"/>
            </a:ln>
          </p:spPr>
          <p:txBody>
            <a:bodyPr/>
            <a:lstStyle/>
            <a:p>
              <a:endParaRPr lang="en-US"/>
            </a:p>
          </p:txBody>
        </p:sp>
        <p:sp>
          <p:nvSpPr>
            <p:cNvPr id="45072" name="Line 17"/>
            <p:cNvSpPr>
              <a:spLocks noChangeShapeType="1"/>
            </p:cNvSpPr>
            <p:nvPr/>
          </p:nvSpPr>
          <p:spPr bwMode="auto">
            <a:xfrm>
              <a:off x="1265" y="1924"/>
              <a:ext cx="3481" cy="0"/>
            </a:xfrm>
            <a:prstGeom prst="line">
              <a:avLst/>
            </a:prstGeom>
            <a:noFill/>
            <a:ln w="9525">
              <a:solidFill>
                <a:srgbClr val="000000"/>
              </a:solidFill>
              <a:round/>
              <a:tailEnd type="triangle" w="med" len="med"/>
            </a:ln>
          </p:spPr>
          <p:txBody>
            <a:bodyPr/>
            <a:lstStyle/>
            <a:p>
              <a:endParaRPr lang="en-US"/>
            </a:p>
          </p:txBody>
        </p:sp>
        <p:sp>
          <p:nvSpPr>
            <p:cNvPr id="45073" name="Line 18"/>
            <p:cNvSpPr>
              <a:spLocks noChangeShapeType="1"/>
            </p:cNvSpPr>
            <p:nvPr/>
          </p:nvSpPr>
          <p:spPr bwMode="auto">
            <a:xfrm flipH="1" flipV="1">
              <a:off x="3484" y="562"/>
              <a:ext cx="269" cy="1377"/>
            </a:xfrm>
            <a:prstGeom prst="line">
              <a:avLst/>
            </a:prstGeom>
            <a:noFill/>
            <a:ln w="19050">
              <a:solidFill>
                <a:srgbClr val="000000"/>
              </a:solidFill>
              <a:round/>
            </a:ln>
          </p:spPr>
          <p:txBody>
            <a:bodyPr/>
            <a:lstStyle/>
            <a:p>
              <a:endParaRPr lang="en-US"/>
            </a:p>
          </p:txBody>
        </p:sp>
        <p:sp>
          <p:nvSpPr>
            <p:cNvPr id="45074" name="Line 19"/>
            <p:cNvSpPr>
              <a:spLocks noChangeShapeType="1"/>
            </p:cNvSpPr>
            <p:nvPr/>
          </p:nvSpPr>
          <p:spPr bwMode="auto">
            <a:xfrm>
              <a:off x="1258" y="1075"/>
              <a:ext cx="2495" cy="0"/>
            </a:xfrm>
            <a:prstGeom prst="line">
              <a:avLst/>
            </a:prstGeom>
            <a:noFill/>
            <a:ln w="9525">
              <a:solidFill>
                <a:srgbClr val="000000"/>
              </a:solidFill>
              <a:prstDash val="dash"/>
              <a:round/>
            </a:ln>
          </p:spPr>
          <p:txBody>
            <a:bodyPr/>
            <a:lstStyle/>
            <a:p>
              <a:endParaRPr lang="en-US"/>
            </a:p>
          </p:txBody>
        </p:sp>
        <p:sp>
          <p:nvSpPr>
            <p:cNvPr id="45075" name="Line 20"/>
            <p:cNvSpPr>
              <a:spLocks noChangeShapeType="1"/>
            </p:cNvSpPr>
            <p:nvPr/>
          </p:nvSpPr>
          <p:spPr bwMode="auto">
            <a:xfrm>
              <a:off x="3587" y="1083"/>
              <a:ext cx="0" cy="841"/>
            </a:xfrm>
            <a:prstGeom prst="line">
              <a:avLst/>
            </a:prstGeom>
            <a:noFill/>
            <a:ln w="9525">
              <a:solidFill>
                <a:srgbClr val="000000"/>
              </a:solidFill>
              <a:prstDash val="dash"/>
              <a:round/>
            </a:ln>
          </p:spPr>
          <p:txBody>
            <a:bodyPr/>
            <a:lstStyle/>
            <a:p>
              <a:endParaRPr lang="en-US"/>
            </a:p>
          </p:txBody>
        </p:sp>
        <p:sp>
          <p:nvSpPr>
            <p:cNvPr id="45076" name="Line 21"/>
            <p:cNvSpPr>
              <a:spLocks noChangeShapeType="1"/>
            </p:cNvSpPr>
            <p:nvPr/>
          </p:nvSpPr>
          <p:spPr bwMode="auto">
            <a:xfrm>
              <a:off x="3753" y="1931"/>
              <a:ext cx="0" cy="77"/>
            </a:xfrm>
            <a:prstGeom prst="line">
              <a:avLst/>
            </a:prstGeom>
            <a:noFill/>
            <a:ln w="9525">
              <a:solidFill>
                <a:srgbClr val="000000"/>
              </a:solidFill>
              <a:round/>
            </a:ln>
          </p:spPr>
          <p:txBody>
            <a:bodyPr/>
            <a:lstStyle/>
            <a:p>
              <a:endParaRPr lang="en-US"/>
            </a:p>
          </p:txBody>
        </p:sp>
        <p:sp>
          <p:nvSpPr>
            <p:cNvPr id="45077" name="Line 22"/>
            <p:cNvSpPr>
              <a:spLocks noChangeShapeType="1"/>
            </p:cNvSpPr>
            <p:nvPr/>
          </p:nvSpPr>
          <p:spPr bwMode="auto">
            <a:xfrm>
              <a:off x="3753" y="2299"/>
              <a:ext cx="0" cy="145"/>
            </a:xfrm>
            <a:prstGeom prst="line">
              <a:avLst/>
            </a:prstGeom>
            <a:noFill/>
            <a:ln w="9525">
              <a:solidFill>
                <a:srgbClr val="000000"/>
              </a:solidFill>
              <a:round/>
            </a:ln>
          </p:spPr>
          <p:txBody>
            <a:bodyPr/>
            <a:lstStyle/>
            <a:p>
              <a:endParaRPr lang="en-US"/>
            </a:p>
          </p:txBody>
        </p:sp>
        <p:sp>
          <p:nvSpPr>
            <p:cNvPr id="45078" name="Line 23"/>
            <p:cNvSpPr>
              <a:spLocks noChangeShapeType="1"/>
            </p:cNvSpPr>
            <p:nvPr/>
          </p:nvSpPr>
          <p:spPr bwMode="auto">
            <a:xfrm flipH="1">
              <a:off x="1272" y="2375"/>
              <a:ext cx="2481" cy="0"/>
            </a:xfrm>
            <a:prstGeom prst="line">
              <a:avLst/>
            </a:prstGeom>
            <a:noFill/>
            <a:ln w="9525">
              <a:solidFill>
                <a:srgbClr val="000000"/>
              </a:solidFill>
              <a:round/>
              <a:tailEnd type="triangle" w="med" len="med"/>
            </a:ln>
          </p:spPr>
          <p:txBody>
            <a:bodyPr/>
            <a:lstStyle/>
            <a:p>
              <a:endParaRPr lang="en-US"/>
            </a:p>
          </p:txBody>
        </p:sp>
        <p:sp>
          <p:nvSpPr>
            <p:cNvPr id="45079" name="Line 24"/>
            <p:cNvSpPr>
              <a:spLocks noChangeShapeType="1"/>
            </p:cNvSpPr>
            <p:nvPr/>
          </p:nvSpPr>
          <p:spPr bwMode="auto">
            <a:xfrm>
              <a:off x="3587" y="2299"/>
              <a:ext cx="0" cy="138"/>
            </a:xfrm>
            <a:prstGeom prst="line">
              <a:avLst/>
            </a:prstGeom>
            <a:noFill/>
            <a:ln w="9525">
              <a:solidFill>
                <a:srgbClr val="000000"/>
              </a:solidFill>
              <a:round/>
            </a:ln>
          </p:spPr>
          <p:txBody>
            <a:bodyPr/>
            <a:lstStyle/>
            <a:p>
              <a:endParaRPr lang="en-US"/>
            </a:p>
          </p:txBody>
        </p:sp>
        <p:sp>
          <p:nvSpPr>
            <p:cNvPr id="45080" name="Freeform 25"/>
            <p:cNvSpPr/>
            <p:nvPr/>
          </p:nvSpPr>
          <p:spPr bwMode="auto">
            <a:xfrm>
              <a:off x="1258" y="439"/>
              <a:ext cx="2225" cy="741"/>
            </a:xfrm>
            <a:custGeom>
              <a:avLst/>
              <a:gdLst>
                <a:gd name="T0" fmla="*/ 455 w 4920"/>
                <a:gd name="T1" fmla="*/ 29 h 1610"/>
                <a:gd name="T2" fmla="*/ 444 w 4920"/>
                <a:gd name="T3" fmla="*/ 12 h 1610"/>
                <a:gd name="T4" fmla="*/ 425 w 4920"/>
                <a:gd name="T5" fmla="*/ 3 h 1610"/>
                <a:gd name="T6" fmla="*/ 408 w 4920"/>
                <a:gd name="T7" fmla="*/ 1 h 1610"/>
                <a:gd name="T8" fmla="*/ 387 w 4920"/>
                <a:gd name="T9" fmla="*/ 12 h 1610"/>
                <a:gd name="T10" fmla="*/ 364 w 4920"/>
                <a:gd name="T11" fmla="*/ 29 h 1610"/>
                <a:gd name="T12" fmla="*/ 305 w 4920"/>
                <a:gd name="T13" fmla="*/ 73 h 1610"/>
                <a:gd name="T14" fmla="*/ 244 w 4920"/>
                <a:gd name="T15" fmla="*/ 113 h 1610"/>
                <a:gd name="T16" fmla="*/ 199 w 4920"/>
                <a:gd name="T17" fmla="*/ 130 h 1610"/>
                <a:gd name="T18" fmla="*/ 132 w 4920"/>
                <a:gd name="T19" fmla="*/ 146 h 1610"/>
                <a:gd name="T20" fmla="*/ 83 w 4920"/>
                <a:gd name="T21" fmla="*/ 154 h 1610"/>
                <a:gd name="T22" fmla="*/ 32 w 4920"/>
                <a:gd name="T23" fmla="*/ 156 h 1610"/>
                <a:gd name="T24" fmla="*/ 0 w 4920"/>
                <a:gd name="T25" fmla="*/ 156 h 16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20"/>
                <a:gd name="T40" fmla="*/ 0 h 1610"/>
                <a:gd name="T41" fmla="*/ 4920 w 4920"/>
                <a:gd name="T42" fmla="*/ 1610 h 16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20" h="1610">
                  <a:moveTo>
                    <a:pt x="4920" y="300"/>
                  </a:moveTo>
                  <a:cubicBezTo>
                    <a:pt x="4887" y="232"/>
                    <a:pt x="4855" y="165"/>
                    <a:pt x="4800" y="120"/>
                  </a:cubicBezTo>
                  <a:cubicBezTo>
                    <a:pt x="4745" y="75"/>
                    <a:pt x="4655" y="47"/>
                    <a:pt x="4590" y="30"/>
                  </a:cubicBezTo>
                  <a:cubicBezTo>
                    <a:pt x="4525" y="13"/>
                    <a:pt x="4477" y="0"/>
                    <a:pt x="4410" y="15"/>
                  </a:cubicBezTo>
                  <a:cubicBezTo>
                    <a:pt x="4343" y="30"/>
                    <a:pt x="4265" y="73"/>
                    <a:pt x="4185" y="120"/>
                  </a:cubicBezTo>
                  <a:cubicBezTo>
                    <a:pt x="4105" y="167"/>
                    <a:pt x="4077" y="195"/>
                    <a:pt x="3930" y="300"/>
                  </a:cubicBezTo>
                  <a:cubicBezTo>
                    <a:pt x="3783" y="405"/>
                    <a:pt x="3515" y="608"/>
                    <a:pt x="3300" y="750"/>
                  </a:cubicBezTo>
                  <a:cubicBezTo>
                    <a:pt x="3085" y="892"/>
                    <a:pt x="2832" y="1058"/>
                    <a:pt x="2640" y="1155"/>
                  </a:cubicBezTo>
                  <a:cubicBezTo>
                    <a:pt x="2448" y="1252"/>
                    <a:pt x="2347" y="1278"/>
                    <a:pt x="2145" y="1335"/>
                  </a:cubicBezTo>
                  <a:cubicBezTo>
                    <a:pt x="1943" y="1392"/>
                    <a:pt x="1632" y="1460"/>
                    <a:pt x="1425" y="1500"/>
                  </a:cubicBezTo>
                  <a:cubicBezTo>
                    <a:pt x="1218" y="1540"/>
                    <a:pt x="1080" y="1558"/>
                    <a:pt x="900" y="1575"/>
                  </a:cubicBezTo>
                  <a:cubicBezTo>
                    <a:pt x="720" y="1592"/>
                    <a:pt x="495" y="1600"/>
                    <a:pt x="345" y="1605"/>
                  </a:cubicBezTo>
                  <a:cubicBezTo>
                    <a:pt x="195" y="1610"/>
                    <a:pt x="57" y="1605"/>
                    <a:pt x="0" y="1605"/>
                  </a:cubicBezTo>
                </a:path>
              </a:pathLst>
            </a:custGeom>
            <a:noFill/>
            <a:ln w="19050" cmpd="sng">
              <a:solidFill>
                <a:srgbClr val="000000"/>
              </a:solidFill>
              <a:round/>
            </a:ln>
          </p:spPr>
          <p:txBody>
            <a:bodyPr/>
            <a:lstStyle/>
            <a:p>
              <a:endParaRPr lang="en-US"/>
            </a:p>
          </p:txBody>
        </p:sp>
        <p:sp>
          <p:nvSpPr>
            <p:cNvPr id="45081" name="Line 26"/>
            <p:cNvSpPr>
              <a:spLocks noChangeShapeType="1"/>
            </p:cNvSpPr>
            <p:nvPr/>
          </p:nvSpPr>
          <p:spPr bwMode="auto">
            <a:xfrm flipV="1">
              <a:off x="1170" y="1171"/>
              <a:ext cx="0" cy="760"/>
            </a:xfrm>
            <a:prstGeom prst="line">
              <a:avLst/>
            </a:prstGeom>
            <a:noFill/>
            <a:ln w="9525">
              <a:solidFill>
                <a:srgbClr val="000000"/>
              </a:solidFill>
              <a:round/>
              <a:tailEnd type="triangle" w="med" len="med"/>
            </a:ln>
          </p:spPr>
          <p:txBody>
            <a:bodyPr/>
            <a:lstStyle/>
            <a:p>
              <a:endParaRPr lang="en-US"/>
            </a:p>
          </p:txBody>
        </p:sp>
        <p:sp>
          <p:nvSpPr>
            <p:cNvPr id="45082" name="Line 27"/>
            <p:cNvSpPr>
              <a:spLocks noChangeShapeType="1"/>
            </p:cNvSpPr>
            <p:nvPr/>
          </p:nvSpPr>
          <p:spPr bwMode="auto">
            <a:xfrm>
              <a:off x="3008" y="432"/>
              <a:ext cx="678" cy="0"/>
            </a:xfrm>
            <a:prstGeom prst="line">
              <a:avLst/>
            </a:prstGeom>
            <a:noFill/>
            <a:ln w="9525">
              <a:solidFill>
                <a:srgbClr val="000000"/>
              </a:solidFill>
              <a:prstDash val="dash"/>
              <a:round/>
            </a:ln>
          </p:spPr>
          <p:txBody>
            <a:bodyPr/>
            <a:lstStyle/>
            <a:p>
              <a:endParaRPr lang="en-US"/>
            </a:p>
          </p:txBody>
        </p:sp>
        <p:sp>
          <p:nvSpPr>
            <p:cNvPr id="45083" name="Freeform 28"/>
            <p:cNvSpPr/>
            <p:nvPr/>
          </p:nvSpPr>
          <p:spPr bwMode="auto">
            <a:xfrm>
              <a:off x="1265" y="473"/>
              <a:ext cx="2496" cy="1306"/>
            </a:xfrm>
            <a:custGeom>
              <a:avLst/>
              <a:gdLst>
                <a:gd name="T0" fmla="*/ 511 w 5520"/>
                <a:gd name="T1" fmla="*/ 236 h 3075"/>
                <a:gd name="T2" fmla="*/ 454 w 5520"/>
                <a:gd name="T3" fmla="*/ 172 h 3075"/>
                <a:gd name="T4" fmla="*/ 413 w 5520"/>
                <a:gd name="T5" fmla="*/ 130 h 3075"/>
                <a:gd name="T6" fmla="*/ 386 w 5520"/>
                <a:gd name="T7" fmla="*/ 108 h 3075"/>
                <a:gd name="T8" fmla="*/ 340 w 5520"/>
                <a:gd name="T9" fmla="*/ 76 h 3075"/>
                <a:gd name="T10" fmla="*/ 286 w 5520"/>
                <a:gd name="T11" fmla="*/ 51 h 3075"/>
                <a:gd name="T12" fmla="*/ 204 w 5520"/>
                <a:gd name="T13" fmla="*/ 26 h 3075"/>
                <a:gd name="T14" fmla="*/ 113 w 5520"/>
                <a:gd name="T15" fmla="*/ 11 h 3075"/>
                <a:gd name="T16" fmla="*/ 44 w 5520"/>
                <a:gd name="T17" fmla="*/ 3 h 3075"/>
                <a:gd name="T18" fmla="*/ 0 w 5520"/>
                <a:gd name="T19" fmla="*/ 0 h 30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20"/>
                <a:gd name="T31" fmla="*/ 0 h 3075"/>
                <a:gd name="T32" fmla="*/ 5520 w 5520"/>
                <a:gd name="T33" fmla="*/ 3075 h 30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20" h="3075">
                  <a:moveTo>
                    <a:pt x="5520" y="3075"/>
                  </a:moveTo>
                  <a:cubicBezTo>
                    <a:pt x="5300" y="2777"/>
                    <a:pt x="5080" y="2480"/>
                    <a:pt x="4905" y="2250"/>
                  </a:cubicBezTo>
                  <a:cubicBezTo>
                    <a:pt x="4730" y="2020"/>
                    <a:pt x="4592" y="1835"/>
                    <a:pt x="4470" y="1695"/>
                  </a:cubicBezTo>
                  <a:cubicBezTo>
                    <a:pt x="4348" y="1555"/>
                    <a:pt x="4302" y="1527"/>
                    <a:pt x="4170" y="1410"/>
                  </a:cubicBezTo>
                  <a:cubicBezTo>
                    <a:pt x="4038" y="1293"/>
                    <a:pt x="3855" y="1115"/>
                    <a:pt x="3675" y="990"/>
                  </a:cubicBezTo>
                  <a:cubicBezTo>
                    <a:pt x="3495" y="865"/>
                    <a:pt x="3335" y="767"/>
                    <a:pt x="3090" y="660"/>
                  </a:cubicBezTo>
                  <a:cubicBezTo>
                    <a:pt x="2845" y="553"/>
                    <a:pt x="2515" y="430"/>
                    <a:pt x="2205" y="345"/>
                  </a:cubicBezTo>
                  <a:cubicBezTo>
                    <a:pt x="1895" y="260"/>
                    <a:pt x="1517" y="200"/>
                    <a:pt x="1230" y="150"/>
                  </a:cubicBezTo>
                  <a:cubicBezTo>
                    <a:pt x="943" y="100"/>
                    <a:pt x="685" y="70"/>
                    <a:pt x="480" y="45"/>
                  </a:cubicBezTo>
                  <a:cubicBezTo>
                    <a:pt x="275" y="20"/>
                    <a:pt x="80" y="5"/>
                    <a:pt x="0" y="0"/>
                  </a:cubicBezTo>
                </a:path>
              </a:pathLst>
            </a:custGeom>
            <a:noFill/>
            <a:ln w="9525">
              <a:solidFill>
                <a:schemeClr val="accent2"/>
              </a:solidFill>
              <a:round/>
            </a:ln>
          </p:spPr>
          <p:txBody>
            <a:bodyPr/>
            <a:lstStyle/>
            <a:p>
              <a:endParaRPr lang="en-US"/>
            </a:p>
          </p:txBody>
        </p:sp>
        <p:sp>
          <p:nvSpPr>
            <p:cNvPr id="45084" name="Line 29"/>
            <p:cNvSpPr>
              <a:spLocks noChangeShapeType="1"/>
            </p:cNvSpPr>
            <p:nvPr/>
          </p:nvSpPr>
          <p:spPr bwMode="auto">
            <a:xfrm flipV="1">
              <a:off x="4480" y="266"/>
              <a:ext cx="0" cy="1658"/>
            </a:xfrm>
            <a:prstGeom prst="line">
              <a:avLst/>
            </a:prstGeom>
            <a:noFill/>
            <a:ln w="9525">
              <a:solidFill>
                <a:schemeClr val="accent2"/>
              </a:solidFill>
              <a:round/>
              <a:tailEnd type="triangle" w="med" len="med"/>
            </a:ln>
          </p:spPr>
          <p:txBody>
            <a:bodyPr/>
            <a:lstStyle/>
            <a:p>
              <a:endParaRPr lang="en-US"/>
            </a:p>
          </p:txBody>
        </p:sp>
        <p:sp>
          <p:nvSpPr>
            <p:cNvPr id="45085" name="Line 30"/>
            <p:cNvSpPr>
              <a:spLocks noChangeShapeType="1"/>
            </p:cNvSpPr>
            <p:nvPr/>
          </p:nvSpPr>
          <p:spPr bwMode="auto">
            <a:xfrm>
              <a:off x="4487" y="487"/>
              <a:ext cx="88" cy="0"/>
            </a:xfrm>
            <a:prstGeom prst="line">
              <a:avLst/>
            </a:prstGeom>
            <a:noFill/>
            <a:ln w="9525">
              <a:solidFill>
                <a:srgbClr val="000000"/>
              </a:solidFill>
              <a:round/>
            </a:ln>
          </p:spPr>
          <p:txBody>
            <a:bodyPr/>
            <a:lstStyle/>
            <a:p>
              <a:endParaRPr lang="en-US"/>
            </a:p>
          </p:txBody>
        </p:sp>
        <p:sp>
          <p:nvSpPr>
            <p:cNvPr id="45086" name="Line 31"/>
            <p:cNvSpPr>
              <a:spLocks noChangeShapeType="1"/>
            </p:cNvSpPr>
            <p:nvPr/>
          </p:nvSpPr>
          <p:spPr bwMode="auto">
            <a:xfrm>
              <a:off x="4480" y="1551"/>
              <a:ext cx="88" cy="0"/>
            </a:xfrm>
            <a:prstGeom prst="line">
              <a:avLst/>
            </a:prstGeom>
            <a:noFill/>
            <a:ln w="9525">
              <a:solidFill>
                <a:srgbClr val="000000"/>
              </a:solidFill>
              <a:round/>
            </a:ln>
          </p:spPr>
          <p:txBody>
            <a:bodyPr/>
            <a:lstStyle/>
            <a:p>
              <a:endParaRPr lang="en-US"/>
            </a:p>
          </p:txBody>
        </p:sp>
        <p:sp>
          <p:nvSpPr>
            <p:cNvPr id="45087" name="Line 32"/>
            <p:cNvSpPr>
              <a:spLocks noChangeShapeType="1"/>
            </p:cNvSpPr>
            <p:nvPr/>
          </p:nvSpPr>
          <p:spPr bwMode="auto">
            <a:xfrm>
              <a:off x="3592" y="1551"/>
              <a:ext cx="888" cy="0"/>
            </a:xfrm>
            <a:prstGeom prst="line">
              <a:avLst/>
            </a:prstGeom>
            <a:noFill/>
            <a:ln w="9525">
              <a:solidFill>
                <a:srgbClr val="000000"/>
              </a:solidFill>
              <a:prstDash val="dash"/>
              <a:round/>
            </a:ln>
          </p:spPr>
          <p:txBody>
            <a:bodyPr/>
            <a:lstStyle/>
            <a:p>
              <a:endParaRPr lang="en-US"/>
            </a:p>
          </p:txBody>
        </p:sp>
        <p:sp>
          <p:nvSpPr>
            <p:cNvPr id="45088" name="Line 33"/>
            <p:cNvSpPr>
              <a:spLocks noChangeShapeType="1"/>
            </p:cNvSpPr>
            <p:nvPr/>
          </p:nvSpPr>
          <p:spPr bwMode="auto">
            <a:xfrm>
              <a:off x="3768" y="1779"/>
              <a:ext cx="746" cy="0"/>
            </a:xfrm>
            <a:prstGeom prst="line">
              <a:avLst/>
            </a:prstGeom>
            <a:noFill/>
            <a:ln w="9525">
              <a:solidFill>
                <a:srgbClr val="000000"/>
              </a:solidFill>
              <a:prstDash val="dash"/>
              <a:round/>
            </a:ln>
          </p:spPr>
          <p:txBody>
            <a:bodyPr/>
            <a:lstStyle/>
            <a:p>
              <a:endParaRPr lang="en-US"/>
            </a:p>
          </p:txBody>
        </p:sp>
        <p:sp>
          <p:nvSpPr>
            <p:cNvPr id="45089" name="Text Box 49"/>
            <p:cNvSpPr txBox="1">
              <a:spLocks noChangeArrowheads="1"/>
            </p:cNvSpPr>
            <p:nvPr/>
          </p:nvSpPr>
          <p:spPr bwMode="auto">
            <a:xfrm>
              <a:off x="3840" y="1296"/>
              <a:ext cx="240" cy="231"/>
            </a:xfrm>
            <a:prstGeom prst="rect">
              <a:avLst/>
            </a:prstGeom>
            <a:noFill/>
            <a:ln w="9525">
              <a:noFill/>
              <a:miter lim="800000"/>
            </a:ln>
          </p:spPr>
          <p:txBody>
            <a:bodyPr>
              <a:spAutoFit/>
            </a:bodyPr>
            <a:lstStyle/>
            <a:p>
              <a:pPr>
                <a:spcBef>
                  <a:spcPct val="50000"/>
                </a:spcBef>
              </a:pPr>
              <a:r>
                <a:rPr lang="en-GB"/>
                <a:t>P</a:t>
              </a:r>
              <a:endParaRPr lang="en-GB"/>
            </a:p>
          </p:txBody>
        </p:sp>
        <p:sp>
          <p:nvSpPr>
            <p:cNvPr id="45090" name="Line 50"/>
            <p:cNvSpPr>
              <a:spLocks noChangeShapeType="1"/>
            </p:cNvSpPr>
            <p:nvPr/>
          </p:nvSpPr>
          <p:spPr bwMode="auto">
            <a:xfrm flipH="1" flipV="1">
              <a:off x="3648" y="1344"/>
              <a:ext cx="192" cy="48"/>
            </a:xfrm>
            <a:prstGeom prst="line">
              <a:avLst/>
            </a:prstGeom>
            <a:noFill/>
            <a:ln w="9525">
              <a:solidFill>
                <a:schemeClr val="tx1"/>
              </a:solidFill>
              <a:round/>
              <a:tailEnd type="triangle" w="med" len="med"/>
            </a:ln>
          </p:spPr>
          <p:txBody>
            <a:bodyPr/>
            <a:lstStyle/>
            <a:p>
              <a:endParaRPr lang="en-US"/>
            </a:p>
          </p:txBody>
        </p:sp>
        <p:sp>
          <p:nvSpPr>
            <p:cNvPr id="45091" name="Text Box 51"/>
            <p:cNvSpPr txBox="1">
              <a:spLocks noChangeArrowheads="1"/>
            </p:cNvSpPr>
            <p:nvPr/>
          </p:nvSpPr>
          <p:spPr bwMode="auto">
            <a:xfrm>
              <a:off x="2400" y="1536"/>
              <a:ext cx="768" cy="212"/>
            </a:xfrm>
            <a:prstGeom prst="rect">
              <a:avLst/>
            </a:prstGeom>
            <a:noFill/>
            <a:ln w="9525">
              <a:noFill/>
              <a:miter lim="800000"/>
            </a:ln>
          </p:spPr>
          <p:txBody>
            <a:bodyPr>
              <a:spAutoFit/>
            </a:bodyPr>
            <a:lstStyle/>
            <a:p>
              <a:pPr>
                <a:spcBef>
                  <a:spcPct val="50000"/>
                </a:spcBef>
              </a:pPr>
              <a:r>
                <a:rPr lang="en-GB" sz="1600"/>
                <a:t>Load</a:t>
              </a:r>
              <a:endParaRPr lang="en-GB" sz="1600"/>
            </a:p>
          </p:txBody>
        </p:sp>
        <p:sp>
          <p:nvSpPr>
            <p:cNvPr id="45092" name="Text Box 52"/>
            <p:cNvSpPr txBox="1">
              <a:spLocks noChangeArrowheads="1"/>
            </p:cNvSpPr>
            <p:nvPr/>
          </p:nvSpPr>
          <p:spPr bwMode="auto">
            <a:xfrm>
              <a:off x="431" y="709"/>
              <a:ext cx="635" cy="366"/>
            </a:xfrm>
            <a:prstGeom prst="rect">
              <a:avLst/>
            </a:prstGeom>
            <a:noFill/>
            <a:ln w="9525">
              <a:noFill/>
              <a:miter lim="800000"/>
            </a:ln>
          </p:spPr>
          <p:txBody>
            <a:bodyPr>
              <a:spAutoFit/>
            </a:bodyPr>
            <a:lstStyle/>
            <a:p>
              <a:pPr>
                <a:spcBef>
                  <a:spcPct val="50000"/>
                </a:spcBef>
              </a:pPr>
              <a:r>
                <a:rPr lang="en-US" sz="1600"/>
                <a:t>Starting torque</a:t>
              </a:r>
              <a:endParaRPr lang="en-US" sz="1600"/>
            </a:p>
          </p:txBody>
        </p:sp>
        <p:sp>
          <p:nvSpPr>
            <p:cNvPr id="45093" name="Line 53"/>
            <p:cNvSpPr>
              <a:spLocks noChangeShapeType="1"/>
            </p:cNvSpPr>
            <p:nvPr/>
          </p:nvSpPr>
          <p:spPr bwMode="auto">
            <a:xfrm>
              <a:off x="930" y="981"/>
              <a:ext cx="317" cy="181"/>
            </a:xfrm>
            <a:prstGeom prst="line">
              <a:avLst/>
            </a:prstGeom>
            <a:noFill/>
            <a:ln w="9525">
              <a:solidFill>
                <a:schemeClr val="tx1"/>
              </a:solidFill>
              <a:round/>
              <a:tailEnd type="triangle" w="med" len="med"/>
            </a:ln>
          </p:spPr>
          <p:txBody>
            <a:bodyPr/>
            <a:lstStyle/>
            <a:p>
              <a:endParaRPr lang="en-US"/>
            </a:p>
          </p:txBody>
        </p:sp>
        <p:sp>
          <p:nvSpPr>
            <p:cNvPr id="45094" name="Text Box 54"/>
            <p:cNvSpPr txBox="1">
              <a:spLocks noChangeArrowheads="1"/>
            </p:cNvSpPr>
            <p:nvPr/>
          </p:nvSpPr>
          <p:spPr bwMode="auto">
            <a:xfrm>
              <a:off x="3016" y="119"/>
              <a:ext cx="998" cy="212"/>
            </a:xfrm>
            <a:prstGeom prst="rect">
              <a:avLst/>
            </a:prstGeom>
            <a:noFill/>
            <a:ln w="9525">
              <a:noFill/>
              <a:miter lim="800000"/>
            </a:ln>
          </p:spPr>
          <p:txBody>
            <a:bodyPr>
              <a:spAutoFit/>
            </a:bodyPr>
            <a:lstStyle/>
            <a:p>
              <a:pPr>
                <a:spcBef>
                  <a:spcPct val="50000"/>
                </a:spcBef>
              </a:pPr>
              <a:r>
                <a:rPr lang="en-US" sz="1600"/>
                <a:t>Pull out torque</a:t>
              </a:r>
              <a:endParaRPr lang="en-US" sz="1600"/>
            </a:p>
          </p:txBody>
        </p:sp>
        <p:sp>
          <p:nvSpPr>
            <p:cNvPr id="45095" name="Line 55"/>
            <p:cNvSpPr>
              <a:spLocks noChangeShapeType="1"/>
            </p:cNvSpPr>
            <p:nvPr/>
          </p:nvSpPr>
          <p:spPr bwMode="auto">
            <a:xfrm flipH="1">
              <a:off x="3334" y="300"/>
              <a:ext cx="90" cy="136"/>
            </a:xfrm>
            <a:prstGeom prst="line">
              <a:avLst/>
            </a:prstGeom>
            <a:noFill/>
            <a:ln w="9525">
              <a:solidFill>
                <a:schemeClr val="tx1"/>
              </a:solidFill>
              <a:rou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a:xfrm>
            <a:off x="457200" y="274638"/>
            <a:ext cx="8229600" cy="706437"/>
          </a:xfrm>
          <a:solidFill>
            <a:schemeClr val="accent6">
              <a:lumMod val="20000"/>
              <a:lumOff val="80000"/>
            </a:schemeClr>
          </a:solidFill>
        </p:spPr>
        <p:txBody>
          <a:bodyPr/>
          <a:lstStyle/>
          <a:p>
            <a:pPr eaLnBrk="1" hangingPunct="1"/>
            <a:r>
              <a:rPr lang="en-GB" sz="3600" b="1" dirty="0" smtClean="0">
                <a:solidFill>
                  <a:schemeClr val="accent2"/>
                </a:solidFill>
              </a:rPr>
              <a:t>Per-phase Equivalent Circuit</a:t>
            </a:r>
            <a:endParaRPr lang="en-US" sz="3600" b="1" dirty="0" smtClean="0">
              <a:solidFill>
                <a:schemeClr val="accent2"/>
              </a:solidFill>
            </a:endParaRPr>
          </a:p>
        </p:txBody>
      </p:sp>
      <p:sp>
        <p:nvSpPr>
          <p:cNvPr id="46085" name="Rectangle 3"/>
          <p:cNvSpPr>
            <a:spLocks noGrp="1" noChangeArrowheads="1"/>
          </p:cNvSpPr>
          <p:nvPr>
            <p:ph type="body" idx="1"/>
          </p:nvPr>
        </p:nvSpPr>
        <p:spPr>
          <a:xfrm>
            <a:off x="457200" y="1411288"/>
            <a:ext cx="8686800" cy="2881312"/>
          </a:xfrm>
        </p:spPr>
        <p:txBody>
          <a:bodyPr/>
          <a:lstStyle/>
          <a:p>
            <a:pPr eaLnBrk="1" hangingPunct="1"/>
            <a:r>
              <a:rPr lang="en-GB" sz="2400" smtClean="0">
                <a:latin typeface="Times New Roman" panose="02020603050405020304" pitchFamily="18" charset="0"/>
                <a:cs typeface="Times New Roman" panose="02020603050405020304" pitchFamily="18" charset="0"/>
              </a:rPr>
              <a:t>Look at one phase of IM. eg. Phase A</a:t>
            </a:r>
            <a:endParaRPr lang="en-GB" sz="2400" smtClean="0">
              <a:latin typeface="Times New Roman" panose="02020603050405020304" pitchFamily="18" charset="0"/>
              <a:cs typeface="Times New Roman" panose="02020603050405020304" pitchFamily="18" charset="0"/>
            </a:endParaRPr>
          </a:p>
          <a:p>
            <a:pPr eaLnBrk="1" hangingPunct="1"/>
            <a:r>
              <a:rPr lang="en-GB" sz="2400" smtClean="0">
                <a:latin typeface="Times New Roman" panose="02020603050405020304" pitchFamily="18" charset="0"/>
                <a:cs typeface="Times New Roman" panose="02020603050405020304" pitchFamily="18" charset="0"/>
              </a:rPr>
              <a:t>Let motor be connected to 50Hz mains, with no load. </a:t>
            </a:r>
            <a:endParaRPr lang="en-GB" sz="2400" smtClean="0">
              <a:latin typeface="Times New Roman" panose="02020603050405020304" pitchFamily="18" charset="0"/>
              <a:cs typeface="Times New Roman" panose="02020603050405020304" pitchFamily="18" charset="0"/>
            </a:endParaRPr>
          </a:p>
          <a:p>
            <a:pPr eaLnBrk="1" hangingPunct="1">
              <a:buFontTx/>
              <a:buNone/>
            </a:pPr>
            <a:r>
              <a:rPr lang="en-GB" sz="2400" smtClean="0">
                <a:latin typeface="Times New Roman" panose="02020603050405020304" pitchFamily="18" charset="0"/>
                <a:cs typeface="Times New Roman" panose="02020603050405020304" pitchFamily="18" charset="0"/>
              </a:rPr>
              <a:t>	In steady state </a:t>
            </a:r>
            <a:r>
              <a:rPr lang="en-GB" sz="2400" smtClean="0">
                <a:latin typeface="Times New Roman" panose="02020603050405020304" pitchFamily="18" charset="0"/>
                <a:cs typeface="Times New Roman" panose="02020603050405020304" pitchFamily="18" charset="0"/>
                <a:sym typeface="Symbol" panose="05050102010706020507" pitchFamily="18" charset="2"/>
              </a:rPr>
              <a:t></a:t>
            </a:r>
            <a:r>
              <a:rPr lang="en-GB" sz="2400" baseline="-25000" smtClean="0">
                <a:latin typeface="Times New Roman" panose="02020603050405020304" pitchFamily="18" charset="0"/>
                <a:cs typeface="Times New Roman" panose="02020603050405020304" pitchFamily="18" charset="0"/>
              </a:rPr>
              <a:t>r</a:t>
            </a:r>
            <a:r>
              <a:rPr lang="en-GB" sz="2400" smtClean="0">
                <a:latin typeface="Times New Roman" panose="02020603050405020304" pitchFamily="18" charset="0"/>
                <a:cs typeface="Times New Roman" panose="02020603050405020304" pitchFamily="18" charset="0"/>
              </a:rPr>
              <a:t>  </a:t>
            </a:r>
            <a:r>
              <a:rPr lang="en-GB" sz="2400" smtClean="0">
                <a:latin typeface="Times New Roman" panose="02020603050405020304" pitchFamily="18" charset="0"/>
                <a:cs typeface="Times New Roman" panose="02020603050405020304" pitchFamily="18" charset="0"/>
                <a:sym typeface="Symbol" panose="05050102010706020507" pitchFamily="18" charset="2"/>
              </a:rPr>
              <a:t></a:t>
            </a:r>
            <a:r>
              <a:rPr lang="en-GB" sz="2400" smtClean="0">
                <a:latin typeface="Times New Roman" panose="02020603050405020304" pitchFamily="18" charset="0"/>
                <a:cs typeface="Times New Roman" panose="02020603050405020304" pitchFamily="18" charset="0"/>
              </a:rPr>
              <a:t> </a:t>
            </a:r>
            <a:r>
              <a:rPr lang="en-GB" sz="2400" smtClean="0">
                <a:latin typeface="Times New Roman" panose="02020603050405020304" pitchFamily="18" charset="0"/>
                <a:cs typeface="Times New Roman" panose="02020603050405020304" pitchFamily="18" charset="0"/>
                <a:sym typeface="Symbol" panose="05050102010706020507" pitchFamily="18" charset="2"/>
              </a:rPr>
              <a:t></a:t>
            </a:r>
            <a:r>
              <a:rPr lang="en-GB" sz="2400" baseline="-25000" smtClean="0">
                <a:latin typeface="Times New Roman" panose="02020603050405020304" pitchFamily="18" charset="0"/>
                <a:cs typeface="Times New Roman" panose="02020603050405020304" pitchFamily="18" charset="0"/>
                <a:sym typeface="Symbol" panose="05050102010706020507" pitchFamily="18" charset="2"/>
              </a:rPr>
              <a:t>s</a:t>
            </a:r>
            <a:endParaRPr lang="en-GB" sz="2400" smtClean="0">
              <a:latin typeface="Times New Roman" panose="02020603050405020304" pitchFamily="18" charset="0"/>
              <a:cs typeface="Times New Roman" panose="02020603050405020304" pitchFamily="18" charset="0"/>
              <a:sym typeface="Symbol" panose="05050102010706020507" pitchFamily="18" charset="2"/>
            </a:endParaRPr>
          </a:p>
          <a:p>
            <a:pPr eaLnBrk="1" hangingPunct="1"/>
            <a:r>
              <a:rPr lang="en-GB" sz="2400" smtClean="0">
                <a:latin typeface="Times New Roman" panose="02020603050405020304" pitchFamily="18" charset="0"/>
                <a:cs typeface="Times New Roman" panose="02020603050405020304" pitchFamily="18" charset="0"/>
              </a:rPr>
              <a:t>No rotor currents</a:t>
            </a:r>
            <a:endParaRPr lang="en-GB" sz="2400" i="1" smtClean="0">
              <a:latin typeface="Times New Roman" panose="02020603050405020304" pitchFamily="18" charset="0"/>
              <a:cs typeface="Times New Roman" panose="02020603050405020304" pitchFamily="18" charset="0"/>
            </a:endParaRPr>
          </a:p>
          <a:p>
            <a:pPr eaLnBrk="1" hangingPunct="1"/>
            <a:r>
              <a:rPr lang="en-GB" sz="2400" i="1" smtClean="0">
                <a:latin typeface="Times New Roman" panose="02020603050405020304" pitchFamily="18" charset="0"/>
                <a:cs typeface="Times New Roman" panose="02020603050405020304" pitchFamily="18" charset="0"/>
              </a:rPr>
              <a:t>	I</a:t>
            </a:r>
            <a:r>
              <a:rPr lang="en-GB" sz="2400" baseline="-25000" smtClean="0">
                <a:latin typeface="Times New Roman" panose="02020603050405020304" pitchFamily="18" charset="0"/>
                <a:cs typeface="Times New Roman" panose="02020603050405020304" pitchFamily="18" charset="0"/>
              </a:rPr>
              <a:t>s</a:t>
            </a:r>
            <a:r>
              <a:rPr lang="en-GB" sz="2400" smtClean="0">
                <a:latin typeface="Times New Roman" panose="02020603050405020304" pitchFamily="18" charset="0"/>
                <a:cs typeface="Times New Roman" panose="02020603050405020304" pitchFamily="18" charset="0"/>
              </a:rPr>
              <a:t> = </a:t>
            </a:r>
            <a:r>
              <a:rPr lang="en-GB" sz="2400" i="1" smtClean="0">
                <a:latin typeface="Times New Roman" panose="02020603050405020304" pitchFamily="18" charset="0"/>
                <a:cs typeface="Times New Roman" panose="02020603050405020304" pitchFamily="18" charset="0"/>
              </a:rPr>
              <a:t>I</a:t>
            </a:r>
            <a:r>
              <a:rPr lang="en-GB" sz="2400" baseline="-25000" smtClean="0">
                <a:latin typeface="Times New Roman" panose="02020603050405020304" pitchFamily="18" charset="0"/>
                <a:cs typeface="Times New Roman" panose="02020603050405020304" pitchFamily="18" charset="0"/>
              </a:rPr>
              <a:t>o</a:t>
            </a:r>
            <a:r>
              <a:rPr lang="en-GB" sz="2400" smtClean="0">
                <a:latin typeface="Times New Roman" panose="02020603050405020304" pitchFamily="18" charset="0"/>
                <a:cs typeface="Times New Roman" panose="02020603050405020304" pitchFamily="18" charset="0"/>
              </a:rPr>
              <a:t> , current to set up B called no-load current</a:t>
            </a:r>
            <a:endParaRPr lang="en-GB" sz="2400" smtClean="0">
              <a:latin typeface="Times New Roman" panose="02020603050405020304" pitchFamily="18" charset="0"/>
              <a:cs typeface="Times New Roman" panose="02020603050405020304" pitchFamily="18" charset="0"/>
            </a:endParaRPr>
          </a:p>
          <a:p>
            <a:pPr eaLnBrk="1" hangingPunct="1"/>
            <a:endParaRPr lang="en-US" sz="2400" smtClean="0">
              <a:latin typeface="Times New Roman" panose="02020603050405020304" pitchFamily="18" charset="0"/>
              <a:cs typeface="Times New Roman" panose="02020603050405020304" pitchFamily="18" charset="0"/>
            </a:endParaRPr>
          </a:p>
        </p:txBody>
      </p:sp>
      <p:grpSp>
        <p:nvGrpSpPr>
          <p:cNvPr id="46086" name="Group 4"/>
          <p:cNvGrpSpPr/>
          <p:nvPr/>
        </p:nvGrpSpPr>
        <p:grpSpPr bwMode="auto">
          <a:xfrm>
            <a:off x="2843213" y="4292600"/>
            <a:ext cx="3168650" cy="1703388"/>
            <a:chOff x="6568" y="3664"/>
            <a:chExt cx="3885" cy="2115"/>
          </a:xfrm>
        </p:grpSpPr>
        <p:sp>
          <p:nvSpPr>
            <p:cNvPr id="46087" name="Text Box 5"/>
            <p:cNvSpPr txBox="1">
              <a:spLocks noChangeArrowheads="1"/>
            </p:cNvSpPr>
            <p:nvPr/>
          </p:nvSpPr>
          <p:spPr bwMode="auto">
            <a:xfrm>
              <a:off x="6568" y="4258"/>
              <a:ext cx="660" cy="600"/>
            </a:xfrm>
            <a:prstGeom prst="rect">
              <a:avLst/>
            </a:prstGeom>
            <a:solidFill>
              <a:srgbClr val="FFFFFF"/>
            </a:solidFill>
            <a:ln w="9525">
              <a:noFill/>
              <a:miter lim="800000"/>
            </a:ln>
          </p:spPr>
          <p:txBody>
            <a:bodyPr/>
            <a:lstStyle/>
            <a:p>
              <a:r>
                <a:rPr lang="en-US" i="1"/>
                <a:t>V</a:t>
              </a:r>
              <a:r>
                <a:rPr lang="en-US" baseline="-25000"/>
                <a:t>S</a:t>
              </a:r>
              <a:endParaRPr lang="en-US"/>
            </a:p>
          </p:txBody>
        </p:sp>
        <p:sp>
          <p:nvSpPr>
            <p:cNvPr id="46088" name="Text Box 6"/>
            <p:cNvSpPr txBox="1">
              <a:spLocks noChangeArrowheads="1"/>
            </p:cNvSpPr>
            <p:nvPr/>
          </p:nvSpPr>
          <p:spPr bwMode="auto">
            <a:xfrm>
              <a:off x="7858" y="3664"/>
              <a:ext cx="660" cy="570"/>
            </a:xfrm>
            <a:prstGeom prst="rect">
              <a:avLst/>
            </a:prstGeom>
            <a:solidFill>
              <a:srgbClr val="FFFFFF"/>
            </a:solidFill>
            <a:ln w="9525">
              <a:noFill/>
              <a:miter lim="800000"/>
            </a:ln>
          </p:spPr>
          <p:txBody>
            <a:bodyPr/>
            <a:lstStyle/>
            <a:p>
              <a:r>
                <a:rPr lang="en-US" i="1">
                  <a:latin typeface="Times New Roman" panose="02020603050405020304" pitchFamily="18" charset="0"/>
                </a:rPr>
                <a:t>I</a:t>
              </a:r>
              <a:r>
                <a:rPr lang="en-US" i="1" baseline="-25000">
                  <a:latin typeface="Times New Roman" panose="02020603050405020304" pitchFamily="18" charset="0"/>
                </a:rPr>
                <a:t>s</a:t>
              </a:r>
              <a:endParaRPr lang="en-US"/>
            </a:p>
          </p:txBody>
        </p:sp>
        <p:grpSp>
          <p:nvGrpSpPr>
            <p:cNvPr id="46089" name="Group 7"/>
            <p:cNvGrpSpPr/>
            <p:nvPr/>
          </p:nvGrpSpPr>
          <p:grpSpPr bwMode="auto">
            <a:xfrm>
              <a:off x="7058" y="3687"/>
              <a:ext cx="2550" cy="2092"/>
              <a:chOff x="7285" y="3914"/>
              <a:chExt cx="2550" cy="2092"/>
            </a:xfrm>
          </p:grpSpPr>
          <p:sp>
            <p:nvSpPr>
              <p:cNvPr id="46092" name="Line 8"/>
              <p:cNvSpPr>
                <a:spLocks noChangeShapeType="1"/>
              </p:cNvSpPr>
              <p:nvPr/>
            </p:nvSpPr>
            <p:spPr bwMode="auto">
              <a:xfrm flipV="1">
                <a:off x="7553" y="4158"/>
                <a:ext cx="0" cy="1534"/>
              </a:xfrm>
              <a:prstGeom prst="line">
                <a:avLst/>
              </a:prstGeom>
              <a:noFill/>
              <a:ln w="9525">
                <a:solidFill>
                  <a:srgbClr val="000000"/>
                </a:solidFill>
                <a:round/>
                <a:tailEnd type="triangle" w="med" len="med"/>
              </a:ln>
            </p:spPr>
            <p:txBody>
              <a:bodyPr/>
              <a:lstStyle/>
              <a:p>
                <a:endParaRPr lang="en-US"/>
              </a:p>
            </p:txBody>
          </p:sp>
          <p:sp>
            <p:nvSpPr>
              <p:cNvPr id="46093" name="Line 9"/>
              <p:cNvSpPr>
                <a:spLocks noChangeShapeType="1"/>
              </p:cNvSpPr>
              <p:nvPr/>
            </p:nvSpPr>
            <p:spPr bwMode="auto">
              <a:xfrm>
                <a:off x="7390" y="6001"/>
                <a:ext cx="2257" cy="0"/>
              </a:xfrm>
              <a:prstGeom prst="line">
                <a:avLst/>
              </a:prstGeom>
              <a:noFill/>
              <a:ln w="9525">
                <a:solidFill>
                  <a:srgbClr val="000000"/>
                </a:solidFill>
                <a:round/>
              </a:ln>
            </p:spPr>
            <p:txBody>
              <a:bodyPr/>
              <a:lstStyle/>
              <a:p>
                <a:endParaRPr lang="en-US"/>
              </a:p>
            </p:txBody>
          </p:sp>
          <p:grpSp>
            <p:nvGrpSpPr>
              <p:cNvPr id="46094" name="Group 10"/>
              <p:cNvGrpSpPr/>
              <p:nvPr/>
            </p:nvGrpSpPr>
            <p:grpSpPr bwMode="auto">
              <a:xfrm>
                <a:off x="7285" y="3914"/>
                <a:ext cx="2320" cy="7"/>
                <a:chOff x="7210" y="3914"/>
                <a:chExt cx="2320" cy="7"/>
              </a:xfrm>
            </p:grpSpPr>
            <p:sp>
              <p:nvSpPr>
                <p:cNvPr id="46105" name="Line 11"/>
                <p:cNvSpPr>
                  <a:spLocks noChangeShapeType="1"/>
                </p:cNvSpPr>
                <p:nvPr/>
              </p:nvSpPr>
              <p:spPr bwMode="auto">
                <a:xfrm flipV="1">
                  <a:off x="8025" y="3916"/>
                  <a:ext cx="215" cy="0"/>
                </a:xfrm>
                <a:prstGeom prst="line">
                  <a:avLst/>
                </a:prstGeom>
                <a:noFill/>
                <a:ln w="9525">
                  <a:solidFill>
                    <a:srgbClr val="000000"/>
                  </a:solidFill>
                  <a:round/>
                  <a:tailEnd type="triangle" w="sm" len="med"/>
                </a:ln>
              </p:spPr>
              <p:txBody>
                <a:bodyPr/>
                <a:lstStyle/>
                <a:p>
                  <a:endParaRPr lang="en-US"/>
                </a:p>
              </p:txBody>
            </p:sp>
            <p:sp>
              <p:nvSpPr>
                <p:cNvPr id="46106" name="Line 12"/>
                <p:cNvSpPr>
                  <a:spLocks noChangeShapeType="1"/>
                </p:cNvSpPr>
                <p:nvPr/>
              </p:nvSpPr>
              <p:spPr bwMode="auto">
                <a:xfrm flipV="1">
                  <a:off x="7210" y="3914"/>
                  <a:ext cx="2320" cy="7"/>
                </a:xfrm>
                <a:prstGeom prst="line">
                  <a:avLst/>
                </a:prstGeom>
                <a:noFill/>
                <a:ln w="9525">
                  <a:solidFill>
                    <a:srgbClr val="000000"/>
                  </a:solidFill>
                  <a:round/>
                </a:ln>
              </p:spPr>
              <p:txBody>
                <a:bodyPr/>
                <a:lstStyle/>
                <a:p>
                  <a:endParaRPr lang="en-US"/>
                </a:p>
              </p:txBody>
            </p:sp>
          </p:grpSp>
          <p:grpSp>
            <p:nvGrpSpPr>
              <p:cNvPr id="46095" name="Group 13"/>
              <p:cNvGrpSpPr/>
              <p:nvPr/>
            </p:nvGrpSpPr>
            <p:grpSpPr bwMode="auto">
              <a:xfrm rot="5400000">
                <a:off x="9088" y="4822"/>
                <a:ext cx="984" cy="511"/>
                <a:chOff x="6954" y="8892"/>
                <a:chExt cx="741" cy="285"/>
              </a:xfrm>
            </p:grpSpPr>
            <p:sp>
              <p:nvSpPr>
                <p:cNvPr id="46100" name="Oval 14"/>
                <p:cNvSpPr>
                  <a:spLocks noChangeArrowheads="1"/>
                </p:cNvSpPr>
                <p:nvPr/>
              </p:nvSpPr>
              <p:spPr bwMode="auto">
                <a:xfrm>
                  <a:off x="6954" y="8892"/>
                  <a:ext cx="171" cy="228"/>
                </a:xfrm>
                <a:prstGeom prst="ellipse">
                  <a:avLst/>
                </a:prstGeom>
                <a:solidFill>
                  <a:srgbClr val="FFFFFF"/>
                </a:solidFill>
                <a:ln w="9525">
                  <a:solidFill>
                    <a:srgbClr val="000000"/>
                  </a:solidFill>
                  <a:round/>
                </a:ln>
              </p:spPr>
              <p:txBody>
                <a:bodyPr/>
                <a:lstStyle/>
                <a:p>
                  <a:endParaRPr lang="ms-MY"/>
                </a:p>
              </p:txBody>
            </p:sp>
            <p:sp>
              <p:nvSpPr>
                <p:cNvPr id="46101" name="Oval 15"/>
                <p:cNvSpPr>
                  <a:spLocks noChangeArrowheads="1"/>
                </p:cNvSpPr>
                <p:nvPr/>
              </p:nvSpPr>
              <p:spPr bwMode="auto">
                <a:xfrm>
                  <a:off x="7125" y="8892"/>
                  <a:ext cx="171" cy="228"/>
                </a:xfrm>
                <a:prstGeom prst="ellipse">
                  <a:avLst/>
                </a:prstGeom>
                <a:solidFill>
                  <a:srgbClr val="FFFFFF"/>
                </a:solidFill>
                <a:ln w="9525">
                  <a:solidFill>
                    <a:srgbClr val="000000"/>
                  </a:solidFill>
                  <a:round/>
                </a:ln>
              </p:spPr>
              <p:txBody>
                <a:bodyPr/>
                <a:lstStyle/>
                <a:p>
                  <a:endParaRPr lang="ms-MY"/>
                </a:p>
              </p:txBody>
            </p:sp>
            <p:sp>
              <p:nvSpPr>
                <p:cNvPr id="46102" name="Oval 16"/>
                <p:cNvSpPr>
                  <a:spLocks noChangeArrowheads="1"/>
                </p:cNvSpPr>
                <p:nvPr/>
              </p:nvSpPr>
              <p:spPr bwMode="auto">
                <a:xfrm>
                  <a:off x="7296" y="8892"/>
                  <a:ext cx="171" cy="228"/>
                </a:xfrm>
                <a:prstGeom prst="ellipse">
                  <a:avLst/>
                </a:prstGeom>
                <a:solidFill>
                  <a:srgbClr val="FFFFFF"/>
                </a:solidFill>
                <a:ln w="9525">
                  <a:solidFill>
                    <a:srgbClr val="000000"/>
                  </a:solidFill>
                  <a:round/>
                </a:ln>
              </p:spPr>
              <p:txBody>
                <a:bodyPr/>
                <a:lstStyle/>
                <a:p>
                  <a:endParaRPr lang="ms-MY"/>
                </a:p>
              </p:txBody>
            </p:sp>
            <p:sp>
              <p:nvSpPr>
                <p:cNvPr id="46103" name="Oval 17"/>
                <p:cNvSpPr>
                  <a:spLocks noChangeArrowheads="1"/>
                </p:cNvSpPr>
                <p:nvPr/>
              </p:nvSpPr>
              <p:spPr bwMode="auto">
                <a:xfrm>
                  <a:off x="7467" y="8892"/>
                  <a:ext cx="171" cy="228"/>
                </a:xfrm>
                <a:prstGeom prst="ellipse">
                  <a:avLst/>
                </a:prstGeom>
                <a:solidFill>
                  <a:srgbClr val="FFFFFF"/>
                </a:solidFill>
                <a:ln w="9525">
                  <a:solidFill>
                    <a:srgbClr val="000000"/>
                  </a:solidFill>
                  <a:round/>
                </a:ln>
              </p:spPr>
              <p:txBody>
                <a:bodyPr/>
                <a:lstStyle/>
                <a:p>
                  <a:endParaRPr lang="ms-MY"/>
                </a:p>
              </p:txBody>
            </p:sp>
            <p:sp>
              <p:nvSpPr>
                <p:cNvPr id="46104" name="Rectangle 18"/>
                <p:cNvSpPr>
                  <a:spLocks noChangeArrowheads="1"/>
                </p:cNvSpPr>
                <p:nvPr/>
              </p:nvSpPr>
              <p:spPr bwMode="auto">
                <a:xfrm>
                  <a:off x="6954" y="9006"/>
                  <a:ext cx="741" cy="171"/>
                </a:xfrm>
                <a:prstGeom prst="rect">
                  <a:avLst/>
                </a:prstGeom>
                <a:solidFill>
                  <a:srgbClr val="FFFFFF"/>
                </a:solidFill>
                <a:ln w="9525">
                  <a:noFill/>
                  <a:miter lim="800000"/>
                </a:ln>
              </p:spPr>
              <p:txBody>
                <a:bodyPr/>
                <a:lstStyle/>
                <a:p>
                  <a:endParaRPr lang="ms-MY"/>
                </a:p>
              </p:txBody>
            </p:sp>
          </p:grpSp>
          <p:sp>
            <p:nvSpPr>
              <p:cNvPr id="46096" name="Line 19"/>
              <p:cNvSpPr>
                <a:spLocks noChangeShapeType="1"/>
              </p:cNvSpPr>
              <p:nvPr/>
            </p:nvSpPr>
            <p:spPr bwMode="auto">
              <a:xfrm>
                <a:off x="9647" y="5488"/>
                <a:ext cx="0" cy="518"/>
              </a:xfrm>
              <a:prstGeom prst="line">
                <a:avLst/>
              </a:prstGeom>
              <a:noFill/>
              <a:ln w="9525">
                <a:solidFill>
                  <a:srgbClr val="000000"/>
                </a:solidFill>
                <a:round/>
              </a:ln>
            </p:spPr>
            <p:txBody>
              <a:bodyPr/>
              <a:lstStyle/>
              <a:p>
                <a:endParaRPr lang="en-US"/>
              </a:p>
            </p:txBody>
          </p:sp>
          <p:grpSp>
            <p:nvGrpSpPr>
              <p:cNvPr id="46097" name="Group 20"/>
              <p:cNvGrpSpPr/>
              <p:nvPr/>
            </p:nvGrpSpPr>
            <p:grpSpPr bwMode="auto">
              <a:xfrm>
                <a:off x="9611" y="3934"/>
                <a:ext cx="9" cy="658"/>
                <a:chOff x="9611" y="3934"/>
                <a:chExt cx="9" cy="658"/>
              </a:xfrm>
            </p:grpSpPr>
            <p:sp>
              <p:nvSpPr>
                <p:cNvPr id="46098" name="Line 21"/>
                <p:cNvSpPr>
                  <a:spLocks noChangeShapeType="1"/>
                </p:cNvSpPr>
                <p:nvPr/>
              </p:nvSpPr>
              <p:spPr bwMode="auto">
                <a:xfrm flipV="1">
                  <a:off x="9620" y="3934"/>
                  <a:ext cx="0" cy="658"/>
                </a:xfrm>
                <a:prstGeom prst="line">
                  <a:avLst/>
                </a:prstGeom>
                <a:noFill/>
                <a:ln w="9525">
                  <a:solidFill>
                    <a:srgbClr val="000000"/>
                  </a:solidFill>
                  <a:round/>
                </a:ln>
              </p:spPr>
              <p:txBody>
                <a:bodyPr/>
                <a:lstStyle/>
                <a:p>
                  <a:endParaRPr lang="en-US"/>
                </a:p>
              </p:txBody>
            </p:sp>
            <p:sp>
              <p:nvSpPr>
                <p:cNvPr id="46099" name="Line 22"/>
                <p:cNvSpPr>
                  <a:spLocks noChangeShapeType="1"/>
                </p:cNvSpPr>
                <p:nvPr/>
              </p:nvSpPr>
              <p:spPr bwMode="auto">
                <a:xfrm rot="-5400000" flipH="1" flipV="1">
                  <a:off x="9536" y="4248"/>
                  <a:ext cx="160" cy="9"/>
                </a:xfrm>
                <a:prstGeom prst="line">
                  <a:avLst/>
                </a:prstGeom>
                <a:noFill/>
                <a:ln w="9525">
                  <a:solidFill>
                    <a:srgbClr val="000000"/>
                  </a:solidFill>
                  <a:round/>
                  <a:tailEnd type="triangle" w="sm" len="med"/>
                </a:ln>
              </p:spPr>
              <p:txBody>
                <a:bodyPr/>
                <a:lstStyle/>
                <a:p>
                  <a:endParaRPr lang="en-US"/>
                </a:p>
              </p:txBody>
            </p:sp>
          </p:grpSp>
        </p:grpSp>
        <p:sp>
          <p:nvSpPr>
            <p:cNvPr id="46090" name="Text Box 23"/>
            <p:cNvSpPr txBox="1">
              <a:spLocks noChangeArrowheads="1"/>
            </p:cNvSpPr>
            <p:nvPr/>
          </p:nvSpPr>
          <p:spPr bwMode="auto">
            <a:xfrm>
              <a:off x="9688" y="4588"/>
              <a:ext cx="765" cy="525"/>
            </a:xfrm>
            <a:prstGeom prst="rect">
              <a:avLst/>
            </a:prstGeom>
            <a:solidFill>
              <a:srgbClr val="FFFFFF"/>
            </a:solidFill>
            <a:ln w="9525">
              <a:noFill/>
              <a:miter lim="800000"/>
            </a:ln>
          </p:spPr>
          <p:txBody>
            <a:bodyPr/>
            <a:lstStyle/>
            <a:p>
              <a:r>
                <a:rPr lang="en-US" i="1"/>
                <a:t>L</a:t>
              </a:r>
              <a:r>
                <a:rPr lang="en-US" baseline="-25000"/>
                <a:t>o</a:t>
              </a:r>
              <a:endParaRPr lang="en-US"/>
            </a:p>
          </p:txBody>
        </p:sp>
        <p:sp>
          <p:nvSpPr>
            <p:cNvPr id="46091" name="Text Box 24"/>
            <p:cNvSpPr txBox="1">
              <a:spLocks noChangeArrowheads="1"/>
            </p:cNvSpPr>
            <p:nvPr/>
          </p:nvSpPr>
          <p:spPr bwMode="auto">
            <a:xfrm>
              <a:off x="9628" y="3784"/>
              <a:ext cx="660" cy="570"/>
            </a:xfrm>
            <a:prstGeom prst="rect">
              <a:avLst/>
            </a:prstGeom>
            <a:solidFill>
              <a:srgbClr val="FFFFFF"/>
            </a:solidFill>
            <a:ln w="9525">
              <a:noFill/>
              <a:miter lim="800000"/>
            </a:ln>
          </p:spPr>
          <p:txBody>
            <a:bodyPr/>
            <a:lstStyle/>
            <a:p>
              <a:r>
                <a:rPr lang="en-US" i="1">
                  <a:latin typeface="Times New Roman" panose="02020603050405020304" pitchFamily="18" charset="0"/>
                </a:rPr>
                <a:t>I</a:t>
              </a:r>
              <a:r>
                <a:rPr lang="en-US" i="1" baseline="-25000">
                  <a:latin typeface="Times New Roman" panose="02020603050405020304" pitchFamily="18" charset="0"/>
                </a:rPr>
                <a:t>o</a:t>
              </a:r>
              <a:endParaRPr lang="en-US"/>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a:xfrm>
            <a:off x="457200" y="274638"/>
            <a:ext cx="8229600" cy="561975"/>
          </a:xfrm>
          <a:solidFill>
            <a:schemeClr val="accent6">
              <a:lumMod val="20000"/>
              <a:lumOff val="80000"/>
            </a:schemeClr>
          </a:solidFill>
        </p:spPr>
        <p:txBody>
          <a:bodyPr/>
          <a:lstStyle/>
          <a:p>
            <a:pPr eaLnBrk="1" hangingPunct="1"/>
            <a:r>
              <a:rPr lang="en-GB" sz="3600" b="1" dirty="0" smtClean="0">
                <a:solidFill>
                  <a:schemeClr val="accent2"/>
                </a:solidFill>
              </a:rPr>
              <a:t>Per-phase Equivalent Circuit</a:t>
            </a:r>
            <a:endParaRPr lang="en-US" sz="3600" b="1" dirty="0" smtClean="0">
              <a:solidFill>
                <a:schemeClr val="accent2"/>
              </a:solidFill>
            </a:endParaRPr>
          </a:p>
        </p:txBody>
      </p:sp>
      <p:sp>
        <p:nvSpPr>
          <p:cNvPr id="47109" name="Rectangle 3"/>
          <p:cNvSpPr>
            <a:spLocks noGrp="1" noChangeArrowheads="1"/>
          </p:cNvSpPr>
          <p:nvPr>
            <p:ph type="body" idx="1"/>
          </p:nvPr>
        </p:nvSpPr>
        <p:spPr>
          <a:xfrm>
            <a:off x="457200" y="1268413"/>
            <a:ext cx="8435975" cy="2305050"/>
          </a:xfrm>
        </p:spPr>
        <p:txBody>
          <a:bodyPr/>
          <a:lstStyle/>
          <a:p>
            <a:pPr eaLnBrk="1" hangingPunct="1"/>
            <a:r>
              <a:rPr lang="en-GB" sz="2400" dirty="0" smtClean="0">
                <a:latin typeface="Times New Roman" panose="02020603050405020304" pitchFamily="18" charset="0"/>
                <a:cs typeface="Times New Roman" panose="02020603050405020304" pitchFamily="18" charset="0"/>
              </a:rPr>
              <a:t>Now load up machine:</a:t>
            </a:r>
            <a:endParaRPr lang="en-GB" sz="2400" dirty="0" smtClean="0">
              <a:latin typeface="Times New Roman" panose="02020603050405020304" pitchFamily="18" charset="0"/>
              <a:cs typeface="Times New Roman" panose="02020603050405020304" pitchFamily="18" charset="0"/>
            </a:endParaRPr>
          </a:p>
          <a:p>
            <a:pPr eaLnBrk="1" hangingPunct="1"/>
            <a:r>
              <a:rPr lang="en-GB" sz="2400" dirty="0" smtClean="0">
                <a:latin typeface="Times New Roman" panose="02020603050405020304" pitchFamily="18" charset="0"/>
                <a:cs typeface="Times New Roman" panose="02020603050405020304" pitchFamily="18" charset="0"/>
              </a:rPr>
              <a:t>Slows down by </a:t>
            </a:r>
            <a:r>
              <a:rPr lang="en-GB" sz="2400" dirty="0" smtClean="0">
                <a:latin typeface="Times New Roman" panose="02020603050405020304" pitchFamily="18" charset="0"/>
                <a:cs typeface="Times New Roman" panose="02020603050405020304" pitchFamily="18" charset="0"/>
                <a:sym typeface="Symbol" panose="05050102010706020507" pitchFamily="18" charset="2"/>
              </a:rPr>
              <a:t></a:t>
            </a:r>
            <a:r>
              <a:rPr lang="en-GB" sz="2400" baseline="-25000" dirty="0" smtClean="0">
                <a:latin typeface="Times New Roman" panose="02020603050405020304" pitchFamily="18" charset="0"/>
                <a:cs typeface="Times New Roman" panose="02020603050405020304" pitchFamily="18" charset="0"/>
                <a:sym typeface="Symbol" panose="05050102010706020507" pitchFamily="18" charset="2"/>
              </a:rPr>
              <a:t>slip</a:t>
            </a:r>
            <a:r>
              <a:rPr lang="en-GB" sz="2400" dirty="0" smtClean="0">
                <a:latin typeface="Times New Roman" panose="02020603050405020304" pitchFamily="18" charset="0"/>
                <a:cs typeface="Times New Roman" panose="02020603050405020304" pitchFamily="18" charset="0"/>
              </a:rPr>
              <a:t> and </a:t>
            </a:r>
            <a:r>
              <a:rPr lang="en-GB" sz="2400" dirty="0" err="1" smtClean="0">
                <a:latin typeface="Times New Roman" panose="02020603050405020304" pitchFamily="18" charset="0"/>
                <a:cs typeface="Times New Roman" panose="02020603050405020304" pitchFamily="18" charset="0"/>
              </a:rPr>
              <a:t>I</a:t>
            </a:r>
            <a:r>
              <a:rPr lang="en-GB" sz="2400" baseline="-25000" dirty="0" err="1" smtClean="0">
                <a:latin typeface="Times New Roman" panose="02020603050405020304" pitchFamily="18" charset="0"/>
                <a:cs typeface="Times New Roman" panose="02020603050405020304" pitchFamily="18" charset="0"/>
              </a:rPr>
              <a:t>r</a:t>
            </a:r>
            <a:r>
              <a:rPr lang="en-GB" sz="2400" dirty="0" smtClean="0">
                <a:latin typeface="Times New Roman" panose="02020603050405020304" pitchFamily="18" charset="0"/>
                <a:cs typeface="Times New Roman" panose="02020603050405020304" pitchFamily="18" charset="0"/>
              </a:rPr>
              <a:t> starts to flow</a:t>
            </a:r>
            <a:endParaRPr lang="en-GB" sz="2400" dirty="0" smtClean="0">
              <a:latin typeface="Times New Roman" panose="02020603050405020304" pitchFamily="18" charset="0"/>
              <a:cs typeface="Times New Roman" panose="02020603050405020304" pitchFamily="18" charset="0"/>
            </a:endParaRPr>
          </a:p>
          <a:p>
            <a:pPr eaLnBrk="1" hangingPunct="1"/>
            <a:r>
              <a:rPr lang="en-GB" sz="2400" dirty="0" smtClean="0">
                <a:latin typeface="Times New Roman" panose="02020603050405020304" pitchFamily="18" charset="0"/>
                <a:cs typeface="Times New Roman" panose="02020603050405020304" pitchFamily="18" charset="0"/>
              </a:rPr>
              <a:t>An extra  </a:t>
            </a:r>
            <a:r>
              <a:rPr lang="en-GB" sz="2400" i="1" dirty="0" smtClean="0">
                <a:latin typeface="Times New Roman" panose="02020603050405020304" pitchFamily="18" charset="0"/>
                <a:cs typeface="Times New Roman" panose="02020603050405020304" pitchFamily="18" charset="0"/>
              </a:rPr>
              <a:t>I</a:t>
            </a:r>
            <a:r>
              <a:rPr lang="en-GB" sz="2400" i="1" baseline="-25000" dirty="0" smtClean="0">
                <a:latin typeface="Times New Roman" panose="02020603050405020304" pitchFamily="18" charset="0"/>
                <a:cs typeface="Times New Roman" panose="02020603050405020304" pitchFamily="18" charset="0"/>
              </a:rPr>
              <a:t>s</a:t>
            </a:r>
            <a:r>
              <a:rPr lang="en-GB" sz="2400" i="1" dirty="0" smtClean="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 flows to cancel field of  the rotor current, since B is determined by the applied voltage </a:t>
            </a:r>
            <a:endParaRPr lang="en-GB" sz="2400" dirty="0" smtClean="0">
              <a:latin typeface="Times New Roman" panose="02020603050405020304" pitchFamily="18" charset="0"/>
              <a:cs typeface="Times New Roman" panose="02020603050405020304" pitchFamily="18" charset="0"/>
            </a:endParaRPr>
          </a:p>
          <a:p>
            <a:pPr eaLnBrk="1" hangingPunct="1"/>
            <a:r>
              <a:rPr lang="en-GB" sz="2400" b="1" dirty="0" smtClean="0"/>
              <a:t>Equivalent circuit like TF:</a:t>
            </a:r>
            <a:endParaRPr lang="en-US" sz="2400" b="1" dirty="0" smtClean="0"/>
          </a:p>
        </p:txBody>
      </p:sp>
      <p:grpSp>
        <p:nvGrpSpPr>
          <p:cNvPr id="47110" name="Group 4"/>
          <p:cNvGrpSpPr/>
          <p:nvPr/>
        </p:nvGrpSpPr>
        <p:grpSpPr bwMode="auto">
          <a:xfrm>
            <a:off x="1476375" y="3860800"/>
            <a:ext cx="6145213" cy="2697163"/>
            <a:chOff x="1833" y="8688"/>
            <a:chExt cx="8380" cy="3715"/>
          </a:xfrm>
        </p:grpSpPr>
        <p:grpSp>
          <p:nvGrpSpPr>
            <p:cNvPr id="47111" name="Group 5"/>
            <p:cNvGrpSpPr/>
            <p:nvPr/>
          </p:nvGrpSpPr>
          <p:grpSpPr bwMode="auto">
            <a:xfrm>
              <a:off x="1833" y="8688"/>
              <a:ext cx="8380" cy="2915"/>
              <a:chOff x="1970" y="8255"/>
              <a:chExt cx="8380" cy="2915"/>
            </a:xfrm>
          </p:grpSpPr>
          <p:sp>
            <p:nvSpPr>
              <p:cNvPr id="47113" name="Text Box 6"/>
              <p:cNvSpPr txBox="1">
                <a:spLocks noChangeArrowheads="1"/>
              </p:cNvSpPr>
              <p:nvPr/>
            </p:nvSpPr>
            <p:spPr bwMode="auto">
              <a:xfrm>
                <a:off x="1970" y="9755"/>
                <a:ext cx="580" cy="500"/>
              </a:xfrm>
              <a:prstGeom prst="rect">
                <a:avLst/>
              </a:prstGeom>
              <a:solidFill>
                <a:srgbClr val="FFFFFF"/>
              </a:solidFill>
              <a:ln w="9525">
                <a:noFill/>
                <a:miter lim="800000"/>
              </a:ln>
            </p:spPr>
            <p:txBody>
              <a:bodyPr/>
              <a:lstStyle/>
              <a:p>
                <a:r>
                  <a:rPr lang="en-US" i="1">
                    <a:latin typeface="Times New Roman" panose="02020603050405020304" pitchFamily="18" charset="0"/>
                  </a:rPr>
                  <a:t>V</a:t>
                </a:r>
                <a:r>
                  <a:rPr lang="en-US" i="1" baseline="-25000">
                    <a:latin typeface="Times New Roman" panose="02020603050405020304" pitchFamily="18" charset="0"/>
                  </a:rPr>
                  <a:t>s</a:t>
                </a:r>
                <a:endParaRPr lang="en-US"/>
              </a:p>
            </p:txBody>
          </p:sp>
          <p:sp>
            <p:nvSpPr>
              <p:cNvPr id="47114" name="Line 7"/>
              <p:cNvSpPr>
                <a:spLocks noChangeShapeType="1"/>
              </p:cNvSpPr>
              <p:nvPr/>
            </p:nvSpPr>
            <p:spPr bwMode="auto">
              <a:xfrm flipV="1">
                <a:off x="2680" y="9185"/>
                <a:ext cx="0" cy="1740"/>
              </a:xfrm>
              <a:prstGeom prst="line">
                <a:avLst/>
              </a:prstGeom>
              <a:noFill/>
              <a:ln w="9525">
                <a:solidFill>
                  <a:srgbClr val="000000"/>
                </a:solidFill>
                <a:round/>
                <a:tailEnd type="triangle" w="med" len="med"/>
              </a:ln>
            </p:spPr>
            <p:txBody>
              <a:bodyPr/>
              <a:lstStyle/>
              <a:p>
                <a:endParaRPr lang="en-US"/>
              </a:p>
            </p:txBody>
          </p:sp>
          <p:sp>
            <p:nvSpPr>
              <p:cNvPr id="47115" name="Text Box 8"/>
              <p:cNvSpPr txBox="1">
                <a:spLocks noChangeArrowheads="1"/>
              </p:cNvSpPr>
              <p:nvPr/>
            </p:nvSpPr>
            <p:spPr bwMode="auto">
              <a:xfrm>
                <a:off x="4955" y="9130"/>
                <a:ext cx="675" cy="540"/>
              </a:xfrm>
              <a:prstGeom prst="rect">
                <a:avLst/>
              </a:prstGeom>
              <a:solidFill>
                <a:srgbClr val="FFFFFF"/>
              </a:solidFill>
              <a:ln w="9525">
                <a:noFill/>
                <a:miter lim="800000"/>
              </a:ln>
            </p:spPr>
            <p:txBody>
              <a:bodyPr/>
              <a:lstStyle/>
              <a:p>
                <a:r>
                  <a:rPr lang="en-US" i="1">
                    <a:latin typeface="Times New Roman" panose="02020603050405020304" pitchFamily="18" charset="0"/>
                  </a:rPr>
                  <a:t>I</a:t>
                </a:r>
                <a:r>
                  <a:rPr lang="en-US" baseline="-25000">
                    <a:latin typeface="Times New Roman" panose="02020603050405020304" pitchFamily="18" charset="0"/>
                  </a:rPr>
                  <a:t>m</a:t>
                </a:r>
                <a:endParaRPr lang="en-US"/>
              </a:p>
            </p:txBody>
          </p:sp>
          <p:sp>
            <p:nvSpPr>
              <p:cNvPr id="47116" name="Text Box 9"/>
              <p:cNvSpPr txBox="1">
                <a:spLocks noChangeArrowheads="1"/>
              </p:cNvSpPr>
              <p:nvPr/>
            </p:nvSpPr>
            <p:spPr bwMode="auto">
              <a:xfrm>
                <a:off x="4985" y="9695"/>
                <a:ext cx="720" cy="480"/>
              </a:xfrm>
              <a:prstGeom prst="rect">
                <a:avLst/>
              </a:prstGeom>
              <a:solidFill>
                <a:srgbClr val="FFFFFF"/>
              </a:solidFill>
              <a:ln w="9525">
                <a:noFill/>
                <a:miter lim="800000"/>
              </a:ln>
            </p:spPr>
            <p:txBody>
              <a:bodyPr/>
              <a:lstStyle/>
              <a:p>
                <a:r>
                  <a:rPr lang="en-US" i="1">
                    <a:latin typeface="Times New Roman" panose="02020603050405020304" pitchFamily="18" charset="0"/>
                  </a:rPr>
                  <a:t>L</a:t>
                </a:r>
                <a:r>
                  <a:rPr lang="en-US" baseline="-25000">
                    <a:latin typeface="Times New Roman" panose="02020603050405020304" pitchFamily="18" charset="0"/>
                  </a:rPr>
                  <a:t>o</a:t>
                </a:r>
                <a:endParaRPr lang="en-US"/>
              </a:p>
            </p:txBody>
          </p:sp>
          <p:sp>
            <p:nvSpPr>
              <p:cNvPr id="47117" name="Text Box 10"/>
              <p:cNvSpPr txBox="1">
                <a:spLocks noChangeArrowheads="1"/>
              </p:cNvSpPr>
              <p:nvPr/>
            </p:nvSpPr>
            <p:spPr bwMode="auto">
              <a:xfrm>
                <a:off x="8350" y="8290"/>
                <a:ext cx="660" cy="520"/>
              </a:xfrm>
              <a:prstGeom prst="rect">
                <a:avLst/>
              </a:prstGeom>
              <a:solidFill>
                <a:srgbClr val="FFFFFF"/>
              </a:solidFill>
              <a:ln w="9525">
                <a:noFill/>
                <a:miter lim="800000"/>
              </a:ln>
            </p:spPr>
            <p:txBody>
              <a:bodyPr/>
              <a:lstStyle/>
              <a:p>
                <a:r>
                  <a:rPr lang="en-US" i="1">
                    <a:latin typeface="Times New Roman" panose="02020603050405020304" pitchFamily="18" charset="0"/>
                  </a:rPr>
                  <a:t>I</a:t>
                </a:r>
                <a:r>
                  <a:rPr lang="en-US" baseline="-25000">
                    <a:latin typeface="Times New Roman" panose="02020603050405020304" pitchFamily="18" charset="0"/>
                  </a:rPr>
                  <a:t>r</a:t>
                </a:r>
                <a:endParaRPr lang="en-US"/>
              </a:p>
            </p:txBody>
          </p:sp>
          <p:sp>
            <p:nvSpPr>
              <p:cNvPr id="47118" name="Text Box 11"/>
              <p:cNvSpPr txBox="1">
                <a:spLocks noChangeArrowheads="1"/>
              </p:cNvSpPr>
              <p:nvPr/>
            </p:nvSpPr>
            <p:spPr bwMode="auto">
              <a:xfrm>
                <a:off x="7080" y="8255"/>
                <a:ext cx="500" cy="470"/>
              </a:xfrm>
              <a:prstGeom prst="rect">
                <a:avLst/>
              </a:prstGeom>
              <a:solidFill>
                <a:srgbClr val="FFFFFF"/>
              </a:solidFill>
              <a:ln w="9525">
                <a:noFill/>
                <a:miter lim="800000"/>
              </a:ln>
            </p:spPr>
            <p:txBody>
              <a:bodyPr/>
              <a:lstStyle/>
              <a:p>
                <a:r>
                  <a:rPr lang="en-US" i="1">
                    <a:latin typeface="Times New Roman" panose="02020603050405020304" pitchFamily="18" charset="0"/>
                  </a:rPr>
                  <a:t>l</a:t>
                </a:r>
                <a:r>
                  <a:rPr lang="en-US" i="1" baseline="-25000">
                    <a:latin typeface="Times New Roman" panose="02020603050405020304" pitchFamily="18" charset="0"/>
                  </a:rPr>
                  <a:t>r</a:t>
                </a:r>
                <a:endParaRPr lang="en-US"/>
              </a:p>
            </p:txBody>
          </p:sp>
          <p:sp>
            <p:nvSpPr>
              <p:cNvPr id="47119" name="Text Box 12"/>
              <p:cNvSpPr txBox="1">
                <a:spLocks noChangeArrowheads="1"/>
              </p:cNvSpPr>
              <p:nvPr/>
            </p:nvSpPr>
            <p:spPr bwMode="auto">
              <a:xfrm>
                <a:off x="9710" y="9505"/>
                <a:ext cx="640" cy="550"/>
              </a:xfrm>
              <a:prstGeom prst="rect">
                <a:avLst/>
              </a:prstGeom>
              <a:solidFill>
                <a:srgbClr val="FFFFFF"/>
              </a:solidFill>
              <a:ln w="9525">
                <a:noFill/>
                <a:miter lim="800000"/>
              </a:ln>
            </p:spPr>
            <p:txBody>
              <a:bodyPr/>
              <a:lstStyle/>
              <a:p>
                <a:r>
                  <a:rPr lang="en-US" i="1">
                    <a:latin typeface="Times New Roman" panose="02020603050405020304" pitchFamily="18" charset="0"/>
                  </a:rPr>
                  <a:t>R</a:t>
                </a:r>
                <a:r>
                  <a:rPr lang="en-US" i="1" baseline="-25000">
                    <a:latin typeface="Times New Roman" panose="02020603050405020304" pitchFamily="18" charset="0"/>
                  </a:rPr>
                  <a:t>r</a:t>
                </a:r>
                <a:endParaRPr lang="en-US"/>
              </a:p>
            </p:txBody>
          </p:sp>
          <p:sp>
            <p:nvSpPr>
              <p:cNvPr id="47120" name="Text Box 13"/>
              <p:cNvSpPr txBox="1">
                <a:spLocks noChangeArrowheads="1"/>
              </p:cNvSpPr>
              <p:nvPr/>
            </p:nvSpPr>
            <p:spPr bwMode="auto">
              <a:xfrm>
                <a:off x="5155" y="8400"/>
                <a:ext cx="660" cy="520"/>
              </a:xfrm>
              <a:prstGeom prst="rect">
                <a:avLst/>
              </a:prstGeom>
              <a:solidFill>
                <a:srgbClr val="FFFFFF"/>
              </a:solidFill>
              <a:ln w="9525">
                <a:noFill/>
                <a:miter lim="800000"/>
              </a:ln>
            </p:spPr>
            <p:txBody>
              <a:bodyPr/>
              <a:lstStyle/>
              <a:p>
                <a:r>
                  <a:rPr lang="en-US" i="1">
                    <a:latin typeface="Times New Roman" panose="02020603050405020304" pitchFamily="18" charset="0"/>
                  </a:rPr>
                  <a:t>I</a:t>
                </a:r>
                <a:r>
                  <a:rPr lang="en-US" baseline="-25000">
                    <a:latin typeface="Times New Roman" panose="02020603050405020304" pitchFamily="18" charset="0"/>
                  </a:rPr>
                  <a:t>r</a:t>
                </a:r>
                <a:r>
                  <a:rPr lang="en-US">
                    <a:latin typeface="Times New Roman" panose="02020603050405020304" pitchFamily="18" charset="0"/>
                  </a:rPr>
                  <a:t>'</a:t>
                </a:r>
                <a:endParaRPr lang="en-US"/>
              </a:p>
            </p:txBody>
          </p:sp>
          <p:sp>
            <p:nvSpPr>
              <p:cNvPr id="47121" name="Text Box 14"/>
              <p:cNvSpPr txBox="1">
                <a:spLocks noChangeArrowheads="1"/>
              </p:cNvSpPr>
              <p:nvPr/>
            </p:nvSpPr>
            <p:spPr bwMode="auto">
              <a:xfrm>
                <a:off x="3455" y="8350"/>
                <a:ext cx="660" cy="520"/>
              </a:xfrm>
              <a:prstGeom prst="rect">
                <a:avLst/>
              </a:prstGeom>
              <a:solidFill>
                <a:srgbClr val="FFFFFF"/>
              </a:solidFill>
              <a:ln w="9525">
                <a:noFill/>
                <a:miter lim="800000"/>
              </a:ln>
            </p:spPr>
            <p:txBody>
              <a:bodyPr/>
              <a:lstStyle/>
              <a:p>
                <a:r>
                  <a:rPr lang="en-US" i="1">
                    <a:latin typeface="Times New Roman" panose="02020603050405020304" pitchFamily="18" charset="0"/>
                  </a:rPr>
                  <a:t>I</a:t>
                </a:r>
                <a:r>
                  <a:rPr lang="en-US" baseline="-25000">
                    <a:latin typeface="Times New Roman" panose="02020603050405020304" pitchFamily="18" charset="0"/>
                  </a:rPr>
                  <a:t>s</a:t>
                </a:r>
                <a:endParaRPr lang="en-US"/>
              </a:p>
            </p:txBody>
          </p:sp>
          <p:grpSp>
            <p:nvGrpSpPr>
              <p:cNvPr id="47122" name="Group 15"/>
              <p:cNvGrpSpPr/>
              <p:nvPr/>
            </p:nvGrpSpPr>
            <p:grpSpPr bwMode="auto">
              <a:xfrm>
                <a:off x="2665" y="8771"/>
                <a:ext cx="6952" cy="2399"/>
                <a:chOff x="2665" y="8786"/>
                <a:chExt cx="6952" cy="2399"/>
              </a:xfrm>
            </p:grpSpPr>
            <p:grpSp>
              <p:nvGrpSpPr>
                <p:cNvPr id="47123" name="Group 16"/>
                <p:cNvGrpSpPr/>
                <p:nvPr/>
              </p:nvGrpSpPr>
              <p:grpSpPr bwMode="auto">
                <a:xfrm>
                  <a:off x="2665" y="8786"/>
                  <a:ext cx="6952" cy="2399"/>
                  <a:chOff x="3760" y="8951"/>
                  <a:chExt cx="5962" cy="1679"/>
                </a:xfrm>
              </p:grpSpPr>
              <p:grpSp>
                <p:nvGrpSpPr>
                  <p:cNvPr id="47125" name="Group 17"/>
                  <p:cNvGrpSpPr/>
                  <p:nvPr/>
                </p:nvGrpSpPr>
                <p:grpSpPr bwMode="auto">
                  <a:xfrm>
                    <a:off x="3760" y="8951"/>
                    <a:ext cx="5962" cy="1679"/>
                    <a:chOff x="3760" y="8951"/>
                    <a:chExt cx="5962" cy="1679"/>
                  </a:xfrm>
                </p:grpSpPr>
                <p:sp>
                  <p:nvSpPr>
                    <p:cNvPr id="47127" name="Line 18"/>
                    <p:cNvSpPr>
                      <a:spLocks noChangeShapeType="1"/>
                    </p:cNvSpPr>
                    <p:nvPr/>
                  </p:nvSpPr>
                  <p:spPr bwMode="auto">
                    <a:xfrm>
                      <a:off x="7115" y="10600"/>
                      <a:ext cx="2480" cy="0"/>
                    </a:xfrm>
                    <a:prstGeom prst="line">
                      <a:avLst/>
                    </a:prstGeom>
                    <a:noFill/>
                    <a:ln w="9525">
                      <a:solidFill>
                        <a:srgbClr val="000000"/>
                      </a:solidFill>
                      <a:round/>
                    </a:ln>
                  </p:spPr>
                  <p:txBody>
                    <a:bodyPr/>
                    <a:lstStyle/>
                    <a:p>
                      <a:endParaRPr lang="en-US"/>
                    </a:p>
                  </p:txBody>
                </p:sp>
                <p:sp>
                  <p:nvSpPr>
                    <p:cNvPr id="47128" name="Line 19"/>
                    <p:cNvSpPr>
                      <a:spLocks noChangeShapeType="1"/>
                    </p:cNvSpPr>
                    <p:nvPr/>
                  </p:nvSpPr>
                  <p:spPr bwMode="auto">
                    <a:xfrm flipV="1">
                      <a:off x="9090" y="9052"/>
                      <a:ext cx="120" cy="0"/>
                    </a:xfrm>
                    <a:prstGeom prst="line">
                      <a:avLst/>
                    </a:prstGeom>
                    <a:noFill/>
                    <a:ln w="9525">
                      <a:solidFill>
                        <a:srgbClr val="000000"/>
                      </a:solidFill>
                      <a:round/>
                      <a:tailEnd type="triangle" w="sm" len="med"/>
                    </a:ln>
                  </p:spPr>
                  <p:txBody>
                    <a:bodyPr/>
                    <a:lstStyle/>
                    <a:p>
                      <a:endParaRPr lang="en-US"/>
                    </a:p>
                  </p:txBody>
                </p:sp>
                <p:grpSp>
                  <p:nvGrpSpPr>
                    <p:cNvPr id="47129" name="Group 20"/>
                    <p:cNvGrpSpPr/>
                    <p:nvPr/>
                  </p:nvGrpSpPr>
                  <p:grpSpPr bwMode="auto">
                    <a:xfrm rot="5400000" flipH="1">
                      <a:off x="9376" y="9642"/>
                      <a:ext cx="450" cy="243"/>
                      <a:chOff x="5814" y="8892"/>
                      <a:chExt cx="570" cy="228"/>
                    </a:xfrm>
                  </p:grpSpPr>
                  <p:sp>
                    <p:nvSpPr>
                      <p:cNvPr id="47179" name="Line 21"/>
                      <p:cNvSpPr>
                        <a:spLocks noChangeShapeType="1"/>
                      </p:cNvSpPr>
                      <p:nvPr/>
                    </p:nvSpPr>
                    <p:spPr bwMode="auto">
                      <a:xfrm flipH="1">
                        <a:off x="5814" y="8892"/>
                        <a:ext cx="57" cy="114"/>
                      </a:xfrm>
                      <a:prstGeom prst="line">
                        <a:avLst/>
                      </a:prstGeom>
                      <a:noFill/>
                      <a:ln w="9525">
                        <a:solidFill>
                          <a:srgbClr val="000000"/>
                        </a:solidFill>
                        <a:round/>
                      </a:ln>
                    </p:spPr>
                    <p:txBody>
                      <a:bodyPr/>
                      <a:lstStyle/>
                      <a:p>
                        <a:endParaRPr lang="en-US"/>
                      </a:p>
                    </p:txBody>
                  </p:sp>
                  <p:sp>
                    <p:nvSpPr>
                      <p:cNvPr id="47180" name="Line 22"/>
                      <p:cNvSpPr>
                        <a:spLocks noChangeShapeType="1"/>
                      </p:cNvSpPr>
                      <p:nvPr/>
                    </p:nvSpPr>
                    <p:spPr bwMode="auto">
                      <a:xfrm flipH="1">
                        <a:off x="5985" y="8892"/>
                        <a:ext cx="114" cy="228"/>
                      </a:xfrm>
                      <a:prstGeom prst="line">
                        <a:avLst/>
                      </a:prstGeom>
                      <a:noFill/>
                      <a:ln w="9525">
                        <a:solidFill>
                          <a:srgbClr val="000000"/>
                        </a:solidFill>
                        <a:round/>
                      </a:ln>
                    </p:spPr>
                    <p:txBody>
                      <a:bodyPr/>
                      <a:lstStyle/>
                      <a:p>
                        <a:endParaRPr lang="en-US"/>
                      </a:p>
                    </p:txBody>
                  </p:sp>
                  <p:sp>
                    <p:nvSpPr>
                      <p:cNvPr id="47181" name="Line 23"/>
                      <p:cNvSpPr>
                        <a:spLocks noChangeShapeType="1"/>
                      </p:cNvSpPr>
                      <p:nvPr/>
                    </p:nvSpPr>
                    <p:spPr bwMode="auto">
                      <a:xfrm>
                        <a:off x="5871" y="8892"/>
                        <a:ext cx="114" cy="228"/>
                      </a:xfrm>
                      <a:prstGeom prst="line">
                        <a:avLst/>
                      </a:prstGeom>
                      <a:noFill/>
                      <a:ln w="9525">
                        <a:solidFill>
                          <a:srgbClr val="000000"/>
                        </a:solidFill>
                        <a:round/>
                      </a:ln>
                    </p:spPr>
                    <p:txBody>
                      <a:bodyPr/>
                      <a:lstStyle/>
                      <a:p>
                        <a:endParaRPr lang="en-US"/>
                      </a:p>
                    </p:txBody>
                  </p:sp>
                  <p:sp>
                    <p:nvSpPr>
                      <p:cNvPr id="47182" name="Line 24"/>
                      <p:cNvSpPr>
                        <a:spLocks noChangeShapeType="1"/>
                      </p:cNvSpPr>
                      <p:nvPr/>
                    </p:nvSpPr>
                    <p:spPr bwMode="auto">
                      <a:xfrm>
                        <a:off x="6099" y="8892"/>
                        <a:ext cx="114" cy="228"/>
                      </a:xfrm>
                      <a:prstGeom prst="line">
                        <a:avLst/>
                      </a:prstGeom>
                      <a:noFill/>
                      <a:ln w="9525">
                        <a:solidFill>
                          <a:srgbClr val="000000"/>
                        </a:solidFill>
                        <a:round/>
                      </a:ln>
                    </p:spPr>
                    <p:txBody>
                      <a:bodyPr/>
                      <a:lstStyle/>
                      <a:p>
                        <a:endParaRPr lang="en-US"/>
                      </a:p>
                    </p:txBody>
                  </p:sp>
                  <p:sp>
                    <p:nvSpPr>
                      <p:cNvPr id="47183" name="Line 25"/>
                      <p:cNvSpPr>
                        <a:spLocks noChangeShapeType="1"/>
                      </p:cNvSpPr>
                      <p:nvPr/>
                    </p:nvSpPr>
                    <p:spPr bwMode="auto">
                      <a:xfrm flipH="1">
                        <a:off x="6213" y="8892"/>
                        <a:ext cx="114" cy="228"/>
                      </a:xfrm>
                      <a:prstGeom prst="line">
                        <a:avLst/>
                      </a:prstGeom>
                      <a:noFill/>
                      <a:ln w="9525">
                        <a:solidFill>
                          <a:srgbClr val="000000"/>
                        </a:solidFill>
                        <a:round/>
                      </a:ln>
                    </p:spPr>
                    <p:txBody>
                      <a:bodyPr/>
                      <a:lstStyle/>
                      <a:p>
                        <a:endParaRPr lang="en-US"/>
                      </a:p>
                    </p:txBody>
                  </p:sp>
                  <p:sp>
                    <p:nvSpPr>
                      <p:cNvPr id="47184" name="Line 26"/>
                      <p:cNvSpPr>
                        <a:spLocks noChangeShapeType="1"/>
                      </p:cNvSpPr>
                      <p:nvPr/>
                    </p:nvSpPr>
                    <p:spPr bwMode="auto">
                      <a:xfrm>
                        <a:off x="6327" y="8892"/>
                        <a:ext cx="57" cy="114"/>
                      </a:xfrm>
                      <a:prstGeom prst="line">
                        <a:avLst/>
                      </a:prstGeom>
                      <a:noFill/>
                      <a:ln w="9525">
                        <a:solidFill>
                          <a:srgbClr val="000000"/>
                        </a:solidFill>
                        <a:round/>
                      </a:ln>
                    </p:spPr>
                    <p:txBody>
                      <a:bodyPr/>
                      <a:lstStyle/>
                      <a:p>
                        <a:endParaRPr lang="en-US"/>
                      </a:p>
                    </p:txBody>
                  </p:sp>
                </p:grpSp>
                <p:sp>
                  <p:nvSpPr>
                    <p:cNvPr id="47130" name="Line 27"/>
                    <p:cNvSpPr>
                      <a:spLocks noChangeShapeType="1"/>
                    </p:cNvSpPr>
                    <p:nvPr/>
                  </p:nvSpPr>
                  <p:spPr bwMode="auto">
                    <a:xfrm flipH="1">
                      <a:off x="8610" y="9065"/>
                      <a:ext cx="980" cy="0"/>
                    </a:xfrm>
                    <a:prstGeom prst="line">
                      <a:avLst/>
                    </a:prstGeom>
                    <a:noFill/>
                    <a:ln w="9525">
                      <a:solidFill>
                        <a:srgbClr val="000000"/>
                      </a:solidFill>
                      <a:round/>
                    </a:ln>
                  </p:spPr>
                  <p:txBody>
                    <a:bodyPr/>
                    <a:lstStyle/>
                    <a:p>
                      <a:endParaRPr lang="en-US"/>
                    </a:p>
                  </p:txBody>
                </p:sp>
                <p:grpSp>
                  <p:nvGrpSpPr>
                    <p:cNvPr id="47131" name="Group 28"/>
                    <p:cNvGrpSpPr/>
                    <p:nvPr/>
                  </p:nvGrpSpPr>
                  <p:grpSpPr bwMode="auto">
                    <a:xfrm>
                      <a:off x="6270" y="9070"/>
                      <a:ext cx="1050" cy="1560"/>
                      <a:chOff x="5490" y="9070"/>
                      <a:chExt cx="1050" cy="1560"/>
                    </a:xfrm>
                  </p:grpSpPr>
                  <p:grpSp>
                    <p:nvGrpSpPr>
                      <p:cNvPr id="47159" name="Group 29"/>
                      <p:cNvGrpSpPr/>
                      <p:nvPr/>
                    </p:nvGrpSpPr>
                    <p:grpSpPr bwMode="auto">
                      <a:xfrm>
                        <a:off x="5490" y="9070"/>
                        <a:ext cx="345" cy="1560"/>
                        <a:chOff x="4230" y="9055"/>
                        <a:chExt cx="345" cy="1560"/>
                      </a:xfrm>
                    </p:grpSpPr>
                    <p:sp>
                      <p:nvSpPr>
                        <p:cNvPr id="47171" name="Line 30"/>
                        <p:cNvSpPr>
                          <a:spLocks noChangeShapeType="1"/>
                        </p:cNvSpPr>
                        <p:nvPr/>
                      </p:nvSpPr>
                      <p:spPr bwMode="auto">
                        <a:xfrm flipV="1">
                          <a:off x="4440" y="9055"/>
                          <a:ext cx="0" cy="495"/>
                        </a:xfrm>
                        <a:prstGeom prst="line">
                          <a:avLst/>
                        </a:prstGeom>
                        <a:noFill/>
                        <a:ln w="9525">
                          <a:solidFill>
                            <a:srgbClr val="000000"/>
                          </a:solidFill>
                          <a:round/>
                        </a:ln>
                      </p:spPr>
                      <p:txBody>
                        <a:bodyPr/>
                        <a:lstStyle/>
                        <a:p>
                          <a:endParaRPr lang="en-US"/>
                        </a:p>
                      </p:txBody>
                    </p:sp>
                    <p:grpSp>
                      <p:nvGrpSpPr>
                        <p:cNvPr id="47172" name="Group 31"/>
                        <p:cNvGrpSpPr/>
                        <p:nvPr/>
                      </p:nvGrpSpPr>
                      <p:grpSpPr bwMode="auto">
                        <a:xfrm rot="5400000">
                          <a:off x="4040" y="9721"/>
                          <a:ext cx="726" cy="345"/>
                          <a:chOff x="6954" y="8892"/>
                          <a:chExt cx="741" cy="285"/>
                        </a:xfrm>
                      </p:grpSpPr>
                      <p:sp>
                        <p:nvSpPr>
                          <p:cNvPr id="47174" name="Oval 32"/>
                          <p:cNvSpPr>
                            <a:spLocks noChangeArrowheads="1"/>
                          </p:cNvSpPr>
                          <p:nvPr/>
                        </p:nvSpPr>
                        <p:spPr bwMode="auto">
                          <a:xfrm>
                            <a:off x="6954" y="8892"/>
                            <a:ext cx="171" cy="228"/>
                          </a:xfrm>
                          <a:prstGeom prst="ellipse">
                            <a:avLst/>
                          </a:prstGeom>
                          <a:solidFill>
                            <a:srgbClr val="FFFFFF"/>
                          </a:solidFill>
                          <a:ln w="9525">
                            <a:solidFill>
                              <a:srgbClr val="000000"/>
                            </a:solidFill>
                            <a:round/>
                          </a:ln>
                        </p:spPr>
                        <p:txBody>
                          <a:bodyPr/>
                          <a:lstStyle/>
                          <a:p>
                            <a:endParaRPr lang="ms-MY"/>
                          </a:p>
                        </p:txBody>
                      </p:sp>
                      <p:sp>
                        <p:nvSpPr>
                          <p:cNvPr id="47175" name="Oval 33"/>
                          <p:cNvSpPr>
                            <a:spLocks noChangeArrowheads="1"/>
                          </p:cNvSpPr>
                          <p:nvPr/>
                        </p:nvSpPr>
                        <p:spPr bwMode="auto">
                          <a:xfrm>
                            <a:off x="7125" y="8892"/>
                            <a:ext cx="171" cy="228"/>
                          </a:xfrm>
                          <a:prstGeom prst="ellipse">
                            <a:avLst/>
                          </a:prstGeom>
                          <a:solidFill>
                            <a:srgbClr val="FFFFFF"/>
                          </a:solidFill>
                          <a:ln w="9525">
                            <a:solidFill>
                              <a:srgbClr val="000000"/>
                            </a:solidFill>
                            <a:round/>
                          </a:ln>
                        </p:spPr>
                        <p:txBody>
                          <a:bodyPr/>
                          <a:lstStyle/>
                          <a:p>
                            <a:endParaRPr lang="ms-MY"/>
                          </a:p>
                        </p:txBody>
                      </p:sp>
                      <p:sp>
                        <p:nvSpPr>
                          <p:cNvPr id="47176" name="Oval 34"/>
                          <p:cNvSpPr>
                            <a:spLocks noChangeArrowheads="1"/>
                          </p:cNvSpPr>
                          <p:nvPr/>
                        </p:nvSpPr>
                        <p:spPr bwMode="auto">
                          <a:xfrm>
                            <a:off x="7296" y="8892"/>
                            <a:ext cx="171" cy="228"/>
                          </a:xfrm>
                          <a:prstGeom prst="ellipse">
                            <a:avLst/>
                          </a:prstGeom>
                          <a:solidFill>
                            <a:srgbClr val="FFFFFF"/>
                          </a:solidFill>
                          <a:ln w="9525">
                            <a:solidFill>
                              <a:srgbClr val="000000"/>
                            </a:solidFill>
                            <a:round/>
                          </a:ln>
                        </p:spPr>
                        <p:txBody>
                          <a:bodyPr/>
                          <a:lstStyle/>
                          <a:p>
                            <a:endParaRPr lang="ms-MY"/>
                          </a:p>
                        </p:txBody>
                      </p:sp>
                      <p:sp>
                        <p:nvSpPr>
                          <p:cNvPr id="47177" name="Oval 35"/>
                          <p:cNvSpPr>
                            <a:spLocks noChangeArrowheads="1"/>
                          </p:cNvSpPr>
                          <p:nvPr/>
                        </p:nvSpPr>
                        <p:spPr bwMode="auto">
                          <a:xfrm>
                            <a:off x="7467" y="8892"/>
                            <a:ext cx="171" cy="228"/>
                          </a:xfrm>
                          <a:prstGeom prst="ellipse">
                            <a:avLst/>
                          </a:prstGeom>
                          <a:solidFill>
                            <a:srgbClr val="FFFFFF"/>
                          </a:solidFill>
                          <a:ln w="9525">
                            <a:solidFill>
                              <a:srgbClr val="000000"/>
                            </a:solidFill>
                            <a:round/>
                          </a:ln>
                        </p:spPr>
                        <p:txBody>
                          <a:bodyPr/>
                          <a:lstStyle/>
                          <a:p>
                            <a:endParaRPr lang="ms-MY"/>
                          </a:p>
                        </p:txBody>
                      </p:sp>
                      <p:sp>
                        <p:nvSpPr>
                          <p:cNvPr id="47178" name="Rectangle 36"/>
                          <p:cNvSpPr>
                            <a:spLocks noChangeArrowheads="1"/>
                          </p:cNvSpPr>
                          <p:nvPr/>
                        </p:nvSpPr>
                        <p:spPr bwMode="auto">
                          <a:xfrm>
                            <a:off x="6954" y="9006"/>
                            <a:ext cx="741" cy="171"/>
                          </a:xfrm>
                          <a:prstGeom prst="rect">
                            <a:avLst/>
                          </a:prstGeom>
                          <a:solidFill>
                            <a:srgbClr val="FFFFFF"/>
                          </a:solidFill>
                          <a:ln w="9525">
                            <a:noFill/>
                            <a:miter lim="800000"/>
                          </a:ln>
                        </p:spPr>
                        <p:txBody>
                          <a:bodyPr/>
                          <a:lstStyle/>
                          <a:p>
                            <a:endParaRPr lang="ms-MY"/>
                          </a:p>
                        </p:txBody>
                      </p:sp>
                    </p:grpSp>
                    <p:sp>
                      <p:nvSpPr>
                        <p:cNvPr id="47173" name="Line 37"/>
                        <p:cNvSpPr>
                          <a:spLocks noChangeShapeType="1"/>
                        </p:cNvSpPr>
                        <p:nvPr/>
                      </p:nvSpPr>
                      <p:spPr bwMode="auto">
                        <a:xfrm flipH="1">
                          <a:off x="4440" y="10185"/>
                          <a:ext cx="5" cy="430"/>
                        </a:xfrm>
                        <a:prstGeom prst="line">
                          <a:avLst/>
                        </a:prstGeom>
                        <a:noFill/>
                        <a:ln w="9525">
                          <a:solidFill>
                            <a:srgbClr val="000000"/>
                          </a:solidFill>
                          <a:round/>
                        </a:ln>
                      </p:spPr>
                      <p:txBody>
                        <a:bodyPr/>
                        <a:lstStyle/>
                        <a:p>
                          <a:endParaRPr lang="en-US"/>
                        </a:p>
                      </p:txBody>
                    </p:sp>
                  </p:grpSp>
                  <p:grpSp>
                    <p:nvGrpSpPr>
                      <p:cNvPr id="47160" name="Group 38"/>
                      <p:cNvGrpSpPr/>
                      <p:nvPr/>
                    </p:nvGrpSpPr>
                    <p:grpSpPr bwMode="auto">
                      <a:xfrm flipH="1">
                        <a:off x="6195" y="9070"/>
                        <a:ext cx="345" cy="1560"/>
                        <a:chOff x="4230" y="9055"/>
                        <a:chExt cx="345" cy="1560"/>
                      </a:xfrm>
                    </p:grpSpPr>
                    <p:sp>
                      <p:nvSpPr>
                        <p:cNvPr id="47163" name="Line 39"/>
                        <p:cNvSpPr>
                          <a:spLocks noChangeShapeType="1"/>
                        </p:cNvSpPr>
                        <p:nvPr/>
                      </p:nvSpPr>
                      <p:spPr bwMode="auto">
                        <a:xfrm flipV="1">
                          <a:off x="4440" y="9055"/>
                          <a:ext cx="0" cy="495"/>
                        </a:xfrm>
                        <a:prstGeom prst="line">
                          <a:avLst/>
                        </a:prstGeom>
                        <a:noFill/>
                        <a:ln w="9525">
                          <a:solidFill>
                            <a:srgbClr val="000000"/>
                          </a:solidFill>
                          <a:round/>
                        </a:ln>
                      </p:spPr>
                      <p:txBody>
                        <a:bodyPr/>
                        <a:lstStyle/>
                        <a:p>
                          <a:endParaRPr lang="en-US"/>
                        </a:p>
                      </p:txBody>
                    </p:sp>
                    <p:grpSp>
                      <p:nvGrpSpPr>
                        <p:cNvPr id="47164" name="Group 40"/>
                        <p:cNvGrpSpPr/>
                        <p:nvPr/>
                      </p:nvGrpSpPr>
                      <p:grpSpPr bwMode="auto">
                        <a:xfrm rot="5400000">
                          <a:off x="4040" y="9721"/>
                          <a:ext cx="726" cy="345"/>
                          <a:chOff x="6954" y="8892"/>
                          <a:chExt cx="741" cy="285"/>
                        </a:xfrm>
                      </p:grpSpPr>
                      <p:sp>
                        <p:nvSpPr>
                          <p:cNvPr id="47166" name="Oval 41"/>
                          <p:cNvSpPr>
                            <a:spLocks noChangeArrowheads="1"/>
                          </p:cNvSpPr>
                          <p:nvPr/>
                        </p:nvSpPr>
                        <p:spPr bwMode="auto">
                          <a:xfrm>
                            <a:off x="6954" y="8892"/>
                            <a:ext cx="171" cy="228"/>
                          </a:xfrm>
                          <a:prstGeom prst="ellipse">
                            <a:avLst/>
                          </a:prstGeom>
                          <a:solidFill>
                            <a:srgbClr val="FFFFFF"/>
                          </a:solidFill>
                          <a:ln w="9525">
                            <a:solidFill>
                              <a:srgbClr val="000000"/>
                            </a:solidFill>
                            <a:round/>
                          </a:ln>
                        </p:spPr>
                        <p:txBody>
                          <a:bodyPr/>
                          <a:lstStyle/>
                          <a:p>
                            <a:endParaRPr lang="ms-MY"/>
                          </a:p>
                        </p:txBody>
                      </p:sp>
                      <p:sp>
                        <p:nvSpPr>
                          <p:cNvPr id="47167" name="Oval 42"/>
                          <p:cNvSpPr>
                            <a:spLocks noChangeArrowheads="1"/>
                          </p:cNvSpPr>
                          <p:nvPr/>
                        </p:nvSpPr>
                        <p:spPr bwMode="auto">
                          <a:xfrm>
                            <a:off x="7125" y="8892"/>
                            <a:ext cx="171" cy="228"/>
                          </a:xfrm>
                          <a:prstGeom prst="ellipse">
                            <a:avLst/>
                          </a:prstGeom>
                          <a:solidFill>
                            <a:srgbClr val="FFFFFF"/>
                          </a:solidFill>
                          <a:ln w="9525">
                            <a:solidFill>
                              <a:srgbClr val="000000"/>
                            </a:solidFill>
                            <a:round/>
                          </a:ln>
                        </p:spPr>
                        <p:txBody>
                          <a:bodyPr/>
                          <a:lstStyle/>
                          <a:p>
                            <a:endParaRPr lang="ms-MY"/>
                          </a:p>
                        </p:txBody>
                      </p:sp>
                      <p:sp>
                        <p:nvSpPr>
                          <p:cNvPr id="47168" name="Oval 43"/>
                          <p:cNvSpPr>
                            <a:spLocks noChangeArrowheads="1"/>
                          </p:cNvSpPr>
                          <p:nvPr/>
                        </p:nvSpPr>
                        <p:spPr bwMode="auto">
                          <a:xfrm>
                            <a:off x="7296" y="8892"/>
                            <a:ext cx="171" cy="228"/>
                          </a:xfrm>
                          <a:prstGeom prst="ellipse">
                            <a:avLst/>
                          </a:prstGeom>
                          <a:solidFill>
                            <a:srgbClr val="FFFFFF"/>
                          </a:solidFill>
                          <a:ln w="9525">
                            <a:solidFill>
                              <a:srgbClr val="000000"/>
                            </a:solidFill>
                            <a:round/>
                          </a:ln>
                        </p:spPr>
                        <p:txBody>
                          <a:bodyPr/>
                          <a:lstStyle/>
                          <a:p>
                            <a:endParaRPr lang="ms-MY"/>
                          </a:p>
                        </p:txBody>
                      </p:sp>
                      <p:sp>
                        <p:nvSpPr>
                          <p:cNvPr id="47169" name="Oval 44"/>
                          <p:cNvSpPr>
                            <a:spLocks noChangeArrowheads="1"/>
                          </p:cNvSpPr>
                          <p:nvPr/>
                        </p:nvSpPr>
                        <p:spPr bwMode="auto">
                          <a:xfrm>
                            <a:off x="7467" y="8892"/>
                            <a:ext cx="171" cy="228"/>
                          </a:xfrm>
                          <a:prstGeom prst="ellipse">
                            <a:avLst/>
                          </a:prstGeom>
                          <a:solidFill>
                            <a:srgbClr val="FFFFFF"/>
                          </a:solidFill>
                          <a:ln w="9525">
                            <a:solidFill>
                              <a:srgbClr val="000000"/>
                            </a:solidFill>
                            <a:round/>
                          </a:ln>
                        </p:spPr>
                        <p:txBody>
                          <a:bodyPr/>
                          <a:lstStyle/>
                          <a:p>
                            <a:endParaRPr lang="ms-MY"/>
                          </a:p>
                        </p:txBody>
                      </p:sp>
                      <p:sp>
                        <p:nvSpPr>
                          <p:cNvPr id="47170" name="Rectangle 45"/>
                          <p:cNvSpPr>
                            <a:spLocks noChangeArrowheads="1"/>
                          </p:cNvSpPr>
                          <p:nvPr/>
                        </p:nvSpPr>
                        <p:spPr bwMode="auto">
                          <a:xfrm>
                            <a:off x="6954" y="9006"/>
                            <a:ext cx="741" cy="171"/>
                          </a:xfrm>
                          <a:prstGeom prst="rect">
                            <a:avLst/>
                          </a:prstGeom>
                          <a:solidFill>
                            <a:srgbClr val="FFFFFF"/>
                          </a:solidFill>
                          <a:ln w="9525">
                            <a:noFill/>
                            <a:miter lim="800000"/>
                          </a:ln>
                        </p:spPr>
                        <p:txBody>
                          <a:bodyPr/>
                          <a:lstStyle/>
                          <a:p>
                            <a:endParaRPr lang="ms-MY"/>
                          </a:p>
                        </p:txBody>
                      </p:sp>
                    </p:grpSp>
                    <p:sp>
                      <p:nvSpPr>
                        <p:cNvPr id="47165" name="Line 46"/>
                        <p:cNvSpPr>
                          <a:spLocks noChangeShapeType="1"/>
                        </p:cNvSpPr>
                        <p:nvPr/>
                      </p:nvSpPr>
                      <p:spPr bwMode="auto">
                        <a:xfrm flipH="1">
                          <a:off x="4440" y="10185"/>
                          <a:ext cx="5" cy="430"/>
                        </a:xfrm>
                        <a:prstGeom prst="line">
                          <a:avLst/>
                        </a:prstGeom>
                        <a:noFill/>
                        <a:ln w="9525">
                          <a:solidFill>
                            <a:srgbClr val="000000"/>
                          </a:solidFill>
                          <a:round/>
                        </a:ln>
                      </p:spPr>
                      <p:txBody>
                        <a:bodyPr/>
                        <a:lstStyle/>
                        <a:p>
                          <a:endParaRPr lang="en-US"/>
                        </a:p>
                      </p:txBody>
                    </p:sp>
                  </p:grpSp>
                  <p:sp>
                    <p:nvSpPr>
                      <p:cNvPr id="47161" name="Line 47"/>
                      <p:cNvSpPr>
                        <a:spLocks noChangeShapeType="1"/>
                      </p:cNvSpPr>
                      <p:nvPr/>
                    </p:nvSpPr>
                    <p:spPr bwMode="auto">
                      <a:xfrm>
                        <a:off x="5940" y="9555"/>
                        <a:ext cx="0" cy="660"/>
                      </a:xfrm>
                      <a:prstGeom prst="line">
                        <a:avLst/>
                      </a:prstGeom>
                      <a:noFill/>
                      <a:ln w="9525">
                        <a:solidFill>
                          <a:srgbClr val="000000"/>
                        </a:solidFill>
                        <a:round/>
                      </a:ln>
                    </p:spPr>
                    <p:txBody>
                      <a:bodyPr/>
                      <a:lstStyle/>
                      <a:p>
                        <a:endParaRPr lang="en-US"/>
                      </a:p>
                    </p:txBody>
                  </p:sp>
                  <p:sp>
                    <p:nvSpPr>
                      <p:cNvPr id="47162" name="Line 48"/>
                      <p:cNvSpPr>
                        <a:spLocks noChangeShapeType="1"/>
                      </p:cNvSpPr>
                      <p:nvPr/>
                    </p:nvSpPr>
                    <p:spPr bwMode="auto">
                      <a:xfrm>
                        <a:off x="6060" y="9540"/>
                        <a:ext cx="0" cy="660"/>
                      </a:xfrm>
                      <a:prstGeom prst="line">
                        <a:avLst/>
                      </a:prstGeom>
                      <a:noFill/>
                      <a:ln w="9525">
                        <a:solidFill>
                          <a:srgbClr val="000000"/>
                        </a:solidFill>
                        <a:round/>
                      </a:ln>
                    </p:spPr>
                    <p:txBody>
                      <a:bodyPr/>
                      <a:lstStyle/>
                      <a:p>
                        <a:endParaRPr lang="en-US"/>
                      </a:p>
                    </p:txBody>
                  </p:sp>
                </p:grpSp>
                <p:sp>
                  <p:nvSpPr>
                    <p:cNvPr id="47132" name="Line 49"/>
                    <p:cNvSpPr>
                      <a:spLocks noChangeShapeType="1"/>
                    </p:cNvSpPr>
                    <p:nvPr/>
                  </p:nvSpPr>
                  <p:spPr bwMode="auto">
                    <a:xfrm flipV="1">
                      <a:off x="9600" y="9070"/>
                      <a:ext cx="0" cy="470"/>
                    </a:xfrm>
                    <a:prstGeom prst="line">
                      <a:avLst/>
                    </a:prstGeom>
                    <a:noFill/>
                    <a:ln w="9525">
                      <a:solidFill>
                        <a:srgbClr val="000000"/>
                      </a:solidFill>
                      <a:round/>
                    </a:ln>
                  </p:spPr>
                  <p:txBody>
                    <a:bodyPr/>
                    <a:lstStyle/>
                    <a:p>
                      <a:endParaRPr lang="en-US"/>
                    </a:p>
                  </p:txBody>
                </p:sp>
                <p:sp>
                  <p:nvSpPr>
                    <p:cNvPr id="47133" name="Line 50"/>
                    <p:cNvSpPr>
                      <a:spLocks noChangeShapeType="1"/>
                    </p:cNvSpPr>
                    <p:nvPr/>
                  </p:nvSpPr>
                  <p:spPr bwMode="auto">
                    <a:xfrm flipV="1">
                      <a:off x="9610" y="9990"/>
                      <a:ext cx="5" cy="615"/>
                    </a:xfrm>
                    <a:prstGeom prst="line">
                      <a:avLst/>
                    </a:prstGeom>
                    <a:noFill/>
                    <a:ln w="9525">
                      <a:solidFill>
                        <a:srgbClr val="000000"/>
                      </a:solidFill>
                      <a:round/>
                    </a:ln>
                  </p:spPr>
                  <p:txBody>
                    <a:bodyPr/>
                    <a:lstStyle/>
                    <a:p>
                      <a:endParaRPr lang="en-US"/>
                    </a:p>
                  </p:txBody>
                </p:sp>
                <p:grpSp>
                  <p:nvGrpSpPr>
                    <p:cNvPr id="47134" name="Group 51"/>
                    <p:cNvGrpSpPr/>
                    <p:nvPr/>
                  </p:nvGrpSpPr>
                  <p:grpSpPr bwMode="auto">
                    <a:xfrm>
                      <a:off x="3760" y="9065"/>
                      <a:ext cx="2725" cy="1560"/>
                      <a:chOff x="2570" y="9065"/>
                      <a:chExt cx="2725" cy="1550"/>
                    </a:xfrm>
                  </p:grpSpPr>
                  <p:sp>
                    <p:nvSpPr>
                      <p:cNvPr id="47146" name="Line 52"/>
                      <p:cNvSpPr>
                        <a:spLocks noChangeShapeType="1"/>
                      </p:cNvSpPr>
                      <p:nvPr/>
                    </p:nvSpPr>
                    <p:spPr bwMode="auto">
                      <a:xfrm flipV="1">
                        <a:off x="3365" y="9065"/>
                        <a:ext cx="120" cy="0"/>
                      </a:xfrm>
                      <a:prstGeom prst="line">
                        <a:avLst/>
                      </a:prstGeom>
                      <a:noFill/>
                      <a:ln w="9525">
                        <a:solidFill>
                          <a:srgbClr val="000000"/>
                        </a:solidFill>
                        <a:round/>
                        <a:tailEnd type="triangle" w="sm" len="med"/>
                      </a:ln>
                    </p:spPr>
                    <p:txBody>
                      <a:bodyPr/>
                      <a:lstStyle/>
                      <a:p>
                        <a:endParaRPr lang="en-US"/>
                      </a:p>
                    </p:txBody>
                  </p:sp>
                  <p:sp>
                    <p:nvSpPr>
                      <p:cNvPr id="47147" name="Line 53"/>
                      <p:cNvSpPr>
                        <a:spLocks noChangeShapeType="1"/>
                      </p:cNvSpPr>
                      <p:nvPr/>
                    </p:nvSpPr>
                    <p:spPr bwMode="auto">
                      <a:xfrm>
                        <a:off x="2655" y="10615"/>
                        <a:ext cx="2640" cy="0"/>
                      </a:xfrm>
                      <a:prstGeom prst="line">
                        <a:avLst/>
                      </a:prstGeom>
                      <a:noFill/>
                      <a:ln w="9525">
                        <a:solidFill>
                          <a:srgbClr val="000000"/>
                        </a:solidFill>
                        <a:round/>
                      </a:ln>
                    </p:spPr>
                    <p:txBody>
                      <a:bodyPr/>
                      <a:lstStyle/>
                      <a:p>
                        <a:endParaRPr lang="en-US"/>
                      </a:p>
                    </p:txBody>
                  </p:sp>
                  <p:grpSp>
                    <p:nvGrpSpPr>
                      <p:cNvPr id="47148" name="Group 54"/>
                      <p:cNvGrpSpPr/>
                      <p:nvPr/>
                    </p:nvGrpSpPr>
                    <p:grpSpPr bwMode="auto">
                      <a:xfrm>
                        <a:off x="4230" y="9065"/>
                        <a:ext cx="345" cy="1550"/>
                        <a:chOff x="4230" y="9055"/>
                        <a:chExt cx="345" cy="1560"/>
                      </a:xfrm>
                    </p:grpSpPr>
                    <p:sp>
                      <p:nvSpPr>
                        <p:cNvPr id="47151" name="Line 55"/>
                        <p:cNvSpPr>
                          <a:spLocks noChangeShapeType="1"/>
                        </p:cNvSpPr>
                        <p:nvPr/>
                      </p:nvSpPr>
                      <p:spPr bwMode="auto">
                        <a:xfrm flipV="1">
                          <a:off x="4440" y="9055"/>
                          <a:ext cx="0" cy="495"/>
                        </a:xfrm>
                        <a:prstGeom prst="line">
                          <a:avLst/>
                        </a:prstGeom>
                        <a:noFill/>
                        <a:ln w="9525">
                          <a:solidFill>
                            <a:srgbClr val="000000"/>
                          </a:solidFill>
                          <a:round/>
                        </a:ln>
                      </p:spPr>
                      <p:txBody>
                        <a:bodyPr/>
                        <a:lstStyle/>
                        <a:p>
                          <a:endParaRPr lang="en-US"/>
                        </a:p>
                      </p:txBody>
                    </p:sp>
                    <p:grpSp>
                      <p:nvGrpSpPr>
                        <p:cNvPr id="47152" name="Group 56"/>
                        <p:cNvGrpSpPr/>
                        <p:nvPr/>
                      </p:nvGrpSpPr>
                      <p:grpSpPr bwMode="auto">
                        <a:xfrm rot="5400000">
                          <a:off x="4040" y="9721"/>
                          <a:ext cx="726" cy="345"/>
                          <a:chOff x="6954" y="8892"/>
                          <a:chExt cx="741" cy="285"/>
                        </a:xfrm>
                      </p:grpSpPr>
                      <p:sp>
                        <p:nvSpPr>
                          <p:cNvPr id="47154" name="Oval 57"/>
                          <p:cNvSpPr>
                            <a:spLocks noChangeArrowheads="1"/>
                          </p:cNvSpPr>
                          <p:nvPr/>
                        </p:nvSpPr>
                        <p:spPr bwMode="auto">
                          <a:xfrm>
                            <a:off x="6954" y="8892"/>
                            <a:ext cx="171" cy="228"/>
                          </a:xfrm>
                          <a:prstGeom prst="ellipse">
                            <a:avLst/>
                          </a:prstGeom>
                          <a:solidFill>
                            <a:srgbClr val="FFFFFF"/>
                          </a:solidFill>
                          <a:ln w="9525">
                            <a:solidFill>
                              <a:srgbClr val="000000"/>
                            </a:solidFill>
                            <a:round/>
                          </a:ln>
                        </p:spPr>
                        <p:txBody>
                          <a:bodyPr/>
                          <a:lstStyle/>
                          <a:p>
                            <a:endParaRPr lang="ms-MY"/>
                          </a:p>
                        </p:txBody>
                      </p:sp>
                      <p:sp>
                        <p:nvSpPr>
                          <p:cNvPr id="47155" name="Oval 58"/>
                          <p:cNvSpPr>
                            <a:spLocks noChangeArrowheads="1"/>
                          </p:cNvSpPr>
                          <p:nvPr/>
                        </p:nvSpPr>
                        <p:spPr bwMode="auto">
                          <a:xfrm>
                            <a:off x="7125" y="8892"/>
                            <a:ext cx="171" cy="228"/>
                          </a:xfrm>
                          <a:prstGeom prst="ellipse">
                            <a:avLst/>
                          </a:prstGeom>
                          <a:solidFill>
                            <a:srgbClr val="FFFFFF"/>
                          </a:solidFill>
                          <a:ln w="9525">
                            <a:solidFill>
                              <a:srgbClr val="000000"/>
                            </a:solidFill>
                            <a:round/>
                          </a:ln>
                        </p:spPr>
                        <p:txBody>
                          <a:bodyPr/>
                          <a:lstStyle/>
                          <a:p>
                            <a:endParaRPr lang="ms-MY"/>
                          </a:p>
                        </p:txBody>
                      </p:sp>
                      <p:sp>
                        <p:nvSpPr>
                          <p:cNvPr id="47156" name="Oval 59"/>
                          <p:cNvSpPr>
                            <a:spLocks noChangeArrowheads="1"/>
                          </p:cNvSpPr>
                          <p:nvPr/>
                        </p:nvSpPr>
                        <p:spPr bwMode="auto">
                          <a:xfrm>
                            <a:off x="7296" y="8892"/>
                            <a:ext cx="171" cy="228"/>
                          </a:xfrm>
                          <a:prstGeom prst="ellipse">
                            <a:avLst/>
                          </a:prstGeom>
                          <a:solidFill>
                            <a:srgbClr val="FFFFFF"/>
                          </a:solidFill>
                          <a:ln w="9525">
                            <a:solidFill>
                              <a:srgbClr val="000000"/>
                            </a:solidFill>
                            <a:round/>
                          </a:ln>
                        </p:spPr>
                        <p:txBody>
                          <a:bodyPr/>
                          <a:lstStyle/>
                          <a:p>
                            <a:endParaRPr lang="ms-MY"/>
                          </a:p>
                        </p:txBody>
                      </p:sp>
                      <p:sp>
                        <p:nvSpPr>
                          <p:cNvPr id="47157" name="Oval 60"/>
                          <p:cNvSpPr>
                            <a:spLocks noChangeArrowheads="1"/>
                          </p:cNvSpPr>
                          <p:nvPr/>
                        </p:nvSpPr>
                        <p:spPr bwMode="auto">
                          <a:xfrm>
                            <a:off x="7467" y="8892"/>
                            <a:ext cx="171" cy="228"/>
                          </a:xfrm>
                          <a:prstGeom prst="ellipse">
                            <a:avLst/>
                          </a:prstGeom>
                          <a:solidFill>
                            <a:srgbClr val="FFFFFF"/>
                          </a:solidFill>
                          <a:ln w="9525">
                            <a:solidFill>
                              <a:srgbClr val="000000"/>
                            </a:solidFill>
                            <a:round/>
                          </a:ln>
                        </p:spPr>
                        <p:txBody>
                          <a:bodyPr/>
                          <a:lstStyle/>
                          <a:p>
                            <a:endParaRPr lang="ms-MY"/>
                          </a:p>
                        </p:txBody>
                      </p:sp>
                      <p:sp>
                        <p:nvSpPr>
                          <p:cNvPr id="47158" name="Rectangle 61"/>
                          <p:cNvSpPr>
                            <a:spLocks noChangeArrowheads="1"/>
                          </p:cNvSpPr>
                          <p:nvPr/>
                        </p:nvSpPr>
                        <p:spPr bwMode="auto">
                          <a:xfrm>
                            <a:off x="6954" y="9006"/>
                            <a:ext cx="741" cy="171"/>
                          </a:xfrm>
                          <a:prstGeom prst="rect">
                            <a:avLst/>
                          </a:prstGeom>
                          <a:solidFill>
                            <a:srgbClr val="FFFFFF"/>
                          </a:solidFill>
                          <a:ln w="9525">
                            <a:noFill/>
                            <a:miter lim="800000"/>
                          </a:ln>
                        </p:spPr>
                        <p:txBody>
                          <a:bodyPr/>
                          <a:lstStyle/>
                          <a:p>
                            <a:endParaRPr lang="ms-MY"/>
                          </a:p>
                        </p:txBody>
                      </p:sp>
                    </p:grpSp>
                    <p:sp>
                      <p:nvSpPr>
                        <p:cNvPr id="47153" name="Line 62"/>
                        <p:cNvSpPr>
                          <a:spLocks noChangeShapeType="1"/>
                        </p:cNvSpPr>
                        <p:nvPr/>
                      </p:nvSpPr>
                      <p:spPr bwMode="auto">
                        <a:xfrm flipH="1">
                          <a:off x="4440" y="10185"/>
                          <a:ext cx="5" cy="430"/>
                        </a:xfrm>
                        <a:prstGeom prst="line">
                          <a:avLst/>
                        </a:prstGeom>
                        <a:noFill/>
                        <a:ln w="9525">
                          <a:solidFill>
                            <a:srgbClr val="000000"/>
                          </a:solidFill>
                          <a:round/>
                        </a:ln>
                      </p:spPr>
                      <p:txBody>
                        <a:bodyPr/>
                        <a:lstStyle/>
                        <a:p>
                          <a:endParaRPr lang="en-US"/>
                        </a:p>
                      </p:txBody>
                    </p:sp>
                  </p:grpSp>
                  <p:sp>
                    <p:nvSpPr>
                      <p:cNvPr id="47149" name="Line 63"/>
                      <p:cNvSpPr>
                        <a:spLocks noChangeShapeType="1"/>
                      </p:cNvSpPr>
                      <p:nvPr/>
                    </p:nvSpPr>
                    <p:spPr bwMode="auto">
                      <a:xfrm>
                        <a:off x="2570" y="9070"/>
                        <a:ext cx="2725" cy="0"/>
                      </a:xfrm>
                      <a:prstGeom prst="line">
                        <a:avLst/>
                      </a:prstGeom>
                      <a:noFill/>
                      <a:ln w="9525">
                        <a:solidFill>
                          <a:srgbClr val="000000"/>
                        </a:solidFill>
                        <a:round/>
                      </a:ln>
                    </p:spPr>
                    <p:txBody>
                      <a:bodyPr/>
                      <a:lstStyle/>
                      <a:p>
                        <a:endParaRPr lang="en-US"/>
                      </a:p>
                    </p:txBody>
                  </p:sp>
                  <p:sp>
                    <p:nvSpPr>
                      <p:cNvPr id="47150" name="Line 64"/>
                      <p:cNvSpPr>
                        <a:spLocks noChangeShapeType="1"/>
                      </p:cNvSpPr>
                      <p:nvPr/>
                    </p:nvSpPr>
                    <p:spPr bwMode="auto">
                      <a:xfrm flipV="1">
                        <a:off x="4855" y="9065"/>
                        <a:ext cx="120" cy="0"/>
                      </a:xfrm>
                      <a:prstGeom prst="line">
                        <a:avLst/>
                      </a:prstGeom>
                      <a:noFill/>
                      <a:ln w="9525">
                        <a:solidFill>
                          <a:srgbClr val="000000"/>
                        </a:solidFill>
                        <a:round/>
                        <a:tailEnd type="triangle" w="sm" len="med"/>
                      </a:ln>
                    </p:spPr>
                    <p:txBody>
                      <a:bodyPr/>
                      <a:lstStyle/>
                      <a:p>
                        <a:endParaRPr lang="en-US"/>
                      </a:p>
                    </p:txBody>
                  </p:sp>
                </p:grpSp>
                <p:grpSp>
                  <p:nvGrpSpPr>
                    <p:cNvPr id="47135" name="Group 65"/>
                    <p:cNvGrpSpPr/>
                    <p:nvPr/>
                  </p:nvGrpSpPr>
                  <p:grpSpPr bwMode="auto">
                    <a:xfrm>
                      <a:off x="7120" y="8951"/>
                      <a:ext cx="1500" cy="285"/>
                      <a:chOff x="7110" y="8951"/>
                      <a:chExt cx="1500" cy="285"/>
                    </a:xfrm>
                  </p:grpSpPr>
                  <p:grpSp>
                    <p:nvGrpSpPr>
                      <p:cNvPr id="47136" name="Group 66"/>
                      <p:cNvGrpSpPr/>
                      <p:nvPr/>
                    </p:nvGrpSpPr>
                    <p:grpSpPr bwMode="auto">
                      <a:xfrm>
                        <a:off x="7110" y="8951"/>
                        <a:ext cx="1500" cy="285"/>
                        <a:chOff x="7110" y="8951"/>
                        <a:chExt cx="1500" cy="285"/>
                      </a:xfrm>
                    </p:grpSpPr>
                    <p:grpSp>
                      <p:nvGrpSpPr>
                        <p:cNvPr id="47138" name="Group 67"/>
                        <p:cNvGrpSpPr/>
                        <p:nvPr/>
                      </p:nvGrpSpPr>
                      <p:grpSpPr bwMode="auto">
                        <a:xfrm flipH="1">
                          <a:off x="7444" y="8951"/>
                          <a:ext cx="516" cy="285"/>
                          <a:chOff x="6954" y="8892"/>
                          <a:chExt cx="741" cy="285"/>
                        </a:xfrm>
                      </p:grpSpPr>
                      <p:sp>
                        <p:nvSpPr>
                          <p:cNvPr id="47141" name="Oval 68"/>
                          <p:cNvSpPr>
                            <a:spLocks noChangeArrowheads="1"/>
                          </p:cNvSpPr>
                          <p:nvPr/>
                        </p:nvSpPr>
                        <p:spPr bwMode="auto">
                          <a:xfrm>
                            <a:off x="6954" y="8892"/>
                            <a:ext cx="171" cy="228"/>
                          </a:xfrm>
                          <a:prstGeom prst="ellipse">
                            <a:avLst/>
                          </a:prstGeom>
                          <a:solidFill>
                            <a:srgbClr val="FFFFFF"/>
                          </a:solidFill>
                          <a:ln w="9525">
                            <a:solidFill>
                              <a:srgbClr val="000000"/>
                            </a:solidFill>
                            <a:round/>
                          </a:ln>
                        </p:spPr>
                        <p:txBody>
                          <a:bodyPr/>
                          <a:lstStyle/>
                          <a:p>
                            <a:endParaRPr lang="ms-MY"/>
                          </a:p>
                        </p:txBody>
                      </p:sp>
                      <p:sp>
                        <p:nvSpPr>
                          <p:cNvPr id="47142" name="Oval 69"/>
                          <p:cNvSpPr>
                            <a:spLocks noChangeArrowheads="1"/>
                          </p:cNvSpPr>
                          <p:nvPr/>
                        </p:nvSpPr>
                        <p:spPr bwMode="auto">
                          <a:xfrm>
                            <a:off x="7125" y="8892"/>
                            <a:ext cx="171" cy="228"/>
                          </a:xfrm>
                          <a:prstGeom prst="ellipse">
                            <a:avLst/>
                          </a:prstGeom>
                          <a:solidFill>
                            <a:srgbClr val="FFFFFF"/>
                          </a:solidFill>
                          <a:ln w="9525">
                            <a:solidFill>
                              <a:srgbClr val="000000"/>
                            </a:solidFill>
                            <a:round/>
                          </a:ln>
                        </p:spPr>
                        <p:txBody>
                          <a:bodyPr/>
                          <a:lstStyle/>
                          <a:p>
                            <a:endParaRPr lang="ms-MY"/>
                          </a:p>
                        </p:txBody>
                      </p:sp>
                      <p:sp>
                        <p:nvSpPr>
                          <p:cNvPr id="47143" name="Oval 70"/>
                          <p:cNvSpPr>
                            <a:spLocks noChangeArrowheads="1"/>
                          </p:cNvSpPr>
                          <p:nvPr/>
                        </p:nvSpPr>
                        <p:spPr bwMode="auto">
                          <a:xfrm>
                            <a:off x="7296" y="8892"/>
                            <a:ext cx="171" cy="228"/>
                          </a:xfrm>
                          <a:prstGeom prst="ellipse">
                            <a:avLst/>
                          </a:prstGeom>
                          <a:solidFill>
                            <a:srgbClr val="FFFFFF"/>
                          </a:solidFill>
                          <a:ln w="9525">
                            <a:solidFill>
                              <a:srgbClr val="000000"/>
                            </a:solidFill>
                            <a:round/>
                          </a:ln>
                        </p:spPr>
                        <p:txBody>
                          <a:bodyPr/>
                          <a:lstStyle/>
                          <a:p>
                            <a:endParaRPr lang="ms-MY"/>
                          </a:p>
                        </p:txBody>
                      </p:sp>
                      <p:sp>
                        <p:nvSpPr>
                          <p:cNvPr id="47144" name="Oval 71"/>
                          <p:cNvSpPr>
                            <a:spLocks noChangeArrowheads="1"/>
                          </p:cNvSpPr>
                          <p:nvPr/>
                        </p:nvSpPr>
                        <p:spPr bwMode="auto">
                          <a:xfrm>
                            <a:off x="7467" y="8892"/>
                            <a:ext cx="171" cy="228"/>
                          </a:xfrm>
                          <a:prstGeom prst="ellipse">
                            <a:avLst/>
                          </a:prstGeom>
                          <a:solidFill>
                            <a:srgbClr val="FFFFFF"/>
                          </a:solidFill>
                          <a:ln w="9525">
                            <a:solidFill>
                              <a:srgbClr val="000000"/>
                            </a:solidFill>
                            <a:round/>
                          </a:ln>
                        </p:spPr>
                        <p:txBody>
                          <a:bodyPr/>
                          <a:lstStyle/>
                          <a:p>
                            <a:endParaRPr lang="ms-MY"/>
                          </a:p>
                        </p:txBody>
                      </p:sp>
                      <p:sp>
                        <p:nvSpPr>
                          <p:cNvPr id="47145" name="Rectangle 72"/>
                          <p:cNvSpPr>
                            <a:spLocks noChangeArrowheads="1"/>
                          </p:cNvSpPr>
                          <p:nvPr/>
                        </p:nvSpPr>
                        <p:spPr bwMode="auto">
                          <a:xfrm>
                            <a:off x="6954" y="9006"/>
                            <a:ext cx="741" cy="171"/>
                          </a:xfrm>
                          <a:prstGeom prst="rect">
                            <a:avLst/>
                          </a:prstGeom>
                          <a:solidFill>
                            <a:srgbClr val="FFFFFF"/>
                          </a:solidFill>
                          <a:ln w="9525">
                            <a:noFill/>
                            <a:miter lim="800000"/>
                          </a:ln>
                        </p:spPr>
                        <p:txBody>
                          <a:bodyPr/>
                          <a:lstStyle/>
                          <a:p>
                            <a:endParaRPr lang="ms-MY"/>
                          </a:p>
                        </p:txBody>
                      </p:sp>
                    </p:grpSp>
                    <p:sp>
                      <p:nvSpPr>
                        <p:cNvPr id="47139" name="Line 73"/>
                        <p:cNvSpPr>
                          <a:spLocks noChangeShapeType="1"/>
                        </p:cNvSpPr>
                        <p:nvPr/>
                      </p:nvSpPr>
                      <p:spPr bwMode="auto">
                        <a:xfrm flipV="1">
                          <a:off x="7965" y="9065"/>
                          <a:ext cx="645" cy="0"/>
                        </a:xfrm>
                        <a:prstGeom prst="line">
                          <a:avLst/>
                        </a:prstGeom>
                        <a:noFill/>
                        <a:ln w="9525">
                          <a:solidFill>
                            <a:srgbClr val="000000"/>
                          </a:solidFill>
                          <a:round/>
                        </a:ln>
                      </p:spPr>
                      <p:txBody>
                        <a:bodyPr/>
                        <a:lstStyle/>
                        <a:p>
                          <a:endParaRPr lang="en-US"/>
                        </a:p>
                      </p:txBody>
                    </p:sp>
                    <p:sp>
                      <p:nvSpPr>
                        <p:cNvPr id="47140" name="Line 74"/>
                        <p:cNvSpPr>
                          <a:spLocks noChangeShapeType="1"/>
                        </p:cNvSpPr>
                        <p:nvPr/>
                      </p:nvSpPr>
                      <p:spPr bwMode="auto">
                        <a:xfrm>
                          <a:off x="7110" y="9075"/>
                          <a:ext cx="380" cy="0"/>
                        </a:xfrm>
                        <a:prstGeom prst="line">
                          <a:avLst/>
                        </a:prstGeom>
                        <a:noFill/>
                        <a:ln w="9525">
                          <a:solidFill>
                            <a:srgbClr val="000000"/>
                          </a:solidFill>
                          <a:round/>
                        </a:ln>
                      </p:spPr>
                      <p:txBody>
                        <a:bodyPr/>
                        <a:lstStyle/>
                        <a:p>
                          <a:endParaRPr lang="en-US"/>
                        </a:p>
                      </p:txBody>
                    </p:sp>
                  </p:grpSp>
                  <p:sp>
                    <p:nvSpPr>
                      <p:cNvPr id="47137" name="Rectangle 75"/>
                      <p:cNvSpPr>
                        <a:spLocks noChangeArrowheads="1"/>
                      </p:cNvSpPr>
                      <p:nvPr/>
                    </p:nvSpPr>
                    <p:spPr bwMode="auto">
                      <a:xfrm>
                        <a:off x="7920" y="9070"/>
                        <a:ext cx="143" cy="143"/>
                      </a:xfrm>
                      <a:prstGeom prst="rect">
                        <a:avLst/>
                      </a:prstGeom>
                      <a:solidFill>
                        <a:srgbClr val="FFFFFF"/>
                      </a:solidFill>
                      <a:ln w="9525">
                        <a:noFill/>
                        <a:miter lim="800000"/>
                      </a:ln>
                    </p:spPr>
                    <p:txBody>
                      <a:bodyPr/>
                      <a:lstStyle/>
                      <a:p>
                        <a:endParaRPr lang="ms-MY"/>
                      </a:p>
                    </p:txBody>
                  </p:sp>
                </p:grpSp>
              </p:grpSp>
              <p:sp>
                <p:nvSpPr>
                  <p:cNvPr id="47126" name="Line 76"/>
                  <p:cNvSpPr>
                    <a:spLocks noChangeShapeType="1"/>
                  </p:cNvSpPr>
                  <p:nvPr/>
                </p:nvSpPr>
                <p:spPr bwMode="auto">
                  <a:xfrm>
                    <a:off x="5620" y="9293"/>
                    <a:ext cx="0" cy="80"/>
                  </a:xfrm>
                  <a:prstGeom prst="line">
                    <a:avLst/>
                  </a:prstGeom>
                  <a:noFill/>
                  <a:ln w="9525">
                    <a:solidFill>
                      <a:srgbClr val="000000"/>
                    </a:solidFill>
                    <a:round/>
                    <a:tailEnd type="triangle" w="sm" len="med"/>
                  </a:ln>
                </p:spPr>
                <p:txBody>
                  <a:bodyPr/>
                  <a:lstStyle/>
                  <a:p>
                    <a:endParaRPr lang="en-US"/>
                  </a:p>
                </p:txBody>
              </p:sp>
            </p:grpSp>
            <p:sp>
              <p:nvSpPr>
                <p:cNvPr id="47124" name="Line 77"/>
                <p:cNvSpPr>
                  <a:spLocks noChangeShapeType="1"/>
                </p:cNvSpPr>
                <p:nvPr/>
              </p:nvSpPr>
              <p:spPr bwMode="auto">
                <a:xfrm flipV="1">
                  <a:off x="7565" y="8950"/>
                  <a:ext cx="190" cy="5"/>
                </a:xfrm>
                <a:prstGeom prst="line">
                  <a:avLst/>
                </a:prstGeom>
                <a:noFill/>
                <a:ln w="9525">
                  <a:solidFill>
                    <a:srgbClr val="000000"/>
                  </a:solidFill>
                  <a:round/>
                </a:ln>
              </p:spPr>
              <p:txBody>
                <a:bodyPr/>
                <a:lstStyle/>
                <a:p>
                  <a:endParaRPr lang="en-US"/>
                </a:p>
              </p:txBody>
            </p:sp>
          </p:grpSp>
        </p:grpSp>
        <p:sp>
          <p:nvSpPr>
            <p:cNvPr id="47112" name="Text Box 78"/>
            <p:cNvSpPr txBox="1">
              <a:spLocks noChangeArrowheads="1"/>
            </p:cNvSpPr>
            <p:nvPr/>
          </p:nvSpPr>
          <p:spPr bwMode="auto">
            <a:xfrm>
              <a:off x="5608" y="11848"/>
              <a:ext cx="1200" cy="555"/>
            </a:xfrm>
            <a:prstGeom prst="rect">
              <a:avLst/>
            </a:prstGeom>
            <a:solidFill>
              <a:srgbClr val="FFFFFF"/>
            </a:solidFill>
            <a:ln w="9525">
              <a:noFill/>
              <a:miter lim="800000"/>
            </a:ln>
          </p:spPr>
          <p:txBody>
            <a:bodyPr/>
            <a:lstStyle/>
            <a:p>
              <a:r>
                <a:rPr lang="en-US"/>
                <a:t>N</a:t>
              </a:r>
              <a:r>
                <a:rPr lang="en-US" baseline="-25000"/>
                <a:t>s </a:t>
              </a:r>
              <a:r>
                <a:rPr lang="en-US"/>
                <a:t>: N</a:t>
              </a:r>
              <a:r>
                <a:rPr lang="en-US" baseline="-25000"/>
                <a:t>r</a:t>
              </a:r>
              <a:endParaRPr lang="en-US"/>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2" name="Rectangle 3"/>
          <p:cNvSpPr>
            <a:spLocks noGrp="1" noChangeArrowheads="1"/>
          </p:cNvSpPr>
          <p:nvPr>
            <p:ph type="body" idx="1"/>
          </p:nvPr>
        </p:nvSpPr>
        <p:spPr>
          <a:xfrm>
            <a:off x="323850" y="188913"/>
            <a:ext cx="8686800" cy="2879725"/>
          </a:xfrm>
          <a:solidFill>
            <a:schemeClr val="bg1"/>
          </a:solidFill>
        </p:spPr>
        <p:txBody>
          <a:bodyPr/>
          <a:lstStyle/>
          <a:p>
            <a:pPr marL="0" indent="0" eaLnBrk="1" hangingPunct="1"/>
            <a:r>
              <a:rPr lang="en-GB" sz="2400" smtClean="0">
                <a:latin typeface="Times New Roman" panose="02020603050405020304" pitchFamily="18" charset="0"/>
                <a:cs typeface="Times New Roman" panose="02020603050405020304" pitchFamily="18" charset="0"/>
              </a:rPr>
              <a:t>  N</a:t>
            </a:r>
            <a:r>
              <a:rPr lang="en-GB" sz="2400" baseline="-25000" smtClean="0">
                <a:latin typeface="Times New Roman" panose="02020603050405020304" pitchFamily="18" charset="0"/>
                <a:cs typeface="Times New Roman" panose="02020603050405020304" pitchFamily="18" charset="0"/>
              </a:rPr>
              <a:t>s</a:t>
            </a:r>
            <a:r>
              <a:rPr lang="en-GB" sz="2400" smtClean="0">
                <a:latin typeface="Times New Roman" panose="02020603050405020304" pitchFamily="18" charset="0"/>
                <a:cs typeface="Times New Roman" panose="02020603050405020304" pitchFamily="18" charset="0"/>
              </a:rPr>
              <a:t> : N</a:t>
            </a:r>
            <a:r>
              <a:rPr lang="en-GB" sz="2400" baseline="-25000" smtClean="0">
                <a:latin typeface="Times New Roman" panose="02020603050405020304" pitchFamily="18" charset="0"/>
                <a:cs typeface="Times New Roman" panose="02020603050405020304" pitchFamily="18" charset="0"/>
              </a:rPr>
              <a:t>r</a:t>
            </a:r>
            <a:r>
              <a:rPr lang="en-GB" sz="2400" smtClean="0">
                <a:latin typeface="Times New Roman" panose="02020603050405020304" pitchFamily="18" charset="0"/>
                <a:cs typeface="Times New Roman" panose="02020603050405020304" pitchFamily="18" charset="0"/>
              </a:rPr>
              <a:t> unknown (no rotor coils to compare stator coils with)</a:t>
            </a:r>
            <a:endParaRPr lang="en-GB" sz="2400" smtClean="0">
              <a:latin typeface="Times New Roman" panose="02020603050405020304" pitchFamily="18" charset="0"/>
              <a:cs typeface="Times New Roman" panose="02020603050405020304" pitchFamily="18" charset="0"/>
            </a:endParaRPr>
          </a:p>
          <a:p>
            <a:pPr marL="0" indent="0" eaLnBrk="1" hangingPunct="1"/>
            <a:r>
              <a:rPr lang="en-GB" sz="2400" smtClean="0">
                <a:latin typeface="Times New Roman" panose="02020603050405020304" pitchFamily="18" charset="0"/>
                <a:cs typeface="Times New Roman" panose="02020603050405020304" pitchFamily="18" charset="0"/>
              </a:rPr>
              <a:t>  R</a:t>
            </a:r>
            <a:r>
              <a:rPr lang="en-GB" sz="2400" baseline="-25000" smtClean="0">
                <a:latin typeface="Times New Roman" panose="02020603050405020304" pitchFamily="18" charset="0"/>
                <a:cs typeface="Times New Roman" panose="02020603050405020304" pitchFamily="18" charset="0"/>
              </a:rPr>
              <a:t>r</a:t>
            </a:r>
            <a:r>
              <a:rPr lang="en-GB" sz="2400" smtClean="0">
                <a:latin typeface="Times New Roman" panose="02020603050405020304" pitchFamily="18" charset="0"/>
                <a:cs typeface="Times New Roman" panose="02020603050405020304" pitchFamily="18" charset="0"/>
              </a:rPr>
              <a:t> is unknown</a:t>
            </a:r>
            <a:endParaRPr lang="en-GB" sz="2400" i="1" smtClean="0">
              <a:latin typeface="Times New Roman" panose="02020603050405020304" pitchFamily="18" charset="0"/>
              <a:cs typeface="Times New Roman" panose="02020603050405020304" pitchFamily="18" charset="0"/>
            </a:endParaRPr>
          </a:p>
          <a:p>
            <a:pPr marL="0" indent="0" eaLnBrk="1" hangingPunct="1"/>
            <a:r>
              <a:rPr lang="en-GB" sz="2400" i="1" smtClean="0">
                <a:latin typeface="Times New Roman" panose="02020603050405020304" pitchFamily="18" charset="0"/>
                <a:cs typeface="Times New Roman" panose="02020603050405020304" pitchFamily="18" charset="0"/>
              </a:rPr>
              <a:t>  I</a:t>
            </a:r>
            <a:r>
              <a:rPr lang="en-GB" sz="2400" baseline="-25000" smtClean="0">
                <a:latin typeface="Times New Roman" panose="02020603050405020304" pitchFamily="18" charset="0"/>
                <a:cs typeface="Times New Roman" panose="02020603050405020304" pitchFamily="18" charset="0"/>
              </a:rPr>
              <a:t>r</a:t>
            </a:r>
            <a:r>
              <a:rPr lang="en-GB" sz="2400" smtClean="0">
                <a:latin typeface="Times New Roman" panose="02020603050405020304" pitchFamily="18" charset="0"/>
                <a:cs typeface="Times New Roman" panose="02020603050405020304" pitchFamily="18" charset="0"/>
              </a:rPr>
              <a:t> is unknown (in rotor bars - never come out into outside world)</a:t>
            </a:r>
            <a:endParaRPr lang="en-GB" sz="2400" smtClean="0">
              <a:latin typeface="Times New Roman" panose="02020603050405020304" pitchFamily="18" charset="0"/>
              <a:cs typeface="Times New Roman" panose="02020603050405020304" pitchFamily="18" charset="0"/>
            </a:endParaRPr>
          </a:p>
          <a:p>
            <a:pPr marL="0" indent="0" eaLnBrk="1" hangingPunct="1"/>
            <a:r>
              <a:rPr lang="en-GB" sz="2400" smtClean="0">
                <a:latin typeface="Times New Roman" panose="02020603050405020304" pitchFamily="18" charset="0"/>
                <a:cs typeface="Times New Roman" panose="02020603050405020304" pitchFamily="18" charset="0"/>
              </a:rPr>
              <a:t>  But </a:t>
            </a:r>
            <a:r>
              <a:rPr lang="en-GB" sz="2400" i="1" smtClean="0">
                <a:latin typeface="Times New Roman" panose="02020603050405020304" pitchFamily="18" charset="0"/>
                <a:cs typeface="Times New Roman" panose="02020603050405020304" pitchFamily="18" charset="0"/>
              </a:rPr>
              <a:t>I</a:t>
            </a:r>
            <a:r>
              <a:rPr lang="en-GB" sz="2400" i="1" baseline="-25000" smtClean="0">
                <a:latin typeface="Times New Roman" panose="02020603050405020304" pitchFamily="18" charset="0"/>
                <a:cs typeface="Times New Roman" panose="02020603050405020304" pitchFamily="18" charset="0"/>
              </a:rPr>
              <a:t>r</a:t>
            </a:r>
            <a:r>
              <a:rPr lang="en-GB" sz="2400" smtClean="0">
                <a:latin typeface="Times New Roman" panose="02020603050405020304" pitchFamily="18" charset="0"/>
                <a:cs typeface="Times New Roman" panose="02020603050405020304" pitchFamily="18" charset="0"/>
              </a:rPr>
              <a:t>'  is the </a:t>
            </a:r>
            <a:r>
              <a:rPr lang="en-GB" sz="2400" b="1" smtClean="0">
                <a:latin typeface="Times New Roman" panose="02020603050405020304" pitchFamily="18" charset="0"/>
                <a:cs typeface="Times New Roman" panose="02020603050405020304" pitchFamily="18" charset="0"/>
              </a:rPr>
              <a:t>extra stator current</a:t>
            </a:r>
            <a:r>
              <a:rPr lang="en-GB" sz="2400" smtClean="0">
                <a:latin typeface="Times New Roman" panose="02020603050405020304" pitchFamily="18" charset="0"/>
                <a:cs typeface="Times New Roman" panose="02020603050405020304" pitchFamily="18" charset="0"/>
              </a:rPr>
              <a:t> that flows under load</a:t>
            </a:r>
            <a:r>
              <a:rPr lang="en-US" sz="2400" smtClean="0">
                <a:latin typeface="Times New Roman" panose="02020603050405020304" pitchFamily="18" charset="0"/>
                <a:cs typeface="Times New Roman" panose="02020603050405020304" pitchFamily="18" charset="0"/>
              </a:rPr>
              <a:t> </a:t>
            </a:r>
            <a:endParaRPr lang="en-US" sz="2400" smtClean="0">
              <a:latin typeface="Times New Roman" panose="02020603050405020304" pitchFamily="18" charset="0"/>
              <a:cs typeface="Times New Roman" panose="02020603050405020304" pitchFamily="18" charset="0"/>
            </a:endParaRPr>
          </a:p>
          <a:p>
            <a:pPr marL="0" indent="0" eaLnBrk="1" hangingPunct="1"/>
            <a:endParaRPr lang="en-US" sz="1000" smtClean="0">
              <a:latin typeface="Times New Roman" panose="02020603050405020304" pitchFamily="18" charset="0"/>
              <a:cs typeface="Times New Roman" panose="02020603050405020304" pitchFamily="18" charset="0"/>
            </a:endParaRPr>
          </a:p>
          <a:p>
            <a:pPr marL="0" indent="0" eaLnBrk="1" hangingPunct="1">
              <a:buFontTx/>
              <a:buNone/>
            </a:pPr>
            <a:r>
              <a:rPr lang="en-GB" sz="2400" smtClean="0">
                <a:latin typeface="Times New Roman" panose="02020603050405020304" pitchFamily="18" charset="0"/>
                <a:cs typeface="Times New Roman" panose="02020603050405020304" pitchFamily="18" charset="0"/>
              </a:rPr>
              <a:t>Since everything about real rotor is "unknown", makes sense to refer it to the stator side</a:t>
            </a:r>
            <a:r>
              <a:rPr lang="en-GB" sz="2400" smtClean="0"/>
              <a:t>. </a:t>
            </a:r>
            <a:endParaRPr lang="en-US" sz="2400" smtClean="0"/>
          </a:p>
        </p:txBody>
      </p:sp>
      <p:sp>
        <p:nvSpPr>
          <p:cNvPr id="48133" name="Rectangle 52"/>
          <p:cNvSpPr>
            <a:spLocks noChangeArrowheads="1"/>
          </p:cNvSpPr>
          <p:nvPr/>
        </p:nvSpPr>
        <p:spPr bwMode="auto">
          <a:xfrm>
            <a:off x="323850" y="3038475"/>
            <a:ext cx="7742238" cy="822325"/>
          </a:xfrm>
          <a:prstGeom prst="rect">
            <a:avLst/>
          </a:prstGeom>
          <a:noFill/>
          <a:ln w="9525">
            <a:noFill/>
            <a:miter lim="800000"/>
          </a:ln>
        </p:spPr>
        <p:txBody>
          <a:bodyPr wrap="none" anchor="ctr">
            <a:spAutoFit/>
          </a:bodyPr>
          <a:lstStyle/>
          <a:p>
            <a:r>
              <a:rPr lang="en-GB" sz="2400" b="1">
                <a:latin typeface="Times New Roman" panose="02020603050405020304" pitchFamily="18" charset="0"/>
                <a:cs typeface="Times New Roman" panose="02020603050405020304" pitchFamily="18" charset="0"/>
              </a:rPr>
              <a:t>Passing the rotor parameters through the ideal TF we get:</a:t>
            </a:r>
            <a:endParaRPr lang="en-US" sz="2400" b="1">
              <a:latin typeface="Times New Roman" panose="02020603050405020304" pitchFamily="18" charset="0"/>
              <a:cs typeface="Times New Roman" panose="02020603050405020304" pitchFamily="18" charset="0"/>
            </a:endParaRPr>
          </a:p>
          <a:p>
            <a:pPr eaLnBrk="0" hangingPunct="0"/>
            <a:endParaRPr lang="en-US" sz="2400" b="1">
              <a:latin typeface="Times New Roman" panose="02020603050405020304" pitchFamily="18" charset="0"/>
              <a:cs typeface="Times New Roman" panose="02020603050405020304" pitchFamily="18" charset="0"/>
            </a:endParaRPr>
          </a:p>
        </p:txBody>
      </p:sp>
      <p:grpSp>
        <p:nvGrpSpPr>
          <p:cNvPr id="48134" name="Group 61"/>
          <p:cNvGrpSpPr/>
          <p:nvPr/>
        </p:nvGrpSpPr>
        <p:grpSpPr bwMode="auto">
          <a:xfrm>
            <a:off x="1403350" y="3789363"/>
            <a:ext cx="6192838" cy="2519362"/>
            <a:chOff x="884" y="2387"/>
            <a:chExt cx="3901" cy="1587"/>
          </a:xfrm>
        </p:grpSpPr>
        <p:sp>
          <p:nvSpPr>
            <p:cNvPr id="48136" name="Line 51"/>
            <p:cNvSpPr>
              <a:spLocks noChangeShapeType="1"/>
            </p:cNvSpPr>
            <p:nvPr/>
          </p:nvSpPr>
          <p:spPr bwMode="auto">
            <a:xfrm>
              <a:off x="2286" y="2956"/>
              <a:ext cx="0" cy="60"/>
            </a:xfrm>
            <a:prstGeom prst="line">
              <a:avLst/>
            </a:prstGeom>
            <a:noFill/>
            <a:ln w="9525">
              <a:solidFill>
                <a:srgbClr val="000000"/>
              </a:solidFill>
              <a:round/>
              <a:tailEnd type="triangle" w="sm" len="med"/>
            </a:ln>
          </p:spPr>
          <p:txBody>
            <a:bodyPr/>
            <a:lstStyle/>
            <a:p>
              <a:endParaRPr lang="en-US"/>
            </a:p>
          </p:txBody>
        </p:sp>
        <p:sp>
          <p:nvSpPr>
            <p:cNvPr id="48137" name="Text Box 50"/>
            <p:cNvSpPr txBox="1">
              <a:spLocks noChangeArrowheads="1"/>
            </p:cNvSpPr>
            <p:nvPr/>
          </p:nvSpPr>
          <p:spPr bwMode="auto">
            <a:xfrm>
              <a:off x="884" y="3232"/>
              <a:ext cx="282" cy="263"/>
            </a:xfrm>
            <a:prstGeom prst="rect">
              <a:avLst/>
            </a:prstGeom>
            <a:solidFill>
              <a:srgbClr val="FFFFFF"/>
            </a:solidFill>
            <a:ln w="9525">
              <a:noFill/>
              <a:miter lim="800000"/>
            </a:ln>
          </p:spPr>
          <p:txBody>
            <a:bodyPr/>
            <a:lstStyle/>
            <a:p>
              <a:r>
                <a:rPr lang="en-GB" i="1">
                  <a:latin typeface="Times New Roman" panose="02020603050405020304" pitchFamily="18" charset="0"/>
                  <a:cs typeface="Times New Roman" panose="02020603050405020304" pitchFamily="18" charset="0"/>
                </a:rPr>
                <a:t>V</a:t>
              </a:r>
              <a:r>
                <a:rPr lang="en-GB" i="1" baseline="-30000">
                  <a:latin typeface="Times New Roman" panose="02020603050405020304" pitchFamily="18" charset="0"/>
                  <a:cs typeface="Times New Roman" panose="02020603050405020304" pitchFamily="18" charset="0"/>
                </a:rPr>
                <a:t>s</a:t>
              </a:r>
              <a:endParaRPr lang="en-GB">
                <a:latin typeface="Times New Roman" panose="02020603050405020304" pitchFamily="18" charset="0"/>
                <a:cs typeface="Times New Roman" panose="02020603050405020304" pitchFamily="18" charset="0"/>
              </a:endParaRPr>
            </a:p>
          </p:txBody>
        </p:sp>
        <p:sp>
          <p:nvSpPr>
            <p:cNvPr id="48138" name="Line 49"/>
            <p:cNvSpPr>
              <a:spLocks noChangeShapeType="1"/>
            </p:cNvSpPr>
            <p:nvPr/>
          </p:nvSpPr>
          <p:spPr bwMode="auto">
            <a:xfrm flipV="1">
              <a:off x="1230" y="2932"/>
              <a:ext cx="0" cy="916"/>
            </a:xfrm>
            <a:prstGeom prst="line">
              <a:avLst/>
            </a:prstGeom>
            <a:noFill/>
            <a:ln w="9525">
              <a:solidFill>
                <a:srgbClr val="000000"/>
              </a:solidFill>
              <a:round/>
              <a:tailEnd type="triangle" w="med" len="med"/>
            </a:ln>
          </p:spPr>
          <p:txBody>
            <a:bodyPr/>
            <a:lstStyle/>
            <a:p>
              <a:endParaRPr lang="en-US"/>
            </a:p>
          </p:txBody>
        </p:sp>
        <p:sp>
          <p:nvSpPr>
            <p:cNvPr id="48139" name="Text Box 48"/>
            <p:cNvSpPr txBox="1">
              <a:spLocks noChangeArrowheads="1"/>
            </p:cNvSpPr>
            <p:nvPr/>
          </p:nvSpPr>
          <p:spPr bwMode="auto">
            <a:xfrm>
              <a:off x="2338" y="2903"/>
              <a:ext cx="329" cy="284"/>
            </a:xfrm>
            <a:prstGeom prst="rect">
              <a:avLst/>
            </a:prstGeom>
            <a:solidFill>
              <a:srgbClr val="FFFFFF"/>
            </a:solidFill>
            <a:ln w="9525">
              <a:noFill/>
              <a:miter lim="800000"/>
            </a:ln>
          </p:spPr>
          <p:txBody>
            <a:bodyPr/>
            <a:lstStyle/>
            <a:p>
              <a:r>
                <a:rPr lang="en-GB" i="1">
                  <a:latin typeface="Times New Roman" panose="02020603050405020304" pitchFamily="18" charset="0"/>
                  <a:cs typeface="Times New Roman" panose="02020603050405020304" pitchFamily="18" charset="0"/>
                </a:rPr>
                <a:t>I</a:t>
              </a:r>
              <a:r>
                <a:rPr lang="en-GB" baseline="-30000">
                  <a:latin typeface="Times New Roman" panose="02020603050405020304" pitchFamily="18" charset="0"/>
                  <a:cs typeface="Times New Roman" panose="02020603050405020304" pitchFamily="18" charset="0"/>
                </a:rPr>
                <a:t>o</a:t>
              </a:r>
              <a:endParaRPr lang="en-GB">
                <a:latin typeface="Times New Roman" panose="02020603050405020304" pitchFamily="18" charset="0"/>
                <a:cs typeface="Times New Roman" panose="02020603050405020304" pitchFamily="18" charset="0"/>
              </a:endParaRPr>
            </a:p>
          </p:txBody>
        </p:sp>
        <p:sp>
          <p:nvSpPr>
            <p:cNvPr id="48140" name="Text Box 47"/>
            <p:cNvSpPr txBox="1">
              <a:spLocks noChangeArrowheads="1"/>
            </p:cNvSpPr>
            <p:nvPr/>
          </p:nvSpPr>
          <p:spPr bwMode="auto">
            <a:xfrm>
              <a:off x="2387" y="3274"/>
              <a:ext cx="350" cy="253"/>
            </a:xfrm>
            <a:prstGeom prst="rect">
              <a:avLst/>
            </a:prstGeom>
            <a:solidFill>
              <a:srgbClr val="FFFFFF"/>
            </a:solidFill>
            <a:ln w="9525">
              <a:noFill/>
              <a:miter lim="800000"/>
            </a:ln>
          </p:spPr>
          <p:txBody>
            <a:bodyPr/>
            <a:lstStyle/>
            <a:p>
              <a:r>
                <a:rPr lang="en-GB" i="1">
                  <a:latin typeface="Times New Roman" panose="02020603050405020304" pitchFamily="18" charset="0"/>
                  <a:cs typeface="Times New Roman" panose="02020603050405020304" pitchFamily="18" charset="0"/>
                </a:rPr>
                <a:t>L</a:t>
              </a:r>
              <a:r>
                <a:rPr lang="en-GB" baseline="-30000">
                  <a:latin typeface="Times New Roman" panose="02020603050405020304" pitchFamily="18" charset="0"/>
                  <a:cs typeface="Times New Roman" panose="02020603050405020304" pitchFamily="18" charset="0"/>
                </a:rPr>
                <a:t>o</a:t>
              </a:r>
              <a:endParaRPr lang="en-GB">
                <a:latin typeface="Times New Roman" panose="02020603050405020304" pitchFamily="18" charset="0"/>
                <a:cs typeface="Times New Roman" panose="02020603050405020304" pitchFamily="18" charset="0"/>
              </a:endParaRPr>
            </a:p>
          </p:txBody>
        </p:sp>
        <p:sp>
          <p:nvSpPr>
            <p:cNvPr id="48141" name="Text Box 46"/>
            <p:cNvSpPr txBox="1">
              <a:spLocks noChangeArrowheads="1"/>
            </p:cNvSpPr>
            <p:nvPr/>
          </p:nvSpPr>
          <p:spPr bwMode="auto">
            <a:xfrm>
              <a:off x="3059" y="2387"/>
              <a:ext cx="268" cy="247"/>
            </a:xfrm>
            <a:prstGeom prst="rect">
              <a:avLst/>
            </a:prstGeom>
            <a:solidFill>
              <a:srgbClr val="FFFFFF"/>
            </a:solidFill>
            <a:ln w="9525">
              <a:noFill/>
              <a:miter lim="800000"/>
            </a:ln>
          </p:spPr>
          <p:txBody>
            <a:bodyPr/>
            <a:lstStyle/>
            <a:p>
              <a:r>
                <a:rPr lang="en-GB" i="1">
                  <a:latin typeface="Times New Roman" panose="02020603050405020304" pitchFamily="18" charset="0"/>
                  <a:cs typeface="Times New Roman" panose="02020603050405020304" pitchFamily="18" charset="0"/>
                </a:rPr>
                <a:t>l</a:t>
              </a:r>
              <a:r>
                <a:rPr lang="en-GB" baseline="-30000">
                  <a:latin typeface="Times New Roman" panose="02020603050405020304" pitchFamily="18" charset="0"/>
                  <a:cs typeface="Times New Roman" panose="02020603050405020304" pitchFamily="18" charset="0"/>
                </a:rPr>
                <a:t>r</a:t>
              </a:r>
              <a:r>
                <a:rPr lang="en-GB" i="1">
                  <a:latin typeface="Times New Roman" panose="02020603050405020304" pitchFamily="18" charset="0"/>
                  <a:cs typeface="Times New Roman" panose="02020603050405020304" pitchFamily="18" charset="0"/>
                </a:rPr>
                <a:t>'</a:t>
              </a:r>
              <a:endParaRPr lang="en-GB">
                <a:latin typeface="Times New Roman" panose="02020603050405020304" pitchFamily="18" charset="0"/>
                <a:cs typeface="Times New Roman" panose="02020603050405020304" pitchFamily="18" charset="0"/>
              </a:endParaRPr>
            </a:p>
          </p:txBody>
        </p:sp>
        <p:sp>
          <p:nvSpPr>
            <p:cNvPr id="48142" name="Text Box 45"/>
            <p:cNvSpPr txBox="1">
              <a:spLocks noChangeArrowheads="1"/>
            </p:cNvSpPr>
            <p:nvPr/>
          </p:nvSpPr>
          <p:spPr bwMode="auto">
            <a:xfrm>
              <a:off x="4337" y="3164"/>
              <a:ext cx="448" cy="266"/>
            </a:xfrm>
            <a:prstGeom prst="rect">
              <a:avLst/>
            </a:prstGeom>
            <a:solidFill>
              <a:srgbClr val="FFFFFF"/>
            </a:solidFill>
            <a:ln w="9525">
              <a:noFill/>
              <a:miter lim="800000"/>
            </a:ln>
          </p:spPr>
          <p:txBody>
            <a:bodyPr/>
            <a:lstStyle/>
            <a:p>
              <a:r>
                <a:rPr lang="en-GB" i="1">
                  <a:latin typeface="Times New Roman" panose="02020603050405020304" pitchFamily="18" charset="0"/>
                  <a:cs typeface="Times New Roman" panose="02020603050405020304" pitchFamily="18" charset="0"/>
                </a:rPr>
                <a:t>R</a:t>
              </a:r>
              <a:r>
                <a:rPr lang="en-GB" baseline="-30000">
                  <a:latin typeface="Times New Roman" panose="02020603050405020304" pitchFamily="18" charset="0"/>
                  <a:cs typeface="Times New Roman" panose="02020603050405020304" pitchFamily="18" charset="0"/>
                </a:rPr>
                <a:t>r</a:t>
              </a:r>
              <a:r>
                <a:rPr lang="en-GB" i="1">
                  <a:latin typeface="Times New Roman" panose="02020603050405020304" pitchFamily="18" charset="0"/>
                  <a:cs typeface="Times New Roman" panose="02020603050405020304" pitchFamily="18" charset="0"/>
                </a:rPr>
                <a:t>' / s</a:t>
              </a:r>
              <a:endParaRPr lang="en-GB">
                <a:latin typeface="Times New Roman" panose="02020603050405020304" pitchFamily="18" charset="0"/>
                <a:cs typeface="Times New Roman" panose="02020603050405020304" pitchFamily="18" charset="0"/>
              </a:endParaRPr>
            </a:p>
          </p:txBody>
        </p:sp>
        <p:sp>
          <p:nvSpPr>
            <p:cNvPr id="48143" name="Text Box 44"/>
            <p:cNvSpPr txBox="1">
              <a:spLocks noChangeArrowheads="1"/>
            </p:cNvSpPr>
            <p:nvPr/>
          </p:nvSpPr>
          <p:spPr bwMode="auto">
            <a:xfrm>
              <a:off x="2435" y="2519"/>
              <a:ext cx="322" cy="273"/>
            </a:xfrm>
            <a:prstGeom prst="rect">
              <a:avLst/>
            </a:prstGeom>
            <a:solidFill>
              <a:srgbClr val="FFFFFF"/>
            </a:solidFill>
            <a:ln w="9525">
              <a:noFill/>
              <a:miter lim="800000"/>
            </a:ln>
          </p:spPr>
          <p:txBody>
            <a:bodyPr/>
            <a:lstStyle/>
            <a:p>
              <a:r>
                <a:rPr lang="en-GB" i="1">
                  <a:latin typeface="Times New Roman" panose="02020603050405020304" pitchFamily="18" charset="0"/>
                  <a:cs typeface="Times New Roman" panose="02020603050405020304" pitchFamily="18" charset="0"/>
                </a:rPr>
                <a:t>I</a:t>
              </a:r>
              <a:r>
                <a:rPr lang="en-GB" baseline="-30000">
                  <a:latin typeface="Times New Roman" panose="02020603050405020304" pitchFamily="18" charset="0"/>
                  <a:cs typeface="Times New Roman" panose="02020603050405020304" pitchFamily="18" charset="0"/>
                </a:rPr>
                <a:t>r</a:t>
              </a:r>
              <a:r>
                <a:rPr lang="en-GB" i="1">
                  <a:latin typeface="Times New Roman" panose="02020603050405020304" pitchFamily="18" charset="0"/>
                  <a:cs typeface="Times New Roman" panose="02020603050405020304" pitchFamily="18" charset="0"/>
                </a:rPr>
                <a:t>'</a:t>
              </a:r>
              <a:endParaRPr lang="en-GB">
                <a:latin typeface="Times New Roman" panose="02020603050405020304" pitchFamily="18" charset="0"/>
                <a:cs typeface="Times New Roman" panose="02020603050405020304" pitchFamily="18" charset="0"/>
              </a:endParaRPr>
            </a:p>
          </p:txBody>
        </p:sp>
        <p:sp>
          <p:nvSpPr>
            <p:cNvPr id="48144" name="Text Box 43"/>
            <p:cNvSpPr txBox="1">
              <a:spLocks noChangeArrowheads="1"/>
            </p:cNvSpPr>
            <p:nvPr/>
          </p:nvSpPr>
          <p:spPr bwMode="auto">
            <a:xfrm>
              <a:off x="1607" y="2492"/>
              <a:ext cx="322" cy="274"/>
            </a:xfrm>
            <a:prstGeom prst="rect">
              <a:avLst/>
            </a:prstGeom>
            <a:solidFill>
              <a:srgbClr val="FFFFFF"/>
            </a:solidFill>
            <a:ln w="9525">
              <a:noFill/>
              <a:miter lim="800000"/>
            </a:ln>
          </p:spPr>
          <p:txBody>
            <a:bodyPr/>
            <a:lstStyle/>
            <a:p>
              <a:r>
                <a:rPr lang="en-GB" i="1">
                  <a:latin typeface="Times New Roman" panose="02020603050405020304" pitchFamily="18" charset="0"/>
                  <a:cs typeface="Times New Roman" panose="02020603050405020304" pitchFamily="18" charset="0"/>
                </a:rPr>
                <a:t>I</a:t>
              </a:r>
              <a:r>
                <a:rPr lang="en-GB" baseline="-30000">
                  <a:latin typeface="Times New Roman" panose="02020603050405020304" pitchFamily="18" charset="0"/>
                  <a:cs typeface="Times New Roman" panose="02020603050405020304" pitchFamily="18" charset="0"/>
                </a:rPr>
                <a:t>s</a:t>
              </a:r>
              <a:endParaRPr lang="en-GB">
                <a:latin typeface="Times New Roman" panose="02020603050405020304" pitchFamily="18" charset="0"/>
                <a:cs typeface="Times New Roman" panose="02020603050405020304" pitchFamily="18" charset="0"/>
              </a:endParaRPr>
            </a:p>
          </p:txBody>
        </p:sp>
        <p:grpSp>
          <p:nvGrpSpPr>
            <p:cNvPr id="48145" name="Group 29"/>
            <p:cNvGrpSpPr/>
            <p:nvPr/>
          </p:nvGrpSpPr>
          <p:grpSpPr bwMode="auto">
            <a:xfrm>
              <a:off x="1223" y="2800"/>
              <a:ext cx="1547" cy="1173"/>
              <a:chOff x="2570" y="9065"/>
              <a:chExt cx="2725" cy="1550"/>
            </a:xfrm>
          </p:grpSpPr>
          <p:sp>
            <p:nvSpPr>
              <p:cNvPr id="48170" name="Line 42"/>
              <p:cNvSpPr>
                <a:spLocks noChangeShapeType="1"/>
              </p:cNvSpPr>
              <p:nvPr/>
            </p:nvSpPr>
            <p:spPr bwMode="auto">
              <a:xfrm flipV="1">
                <a:off x="3365" y="9065"/>
                <a:ext cx="120" cy="0"/>
              </a:xfrm>
              <a:prstGeom prst="line">
                <a:avLst/>
              </a:prstGeom>
              <a:noFill/>
              <a:ln w="9525">
                <a:solidFill>
                  <a:srgbClr val="000000"/>
                </a:solidFill>
                <a:round/>
                <a:tailEnd type="triangle" w="sm" len="med"/>
              </a:ln>
            </p:spPr>
            <p:txBody>
              <a:bodyPr/>
              <a:lstStyle/>
              <a:p>
                <a:endParaRPr lang="en-US"/>
              </a:p>
            </p:txBody>
          </p:sp>
          <p:sp>
            <p:nvSpPr>
              <p:cNvPr id="48171" name="Line 41"/>
              <p:cNvSpPr>
                <a:spLocks noChangeShapeType="1"/>
              </p:cNvSpPr>
              <p:nvPr/>
            </p:nvSpPr>
            <p:spPr bwMode="auto">
              <a:xfrm>
                <a:off x="2655" y="10615"/>
                <a:ext cx="2640" cy="0"/>
              </a:xfrm>
              <a:prstGeom prst="line">
                <a:avLst/>
              </a:prstGeom>
              <a:noFill/>
              <a:ln w="9525">
                <a:solidFill>
                  <a:srgbClr val="000000"/>
                </a:solidFill>
                <a:round/>
              </a:ln>
            </p:spPr>
            <p:txBody>
              <a:bodyPr/>
              <a:lstStyle/>
              <a:p>
                <a:endParaRPr lang="en-US"/>
              </a:p>
            </p:txBody>
          </p:sp>
          <p:grpSp>
            <p:nvGrpSpPr>
              <p:cNvPr id="48172" name="Group 32"/>
              <p:cNvGrpSpPr/>
              <p:nvPr/>
            </p:nvGrpSpPr>
            <p:grpSpPr bwMode="auto">
              <a:xfrm>
                <a:off x="4230" y="9065"/>
                <a:ext cx="345" cy="1550"/>
                <a:chOff x="4230" y="9055"/>
                <a:chExt cx="345" cy="1560"/>
              </a:xfrm>
            </p:grpSpPr>
            <p:sp>
              <p:nvSpPr>
                <p:cNvPr id="48175" name="Line 40"/>
                <p:cNvSpPr>
                  <a:spLocks noChangeShapeType="1"/>
                </p:cNvSpPr>
                <p:nvPr/>
              </p:nvSpPr>
              <p:spPr bwMode="auto">
                <a:xfrm flipV="1">
                  <a:off x="4440" y="9055"/>
                  <a:ext cx="0" cy="495"/>
                </a:xfrm>
                <a:prstGeom prst="line">
                  <a:avLst/>
                </a:prstGeom>
                <a:noFill/>
                <a:ln w="9525">
                  <a:solidFill>
                    <a:srgbClr val="000000"/>
                  </a:solidFill>
                  <a:round/>
                </a:ln>
              </p:spPr>
              <p:txBody>
                <a:bodyPr/>
                <a:lstStyle/>
                <a:p>
                  <a:endParaRPr lang="en-US"/>
                </a:p>
              </p:txBody>
            </p:sp>
            <p:grpSp>
              <p:nvGrpSpPr>
                <p:cNvPr id="48176" name="Group 34"/>
                <p:cNvGrpSpPr/>
                <p:nvPr/>
              </p:nvGrpSpPr>
              <p:grpSpPr bwMode="auto">
                <a:xfrm rot="5400000">
                  <a:off x="4040" y="9721"/>
                  <a:ext cx="726" cy="345"/>
                  <a:chOff x="6954" y="8892"/>
                  <a:chExt cx="741" cy="285"/>
                </a:xfrm>
              </p:grpSpPr>
              <p:sp>
                <p:nvSpPr>
                  <p:cNvPr id="48178" name="Oval 39"/>
                  <p:cNvSpPr>
                    <a:spLocks noChangeArrowheads="1"/>
                  </p:cNvSpPr>
                  <p:nvPr/>
                </p:nvSpPr>
                <p:spPr bwMode="auto">
                  <a:xfrm>
                    <a:off x="6954" y="8892"/>
                    <a:ext cx="171" cy="228"/>
                  </a:xfrm>
                  <a:prstGeom prst="ellipse">
                    <a:avLst/>
                  </a:prstGeom>
                  <a:solidFill>
                    <a:srgbClr val="FFFFFF"/>
                  </a:solidFill>
                  <a:ln w="9525">
                    <a:solidFill>
                      <a:srgbClr val="000000"/>
                    </a:solidFill>
                    <a:round/>
                  </a:ln>
                </p:spPr>
                <p:txBody>
                  <a:bodyPr/>
                  <a:lstStyle/>
                  <a:p>
                    <a:endParaRPr lang="ms-MY"/>
                  </a:p>
                </p:txBody>
              </p:sp>
              <p:sp>
                <p:nvSpPr>
                  <p:cNvPr id="48179" name="Oval 38"/>
                  <p:cNvSpPr>
                    <a:spLocks noChangeArrowheads="1"/>
                  </p:cNvSpPr>
                  <p:nvPr/>
                </p:nvSpPr>
                <p:spPr bwMode="auto">
                  <a:xfrm>
                    <a:off x="7125" y="8892"/>
                    <a:ext cx="171" cy="228"/>
                  </a:xfrm>
                  <a:prstGeom prst="ellipse">
                    <a:avLst/>
                  </a:prstGeom>
                  <a:solidFill>
                    <a:srgbClr val="FFFFFF"/>
                  </a:solidFill>
                  <a:ln w="9525">
                    <a:solidFill>
                      <a:srgbClr val="000000"/>
                    </a:solidFill>
                    <a:round/>
                  </a:ln>
                </p:spPr>
                <p:txBody>
                  <a:bodyPr/>
                  <a:lstStyle/>
                  <a:p>
                    <a:endParaRPr lang="ms-MY"/>
                  </a:p>
                </p:txBody>
              </p:sp>
              <p:sp>
                <p:nvSpPr>
                  <p:cNvPr id="48180" name="Oval 37"/>
                  <p:cNvSpPr>
                    <a:spLocks noChangeArrowheads="1"/>
                  </p:cNvSpPr>
                  <p:nvPr/>
                </p:nvSpPr>
                <p:spPr bwMode="auto">
                  <a:xfrm>
                    <a:off x="7296" y="8892"/>
                    <a:ext cx="171" cy="228"/>
                  </a:xfrm>
                  <a:prstGeom prst="ellipse">
                    <a:avLst/>
                  </a:prstGeom>
                  <a:solidFill>
                    <a:srgbClr val="FFFFFF"/>
                  </a:solidFill>
                  <a:ln w="9525">
                    <a:solidFill>
                      <a:srgbClr val="000000"/>
                    </a:solidFill>
                    <a:round/>
                  </a:ln>
                </p:spPr>
                <p:txBody>
                  <a:bodyPr/>
                  <a:lstStyle/>
                  <a:p>
                    <a:endParaRPr lang="ms-MY"/>
                  </a:p>
                </p:txBody>
              </p:sp>
              <p:sp>
                <p:nvSpPr>
                  <p:cNvPr id="48181" name="Oval 36"/>
                  <p:cNvSpPr>
                    <a:spLocks noChangeArrowheads="1"/>
                  </p:cNvSpPr>
                  <p:nvPr/>
                </p:nvSpPr>
                <p:spPr bwMode="auto">
                  <a:xfrm>
                    <a:off x="7467" y="8892"/>
                    <a:ext cx="171" cy="228"/>
                  </a:xfrm>
                  <a:prstGeom prst="ellipse">
                    <a:avLst/>
                  </a:prstGeom>
                  <a:solidFill>
                    <a:srgbClr val="FFFFFF"/>
                  </a:solidFill>
                  <a:ln w="9525">
                    <a:solidFill>
                      <a:srgbClr val="000000"/>
                    </a:solidFill>
                    <a:round/>
                  </a:ln>
                </p:spPr>
                <p:txBody>
                  <a:bodyPr/>
                  <a:lstStyle/>
                  <a:p>
                    <a:endParaRPr lang="ms-MY"/>
                  </a:p>
                </p:txBody>
              </p:sp>
              <p:sp>
                <p:nvSpPr>
                  <p:cNvPr id="48182" name="Rectangle 35"/>
                  <p:cNvSpPr>
                    <a:spLocks noChangeArrowheads="1"/>
                  </p:cNvSpPr>
                  <p:nvPr/>
                </p:nvSpPr>
                <p:spPr bwMode="auto">
                  <a:xfrm>
                    <a:off x="6954" y="9006"/>
                    <a:ext cx="741" cy="171"/>
                  </a:xfrm>
                  <a:prstGeom prst="rect">
                    <a:avLst/>
                  </a:prstGeom>
                  <a:solidFill>
                    <a:srgbClr val="FFFFFF"/>
                  </a:solidFill>
                  <a:ln w="9525">
                    <a:noFill/>
                    <a:miter lim="800000"/>
                  </a:ln>
                </p:spPr>
                <p:txBody>
                  <a:bodyPr/>
                  <a:lstStyle/>
                  <a:p>
                    <a:endParaRPr lang="ms-MY"/>
                  </a:p>
                </p:txBody>
              </p:sp>
            </p:grpSp>
            <p:sp>
              <p:nvSpPr>
                <p:cNvPr id="48177" name="Line 33"/>
                <p:cNvSpPr>
                  <a:spLocks noChangeShapeType="1"/>
                </p:cNvSpPr>
                <p:nvPr/>
              </p:nvSpPr>
              <p:spPr bwMode="auto">
                <a:xfrm flipH="1">
                  <a:off x="4440" y="10185"/>
                  <a:ext cx="5" cy="430"/>
                </a:xfrm>
                <a:prstGeom prst="line">
                  <a:avLst/>
                </a:prstGeom>
                <a:noFill/>
                <a:ln w="9525">
                  <a:solidFill>
                    <a:srgbClr val="000000"/>
                  </a:solidFill>
                  <a:round/>
                </a:ln>
              </p:spPr>
              <p:txBody>
                <a:bodyPr/>
                <a:lstStyle/>
                <a:p>
                  <a:endParaRPr lang="en-US"/>
                </a:p>
              </p:txBody>
            </p:sp>
          </p:grpSp>
          <p:sp>
            <p:nvSpPr>
              <p:cNvPr id="48173" name="Line 31"/>
              <p:cNvSpPr>
                <a:spLocks noChangeShapeType="1"/>
              </p:cNvSpPr>
              <p:nvPr/>
            </p:nvSpPr>
            <p:spPr bwMode="auto">
              <a:xfrm>
                <a:off x="2570" y="9070"/>
                <a:ext cx="2725" cy="0"/>
              </a:xfrm>
              <a:prstGeom prst="line">
                <a:avLst/>
              </a:prstGeom>
              <a:noFill/>
              <a:ln w="9525">
                <a:solidFill>
                  <a:srgbClr val="000000"/>
                </a:solidFill>
                <a:round/>
              </a:ln>
            </p:spPr>
            <p:txBody>
              <a:bodyPr/>
              <a:lstStyle/>
              <a:p>
                <a:endParaRPr lang="en-US"/>
              </a:p>
            </p:txBody>
          </p:sp>
          <p:sp>
            <p:nvSpPr>
              <p:cNvPr id="48174" name="Line 30"/>
              <p:cNvSpPr>
                <a:spLocks noChangeShapeType="1"/>
              </p:cNvSpPr>
              <p:nvPr/>
            </p:nvSpPr>
            <p:spPr bwMode="auto">
              <a:xfrm flipV="1">
                <a:off x="4855" y="9065"/>
                <a:ext cx="120" cy="0"/>
              </a:xfrm>
              <a:prstGeom prst="line">
                <a:avLst/>
              </a:prstGeom>
              <a:noFill/>
              <a:ln w="9525">
                <a:solidFill>
                  <a:srgbClr val="000000"/>
                </a:solidFill>
                <a:round/>
                <a:tailEnd type="triangle" w="sm" len="med"/>
              </a:ln>
            </p:spPr>
            <p:txBody>
              <a:bodyPr/>
              <a:lstStyle/>
              <a:p>
                <a:endParaRPr lang="en-US"/>
              </a:p>
            </p:txBody>
          </p:sp>
        </p:grpSp>
        <p:grpSp>
          <p:nvGrpSpPr>
            <p:cNvPr id="48146" name="Group 5"/>
            <p:cNvGrpSpPr/>
            <p:nvPr/>
          </p:nvGrpSpPr>
          <p:grpSpPr bwMode="auto">
            <a:xfrm>
              <a:off x="2753" y="2709"/>
              <a:ext cx="1481" cy="1265"/>
              <a:chOff x="6442" y="6671"/>
              <a:chExt cx="3040" cy="2363"/>
            </a:xfrm>
          </p:grpSpPr>
          <p:sp>
            <p:nvSpPr>
              <p:cNvPr id="48147" name="Line 28"/>
              <p:cNvSpPr>
                <a:spLocks noChangeShapeType="1"/>
              </p:cNvSpPr>
              <p:nvPr/>
            </p:nvSpPr>
            <p:spPr bwMode="auto">
              <a:xfrm>
                <a:off x="6442" y="9027"/>
                <a:ext cx="2892" cy="0"/>
              </a:xfrm>
              <a:prstGeom prst="line">
                <a:avLst/>
              </a:prstGeom>
              <a:noFill/>
              <a:ln w="9525">
                <a:solidFill>
                  <a:srgbClr val="000000"/>
                </a:solidFill>
                <a:round/>
              </a:ln>
            </p:spPr>
            <p:txBody>
              <a:bodyPr/>
              <a:lstStyle/>
              <a:p>
                <a:endParaRPr lang="en-US"/>
              </a:p>
            </p:txBody>
          </p:sp>
          <p:grpSp>
            <p:nvGrpSpPr>
              <p:cNvPr id="48148" name="Group 21"/>
              <p:cNvGrpSpPr/>
              <p:nvPr/>
            </p:nvGrpSpPr>
            <p:grpSpPr bwMode="auto">
              <a:xfrm rot="5400000" flipH="1">
                <a:off x="9019" y="7691"/>
                <a:ext cx="643" cy="283"/>
                <a:chOff x="5814" y="8892"/>
                <a:chExt cx="570" cy="228"/>
              </a:xfrm>
            </p:grpSpPr>
            <p:sp>
              <p:nvSpPr>
                <p:cNvPr id="48164" name="Line 27"/>
                <p:cNvSpPr>
                  <a:spLocks noChangeShapeType="1"/>
                </p:cNvSpPr>
                <p:nvPr/>
              </p:nvSpPr>
              <p:spPr bwMode="auto">
                <a:xfrm flipH="1">
                  <a:off x="5814" y="8892"/>
                  <a:ext cx="57" cy="114"/>
                </a:xfrm>
                <a:prstGeom prst="line">
                  <a:avLst/>
                </a:prstGeom>
                <a:noFill/>
                <a:ln w="9525">
                  <a:solidFill>
                    <a:srgbClr val="000000"/>
                  </a:solidFill>
                  <a:round/>
                </a:ln>
              </p:spPr>
              <p:txBody>
                <a:bodyPr/>
                <a:lstStyle/>
                <a:p>
                  <a:endParaRPr lang="en-US"/>
                </a:p>
              </p:txBody>
            </p:sp>
            <p:sp>
              <p:nvSpPr>
                <p:cNvPr id="48165" name="Line 26"/>
                <p:cNvSpPr>
                  <a:spLocks noChangeShapeType="1"/>
                </p:cNvSpPr>
                <p:nvPr/>
              </p:nvSpPr>
              <p:spPr bwMode="auto">
                <a:xfrm flipH="1">
                  <a:off x="5985" y="8892"/>
                  <a:ext cx="114" cy="228"/>
                </a:xfrm>
                <a:prstGeom prst="line">
                  <a:avLst/>
                </a:prstGeom>
                <a:noFill/>
                <a:ln w="9525">
                  <a:solidFill>
                    <a:srgbClr val="000000"/>
                  </a:solidFill>
                  <a:round/>
                </a:ln>
              </p:spPr>
              <p:txBody>
                <a:bodyPr/>
                <a:lstStyle/>
                <a:p>
                  <a:endParaRPr lang="en-US"/>
                </a:p>
              </p:txBody>
            </p:sp>
            <p:sp>
              <p:nvSpPr>
                <p:cNvPr id="48166" name="Line 25"/>
                <p:cNvSpPr>
                  <a:spLocks noChangeShapeType="1"/>
                </p:cNvSpPr>
                <p:nvPr/>
              </p:nvSpPr>
              <p:spPr bwMode="auto">
                <a:xfrm>
                  <a:off x="5871" y="8892"/>
                  <a:ext cx="114" cy="228"/>
                </a:xfrm>
                <a:prstGeom prst="line">
                  <a:avLst/>
                </a:prstGeom>
                <a:noFill/>
                <a:ln w="9525">
                  <a:solidFill>
                    <a:srgbClr val="000000"/>
                  </a:solidFill>
                  <a:round/>
                </a:ln>
              </p:spPr>
              <p:txBody>
                <a:bodyPr/>
                <a:lstStyle/>
                <a:p>
                  <a:endParaRPr lang="en-US"/>
                </a:p>
              </p:txBody>
            </p:sp>
            <p:sp>
              <p:nvSpPr>
                <p:cNvPr id="48167" name="Line 24"/>
                <p:cNvSpPr>
                  <a:spLocks noChangeShapeType="1"/>
                </p:cNvSpPr>
                <p:nvPr/>
              </p:nvSpPr>
              <p:spPr bwMode="auto">
                <a:xfrm>
                  <a:off x="6099" y="8892"/>
                  <a:ext cx="114" cy="228"/>
                </a:xfrm>
                <a:prstGeom prst="line">
                  <a:avLst/>
                </a:prstGeom>
                <a:noFill/>
                <a:ln w="9525">
                  <a:solidFill>
                    <a:srgbClr val="000000"/>
                  </a:solidFill>
                  <a:round/>
                </a:ln>
              </p:spPr>
              <p:txBody>
                <a:bodyPr/>
                <a:lstStyle/>
                <a:p>
                  <a:endParaRPr lang="en-US"/>
                </a:p>
              </p:txBody>
            </p:sp>
            <p:sp>
              <p:nvSpPr>
                <p:cNvPr id="48168" name="Line 23"/>
                <p:cNvSpPr>
                  <a:spLocks noChangeShapeType="1"/>
                </p:cNvSpPr>
                <p:nvPr/>
              </p:nvSpPr>
              <p:spPr bwMode="auto">
                <a:xfrm flipH="1">
                  <a:off x="6213" y="8892"/>
                  <a:ext cx="114" cy="228"/>
                </a:xfrm>
                <a:prstGeom prst="line">
                  <a:avLst/>
                </a:prstGeom>
                <a:noFill/>
                <a:ln w="9525">
                  <a:solidFill>
                    <a:srgbClr val="000000"/>
                  </a:solidFill>
                  <a:round/>
                </a:ln>
              </p:spPr>
              <p:txBody>
                <a:bodyPr/>
                <a:lstStyle/>
                <a:p>
                  <a:endParaRPr lang="en-US"/>
                </a:p>
              </p:txBody>
            </p:sp>
            <p:sp>
              <p:nvSpPr>
                <p:cNvPr id="48169" name="Line 22"/>
                <p:cNvSpPr>
                  <a:spLocks noChangeShapeType="1"/>
                </p:cNvSpPr>
                <p:nvPr/>
              </p:nvSpPr>
              <p:spPr bwMode="auto">
                <a:xfrm>
                  <a:off x="6327" y="8892"/>
                  <a:ext cx="57" cy="114"/>
                </a:xfrm>
                <a:prstGeom prst="line">
                  <a:avLst/>
                </a:prstGeom>
                <a:noFill/>
                <a:ln w="9525">
                  <a:solidFill>
                    <a:srgbClr val="000000"/>
                  </a:solidFill>
                  <a:round/>
                </a:ln>
              </p:spPr>
              <p:txBody>
                <a:bodyPr/>
                <a:lstStyle/>
                <a:p>
                  <a:endParaRPr lang="en-US"/>
                </a:p>
              </p:txBody>
            </p:sp>
          </p:grpSp>
          <p:sp>
            <p:nvSpPr>
              <p:cNvPr id="48149" name="Line 20"/>
              <p:cNvSpPr>
                <a:spLocks noChangeShapeType="1"/>
              </p:cNvSpPr>
              <p:nvPr/>
            </p:nvSpPr>
            <p:spPr bwMode="auto">
              <a:xfrm flipH="1">
                <a:off x="8185" y="6834"/>
                <a:ext cx="1143" cy="0"/>
              </a:xfrm>
              <a:prstGeom prst="line">
                <a:avLst/>
              </a:prstGeom>
              <a:noFill/>
              <a:ln w="9525">
                <a:solidFill>
                  <a:srgbClr val="000000"/>
                </a:solidFill>
                <a:round/>
              </a:ln>
            </p:spPr>
            <p:txBody>
              <a:bodyPr/>
              <a:lstStyle/>
              <a:p>
                <a:endParaRPr lang="en-US"/>
              </a:p>
            </p:txBody>
          </p:sp>
          <p:sp>
            <p:nvSpPr>
              <p:cNvPr id="48150" name="Line 19"/>
              <p:cNvSpPr>
                <a:spLocks noChangeShapeType="1"/>
              </p:cNvSpPr>
              <p:nvPr/>
            </p:nvSpPr>
            <p:spPr bwMode="auto">
              <a:xfrm flipV="1">
                <a:off x="9340" y="6841"/>
                <a:ext cx="0" cy="672"/>
              </a:xfrm>
              <a:prstGeom prst="line">
                <a:avLst/>
              </a:prstGeom>
              <a:noFill/>
              <a:ln w="9525">
                <a:solidFill>
                  <a:srgbClr val="000000"/>
                </a:solidFill>
                <a:round/>
              </a:ln>
            </p:spPr>
            <p:txBody>
              <a:bodyPr/>
              <a:lstStyle/>
              <a:p>
                <a:endParaRPr lang="en-US"/>
              </a:p>
            </p:txBody>
          </p:sp>
          <p:sp>
            <p:nvSpPr>
              <p:cNvPr id="48151" name="Line 18"/>
              <p:cNvSpPr>
                <a:spLocks noChangeShapeType="1"/>
              </p:cNvSpPr>
              <p:nvPr/>
            </p:nvSpPr>
            <p:spPr bwMode="auto">
              <a:xfrm flipV="1">
                <a:off x="9351" y="8156"/>
                <a:ext cx="6" cy="878"/>
              </a:xfrm>
              <a:prstGeom prst="line">
                <a:avLst/>
              </a:prstGeom>
              <a:noFill/>
              <a:ln w="9525">
                <a:solidFill>
                  <a:srgbClr val="000000"/>
                </a:solidFill>
                <a:round/>
              </a:ln>
            </p:spPr>
            <p:txBody>
              <a:bodyPr/>
              <a:lstStyle/>
              <a:p>
                <a:endParaRPr lang="en-US"/>
              </a:p>
            </p:txBody>
          </p:sp>
          <p:grpSp>
            <p:nvGrpSpPr>
              <p:cNvPr id="48152" name="Group 7"/>
              <p:cNvGrpSpPr/>
              <p:nvPr/>
            </p:nvGrpSpPr>
            <p:grpSpPr bwMode="auto">
              <a:xfrm>
                <a:off x="6448" y="6671"/>
                <a:ext cx="1749" cy="407"/>
                <a:chOff x="7110" y="8951"/>
                <a:chExt cx="1500" cy="285"/>
              </a:xfrm>
            </p:grpSpPr>
            <p:grpSp>
              <p:nvGrpSpPr>
                <p:cNvPr id="48154" name="Group 9"/>
                <p:cNvGrpSpPr/>
                <p:nvPr/>
              </p:nvGrpSpPr>
              <p:grpSpPr bwMode="auto">
                <a:xfrm>
                  <a:off x="7110" y="8951"/>
                  <a:ext cx="1500" cy="285"/>
                  <a:chOff x="7110" y="8951"/>
                  <a:chExt cx="1500" cy="285"/>
                </a:xfrm>
              </p:grpSpPr>
              <p:grpSp>
                <p:nvGrpSpPr>
                  <p:cNvPr id="48156" name="Group 12"/>
                  <p:cNvGrpSpPr/>
                  <p:nvPr/>
                </p:nvGrpSpPr>
                <p:grpSpPr bwMode="auto">
                  <a:xfrm flipH="1">
                    <a:off x="7444" y="8951"/>
                    <a:ext cx="516" cy="285"/>
                    <a:chOff x="6954" y="8892"/>
                    <a:chExt cx="741" cy="285"/>
                  </a:xfrm>
                </p:grpSpPr>
                <p:sp>
                  <p:nvSpPr>
                    <p:cNvPr id="48159" name="Oval 17"/>
                    <p:cNvSpPr>
                      <a:spLocks noChangeArrowheads="1"/>
                    </p:cNvSpPr>
                    <p:nvPr/>
                  </p:nvSpPr>
                  <p:spPr bwMode="auto">
                    <a:xfrm>
                      <a:off x="6954" y="8892"/>
                      <a:ext cx="171" cy="228"/>
                    </a:xfrm>
                    <a:prstGeom prst="ellipse">
                      <a:avLst/>
                    </a:prstGeom>
                    <a:solidFill>
                      <a:srgbClr val="FFFFFF"/>
                    </a:solidFill>
                    <a:ln w="9525">
                      <a:solidFill>
                        <a:srgbClr val="000000"/>
                      </a:solidFill>
                      <a:round/>
                    </a:ln>
                  </p:spPr>
                  <p:txBody>
                    <a:bodyPr/>
                    <a:lstStyle/>
                    <a:p>
                      <a:endParaRPr lang="ms-MY"/>
                    </a:p>
                  </p:txBody>
                </p:sp>
                <p:sp>
                  <p:nvSpPr>
                    <p:cNvPr id="48160" name="Oval 16"/>
                    <p:cNvSpPr>
                      <a:spLocks noChangeArrowheads="1"/>
                    </p:cNvSpPr>
                    <p:nvPr/>
                  </p:nvSpPr>
                  <p:spPr bwMode="auto">
                    <a:xfrm>
                      <a:off x="7125" y="8892"/>
                      <a:ext cx="171" cy="228"/>
                    </a:xfrm>
                    <a:prstGeom prst="ellipse">
                      <a:avLst/>
                    </a:prstGeom>
                    <a:solidFill>
                      <a:srgbClr val="FFFFFF"/>
                    </a:solidFill>
                    <a:ln w="9525">
                      <a:solidFill>
                        <a:srgbClr val="000000"/>
                      </a:solidFill>
                      <a:round/>
                    </a:ln>
                  </p:spPr>
                  <p:txBody>
                    <a:bodyPr/>
                    <a:lstStyle/>
                    <a:p>
                      <a:endParaRPr lang="ms-MY"/>
                    </a:p>
                  </p:txBody>
                </p:sp>
                <p:sp>
                  <p:nvSpPr>
                    <p:cNvPr id="48161" name="Oval 15"/>
                    <p:cNvSpPr>
                      <a:spLocks noChangeArrowheads="1"/>
                    </p:cNvSpPr>
                    <p:nvPr/>
                  </p:nvSpPr>
                  <p:spPr bwMode="auto">
                    <a:xfrm>
                      <a:off x="7296" y="8892"/>
                      <a:ext cx="171" cy="228"/>
                    </a:xfrm>
                    <a:prstGeom prst="ellipse">
                      <a:avLst/>
                    </a:prstGeom>
                    <a:solidFill>
                      <a:srgbClr val="FFFFFF"/>
                    </a:solidFill>
                    <a:ln w="9525">
                      <a:solidFill>
                        <a:srgbClr val="000000"/>
                      </a:solidFill>
                      <a:round/>
                    </a:ln>
                  </p:spPr>
                  <p:txBody>
                    <a:bodyPr/>
                    <a:lstStyle/>
                    <a:p>
                      <a:endParaRPr lang="ms-MY"/>
                    </a:p>
                  </p:txBody>
                </p:sp>
                <p:sp>
                  <p:nvSpPr>
                    <p:cNvPr id="48162" name="Oval 14"/>
                    <p:cNvSpPr>
                      <a:spLocks noChangeArrowheads="1"/>
                    </p:cNvSpPr>
                    <p:nvPr/>
                  </p:nvSpPr>
                  <p:spPr bwMode="auto">
                    <a:xfrm>
                      <a:off x="7467" y="8892"/>
                      <a:ext cx="171" cy="228"/>
                    </a:xfrm>
                    <a:prstGeom prst="ellipse">
                      <a:avLst/>
                    </a:prstGeom>
                    <a:solidFill>
                      <a:srgbClr val="FFFFFF"/>
                    </a:solidFill>
                    <a:ln w="9525">
                      <a:solidFill>
                        <a:srgbClr val="000000"/>
                      </a:solidFill>
                      <a:round/>
                    </a:ln>
                  </p:spPr>
                  <p:txBody>
                    <a:bodyPr/>
                    <a:lstStyle/>
                    <a:p>
                      <a:endParaRPr lang="ms-MY"/>
                    </a:p>
                  </p:txBody>
                </p:sp>
                <p:sp>
                  <p:nvSpPr>
                    <p:cNvPr id="48163" name="Rectangle 13"/>
                    <p:cNvSpPr>
                      <a:spLocks noChangeArrowheads="1"/>
                    </p:cNvSpPr>
                    <p:nvPr/>
                  </p:nvSpPr>
                  <p:spPr bwMode="auto">
                    <a:xfrm>
                      <a:off x="6954" y="9006"/>
                      <a:ext cx="741" cy="171"/>
                    </a:xfrm>
                    <a:prstGeom prst="rect">
                      <a:avLst/>
                    </a:prstGeom>
                    <a:solidFill>
                      <a:srgbClr val="FFFFFF"/>
                    </a:solidFill>
                    <a:ln w="9525">
                      <a:noFill/>
                      <a:miter lim="800000"/>
                    </a:ln>
                  </p:spPr>
                  <p:txBody>
                    <a:bodyPr/>
                    <a:lstStyle/>
                    <a:p>
                      <a:endParaRPr lang="ms-MY"/>
                    </a:p>
                  </p:txBody>
                </p:sp>
              </p:grpSp>
              <p:sp>
                <p:nvSpPr>
                  <p:cNvPr id="48157" name="Line 11"/>
                  <p:cNvSpPr>
                    <a:spLocks noChangeShapeType="1"/>
                  </p:cNvSpPr>
                  <p:nvPr/>
                </p:nvSpPr>
                <p:spPr bwMode="auto">
                  <a:xfrm flipV="1">
                    <a:off x="7965" y="9065"/>
                    <a:ext cx="645" cy="0"/>
                  </a:xfrm>
                  <a:prstGeom prst="line">
                    <a:avLst/>
                  </a:prstGeom>
                  <a:noFill/>
                  <a:ln w="9525">
                    <a:solidFill>
                      <a:srgbClr val="000000"/>
                    </a:solidFill>
                    <a:round/>
                  </a:ln>
                </p:spPr>
                <p:txBody>
                  <a:bodyPr/>
                  <a:lstStyle/>
                  <a:p>
                    <a:endParaRPr lang="en-US"/>
                  </a:p>
                </p:txBody>
              </p:sp>
              <p:sp>
                <p:nvSpPr>
                  <p:cNvPr id="48158" name="Line 10"/>
                  <p:cNvSpPr>
                    <a:spLocks noChangeShapeType="1"/>
                  </p:cNvSpPr>
                  <p:nvPr/>
                </p:nvSpPr>
                <p:spPr bwMode="auto">
                  <a:xfrm>
                    <a:off x="7110" y="9075"/>
                    <a:ext cx="380" cy="0"/>
                  </a:xfrm>
                  <a:prstGeom prst="line">
                    <a:avLst/>
                  </a:prstGeom>
                  <a:noFill/>
                  <a:ln w="9525">
                    <a:solidFill>
                      <a:srgbClr val="000000"/>
                    </a:solidFill>
                    <a:round/>
                  </a:ln>
                </p:spPr>
                <p:txBody>
                  <a:bodyPr/>
                  <a:lstStyle/>
                  <a:p>
                    <a:endParaRPr lang="en-US"/>
                  </a:p>
                </p:txBody>
              </p:sp>
            </p:grpSp>
            <p:sp>
              <p:nvSpPr>
                <p:cNvPr id="48155" name="Rectangle 8"/>
                <p:cNvSpPr>
                  <a:spLocks noChangeArrowheads="1"/>
                </p:cNvSpPr>
                <p:nvPr/>
              </p:nvSpPr>
              <p:spPr bwMode="auto">
                <a:xfrm>
                  <a:off x="7920" y="9070"/>
                  <a:ext cx="143" cy="143"/>
                </a:xfrm>
                <a:prstGeom prst="rect">
                  <a:avLst/>
                </a:prstGeom>
                <a:solidFill>
                  <a:srgbClr val="FFFFFF"/>
                </a:solidFill>
                <a:ln w="9525">
                  <a:noFill/>
                  <a:miter lim="800000"/>
                </a:ln>
              </p:spPr>
              <p:txBody>
                <a:bodyPr/>
                <a:lstStyle/>
                <a:p>
                  <a:endParaRPr lang="ms-MY"/>
                </a:p>
              </p:txBody>
            </p:sp>
          </p:grpSp>
          <p:sp>
            <p:nvSpPr>
              <p:cNvPr id="48153" name="Line 6"/>
              <p:cNvSpPr>
                <a:spLocks noChangeShapeType="1"/>
              </p:cNvSpPr>
              <p:nvPr/>
            </p:nvSpPr>
            <p:spPr bwMode="auto">
              <a:xfrm flipV="1">
                <a:off x="7430" y="6835"/>
                <a:ext cx="190" cy="5"/>
              </a:xfrm>
              <a:prstGeom prst="line">
                <a:avLst/>
              </a:prstGeom>
              <a:noFill/>
              <a:ln w="9525">
                <a:solidFill>
                  <a:srgbClr val="000000"/>
                </a:solidFill>
                <a:round/>
              </a:ln>
            </p:spPr>
            <p:txBody>
              <a:bodyPr/>
              <a:lstStyle/>
              <a:p>
                <a:endParaRPr lang="en-US"/>
              </a:p>
            </p:txBody>
          </p:sp>
        </p:grpSp>
      </p:grpSp>
      <p:sp>
        <p:nvSpPr>
          <p:cNvPr id="48135" name="Rectangle 60"/>
          <p:cNvSpPr>
            <a:spLocks noChangeArrowheads="1"/>
          </p:cNvSpPr>
          <p:nvPr/>
        </p:nvSpPr>
        <p:spPr bwMode="auto">
          <a:xfrm>
            <a:off x="0" y="2587625"/>
            <a:ext cx="9144000" cy="0"/>
          </a:xfrm>
          <a:prstGeom prst="rect">
            <a:avLst/>
          </a:prstGeom>
          <a:noFill/>
          <a:ln w="9525">
            <a:noFill/>
            <a:miter lim="800000"/>
          </a:ln>
        </p:spPr>
        <p:txBody>
          <a:bodyPr wrap="none" anchor="ctr">
            <a:spAutoFit/>
          </a:bodyPr>
          <a:lstStyle/>
          <a:p>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6" name="Rectangle 3"/>
          <p:cNvSpPr>
            <a:spLocks noGrp="1" noChangeArrowheads="1"/>
          </p:cNvSpPr>
          <p:nvPr>
            <p:ph type="body" idx="1"/>
          </p:nvPr>
        </p:nvSpPr>
        <p:spPr>
          <a:xfrm>
            <a:off x="250825" y="836613"/>
            <a:ext cx="8893175" cy="4176712"/>
          </a:xfrm>
        </p:spPr>
        <p:txBody>
          <a:bodyPr/>
          <a:lstStyle/>
          <a:p>
            <a:pPr eaLnBrk="1" hangingPunct="1">
              <a:lnSpc>
                <a:spcPct val="80000"/>
              </a:lnSpc>
            </a:pPr>
            <a:r>
              <a:rPr lang="en-GB" sz="2400" smtClean="0">
                <a:latin typeface="Times New Roman" panose="02020603050405020304" pitchFamily="18" charset="0"/>
                <a:cs typeface="Times New Roman" panose="02020603050405020304" pitchFamily="18" charset="0"/>
              </a:rPr>
              <a:t>Note </a:t>
            </a:r>
            <a:r>
              <a:rPr lang="en-GB" sz="2400" i="1" smtClean="0">
                <a:latin typeface="Times New Roman" panose="02020603050405020304" pitchFamily="18" charset="0"/>
                <a:cs typeface="Times New Roman" panose="02020603050405020304" pitchFamily="18" charset="0"/>
              </a:rPr>
              <a:t>R</a:t>
            </a:r>
            <a:r>
              <a:rPr lang="en-GB" sz="2400" i="1" baseline="-25000" smtClean="0">
                <a:latin typeface="Times New Roman" panose="02020603050405020304" pitchFamily="18" charset="0"/>
                <a:cs typeface="Times New Roman" panose="02020603050405020304" pitchFamily="18" charset="0"/>
              </a:rPr>
              <a:t>r</a:t>
            </a:r>
            <a:r>
              <a:rPr lang="en-GB" sz="2400" smtClean="0">
                <a:latin typeface="Times New Roman" panose="02020603050405020304" pitchFamily="18" charset="0"/>
                <a:cs typeface="Times New Roman" panose="02020603050405020304" pitchFamily="18" charset="0"/>
              </a:rPr>
              <a:t> becomes </a:t>
            </a:r>
            <a:r>
              <a:rPr lang="en-GB" sz="2400" i="1" smtClean="0">
                <a:latin typeface="Times New Roman" panose="02020603050405020304" pitchFamily="18" charset="0"/>
                <a:cs typeface="Times New Roman" panose="02020603050405020304" pitchFamily="18" charset="0"/>
              </a:rPr>
              <a:t>R</a:t>
            </a:r>
            <a:r>
              <a:rPr lang="en-GB" sz="2400" i="1" baseline="-25000" smtClean="0">
                <a:latin typeface="Times New Roman" panose="02020603050405020304" pitchFamily="18" charset="0"/>
                <a:cs typeface="Times New Roman" panose="02020603050405020304" pitchFamily="18" charset="0"/>
              </a:rPr>
              <a:t>r </a:t>
            </a:r>
            <a:r>
              <a:rPr lang="en-GB" sz="2400" i="1" smtClean="0">
                <a:latin typeface="Times New Roman" panose="02020603050405020304" pitchFamily="18" charset="0"/>
                <a:cs typeface="Times New Roman" panose="02020603050405020304" pitchFamily="18" charset="0"/>
              </a:rPr>
              <a:t>/s</a:t>
            </a:r>
            <a:r>
              <a:rPr lang="en-GB" sz="2400" smtClean="0">
                <a:latin typeface="Times New Roman" panose="02020603050405020304" pitchFamily="18" charset="0"/>
                <a:cs typeface="Times New Roman" panose="02020603050405020304" pitchFamily="18" charset="0"/>
              </a:rPr>
              <a:t> (just accept this now). For more details see the </a:t>
            </a:r>
            <a:r>
              <a:rPr lang="en-GB" sz="2400" smtClean="0">
                <a:solidFill>
                  <a:schemeClr val="accent2"/>
                </a:solidFill>
                <a:latin typeface="Times New Roman" panose="02020603050405020304" pitchFamily="18" charset="0"/>
                <a:cs typeface="Times New Roman" panose="02020603050405020304" pitchFamily="18" charset="0"/>
              </a:rPr>
              <a:t>handout on Induction motor equivalent circuit</a:t>
            </a:r>
            <a:r>
              <a:rPr lang="en-GB" sz="2400" smtClean="0">
                <a:latin typeface="Times New Roman" panose="02020603050405020304" pitchFamily="18" charset="0"/>
                <a:cs typeface="Times New Roman" panose="02020603050405020304" pitchFamily="18" charset="0"/>
              </a:rPr>
              <a:t>.</a:t>
            </a:r>
            <a:endParaRPr lang="en-GB" sz="2400" smtClean="0">
              <a:latin typeface="Times New Roman" panose="02020603050405020304" pitchFamily="18" charset="0"/>
              <a:cs typeface="Times New Roman" panose="02020603050405020304" pitchFamily="18" charset="0"/>
            </a:endParaRPr>
          </a:p>
          <a:p>
            <a:pPr eaLnBrk="1" hangingPunct="1">
              <a:lnSpc>
                <a:spcPct val="80000"/>
              </a:lnSpc>
            </a:pPr>
            <a:endParaRPr lang="en-GB" sz="800" smtClean="0">
              <a:latin typeface="Times New Roman" panose="02020603050405020304" pitchFamily="18" charset="0"/>
              <a:cs typeface="Times New Roman" panose="02020603050405020304" pitchFamily="18" charset="0"/>
            </a:endParaRPr>
          </a:p>
          <a:p>
            <a:pPr eaLnBrk="1" hangingPunct="1">
              <a:lnSpc>
                <a:spcPct val="80000"/>
              </a:lnSpc>
            </a:pPr>
            <a:r>
              <a:rPr lang="en-GB" sz="2400" smtClean="0">
                <a:latin typeface="Times New Roman" panose="02020603050405020304" pitchFamily="18" charset="0"/>
                <a:cs typeface="Times New Roman" panose="02020603050405020304" pitchFamily="18" charset="0"/>
              </a:rPr>
              <a:t>When s = 0 , </a:t>
            </a:r>
            <a:r>
              <a:rPr lang="en-GB" sz="2400" i="1" smtClean="0">
                <a:latin typeface="Times New Roman" panose="02020603050405020304" pitchFamily="18" charset="0"/>
                <a:cs typeface="Times New Roman" panose="02020603050405020304" pitchFamily="18" charset="0"/>
              </a:rPr>
              <a:t>R</a:t>
            </a:r>
            <a:r>
              <a:rPr lang="en-GB" sz="2400" i="1" baseline="-25000" smtClean="0">
                <a:latin typeface="Times New Roman" panose="02020603050405020304" pitchFamily="18" charset="0"/>
                <a:cs typeface="Times New Roman" panose="02020603050405020304" pitchFamily="18" charset="0"/>
              </a:rPr>
              <a:t>r </a:t>
            </a:r>
            <a:r>
              <a:rPr lang="en-GB" sz="2400" i="1" smtClean="0">
                <a:latin typeface="Times New Roman" panose="02020603050405020304" pitchFamily="18" charset="0"/>
                <a:cs typeface="Times New Roman" panose="02020603050405020304" pitchFamily="18" charset="0"/>
              </a:rPr>
              <a:t>/s</a:t>
            </a:r>
            <a:r>
              <a:rPr lang="en-GB" sz="2400" smtClean="0">
                <a:latin typeface="Times New Roman" panose="02020603050405020304" pitchFamily="18" charset="0"/>
                <a:cs typeface="Times New Roman" panose="02020603050405020304" pitchFamily="18" charset="0"/>
              </a:rPr>
              <a:t> = </a:t>
            </a:r>
            <a:r>
              <a:rPr lang="en-GB" sz="2400" b="1" smtClean="0">
                <a:latin typeface="Times New Roman" panose="02020603050405020304" pitchFamily="18" charset="0"/>
                <a:cs typeface="Times New Roman" panose="02020603050405020304" pitchFamily="18" charset="0"/>
                <a:sym typeface="Symbol" panose="05050102010706020507" pitchFamily="18" charset="2"/>
              </a:rPr>
              <a:t></a:t>
            </a:r>
            <a:r>
              <a:rPr lang="en-GB" sz="2400" b="1" smtClean="0">
                <a:latin typeface="Times New Roman" panose="02020603050405020304" pitchFamily="18" charset="0"/>
                <a:cs typeface="Times New Roman" panose="02020603050405020304" pitchFamily="18" charset="0"/>
              </a:rPr>
              <a:t> </a:t>
            </a:r>
            <a:r>
              <a:rPr lang="en-GB" sz="2400" smtClean="0">
                <a:latin typeface="Times New Roman" panose="02020603050405020304" pitchFamily="18" charset="0"/>
                <a:cs typeface="Times New Roman" panose="02020603050405020304" pitchFamily="18" charset="0"/>
              </a:rPr>
              <a:t>, </a:t>
            </a:r>
            <a:r>
              <a:rPr lang="en-GB" sz="2400" i="1" smtClean="0">
                <a:latin typeface="Times New Roman" panose="02020603050405020304" pitchFamily="18" charset="0"/>
                <a:cs typeface="Times New Roman" panose="02020603050405020304" pitchFamily="18" charset="0"/>
              </a:rPr>
              <a:t>I</a:t>
            </a:r>
            <a:r>
              <a:rPr lang="en-GB" sz="2400" i="1" baseline="-25000" smtClean="0">
                <a:latin typeface="Times New Roman" panose="02020603050405020304" pitchFamily="18" charset="0"/>
                <a:cs typeface="Times New Roman" panose="02020603050405020304" pitchFamily="18" charset="0"/>
              </a:rPr>
              <a:t>r</a:t>
            </a:r>
            <a:r>
              <a:rPr lang="en-GB" sz="2400" smtClean="0">
                <a:latin typeface="Times New Roman" panose="02020603050405020304" pitchFamily="18" charset="0"/>
                <a:cs typeface="Times New Roman" panose="02020603050405020304" pitchFamily="18" charset="0"/>
              </a:rPr>
              <a:t> = 0 </a:t>
            </a:r>
            <a:endParaRPr lang="en-GB" sz="2400" smtClean="0">
              <a:latin typeface="Times New Roman" panose="02020603050405020304" pitchFamily="18" charset="0"/>
              <a:cs typeface="Times New Roman" panose="02020603050405020304" pitchFamily="18" charset="0"/>
            </a:endParaRPr>
          </a:p>
          <a:p>
            <a:pPr eaLnBrk="1" hangingPunct="1">
              <a:lnSpc>
                <a:spcPct val="80000"/>
              </a:lnSpc>
            </a:pPr>
            <a:endParaRPr lang="en-GB" sz="800" smtClean="0">
              <a:latin typeface="Times New Roman" panose="02020603050405020304" pitchFamily="18" charset="0"/>
              <a:cs typeface="Times New Roman" panose="02020603050405020304" pitchFamily="18" charset="0"/>
            </a:endParaRPr>
          </a:p>
          <a:p>
            <a:pPr eaLnBrk="1" hangingPunct="1">
              <a:lnSpc>
                <a:spcPct val="80000"/>
              </a:lnSpc>
            </a:pPr>
            <a:r>
              <a:rPr lang="en-GB" sz="2400" smtClean="0">
                <a:latin typeface="Times New Roman" panose="02020603050405020304" pitchFamily="18" charset="0"/>
                <a:cs typeface="Times New Roman" panose="02020603050405020304" pitchFamily="18" charset="0"/>
              </a:rPr>
              <a:t>Unlike TF, </a:t>
            </a:r>
            <a:r>
              <a:rPr lang="en-GB" sz="2400" i="1" smtClean="0">
                <a:latin typeface="Times New Roman" panose="02020603050405020304" pitchFamily="18" charset="0"/>
                <a:cs typeface="Times New Roman" panose="02020603050405020304" pitchFamily="18" charset="0"/>
              </a:rPr>
              <a:t>I</a:t>
            </a:r>
            <a:r>
              <a:rPr lang="en-GB" sz="2400" i="1" baseline="-25000" smtClean="0">
                <a:latin typeface="Times New Roman" panose="02020603050405020304" pitchFamily="18" charset="0"/>
                <a:cs typeface="Times New Roman" panose="02020603050405020304" pitchFamily="18" charset="0"/>
              </a:rPr>
              <a:t>r</a:t>
            </a:r>
            <a:r>
              <a:rPr lang="en-GB" sz="2400" smtClean="0">
                <a:latin typeface="Times New Roman" panose="02020603050405020304" pitchFamily="18" charset="0"/>
                <a:cs typeface="Times New Roman" panose="02020603050405020304" pitchFamily="18" charset="0"/>
              </a:rPr>
              <a:t> never seen. We will drop the  ' from now on.</a:t>
            </a:r>
            <a:endParaRPr lang="en-GB" sz="2400" smtClean="0">
              <a:latin typeface="Times New Roman" panose="02020603050405020304" pitchFamily="18" charset="0"/>
              <a:cs typeface="Times New Roman" panose="02020603050405020304" pitchFamily="18" charset="0"/>
            </a:endParaRPr>
          </a:p>
          <a:p>
            <a:pPr eaLnBrk="1" hangingPunct="1">
              <a:lnSpc>
                <a:spcPct val="80000"/>
              </a:lnSpc>
            </a:pPr>
            <a:endParaRPr lang="en-GB" sz="800" smtClean="0">
              <a:latin typeface="Times New Roman" panose="02020603050405020304" pitchFamily="18" charset="0"/>
              <a:cs typeface="Times New Roman" panose="02020603050405020304" pitchFamily="18" charset="0"/>
            </a:endParaRPr>
          </a:p>
          <a:p>
            <a:pPr eaLnBrk="1" hangingPunct="1">
              <a:lnSpc>
                <a:spcPct val="80000"/>
              </a:lnSpc>
            </a:pPr>
            <a:r>
              <a:rPr lang="en-GB" sz="2400" i="1" smtClean="0">
                <a:latin typeface="Times New Roman" panose="02020603050405020304" pitchFamily="18" charset="0"/>
                <a:cs typeface="Times New Roman" panose="02020603050405020304" pitchFamily="18" charset="0"/>
              </a:rPr>
              <a:t>I</a:t>
            </a:r>
            <a:r>
              <a:rPr lang="en-GB" sz="2400" i="1" baseline="-25000" smtClean="0">
                <a:latin typeface="Times New Roman" panose="02020603050405020304" pitchFamily="18" charset="0"/>
                <a:cs typeface="Times New Roman" panose="02020603050405020304" pitchFamily="18" charset="0"/>
              </a:rPr>
              <a:t>r</a:t>
            </a:r>
            <a:r>
              <a:rPr lang="en-GB" sz="2400" smtClean="0">
                <a:latin typeface="Times New Roman" panose="02020603050405020304" pitchFamily="18" charset="0"/>
                <a:cs typeface="Times New Roman" panose="02020603050405020304" pitchFamily="18" charset="0"/>
              </a:rPr>
              <a:t> used to denote extra stator current when IM is loaded.</a:t>
            </a:r>
            <a:endParaRPr lang="en-GB" sz="2400" smtClean="0">
              <a:latin typeface="Times New Roman" panose="02020603050405020304" pitchFamily="18" charset="0"/>
              <a:cs typeface="Times New Roman" panose="02020603050405020304" pitchFamily="18" charset="0"/>
            </a:endParaRPr>
          </a:p>
          <a:p>
            <a:pPr eaLnBrk="1" hangingPunct="1">
              <a:lnSpc>
                <a:spcPct val="80000"/>
              </a:lnSpc>
            </a:pPr>
            <a:endParaRPr lang="en-GB" sz="800" smtClean="0">
              <a:latin typeface="Times New Roman" panose="02020603050405020304" pitchFamily="18" charset="0"/>
              <a:cs typeface="Times New Roman" panose="02020603050405020304" pitchFamily="18" charset="0"/>
            </a:endParaRPr>
          </a:p>
          <a:p>
            <a:pPr eaLnBrk="1" hangingPunct="1">
              <a:lnSpc>
                <a:spcPct val="80000"/>
              </a:lnSpc>
            </a:pPr>
            <a:r>
              <a:rPr lang="en-GB" sz="2400" smtClean="0">
                <a:latin typeface="Times New Roman" panose="02020603050405020304" pitchFamily="18" charset="0"/>
                <a:cs typeface="Times New Roman" panose="02020603050405020304" pitchFamily="18" charset="0"/>
              </a:rPr>
              <a:t>There is one circuit for each phase. But V</a:t>
            </a:r>
            <a:r>
              <a:rPr lang="en-GB" sz="2400" baseline="-25000" smtClean="0">
                <a:latin typeface="Times New Roman" panose="02020603050405020304" pitchFamily="18" charset="0"/>
                <a:cs typeface="Times New Roman" panose="02020603050405020304" pitchFamily="18" charset="0"/>
              </a:rPr>
              <a:t>s</a:t>
            </a:r>
            <a:r>
              <a:rPr lang="en-GB" sz="2400" smtClean="0">
                <a:latin typeface="Times New Roman" panose="02020603050405020304" pitchFamily="18" charset="0"/>
                <a:cs typeface="Times New Roman" panose="02020603050405020304" pitchFamily="18" charset="0"/>
              </a:rPr>
              <a:t> and </a:t>
            </a:r>
            <a:r>
              <a:rPr lang="en-GB" sz="2400" i="1" smtClean="0">
                <a:latin typeface="Times New Roman" panose="02020603050405020304" pitchFamily="18" charset="0"/>
                <a:cs typeface="Times New Roman" panose="02020603050405020304" pitchFamily="18" charset="0"/>
              </a:rPr>
              <a:t>I</a:t>
            </a:r>
            <a:r>
              <a:rPr lang="en-GB" sz="2400" i="1" baseline="-25000" smtClean="0">
                <a:latin typeface="Times New Roman" panose="02020603050405020304" pitchFamily="18" charset="0"/>
                <a:cs typeface="Times New Roman" panose="02020603050405020304" pitchFamily="18" charset="0"/>
              </a:rPr>
              <a:t>s</a:t>
            </a:r>
            <a:r>
              <a:rPr lang="en-GB" sz="2400" smtClean="0">
                <a:latin typeface="Times New Roman" panose="02020603050405020304" pitchFamily="18" charset="0"/>
                <a:cs typeface="Times New Roman" panose="02020603050405020304" pitchFamily="18" charset="0"/>
              </a:rPr>
              <a:t> etc… in Phases B and C will lag 120</a:t>
            </a:r>
            <a:r>
              <a:rPr lang="en-GB" sz="2400" smtClean="0">
                <a:latin typeface="Times New Roman" panose="02020603050405020304" pitchFamily="18" charset="0"/>
                <a:cs typeface="Times New Roman" panose="02020603050405020304" pitchFamily="18" charset="0"/>
                <a:sym typeface="Symbol" panose="05050102010706020507" pitchFamily="18" charset="2"/>
              </a:rPr>
              <a:t></a:t>
            </a:r>
            <a:r>
              <a:rPr lang="en-GB" sz="2400" smtClean="0">
                <a:latin typeface="Times New Roman" panose="02020603050405020304" pitchFamily="18" charset="0"/>
                <a:cs typeface="Times New Roman" panose="02020603050405020304" pitchFamily="18" charset="0"/>
              </a:rPr>
              <a:t> and 240</a:t>
            </a:r>
            <a:r>
              <a:rPr lang="en-GB" sz="2400" smtClean="0">
                <a:latin typeface="Times New Roman" panose="02020603050405020304" pitchFamily="18" charset="0"/>
                <a:cs typeface="Times New Roman" panose="02020603050405020304" pitchFamily="18" charset="0"/>
                <a:sym typeface="Symbol" panose="05050102010706020507" pitchFamily="18" charset="2"/>
              </a:rPr>
              <a:t></a:t>
            </a:r>
            <a:r>
              <a:rPr lang="en-GB" sz="2400" smtClean="0">
                <a:latin typeface="Times New Roman" panose="02020603050405020304" pitchFamily="18" charset="0"/>
                <a:cs typeface="Times New Roman" panose="02020603050405020304" pitchFamily="18" charset="0"/>
              </a:rPr>
              <a:t> behind Phase A.</a:t>
            </a:r>
            <a:endParaRPr lang="en-GB" sz="2400" smtClean="0">
              <a:latin typeface="Times New Roman" panose="02020603050405020304" pitchFamily="18" charset="0"/>
              <a:cs typeface="Times New Roman" panose="02020603050405020304" pitchFamily="18" charset="0"/>
            </a:endParaRPr>
          </a:p>
          <a:p>
            <a:pPr eaLnBrk="1" hangingPunct="1">
              <a:lnSpc>
                <a:spcPct val="80000"/>
              </a:lnSpc>
            </a:pPr>
            <a:endParaRPr lang="en-GB" sz="800" smtClean="0">
              <a:latin typeface="Times New Roman" panose="02020603050405020304" pitchFamily="18" charset="0"/>
              <a:cs typeface="Times New Roman" panose="02020603050405020304" pitchFamily="18" charset="0"/>
            </a:endParaRPr>
          </a:p>
          <a:p>
            <a:pPr eaLnBrk="1" hangingPunct="1">
              <a:lnSpc>
                <a:spcPct val="80000"/>
              </a:lnSpc>
            </a:pPr>
            <a:r>
              <a:rPr lang="en-GB" sz="2400" smtClean="0">
                <a:latin typeface="Times New Roman" panose="02020603050405020304" pitchFamily="18" charset="0"/>
                <a:cs typeface="Times New Roman" panose="02020603050405020304" pitchFamily="18" charset="0"/>
              </a:rPr>
              <a:t>For analysis, only necessary to consider one phase cct.</a:t>
            </a:r>
            <a:endParaRPr lang="en-GB" sz="2400" smtClean="0">
              <a:latin typeface="Times New Roman" panose="02020603050405020304" pitchFamily="18" charset="0"/>
              <a:cs typeface="Times New Roman" panose="02020603050405020304" pitchFamily="18" charset="0"/>
            </a:endParaRPr>
          </a:p>
          <a:p>
            <a:pPr eaLnBrk="1" hangingPunct="1">
              <a:lnSpc>
                <a:spcPct val="80000"/>
              </a:lnSpc>
            </a:pPr>
            <a:endParaRPr lang="en-GB" sz="800" smtClean="0">
              <a:latin typeface="Times New Roman" panose="02020603050405020304" pitchFamily="18" charset="0"/>
              <a:cs typeface="Times New Roman" panose="02020603050405020304" pitchFamily="18" charset="0"/>
            </a:endParaRPr>
          </a:p>
          <a:p>
            <a:pPr eaLnBrk="1" hangingPunct="1">
              <a:lnSpc>
                <a:spcPct val="80000"/>
              </a:lnSpc>
            </a:pPr>
            <a:r>
              <a:rPr lang="en-GB" sz="2400" b="1" smtClean="0">
                <a:latin typeface="Times New Roman" panose="02020603050405020304" pitchFamily="18" charset="0"/>
                <a:cs typeface="Times New Roman" panose="02020603050405020304" pitchFamily="18" charset="0"/>
              </a:rPr>
              <a:t>Machine may be connected in star or delta: see next slide</a:t>
            </a:r>
            <a:endParaRPr lang="en-US" sz="2400" b="1" smtClean="0">
              <a:latin typeface="Times New Roman" panose="02020603050405020304" pitchFamily="18" charset="0"/>
              <a:cs typeface="Times New Roman" panose="02020603050405020304" pitchFamily="18" charset="0"/>
            </a:endParaRPr>
          </a:p>
        </p:txBody>
      </p:sp>
      <p:sp>
        <p:nvSpPr>
          <p:cNvPr id="49157" name="Rectangle 46"/>
          <p:cNvSpPr>
            <a:spLocks noChangeArrowheads="1"/>
          </p:cNvSpPr>
          <p:nvPr/>
        </p:nvSpPr>
        <p:spPr bwMode="auto">
          <a:xfrm>
            <a:off x="0" y="3114675"/>
            <a:ext cx="9144000" cy="0"/>
          </a:xfrm>
          <a:prstGeom prst="rect">
            <a:avLst/>
          </a:prstGeom>
          <a:noFill/>
          <a:ln w="9525">
            <a:noFill/>
            <a:miter lim="800000"/>
          </a:ln>
        </p:spPr>
        <p:txBody>
          <a:bodyPr wrap="none" anchor="ctr">
            <a:spAutoFit/>
          </a:bodyPr>
          <a:lstStyle/>
          <a:p>
            <a:endParaRPr lang="ms-MY"/>
          </a:p>
        </p:txBody>
      </p:sp>
      <p:sp>
        <p:nvSpPr>
          <p:cNvPr id="49158" name="Rectangle 48"/>
          <p:cNvSpPr>
            <a:spLocks noChangeArrowheads="1"/>
          </p:cNvSpPr>
          <p:nvPr/>
        </p:nvSpPr>
        <p:spPr bwMode="auto">
          <a:xfrm>
            <a:off x="0" y="3133725"/>
            <a:ext cx="9144000" cy="0"/>
          </a:xfrm>
          <a:prstGeom prst="rect">
            <a:avLst/>
          </a:prstGeom>
          <a:noFill/>
          <a:ln w="9525">
            <a:noFill/>
            <a:miter lim="800000"/>
          </a:ln>
        </p:spPr>
        <p:txBody>
          <a:bodyPr wrap="none" anchor="ctr">
            <a:spAutoFit/>
          </a:bodyPr>
          <a:lstStyle/>
          <a:p>
            <a:endParaRPr lang="ms-MY"/>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50" name="Rectangle 3"/>
          <p:cNvSpPr>
            <a:spLocks noGrp="1" noChangeArrowheads="1"/>
          </p:cNvSpPr>
          <p:nvPr>
            <p:ph type="body" idx="1"/>
          </p:nvPr>
        </p:nvSpPr>
        <p:spPr>
          <a:xfrm>
            <a:off x="684213" y="3789363"/>
            <a:ext cx="8229600" cy="2592387"/>
          </a:xfrm>
        </p:spPr>
        <p:txBody>
          <a:bodyPr/>
          <a:lstStyle/>
          <a:p>
            <a:pPr eaLnBrk="1" hangingPunct="1"/>
            <a:r>
              <a:rPr lang="en-GB" sz="2400" smtClean="0">
                <a:latin typeface="Times New Roman" panose="02020603050405020304" pitchFamily="18" charset="0"/>
                <a:cs typeface="Times New Roman" panose="02020603050405020304" pitchFamily="18" charset="0"/>
              </a:rPr>
              <a:t>It is </a:t>
            </a:r>
            <a:r>
              <a:rPr lang="en-GB" sz="2400" i="1" smtClean="0">
                <a:latin typeface="Times New Roman" panose="02020603050405020304" pitchFamily="18" charset="0"/>
                <a:cs typeface="Times New Roman" panose="02020603050405020304" pitchFamily="18" charset="0"/>
              </a:rPr>
              <a:t>V</a:t>
            </a:r>
            <a:r>
              <a:rPr lang="en-GB" sz="2400" baseline="-25000" smtClean="0">
                <a:latin typeface="Times New Roman" panose="02020603050405020304" pitchFamily="18" charset="0"/>
                <a:cs typeface="Times New Roman" panose="02020603050405020304" pitchFamily="18" charset="0"/>
              </a:rPr>
              <a:t>s</a:t>
            </a:r>
            <a:r>
              <a:rPr lang="en-GB" sz="2400" smtClean="0">
                <a:latin typeface="Times New Roman" panose="02020603050405020304" pitchFamily="18" charset="0"/>
                <a:cs typeface="Times New Roman" panose="02020603050405020304" pitchFamily="18" charset="0"/>
              </a:rPr>
              <a:t> and </a:t>
            </a:r>
            <a:r>
              <a:rPr lang="en-GB" sz="2400" i="1" smtClean="0">
                <a:latin typeface="Times New Roman" panose="02020603050405020304" pitchFamily="18" charset="0"/>
                <a:cs typeface="Times New Roman" panose="02020603050405020304" pitchFamily="18" charset="0"/>
              </a:rPr>
              <a:t>I</a:t>
            </a:r>
            <a:r>
              <a:rPr lang="en-GB" sz="2400" baseline="-25000" smtClean="0">
                <a:latin typeface="Times New Roman" panose="02020603050405020304" pitchFamily="18" charset="0"/>
                <a:cs typeface="Times New Roman" panose="02020603050405020304" pitchFamily="18" charset="0"/>
              </a:rPr>
              <a:t>s</a:t>
            </a:r>
            <a:r>
              <a:rPr lang="en-GB" sz="2400" smtClean="0">
                <a:latin typeface="Times New Roman" panose="02020603050405020304" pitchFamily="18" charset="0"/>
                <a:cs typeface="Times New Roman" panose="02020603050405020304" pitchFamily="18" charset="0"/>
              </a:rPr>
              <a:t> that are used in the equivalent circuit</a:t>
            </a:r>
            <a:endParaRPr lang="en-GB" sz="2400" smtClean="0">
              <a:latin typeface="Times New Roman" panose="02020603050405020304" pitchFamily="18" charset="0"/>
              <a:cs typeface="Times New Roman" panose="02020603050405020304" pitchFamily="18" charset="0"/>
            </a:endParaRPr>
          </a:p>
          <a:p>
            <a:pPr eaLnBrk="1" hangingPunct="1"/>
            <a:r>
              <a:rPr lang="en-GB" sz="2400" smtClean="0">
                <a:latin typeface="Times New Roman" panose="02020603050405020304" pitchFamily="18" charset="0"/>
                <a:cs typeface="Times New Roman" panose="02020603050405020304" pitchFamily="18" charset="0"/>
              </a:rPr>
              <a:t>But IMs have a rated stator voltage and current – these are always </a:t>
            </a:r>
            <a:r>
              <a:rPr lang="en-GB" sz="2400" i="1" smtClean="0">
                <a:latin typeface="Times New Roman" panose="02020603050405020304" pitchFamily="18" charset="0"/>
                <a:cs typeface="Times New Roman" panose="02020603050405020304" pitchFamily="18" charset="0"/>
              </a:rPr>
              <a:t>V</a:t>
            </a:r>
            <a:r>
              <a:rPr lang="en-GB" sz="2400" baseline="-25000" smtClean="0">
                <a:latin typeface="Times New Roman" panose="02020603050405020304" pitchFamily="18" charset="0"/>
                <a:cs typeface="Times New Roman" panose="02020603050405020304" pitchFamily="18" charset="0"/>
              </a:rPr>
              <a:t>L</a:t>
            </a:r>
            <a:r>
              <a:rPr lang="en-GB" sz="2400" smtClean="0">
                <a:latin typeface="Times New Roman" panose="02020603050405020304" pitchFamily="18" charset="0"/>
                <a:cs typeface="Times New Roman" panose="02020603050405020304" pitchFamily="18" charset="0"/>
              </a:rPr>
              <a:t> and </a:t>
            </a:r>
            <a:r>
              <a:rPr lang="en-GB" sz="2400" i="1" smtClean="0">
                <a:latin typeface="Times New Roman" panose="02020603050405020304" pitchFamily="18" charset="0"/>
                <a:cs typeface="Times New Roman" panose="02020603050405020304" pitchFamily="18" charset="0"/>
              </a:rPr>
              <a:t>I</a:t>
            </a:r>
            <a:r>
              <a:rPr lang="en-GB" sz="2400" baseline="-25000" smtClean="0">
                <a:latin typeface="Times New Roman" panose="02020603050405020304" pitchFamily="18" charset="0"/>
                <a:cs typeface="Times New Roman" panose="02020603050405020304" pitchFamily="18" charset="0"/>
              </a:rPr>
              <a:t>L</a:t>
            </a:r>
            <a:r>
              <a:rPr lang="en-GB" sz="2400" smtClean="0">
                <a:latin typeface="Times New Roman" panose="02020603050405020304" pitchFamily="18" charset="0"/>
                <a:cs typeface="Times New Roman" panose="02020603050405020304" pitchFamily="18" charset="0"/>
              </a:rPr>
              <a:t> ! </a:t>
            </a:r>
            <a:endParaRPr lang="en-GB" sz="2400" smtClean="0">
              <a:latin typeface="Times New Roman" panose="02020603050405020304" pitchFamily="18" charset="0"/>
              <a:cs typeface="Times New Roman" panose="02020603050405020304" pitchFamily="18" charset="0"/>
            </a:endParaRPr>
          </a:p>
          <a:p>
            <a:pPr eaLnBrk="1" hangingPunct="1"/>
            <a:endParaRPr lang="en-GB" sz="1000" smtClean="0">
              <a:latin typeface="Times New Roman" panose="02020603050405020304" pitchFamily="18" charset="0"/>
              <a:cs typeface="Times New Roman" panose="02020603050405020304" pitchFamily="18" charset="0"/>
            </a:endParaRPr>
          </a:p>
          <a:p>
            <a:pPr eaLnBrk="1" hangingPunct="1"/>
            <a:r>
              <a:rPr lang="en-GB" sz="2400" smtClean="0">
                <a:latin typeface="Times New Roman" panose="02020603050405020304" pitchFamily="18" charset="0"/>
                <a:cs typeface="Times New Roman" panose="02020603050405020304" pitchFamily="18" charset="0"/>
              </a:rPr>
              <a:t>e.g. A </a:t>
            </a:r>
            <a:r>
              <a:rPr lang="en-GB" sz="2400" b="1" smtClean="0">
                <a:latin typeface="Times New Roman" panose="02020603050405020304" pitchFamily="18" charset="0"/>
                <a:cs typeface="Times New Roman" panose="02020603050405020304" pitchFamily="18" charset="0"/>
                <a:sym typeface="Symbol" panose="05050102010706020507" pitchFamily="18" charset="2"/>
              </a:rPr>
              <a:t></a:t>
            </a:r>
            <a:r>
              <a:rPr lang="en-GB" sz="2400" b="1" smtClean="0">
                <a:latin typeface="Times New Roman" panose="02020603050405020304" pitchFamily="18" charset="0"/>
                <a:cs typeface="Times New Roman" panose="02020603050405020304" pitchFamily="18" charset="0"/>
              </a:rPr>
              <a:t> </a:t>
            </a:r>
            <a:r>
              <a:rPr lang="en-GB" sz="2400" smtClean="0">
                <a:latin typeface="Times New Roman" panose="02020603050405020304" pitchFamily="18" charset="0"/>
                <a:cs typeface="Times New Roman" panose="02020603050405020304" pitchFamily="18" charset="0"/>
              </a:rPr>
              <a:t>connected IM is rated at 415V, 25A.</a:t>
            </a:r>
            <a:endParaRPr lang="en-GB" sz="2400" smtClean="0">
              <a:latin typeface="Times New Roman" panose="02020603050405020304" pitchFamily="18" charset="0"/>
              <a:cs typeface="Times New Roman" panose="02020603050405020304" pitchFamily="18" charset="0"/>
            </a:endParaRPr>
          </a:p>
          <a:p>
            <a:pPr eaLnBrk="1" hangingPunct="1"/>
            <a:r>
              <a:rPr lang="en-GB" sz="2400" smtClean="0">
                <a:latin typeface="Times New Roman" panose="02020603050405020304" pitchFamily="18" charset="0"/>
                <a:cs typeface="Times New Roman" panose="02020603050405020304" pitchFamily="18" charset="0"/>
              </a:rPr>
              <a:t>Hence </a:t>
            </a:r>
            <a:r>
              <a:rPr lang="en-GB" sz="2400" i="1" smtClean="0">
                <a:latin typeface="Times New Roman" panose="02020603050405020304" pitchFamily="18" charset="0"/>
                <a:cs typeface="Times New Roman" panose="02020603050405020304" pitchFamily="18" charset="0"/>
              </a:rPr>
              <a:t>V</a:t>
            </a:r>
            <a:r>
              <a:rPr lang="en-GB" sz="2400" i="1" baseline="-25000" smtClean="0">
                <a:latin typeface="Times New Roman" panose="02020603050405020304" pitchFamily="18" charset="0"/>
                <a:cs typeface="Times New Roman" panose="02020603050405020304" pitchFamily="18" charset="0"/>
              </a:rPr>
              <a:t>s</a:t>
            </a:r>
            <a:r>
              <a:rPr lang="en-GB" sz="2400" baseline="-25000" smtClean="0">
                <a:latin typeface="Times New Roman" panose="02020603050405020304" pitchFamily="18" charset="0"/>
                <a:cs typeface="Times New Roman" panose="02020603050405020304" pitchFamily="18" charset="0"/>
              </a:rPr>
              <a:t>_rated</a:t>
            </a:r>
            <a:r>
              <a:rPr lang="en-GB" sz="2400" smtClean="0">
                <a:latin typeface="Times New Roman" panose="02020603050405020304" pitchFamily="18" charset="0"/>
                <a:cs typeface="Times New Roman" panose="02020603050405020304" pitchFamily="18" charset="0"/>
              </a:rPr>
              <a:t> = 415V,  </a:t>
            </a:r>
            <a:r>
              <a:rPr lang="en-GB" sz="2400" i="1" smtClean="0">
                <a:latin typeface="Times New Roman" panose="02020603050405020304" pitchFamily="18" charset="0"/>
                <a:cs typeface="Times New Roman" panose="02020603050405020304" pitchFamily="18" charset="0"/>
              </a:rPr>
              <a:t>I</a:t>
            </a:r>
            <a:r>
              <a:rPr lang="en-GB" sz="2400" i="1" baseline="-25000" smtClean="0">
                <a:latin typeface="Times New Roman" panose="02020603050405020304" pitchFamily="18" charset="0"/>
                <a:cs typeface="Times New Roman" panose="02020603050405020304" pitchFamily="18" charset="0"/>
              </a:rPr>
              <a:t>s</a:t>
            </a:r>
            <a:r>
              <a:rPr lang="en-GB" sz="2400" baseline="-25000" smtClean="0">
                <a:latin typeface="Times New Roman" panose="02020603050405020304" pitchFamily="18" charset="0"/>
                <a:cs typeface="Times New Roman" panose="02020603050405020304" pitchFamily="18" charset="0"/>
              </a:rPr>
              <a:t>_rated</a:t>
            </a:r>
            <a:r>
              <a:rPr lang="en-GB" sz="2400" smtClean="0">
                <a:latin typeface="Times New Roman" panose="02020603050405020304" pitchFamily="18" charset="0"/>
                <a:cs typeface="Times New Roman" panose="02020603050405020304" pitchFamily="18" charset="0"/>
              </a:rPr>
              <a:t> = 25/</a:t>
            </a:r>
            <a:r>
              <a:rPr lang="en-GB" sz="2400" smtClean="0">
                <a:latin typeface="Times New Roman" panose="02020603050405020304" pitchFamily="18" charset="0"/>
                <a:cs typeface="Times New Roman" panose="02020603050405020304" pitchFamily="18" charset="0"/>
                <a:sym typeface="Symbol" panose="05050102010706020507" pitchFamily="18" charset="2"/>
              </a:rPr>
              <a:t></a:t>
            </a:r>
            <a:r>
              <a:rPr lang="en-GB" sz="2400" smtClean="0">
                <a:latin typeface="Times New Roman" panose="02020603050405020304" pitchFamily="18" charset="0"/>
                <a:cs typeface="Times New Roman" panose="02020603050405020304" pitchFamily="18" charset="0"/>
              </a:rPr>
              <a:t>3</a:t>
            </a:r>
            <a:endParaRPr lang="en-GB" sz="2400" smtClean="0">
              <a:latin typeface="Times New Roman" panose="02020603050405020304" pitchFamily="18" charset="0"/>
              <a:cs typeface="Times New Roman" panose="02020603050405020304" pitchFamily="18" charset="0"/>
            </a:endParaRPr>
          </a:p>
          <a:p>
            <a:pPr eaLnBrk="1" hangingPunct="1"/>
            <a:endParaRPr lang="en-US" sz="2400" smtClean="0">
              <a:latin typeface="Times New Roman" panose="02020603050405020304" pitchFamily="18" charset="0"/>
              <a:cs typeface="Times New Roman" panose="02020603050405020304" pitchFamily="18" charset="0"/>
            </a:endParaRPr>
          </a:p>
        </p:txBody>
      </p:sp>
      <p:grpSp>
        <p:nvGrpSpPr>
          <p:cNvPr id="6151" name="Group 4"/>
          <p:cNvGrpSpPr/>
          <p:nvPr/>
        </p:nvGrpSpPr>
        <p:grpSpPr bwMode="auto">
          <a:xfrm>
            <a:off x="1116013" y="765175"/>
            <a:ext cx="3095625" cy="1703388"/>
            <a:chOff x="6255" y="11201"/>
            <a:chExt cx="4225" cy="2379"/>
          </a:xfrm>
        </p:grpSpPr>
        <p:sp>
          <p:nvSpPr>
            <p:cNvPr id="6173" name="Text Box 5"/>
            <p:cNvSpPr txBox="1">
              <a:spLocks noChangeArrowheads="1"/>
            </p:cNvSpPr>
            <p:nvPr/>
          </p:nvSpPr>
          <p:spPr bwMode="auto">
            <a:xfrm>
              <a:off x="7995" y="11655"/>
              <a:ext cx="645" cy="615"/>
            </a:xfrm>
            <a:prstGeom prst="rect">
              <a:avLst/>
            </a:prstGeom>
            <a:solidFill>
              <a:srgbClr val="FFFFFF"/>
            </a:solidFill>
            <a:ln w="9525">
              <a:noFill/>
              <a:miter lim="800000"/>
            </a:ln>
          </p:spPr>
          <p:txBody>
            <a:bodyPr/>
            <a:lstStyle/>
            <a:p>
              <a:r>
                <a:rPr lang="en-US" i="1">
                  <a:latin typeface="Times New Roman" panose="02020603050405020304" pitchFamily="18" charset="0"/>
                </a:rPr>
                <a:t>V</a:t>
              </a:r>
              <a:r>
                <a:rPr lang="en-US" baseline="-25000"/>
                <a:t>s</a:t>
              </a:r>
              <a:endParaRPr lang="en-US"/>
            </a:p>
          </p:txBody>
        </p:sp>
        <p:sp>
          <p:nvSpPr>
            <p:cNvPr id="6174" name="Text Box 6"/>
            <p:cNvSpPr txBox="1">
              <a:spLocks noChangeArrowheads="1"/>
            </p:cNvSpPr>
            <p:nvPr/>
          </p:nvSpPr>
          <p:spPr bwMode="auto">
            <a:xfrm>
              <a:off x="6255" y="11745"/>
              <a:ext cx="735" cy="840"/>
            </a:xfrm>
            <a:prstGeom prst="rect">
              <a:avLst/>
            </a:prstGeom>
            <a:solidFill>
              <a:srgbClr val="FFFFFF"/>
            </a:solidFill>
            <a:ln w="9525">
              <a:noFill/>
              <a:miter lim="800000"/>
            </a:ln>
          </p:spPr>
          <p:txBody>
            <a:bodyPr/>
            <a:lstStyle/>
            <a:p>
              <a:r>
                <a:rPr lang="en-US" i="1">
                  <a:latin typeface="Times New Roman" panose="02020603050405020304" pitchFamily="18" charset="0"/>
                </a:rPr>
                <a:t>V</a:t>
              </a:r>
              <a:r>
                <a:rPr lang="en-US" baseline="-25000"/>
                <a:t>L</a:t>
              </a:r>
              <a:endParaRPr lang="en-US"/>
            </a:p>
          </p:txBody>
        </p:sp>
        <p:sp>
          <p:nvSpPr>
            <p:cNvPr id="6175" name="Text Box 7"/>
            <p:cNvSpPr txBox="1">
              <a:spLocks noChangeArrowheads="1"/>
            </p:cNvSpPr>
            <p:nvPr/>
          </p:nvSpPr>
          <p:spPr bwMode="auto">
            <a:xfrm>
              <a:off x="9103" y="11552"/>
              <a:ext cx="666" cy="684"/>
            </a:xfrm>
            <a:prstGeom prst="rect">
              <a:avLst/>
            </a:prstGeom>
            <a:solidFill>
              <a:srgbClr val="FFFFFF"/>
            </a:solidFill>
            <a:ln w="9525">
              <a:noFill/>
              <a:miter lim="800000"/>
            </a:ln>
          </p:spPr>
          <p:txBody>
            <a:bodyPr/>
            <a:lstStyle/>
            <a:p>
              <a:r>
                <a:rPr lang="en-US" i="1">
                  <a:latin typeface="Times New Roman" panose="02020603050405020304" pitchFamily="18" charset="0"/>
                </a:rPr>
                <a:t>I</a:t>
              </a:r>
              <a:r>
                <a:rPr lang="en-US" baseline="-25000">
                  <a:latin typeface="Times New Roman" panose="02020603050405020304" pitchFamily="18" charset="0"/>
                </a:rPr>
                <a:t>s</a:t>
              </a:r>
              <a:endParaRPr lang="en-US"/>
            </a:p>
          </p:txBody>
        </p:sp>
        <p:sp>
          <p:nvSpPr>
            <p:cNvPr id="6176" name="Text Box 8"/>
            <p:cNvSpPr txBox="1">
              <a:spLocks noChangeArrowheads="1"/>
            </p:cNvSpPr>
            <p:nvPr/>
          </p:nvSpPr>
          <p:spPr bwMode="auto">
            <a:xfrm>
              <a:off x="7303" y="11333"/>
              <a:ext cx="741" cy="684"/>
            </a:xfrm>
            <a:prstGeom prst="rect">
              <a:avLst/>
            </a:prstGeom>
            <a:solidFill>
              <a:srgbClr val="FFFFFF"/>
            </a:solidFill>
            <a:ln w="9525">
              <a:noFill/>
              <a:miter lim="800000"/>
            </a:ln>
          </p:spPr>
          <p:txBody>
            <a:bodyPr/>
            <a:lstStyle/>
            <a:p>
              <a:r>
                <a:rPr lang="en-US" i="1">
                  <a:latin typeface="Times New Roman" panose="02020603050405020304" pitchFamily="18" charset="0"/>
                </a:rPr>
                <a:t>I</a:t>
              </a:r>
              <a:r>
                <a:rPr lang="en-US" baseline="-25000">
                  <a:latin typeface="Times New Roman" panose="02020603050405020304" pitchFamily="18" charset="0"/>
                </a:rPr>
                <a:t>L</a:t>
              </a:r>
              <a:endParaRPr lang="en-US"/>
            </a:p>
          </p:txBody>
        </p:sp>
        <p:grpSp>
          <p:nvGrpSpPr>
            <p:cNvPr id="6177" name="Group 9"/>
            <p:cNvGrpSpPr/>
            <p:nvPr/>
          </p:nvGrpSpPr>
          <p:grpSpPr bwMode="auto">
            <a:xfrm>
              <a:off x="7168" y="11201"/>
              <a:ext cx="3312" cy="2379"/>
              <a:chOff x="6838" y="11321"/>
              <a:chExt cx="3312" cy="2379"/>
            </a:xfrm>
          </p:grpSpPr>
          <p:sp>
            <p:nvSpPr>
              <p:cNvPr id="6181" name="Line 10"/>
              <p:cNvSpPr>
                <a:spLocks noChangeShapeType="1"/>
              </p:cNvSpPr>
              <p:nvPr/>
            </p:nvSpPr>
            <p:spPr bwMode="auto">
              <a:xfrm>
                <a:off x="9185" y="11321"/>
                <a:ext cx="965" cy="1721"/>
              </a:xfrm>
              <a:prstGeom prst="line">
                <a:avLst/>
              </a:prstGeom>
              <a:noFill/>
              <a:ln w="9525">
                <a:solidFill>
                  <a:srgbClr val="000000"/>
                </a:solidFill>
                <a:round/>
              </a:ln>
            </p:spPr>
            <p:txBody>
              <a:bodyPr/>
              <a:lstStyle/>
              <a:p>
                <a:endParaRPr lang="en-US"/>
              </a:p>
            </p:txBody>
          </p:sp>
          <p:sp>
            <p:nvSpPr>
              <p:cNvPr id="6182" name="Line 11"/>
              <p:cNvSpPr>
                <a:spLocks noChangeShapeType="1"/>
              </p:cNvSpPr>
              <p:nvPr/>
            </p:nvSpPr>
            <p:spPr bwMode="auto">
              <a:xfrm flipH="1">
                <a:off x="8161" y="11321"/>
                <a:ext cx="1012" cy="1721"/>
              </a:xfrm>
              <a:prstGeom prst="line">
                <a:avLst/>
              </a:prstGeom>
              <a:noFill/>
              <a:ln w="9525">
                <a:solidFill>
                  <a:srgbClr val="000000"/>
                </a:solidFill>
                <a:round/>
              </a:ln>
            </p:spPr>
            <p:txBody>
              <a:bodyPr/>
              <a:lstStyle/>
              <a:p>
                <a:endParaRPr lang="en-US"/>
              </a:p>
            </p:txBody>
          </p:sp>
          <p:sp>
            <p:nvSpPr>
              <p:cNvPr id="6183" name="Line 12"/>
              <p:cNvSpPr>
                <a:spLocks noChangeShapeType="1"/>
              </p:cNvSpPr>
              <p:nvPr/>
            </p:nvSpPr>
            <p:spPr bwMode="auto">
              <a:xfrm flipH="1">
                <a:off x="6865" y="13042"/>
                <a:ext cx="1308" cy="0"/>
              </a:xfrm>
              <a:prstGeom prst="line">
                <a:avLst/>
              </a:prstGeom>
              <a:noFill/>
              <a:ln w="9525">
                <a:solidFill>
                  <a:srgbClr val="000000"/>
                </a:solidFill>
                <a:round/>
              </a:ln>
            </p:spPr>
            <p:txBody>
              <a:bodyPr/>
              <a:lstStyle/>
              <a:p>
                <a:endParaRPr lang="en-US"/>
              </a:p>
            </p:txBody>
          </p:sp>
          <p:sp>
            <p:nvSpPr>
              <p:cNvPr id="6184" name="Line 13"/>
              <p:cNvSpPr>
                <a:spLocks noChangeShapeType="1"/>
              </p:cNvSpPr>
              <p:nvPr/>
            </p:nvSpPr>
            <p:spPr bwMode="auto">
              <a:xfrm flipH="1">
                <a:off x="6889" y="11321"/>
                <a:ext cx="2296" cy="0"/>
              </a:xfrm>
              <a:prstGeom prst="line">
                <a:avLst/>
              </a:prstGeom>
              <a:noFill/>
              <a:ln w="9525">
                <a:solidFill>
                  <a:srgbClr val="000000"/>
                </a:solidFill>
                <a:round/>
              </a:ln>
            </p:spPr>
            <p:txBody>
              <a:bodyPr/>
              <a:lstStyle/>
              <a:p>
                <a:endParaRPr lang="en-US"/>
              </a:p>
            </p:txBody>
          </p:sp>
          <p:sp>
            <p:nvSpPr>
              <p:cNvPr id="6185" name="Line 14"/>
              <p:cNvSpPr>
                <a:spLocks noChangeShapeType="1"/>
              </p:cNvSpPr>
              <p:nvPr/>
            </p:nvSpPr>
            <p:spPr bwMode="auto">
              <a:xfrm>
                <a:off x="6838" y="13700"/>
                <a:ext cx="3312" cy="0"/>
              </a:xfrm>
              <a:prstGeom prst="line">
                <a:avLst/>
              </a:prstGeom>
              <a:noFill/>
              <a:ln w="9525">
                <a:solidFill>
                  <a:srgbClr val="000000"/>
                </a:solidFill>
                <a:round/>
              </a:ln>
            </p:spPr>
            <p:txBody>
              <a:bodyPr/>
              <a:lstStyle/>
              <a:p>
                <a:endParaRPr lang="en-US"/>
              </a:p>
            </p:txBody>
          </p:sp>
          <p:sp>
            <p:nvSpPr>
              <p:cNvPr id="6186" name="Line 15"/>
              <p:cNvSpPr>
                <a:spLocks noChangeShapeType="1"/>
              </p:cNvSpPr>
              <p:nvPr/>
            </p:nvSpPr>
            <p:spPr bwMode="auto">
              <a:xfrm flipV="1">
                <a:off x="7116" y="11321"/>
                <a:ext cx="92" cy="0"/>
              </a:xfrm>
              <a:prstGeom prst="line">
                <a:avLst/>
              </a:prstGeom>
              <a:noFill/>
              <a:ln w="9525">
                <a:solidFill>
                  <a:srgbClr val="000000"/>
                </a:solidFill>
                <a:round/>
                <a:tailEnd type="triangle" w="med" len="med"/>
              </a:ln>
            </p:spPr>
            <p:txBody>
              <a:bodyPr/>
              <a:lstStyle/>
              <a:p>
                <a:endParaRPr lang="en-US"/>
              </a:p>
            </p:txBody>
          </p:sp>
          <p:sp>
            <p:nvSpPr>
              <p:cNvPr id="6187" name="Line 16"/>
              <p:cNvSpPr>
                <a:spLocks noChangeShapeType="1"/>
              </p:cNvSpPr>
              <p:nvPr/>
            </p:nvSpPr>
            <p:spPr bwMode="auto">
              <a:xfrm rot="69185" flipH="1">
                <a:off x="9020" y="11542"/>
                <a:ext cx="34" cy="75"/>
              </a:xfrm>
              <a:prstGeom prst="line">
                <a:avLst/>
              </a:prstGeom>
              <a:noFill/>
              <a:ln w="9525">
                <a:solidFill>
                  <a:srgbClr val="000000"/>
                </a:solidFill>
                <a:round/>
                <a:tailEnd type="triangle" w="med" len="med"/>
              </a:ln>
            </p:spPr>
            <p:txBody>
              <a:bodyPr/>
              <a:lstStyle/>
              <a:p>
                <a:endParaRPr lang="en-US"/>
              </a:p>
            </p:txBody>
          </p:sp>
          <p:sp>
            <p:nvSpPr>
              <p:cNvPr id="6188" name="Line 17"/>
              <p:cNvSpPr>
                <a:spLocks noChangeShapeType="1"/>
              </p:cNvSpPr>
              <p:nvPr/>
            </p:nvSpPr>
            <p:spPr bwMode="auto">
              <a:xfrm>
                <a:off x="8173" y="13042"/>
                <a:ext cx="1977" cy="0"/>
              </a:xfrm>
              <a:prstGeom prst="line">
                <a:avLst/>
              </a:prstGeom>
              <a:noFill/>
              <a:ln w="9525">
                <a:solidFill>
                  <a:srgbClr val="000000"/>
                </a:solidFill>
                <a:round/>
              </a:ln>
            </p:spPr>
            <p:txBody>
              <a:bodyPr/>
              <a:lstStyle/>
              <a:p>
                <a:endParaRPr lang="en-US"/>
              </a:p>
            </p:txBody>
          </p:sp>
          <p:sp>
            <p:nvSpPr>
              <p:cNvPr id="6189" name="Line 18"/>
              <p:cNvSpPr>
                <a:spLocks noChangeShapeType="1"/>
              </p:cNvSpPr>
              <p:nvPr/>
            </p:nvSpPr>
            <p:spPr bwMode="auto">
              <a:xfrm>
                <a:off x="10150" y="13042"/>
                <a:ext cx="0" cy="658"/>
              </a:xfrm>
              <a:prstGeom prst="line">
                <a:avLst/>
              </a:prstGeom>
              <a:noFill/>
              <a:ln w="9525">
                <a:solidFill>
                  <a:srgbClr val="000000"/>
                </a:solidFill>
                <a:round/>
              </a:ln>
            </p:spPr>
            <p:txBody>
              <a:bodyPr/>
              <a:lstStyle/>
              <a:p>
                <a:endParaRPr lang="en-US"/>
              </a:p>
            </p:txBody>
          </p:sp>
          <p:sp>
            <p:nvSpPr>
              <p:cNvPr id="6190" name="Rectangle 19"/>
              <p:cNvSpPr>
                <a:spLocks noChangeArrowheads="1"/>
              </p:cNvSpPr>
              <p:nvPr/>
            </p:nvSpPr>
            <p:spPr bwMode="auto">
              <a:xfrm rot="3438256">
                <a:off x="9319" y="11945"/>
                <a:ext cx="546" cy="157"/>
              </a:xfrm>
              <a:prstGeom prst="rect">
                <a:avLst/>
              </a:prstGeom>
              <a:solidFill>
                <a:srgbClr val="FFFFFF"/>
              </a:solidFill>
              <a:ln w="9525">
                <a:solidFill>
                  <a:srgbClr val="000000"/>
                </a:solidFill>
                <a:miter lim="800000"/>
              </a:ln>
            </p:spPr>
            <p:txBody>
              <a:bodyPr/>
              <a:lstStyle/>
              <a:p>
                <a:endParaRPr lang="ms-MY"/>
              </a:p>
            </p:txBody>
          </p:sp>
          <p:sp>
            <p:nvSpPr>
              <p:cNvPr id="6191" name="Rectangle 20"/>
              <p:cNvSpPr>
                <a:spLocks noChangeArrowheads="1"/>
              </p:cNvSpPr>
              <p:nvPr/>
            </p:nvSpPr>
            <p:spPr bwMode="auto">
              <a:xfrm>
                <a:off x="8932" y="12963"/>
                <a:ext cx="496" cy="173"/>
              </a:xfrm>
              <a:prstGeom prst="rect">
                <a:avLst/>
              </a:prstGeom>
              <a:solidFill>
                <a:srgbClr val="FFFFFF"/>
              </a:solidFill>
              <a:ln w="9525">
                <a:solidFill>
                  <a:srgbClr val="000000"/>
                </a:solidFill>
                <a:miter lim="800000"/>
              </a:ln>
            </p:spPr>
            <p:txBody>
              <a:bodyPr/>
              <a:lstStyle/>
              <a:p>
                <a:endParaRPr lang="ms-MY"/>
              </a:p>
            </p:txBody>
          </p:sp>
        </p:grpSp>
        <p:sp>
          <p:nvSpPr>
            <p:cNvPr id="6178" name="Rectangle 21"/>
            <p:cNvSpPr>
              <a:spLocks noChangeArrowheads="1"/>
            </p:cNvSpPr>
            <p:nvPr/>
          </p:nvSpPr>
          <p:spPr bwMode="auto">
            <a:xfrm rot="-3496207">
              <a:off x="8609" y="12198"/>
              <a:ext cx="546" cy="157"/>
            </a:xfrm>
            <a:prstGeom prst="rect">
              <a:avLst/>
            </a:prstGeom>
            <a:solidFill>
              <a:srgbClr val="FFFFFF"/>
            </a:solidFill>
            <a:ln w="9525">
              <a:solidFill>
                <a:srgbClr val="000000"/>
              </a:solidFill>
              <a:miter lim="800000"/>
            </a:ln>
          </p:spPr>
          <p:txBody>
            <a:bodyPr/>
            <a:lstStyle/>
            <a:p>
              <a:endParaRPr lang="ms-MY"/>
            </a:p>
          </p:txBody>
        </p:sp>
        <p:sp>
          <p:nvSpPr>
            <p:cNvPr id="6179" name="Line 22"/>
            <p:cNvSpPr>
              <a:spLocks noChangeShapeType="1"/>
            </p:cNvSpPr>
            <p:nvPr/>
          </p:nvSpPr>
          <p:spPr bwMode="auto">
            <a:xfrm flipV="1">
              <a:off x="6960" y="11400"/>
              <a:ext cx="0" cy="1380"/>
            </a:xfrm>
            <a:prstGeom prst="line">
              <a:avLst/>
            </a:prstGeom>
            <a:noFill/>
            <a:ln w="9525">
              <a:solidFill>
                <a:srgbClr val="000000"/>
              </a:solidFill>
              <a:round/>
              <a:tailEnd type="triangle" w="med" len="med"/>
            </a:ln>
          </p:spPr>
          <p:txBody>
            <a:bodyPr/>
            <a:lstStyle/>
            <a:p>
              <a:endParaRPr lang="en-US"/>
            </a:p>
          </p:txBody>
        </p:sp>
        <p:sp>
          <p:nvSpPr>
            <p:cNvPr id="6180" name="Line 23"/>
            <p:cNvSpPr>
              <a:spLocks noChangeShapeType="1"/>
            </p:cNvSpPr>
            <p:nvPr/>
          </p:nvSpPr>
          <p:spPr bwMode="auto">
            <a:xfrm flipV="1">
              <a:off x="8160" y="11505"/>
              <a:ext cx="675" cy="1095"/>
            </a:xfrm>
            <a:prstGeom prst="line">
              <a:avLst/>
            </a:prstGeom>
            <a:noFill/>
            <a:ln w="9525">
              <a:solidFill>
                <a:srgbClr val="000000"/>
              </a:solidFill>
              <a:round/>
              <a:tailEnd type="triangle" w="med" len="med"/>
            </a:ln>
          </p:spPr>
          <p:txBody>
            <a:bodyPr/>
            <a:lstStyle/>
            <a:p>
              <a:endParaRPr lang="en-US"/>
            </a:p>
          </p:txBody>
        </p:sp>
      </p:grpSp>
      <p:grpSp>
        <p:nvGrpSpPr>
          <p:cNvPr id="6152" name="Group 24"/>
          <p:cNvGrpSpPr/>
          <p:nvPr/>
        </p:nvGrpSpPr>
        <p:grpSpPr bwMode="auto">
          <a:xfrm>
            <a:off x="5292725" y="404813"/>
            <a:ext cx="2663825" cy="2052637"/>
            <a:chOff x="1680" y="10889"/>
            <a:chExt cx="3735" cy="3005"/>
          </a:xfrm>
        </p:grpSpPr>
        <p:sp>
          <p:nvSpPr>
            <p:cNvPr id="6153" name="Text Box 25"/>
            <p:cNvSpPr txBox="1">
              <a:spLocks noChangeArrowheads="1"/>
            </p:cNvSpPr>
            <p:nvPr/>
          </p:nvSpPr>
          <p:spPr bwMode="auto">
            <a:xfrm>
              <a:off x="3390" y="11850"/>
              <a:ext cx="705" cy="705"/>
            </a:xfrm>
            <a:prstGeom prst="rect">
              <a:avLst/>
            </a:prstGeom>
            <a:solidFill>
              <a:srgbClr val="FFFFFF"/>
            </a:solidFill>
            <a:ln w="9525">
              <a:noFill/>
              <a:miter lim="800000"/>
            </a:ln>
          </p:spPr>
          <p:txBody>
            <a:bodyPr/>
            <a:lstStyle/>
            <a:p>
              <a:r>
                <a:rPr lang="en-US" i="1">
                  <a:latin typeface="Times New Roman" panose="02020603050405020304" pitchFamily="18" charset="0"/>
                </a:rPr>
                <a:t>V</a:t>
              </a:r>
              <a:r>
                <a:rPr lang="en-US" baseline="-25000"/>
                <a:t>s</a:t>
              </a:r>
              <a:endParaRPr lang="en-US"/>
            </a:p>
          </p:txBody>
        </p:sp>
        <p:sp>
          <p:nvSpPr>
            <p:cNvPr id="6154" name="Text Box 26"/>
            <p:cNvSpPr txBox="1">
              <a:spLocks noChangeArrowheads="1"/>
            </p:cNvSpPr>
            <p:nvPr/>
          </p:nvSpPr>
          <p:spPr bwMode="auto">
            <a:xfrm>
              <a:off x="1680" y="12225"/>
              <a:ext cx="705" cy="705"/>
            </a:xfrm>
            <a:prstGeom prst="rect">
              <a:avLst/>
            </a:prstGeom>
            <a:solidFill>
              <a:srgbClr val="FFFFFF"/>
            </a:solidFill>
            <a:ln w="9525">
              <a:noFill/>
              <a:miter lim="800000"/>
            </a:ln>
          </p:spPr>
          <p:txBody>
            <a:bodyPr/>
            <a:lstStyle/>
            <a:p>
              <a:r>
                <a:rPr lang="en-US" i="1">
                  <a:latin typeface="Times New Roman" panose="02020603050405020304" pitchFamily="18" charset="0"/>
                </a:rPr>
                <a:t>V</a:t>
              </a:r>
              <a:r>
                <a:rPr lang="en-US" baseline="-25000"/>
                <a:t>L</a:t>
              </a:r>
              <a:endParaRPr lang="en-US"/>
            </a:p>
          </p:txBody>
        </p:sp>
        <p:sp>
          <p:nvSpPr>
            <p:cNvPr id="6155" name="Text Box 27"/>
            <p:cNvSpPr txBox="1">
              <a:spLocks noChangeArrowheads="1"/>
            </p:cNvSpPr>
            <p:nvPr/>
          </p:nvSpPr>
          <p:spPr bwMode="auto">
            <a:xfrm>
              <a:off x="2416" y="10889"/>
              <a:ext cx="863" cy="684"/>
            </a:xfrm>
            <a:prstGeom prst="rect">
              <a:avLst/>
            </a:prstGeom>
            <a:solidFill>
              <a:srgbClr val="FFFFFF"/>
            </a:solidFill>
            <a:ln w="9525">
              <a:noFill/>
              <a:miter lim="800000"/>
            </a:ln>
          </p:spPr>
          <p:txBody>
            <a:bodyPr/>
            <a:lstStyle/>
            <a:p>
              <a:r>
                <a:rPr lang="en-US" i="1">
                  <a:latin typeface="Times New Roman" panose="02020603050405020304" pitchFamily="18" charset="0"/>
                </a:rPr>
                <a:t>I</a:t>
              </a:r>
              <a:r>
                <a:rPr lang="en-US" baseline="-25000">
                  <a:latin typeface="Times New Roman" panose="02020603050405020304" pitchFamily="18" charset="0"/>
                </a:rPr>
                <a:t>L</a:t>
              </a:r>
              <a:endParaRPr lang="en-US"/>
            </a:p>
          </p:txBody>
        </p:sp>
        <p:sp>
          <p:nvSpPr>
            <p:cNvPr id="6156" name="Text Box 28"/>
            <p:cNvSpPr txBox="1">
              <a:spLocks noChangeArrowheads="1"/>
            </p:cNvSpPr>
            <p:nvPr/>
          </p:nvSpPr>
          <p:spPr bwMode="auto">
            <a:xfrm>
              <a:off x="4426" y="11579"/>
              <a:ext cx="863" cy="684"/>
            </a:xfrm>
            <a:prstGeom prst="rect">
              <a:avLst/>
            </a:prstGeom>
            <a:solidFill>
              <a:srgbClr val="FFFFFF"/>
            </a:solidFill>
            <a:ln w="9525">
              <a:noFill/>
              <a:miter lim="800000"/>
            </a:ln>
          </p:spPr>
          <p:txBody>
            <a:bodyPr/>
            <a:lstStyle/>
            <a:p>
              <a:r>
                <a:rPr lang="en-US" i="1">
                  <a:latin typeface="Times New Roman" panose="02020603050405020304" pitchFamily="18" charset="0"/>
                </a:rPr>
                <a:t>I</a:t>
              </a:r>
              <a:r>
                <a:rPr lang="en-US" baseline="-25000">
                  <a:latin typeface="Times New Roman" panose="02020603050405020304" pitchFamily="18" charset="0"/>
                </a:rPr>
                <a:t>s</a:t>
              </a:r>
              <a:endParaRPr lang="en-US"/>
            </a:p>
          </p:txBody>
        </p:sp>
        <p:grpSp>
          <p:nvGrpSpPr>
            <p:cNvPr id="6157" name="Group 29"/>
            <p:cNvGrpSpPr/>
            <p:nvPr/>
          </p:nvGrpSpPr>
          <p:grpSpPr bwMode="auto">
            <a:xfrm>
              <a:off x="2417" y="11520"/>
              <a:ext cx="2998" cy="2374"/>
              <a:chOff x="2237" y="11520"/>
              <a:chExt cx="2998" cy="2374"/>
            </a:xfrm>
          </p:grpSpPr>
          <p:sp>
            <p:nvSpPr>
              <p:cNvPr id="6160" name="Line 30"/>
              <p:cNvSpPr>
                <a:spLocks noChangeShapeType="1"/>
              </p:cNvSpPr>
              <p:nvPr/>
            </p:nvSpPr>
            <p:spPr bwMode="auto">
              <a:xfrm>
                <a:off x="5216" y="13482"/>
                <a:ext cx="0" cy="412"/>
              </a:xfrm>
              <a:prstGeom prst="line">
                <a:avLst/>
              </a:prstGeom>
              <a:noFill/>
              <a:ln w="9525">
                <a:solidFill>
                  <a:srgbClr val="000000"/>
                </a:solidFill>
                <a:round/>
              </a:ln>
            </p:spPr>
            <p:txBody>
              <a:bodyPr/>
              <a:lstStyle/>
              <a:p>
                <a:endParaRPr lang="en-US"/>
              </a:p>
            </p:txBody>
          </p:sp>
          <p:grpSp>
            <p:nvGrpSpPr>
              <p:cNvPr id="6161" name="Group 31"/>
              <p:cNvGrpSpPr/>
              <p:nvPr/>
            </p:nvGrpSpPr>
            <p:grpSpPr bwMode="auto">
              <a:xfrm>
                <a:off x="3182" y="11520"/>
                <a:ext cx="2053" cy="2011"/>
                <a:chOff x="3210" y="6446"/>
                <a:chExt cx="3534" cy="3078"/>
              </a:xfrm>
            </p:grpSpPr>
            <p:sp>
              <p:nvSpPr>
                <p:cNvPr id="6170" name="Line 32"/>
                <p:cNvSpPr>
                  <a:spLocks noChangeShapeType="1"/>
                </p:cNvSpPr>
                <p:nvPr/>
              </p:nvSpPr>
              <p:spPr bwMode="auto">
                <a:xfrm>
                  <a:off x="4863" y="8405"/>
                  <a:ext cx="1881" cy="1026"/>
                </a:xfrm>
                <a:prstGeom prst="line">
                  <a:avLst/>
                </a:prstGeom>
                <a:noFill/>
                <a:ln w="9525">
                  <a:solidFill>
                    <a:srgbClr val="000000"/>
                  </a:solidFill>
                  <a:round/>
                </a:ln>
              </p:spPr>
              <p:txBody>
                <a:bodyPr/>
                <a:lstStyle/>
                <a:p>
                  <a:endParaRPr lang="en-US"/>
                </a:p>
              </p:txBody>
            </p:sp>
            <p:sp>
              <p:nvSpPr>
                <p:cNvPr id="6171" name="Line 33"/>
                <p:cNvSpPr>
                  <a:spLocks noChangeShapeType="1"/>
                </p:cNvSpPr>
                <p:nvPr/>
              </p:nvSpPr>
              <p:spPr bwMode="auto">
                <a:xfrm flipH="1" flipV="1">
                  <a:off x="4863" y="6446"/>
                  <a:ext cx="0" cy="1938"/>
                </a:xfrm>
                <a:prstGeom prst="line">
                  <a:avLst/>
                </a:prstGeom>
                <a:noFill/>
                <a:ln w="9525">
                  <a:solidFill>
                    <a:srgbClr val="000000"/>
                  </a:solidFill>
                  <a:round/>
                </a:ln>
              </p:spPr>
              <p:txBody>
                <a:bodyPr/>
                <a:lstStyle/>
                <a:p>
                  <a:endParaRPr lang="en-US"/>
                </a:p>
              </p:txBody>
            </p:sp>
            <p:sp>
              <p:nvSpPr>
                <p:cNvPr id="6172" name="Line 34"/>
                <p:cNvSpPr>
                  <a:spLocks noChangeShapeType="1"/>
                </p:cNvSpPr>
                <p:nvPr/>
              </p:nvSpPr>
              <p:spPr bwMode="auto">
                <a:xfrm flipH="1">
                  <a:off x="3210" y="8405"/>
                  <a:ext cx="1653" cy="1119"/>
                </a:xfrm>
                <a:prstGeom prst="line">
                  <a:avLst/>
                </a:prstGeom>
                <a:noFill/>
                <a:ln w="9525">
                  <a:solidFill>
                    <a:srgbClr val="000000"/>
                  </a:solidFill>
                  <a:round/>
                </a:ln>
              </p:spPr>
              <p:txBody>
                <a:bodyPr/>
                <a:lstStyle/>
                <a:p>
                  <a:endParaRPr lang="en-US"/>
                </a:p>
              </p:txBody>
            </p:sp>
          </p:grpSp>
          <p:sp>
            <p:nvSpPr>
              <p:cNvPr id="6162" name="Line 35"/>
              <p:cNvSpPr>
                <a:spLocks noChangeShapeType="1"/>
              </p:cNvSpPr>
              <p:nvPr/>
            </p:nvSpPr>
            <p:spPr bwMode="auto">
              <a:xfrm flipV="1">
                <a:off x="2291" y="13521"/>
                <a:ext cx="907" cy="0"/>
              </a:xfrm>
              <a:prstGeom prst="line">
                <a:avLst/>
              </a:prstGeom>
              <a:noFill/>
              <a:ln w="9525">
                <a:solidFill>
                  <a:srgbClr val="000000"/>
                </a:solidFill>
                <a:round/>
              </a:ln>
            </p:spPr>
            <p:txBody>
              <a:bodyPr/>
              <a:lstStyle/>
              <a:p>
                <a:endParaRPr lang="en-US"/>
              </a:p>
            </p:txBody>
          </p:sp>
          <p:sp>
            <p:nvSpPr>
              <p:cNvPr id="6163" name="Line 36"/>
              <p:cNvSpPr>
                <a:spLocks noChangeShapeType="1"/>
              </p:cNvSpPr>
              <p:nvPr/>
            </p:nvSpPr>
            <p:spPr bwMode="auto">
              <a:xfrm>
                <a:off x="2237" y="11532"/>
                <a:ext cx="1900" cy="0"/>
              </a:xfrm>
              <a:prstGeom prst="line">
                <a:avLst/>
              </a:prstGeom>
              <a:noFill/>
              <a:ln w="9525">
                <a:solidFill>
                  <a:srgbClr val="000000"/>
                </a:solidFill>
                <a:round/>
              </a:ln>
            </p:spPr>
            <p:txBody>
              <a:bodyPr/>
              <a:lstStyle/>
              <a:p>
                <a:endParaRPr lang="en-US"/>
              </a:p>
            </p:txBody>
          </p:sp>
          <p:sp>
            <p:nvSpPr>
              <p:cNvPr id="6164" name="Line 37"/>
              <p:cNvSpPr>
                <a:spLocks noChangeShapeType="1"/>
              </p:cNvSpPr>
              <p:nvPr/>
            </p:nvSpPr>
            <p:spPr bwMode="auto">
              <a:xfrm flipV="1">
                <a:off x="2269" y="13884"/>
                <a:ext cx="2955" cy="0"/>
              </a:xfrm>
              <a:prstGeom prst="line">
                <a:avLst/>
              </a:prstGeom>
              <a:noFill/>
              <a:ln w="9525">
                <a:solidFill>
                  <a:srgbClr val="000000"/>
                </a:solidFill>
                <a:round/>
              </a:ln>
            </p:spPr>
            <p:txBody>
              <a:bodyPr/>
              <a:lstStyle/>
              <a:p>
                <a:endParaRPr lang="en-US"/>
              </a:p>
            </p:txBody>
          </p:sp>
          <p:sp>
            <p:nvSpPr>
              <p:cNvPr id="6165" name="Rectangle 38"/>
              <p:cNvSpPr>
                <a:spLocks noChangeArrowheads="1"/>
              </p:cNvSpPr>
              <p:nvPr/>
            </p:nvSpPr>
            <p:spPr bwMode="auto">
              <a:xfrm>
                <a:off x="4087" y="11891"/>
                <a:ext cx="105" cy="461"/>
              </a:xfrm>
              <a:prstGeom prst="rect">
                <a:avLst/>
              </a:prstGeom>
              <a:solidFill>
                <a:srgbClr val="FFFFFF"/>
              </a:solidFill>
              <a:ln w="9525">
                <a:solidFill>
                  <a:srgbClr val="000000"/>
                </a:solidFill>
                <a:miter lim="800000"/>
              </a:ln>
            </p:spPr>
            <p:txBody>
              <a:bodyPr/>
              <a:lstStyle/>
              <a:p>
                <a:endParaRPr lang="ms-MY"/>
              </a:p>
            </p:txBody>
          </p:sp>
          <p:sp>
            <p:nvSpPr>
              <p:cNvPr id="6166" name="Rectangle 39"/>
              <p:cNvSpPr>
                <a:spLocks noChangeArrowheads="1"/>
              </p:cNvSpPr>
              <p:nvPr/>
            </p:nvSpPr>
            <p:spPr bwMode="auto">
              <a:xfrm rot="3118108">
                <a:off x="3603" y="12946"/>
                <a:ext cx="117" cy="409"/>
              </a:xfrm>
              <a:prstGeom prst="rect">
                <a:avLst/>
              </a:prstGeom>
              <a:solidFill>
                <a:srgbClr val="FFFFFF"/>
              </a:solidFill>
              <a:ln w="9525">
                <a:solidFill>
                  <a:srgbClr val="000000"/>
                </a:solidFill>
                <a:miter lim="800000"/>
              </a:ln>
            </p:spPr>
            <p:txBody>
              <a:bodyPr/>
              <a:lstStyle/>
              <a:p>
                <a:endParaRPr lang="ms-MY"/>
              </a:p>
            </p:txBody>
          </p:sp>
          <p:sp>
            <p:nvSpPr>
              <p:cNvPr id="6167" name="Rectangle 40"/>
              <p:cNvSpPr>
                <a:spLocks noChangeArrowheads="1"/>
              </p:cNvSpPr>
              <p:nvPr/>
            </p:nvSpPr>
            <p:spPr bwMode="auto">
              <a:xfrm rot="-3559304">
                <a:off x="4594" y="12906"/>
                <a:ext cx="118" cy="409"/>
              </a:xfrm>
              <a:prstGeom prst="rect">
                <a:avLst/>
              </a:prstGeom>
              <a:solidFill>
                <a:srgbClr val="FFFFFF"/>
              </a:solidFill>
              <a:ln w="9525">
                <a:solidFill>
                  <a:srgbClr val="000000"/>
                </a:solidFill>
                <a:miter lim="800000"/>
              </a:ln>
            </p:spPr>
            <p:txBody>
              <a:bodyPr/>
              <a:lstStyle/>
              <a:p>
                <a:endParaRPr lang="ms-MY"/>
              </a:p>
            </p:txBody>
          </p:sp>
          <p:sp>
            <p:nvSpPr>
              <p:cNvPr id="6168" name="Line 41"/>
              <p:cNvSpPr>
                <a:spLocks noChangeShapeType="1"/>
              </p:cNvSpPr>
              <p:nvPr/>
            </p:nvSpPr>
            <p:spPr bwMode="auto">
              <a:xfrm>
                <a:off x="2610" y="11528"/>
                <a:ext cx="61" cy="0"/>
              </a:xfrm>
              <a:prstGeom prst="line">
                <a:avLst/>
              </a:prstGeom>
              <a:noFill/>
              <a:ln w="9525">
                <a:solidFill>
                  <a:srgbClr val="000000"/>
                </a:solidFill>
                <a:round/>
                <a:tailEnd type="triangle" w="med" len="med"/>
              </a:ln>
            </p:spPr>
            <p:txBody>
              <a:bodyPr/>
              <a:lstStyle/>
              <a:p>
                <a:endParaRPr lang="en-US"/>
              </a:p>
            </p:txBody>
          </p:sp>
          <p:sp>
            <p:nvSpPr>
              <p:cNvPr id="6169" name="Line 42"/>
              <p:cNvSpPr>
                <a:spLocks noChangeShapeType="1"/>
              </p:cNvSpPr>
              <p:nvPr/>
            </p:nvSpPr>
            <p:spPr bwMode="auto">
              <a:xfrm>
                <a:off x="4140" y="11730"/>
                <a:ext cx="0" cy="90"/>
              </a:xfrm>
              <a:prstGeom prst="line">
                <a:avLst/>
              </a:prstGeom>
              <a:noFill/>
              <a:ln w="9525">
                <a:solidFill>
                  <a:srgbClr val="000000"/>
                </a:solidFill>
                <a:round/>
                <a:tailEnd type="triangle" w="med" len="med"/>
              </a:ln>
            </p:spPr>
            <p:txBody>
              <a:bodyPr/>
              <a:lstStyle/>
              <a:p>
                <a:endParaRPr lang="en-US"/>
              </a:p>
            </p:txBody>
          </p:sp>
        </p:grpSp>
        <p:sp>
          <p:nvSpPr>
            <p:cNvPr id="6158" name="Line 43"/>
            <p:cNvSpPr>
              <a:spLocks noChangeShapeType="1"/>
            </p:cNvSpPr>
            <p:nvPr/>
          </p:nvSpPr>
          <p:spPr bwMode="auto">
            <a:xfrm flipV="1">
              <a:off x="2340" y="11820"/>
              <a:ext cx="0" cy="1530"/>
            </a:xfrm>
            <a:prstGeom prst="line">
              <a:avLst/>
            </a:prstGeom>
            <a:noFill/>
            <a:ln w="9525">
              <a:solidFill>
                <a:srgbClr val="000000"/>
              </a:solidFill>
              <a:round/>
              <a:tailEnd type="triangle" w="med" len="med"/>
            </a:ln>
          </p:spPr>
          <p:txBody>
            <a:bodyPr/>
            <a:lstStyle/>
            <a:p>
              <a:endParaRPr lang="en-US"/>
            </a:p>
          </p:txBody>
        </p:sp>
        <p:sp>
          <p:nvSpPr>
            <p:cNvPr id="6159" name="Line 44"/>
            <p:cNvSpPr>
              <a:spLocks noChangeShapeType="1"/>
            </p:cNvSpPr>
            <p:nvPr/>
          </p:nvSpPr>
          <p:spPr bwMode="auto">
            <a:xfrm flipH="1" flipV="1">
              <a:off x="3975" y="11670"/>
              <a:ext cx="0" cy="1020"/>
            </a:xfrm>
            <a:prstGeom prst="line">
              <a:avLst/>
            </a:prstGeom>
            <a:noFill/>
            <a:ln w="9525">
              <a:solidFill>
                <a:srgbClr val="000000"/>
              </a:solidFill>
              <a:round/>
              <a:tailEnd type="triangle" w="med" len="med"/>
            </a:ln>
          </p:spPr>
          <p:txBody>
            <a:bodyPr/>
            <a:lstStyle/>
            <a:p>
              <a:endParaRPr lang="en-US"/>
            </a:p>
          </p:txBody>
        </p:sp>
      </p:grpSp>
      <p:graphicFrame>
        <p:nvGraphicFramePr>
          <p:cNvPr id="6146" name="Object 45"/>
          <p:cNvGraphicFramePr>
            <a:graphicFrameLocks noChangeAspect="1"/>
          </p:cNvGraphicFramePr>
          <p:nvPr/>
        </p:nvGraphicFramePr>
        <p:xfrm>
          <a:off x="1619250" y="2533650"/>
          <a:ext cx="2016125" cy="731838"/>
        </p:xfrm>
        <a:graphic>
          <a:graphicData uri="http://schemas.openxmlformats.org/presentationml/2006/ole">
            <mc:AlternateContent xmlns:mc="http://schemas.openxmlformats.org/markup-compatibility/2006">
              <mc:Choice xmlns:v="urn:schemas-microsoft-com:vml" Requires="v">
                <p:oleObj spid="_x0000_s6145" name="Equation" r:id="rId1" imgW="28651200" imgH="10363200" progId="Equation.3">
                  <p:embed/>
                </p:oleObj>
              </mc:Choice>
              <mc:Fallback>
                <p:oleObj name="Equation" r:id="rId1" imgW="28651200" imgH="10363200" progId="Equation.3">
                  <p:embed/>
                  <p:pic>
                    <p:nvPicPr>
                      <p:cNvPr id="0" name="Object 45"/>
                      <p:cNvPicPr>
                        <a:picLocks noChangeAspect="1"/>
                      </p:cNvPicPr>
                      <p:nvPr/>
                    </p:nvPicPr>
                    <p:blipFill>
                      <a:blip r:embed="rId2"/>
                      <a:stretch>
                        <a:fillRect/>
                      </a:stretch>
                    </p:blipFill>
                    <p:spPr>
                      <a:xfrm>
                        <a:off x="1619250" y="2533650"/>
                        <a:ext cx="2016125" cy="731838"/>
                      </a:xfrm>
                      <a:prstGeom prst="rect">
                        <a:avLst/>
                      </a:prstGeom>
                      <a:noFill/>
                      <a:ln w="9525">
                        <a:noFill/>
                      </a:ln>
                    </p:spPr>
                  </p:pic>
                </p:oleObj>
              </mc:Fallback>
            </mc:AlternateContent>
          </a:graphicData>
        </a:graphic>
      </p:graphicFrame>
      <p:graphicFrame>
        <p:nvGraphicFramePr>
          <p:cNvPr id="6147" name="Object 46"/>
          <p:cNvGraphicFramePr>
            <a:graphicFrameLocks noChangeAspect="1"/>
          </p:cNvGraphicFramePr>
          <p:nvPr/>
        </p:nvGraphicFramePr>
        <p:xfrm>
          <a:off x="5867400" y="2522538"/>
          <a:ext cx="1873250" cy="679450"/>
        </p:xfrm>
        <a:graphic>
          <a:graphicData uri="http://schemas.openxmlformats.org/presentationml/2006/ole">
            <mc:AlternateContent xmlns:mc="http://schemas.openxmlformats.org/markup-compatibility/2006">
              <mc:Choice xmlns:v="urn:schemas-microsoft-com:vml" Requires="v">
                <p:oleObj spid="_x0000_s6147" name="Equation" r:id="rId3" imgW="28346400" imgH="10363200" progId="Equation.3">
                  <p:embed/>
                </p:oleObj>
              </mc:Choice>
              <mc:Fallback>
                <p:oleObj name="Equation" r:id="rId3" imgW="28346400" imgH="10363200" progId="Equation.3">
                  <p:embed/>
                  <p:pic>
                    <p:nvPicPr>
                      <p:cNvPr id="0" name="Object 46"/>
                      <p:cNvPicPr>
                        <a:picLocks noChangeAspect="1"/>
                      </p:cNvPicPr>
                      <p:nvPr/>
                    </p:nvPicPr>
                    <p:blipFill>
                      <a:blip r:embed="rId4"/>
                      <a:stretch>
                        <a:fillRect/>
                      </a:stretch>
                    </p:blipFill>
                    <p:spPr>
                      <a:xfrm>
                        <a:off x="5867400" y="2522538"/>
                        <a:ext cx="1873250" cy="67945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a:xfrm>
            <a:off x="457200" y="274638"/>
            <a:ext cx="8229600" cy="706437"/>
          </a:xfrm>
          <a:solidFill>
            <a:srgbClr val="FFCC66"/>
          </a:solidFill>
        </p:spPr>
        <p:txBody>
          <a:bodyPr/>
          <a:lstStyle/>
          <a:p>
            <a:pPr eaLnBrk="1" hangingPunct="1"/>
            <a:r>
              <a:rPr lang="en-GB" sz="3600" b="1" dirty="0" smtClean="0">
                <a:solidFill>
                  <a:schemeClr val="accent2"/>
                </a:solidFill>
              </a:rPr>
              <a:t>  Effect of Rotor Leakage Inductance</a:t>
            </a:r>
            <a:r>
              <a:rPr lang="en-US" sz="3600" b="1" dirty="0" smtClean="0">
                <a:solidFill>
                  <a:schemeClr val="accent2"/>
                </a:solidFill>
              </a:rPr>
              <a:t> </a:t>
            </a:r>
            <a:endParaRPr lang="en-US" sz="3600" b="1" dirty="0" smtClean="0">
              <a:solidFill>
                <a:schemeClr val="accent2"/>
              </a:solidFill>
            </a:endParaRPr>
          </a:p>
        </p:txBody>
      </p:sp>
      <p:grpSp>
        <p:nvGrpSpPr>
          <p:cNvPr id="50181" name="Group 4"/>
          <p:cNvGrpSpPr/>
          <p:nvPr/>
        </p:nvGrpSpPr>
        <p:grpSpPr bwMode="auto">
          <a:xfrm>
            <a:off x="949325" y="1268413"/>
            <a:ext cx="2686050" cy="1976437"/>
            <a:chOff x="5458" y="1595"/>
            <a:chExt cx="3191" cy="2756"/>
          </a:xfrm>
        </p:grpSpPr>
        <p:grpSp>
          <p:nvGrpSpPr>
            <p:cNvPr id="50197" name="Group 5"/>
            <p:cNvGrpSpPr/>
            <p:nvPr/>
          </p:nvGrpSpPr>
          <p:grpSpPr bwMode="auto">
            <a:xfrm>
              <a:off x="5802" y="2652"/>
              <a:ext cx="1481" cy="976"/>
              <a:chOff x="7642" y="3142"/>
              <a:chExt cx="1481" cy="976"/>
            </a:xfrm>
          </p:grpSpPr>
          <p:sp>
            <p:nvSpPr>
              <p:cNvPr id="50204" name="Oval 6"/>
              <p:cNvSpPr>
                <a:spLocks noChangeArrowheads="1"/>
              </p:cNvSpPr>
              <p:nvPr/>
            </p:nvSpPr>
            <p:spPr bwMode="auto">
              <a:xfrm>
                <a:off x="7642" y="3975"/>
                <a:ext cx="143" cy="143"/>
              </a:xfrm>
              <a:prstGeom prst="ellipse">
                <a:avLst/>
              </a:prstGeom>
              <a:solidFill>
                <a:srgbClr val="FFFFFF"/>
              </a:solidFill>
              <a:ln w="9525">
                <a:solidFill>
                  <a:srgbClr val="000000"/>
                </a:solidFill>
                <a:round/>
              </a:ln>
            </p:spPr>
            <p:txBody>
              <a:bodyPr/>
              <a:lstStyle/>
              <a:p>
                <a:endParaRPr lang="ms-MY"/>
              </a:p>
            </p:txBody>
          </p:sp>
          <p:sp>
            <p:nvSpPr>
              <p:cNvPr id="50205" name="Line 7"/>
              <p:cNvSpPr>
                <a:spLocks noChangeShapeType="1"/>
              </p:cNvSpPr>
              <p:nvPr/>
            </p:nvSpPr>
            <p:spPr bwMode="auto">
              <a:xfrm flipV="1">
                <a:off x="7680" y="3165"/>
                <a:ext cx="1335" cy="825"/>
              </a:xfrm>
              <a:prstGeom prst="line">
                <a:avLst/>
              </a:prstGeom>
              <a:noFill/>
              <a:ln w="9525">
                <a:solidFill>
                  <a:srgbClr val="000000"/>
                </a:solidFill>
                <a:round/>
              </a:ln>
            </p:spPr>
            <p:txBody>
              <a:bodyPr/>
              <a:lstStyle/>
              <a:p>
                <a:endParaRPr lang="en-US"/>
              </a:p>
            </p:txBody>
          </p:sp>
          <p:sp>
            <p:nvSpPr>
              <p:cNvPr id="50206" name="Line 8"/>
              <p:cNvSpPr>
                <a:spLocks noChangeShapeType="1"/>
              </p:cNvSpPr>
              <p:nvPr/>
            </p:nvSpPr>
            <p:spPr bwMode="auto">
              <a:xfrm flipV="1">
                <a:off x="7755" y="3285"/>
                <a:ext cx="1335" cy="825"/>
              </a:xfrm>
              <a:prstGeom prst="line">
                <a:avLst/>
              </a:prstGeom>
              <a:noFill/>
              <a:ln w="9525">
                <a:solidFill>
                  <a:srgbClr val="000000"/>
                </a:solidFill>
                <a:round/>
              </a:ln>
            </p:spPr>
            <p:txBody>
              <a:bodyPr/>
              <a:lstStyle/>
              <a:p>
                <a:endParaRPr lang="en-US"/>
              </a:p>
            </p:txBody>
          </p:sp>
          <p:sp>
            <p:nvSpPr>
              <p:cNvPr id="50207" name="Freeform 9"/>
              <p:cNvSpPr/>
              <p:nvPr/>
            </p:nvSpPr>
            <p:spPr bwMode="auto">
              <a:xfrm>
                <a:off x="8990" y="3142"/>
                <a:ext cx="133" cy="138"/>
              </a:xfrm>
              <a:custGeom>
                <a:avLst/>
                <a:gdLst>
                  <a:gd name="T0" fmla="*/ 0 w 133"/>
                  <a:gd name="T1" fmla="*/ 28 h 138"/>
                  <a:gd name="T2" fmla="*/ 80 w 133"/>
                  <a:gd name="T3" fmla="*/ 8 h 138"/>
                  <a:gd name="T4" fmla="*/ 130 w 133"/>
                  <a:gd name="T5" fmla="*/ 78 h 138"/>
                  <a:gd name="T6" fmla="*/ 100 w 133"/>
                  <a:gd name="T7" fmla="*/ 138 h 138"/>
                  <a:gd name="T8" fmla="*/ 0 60000 65536"/>
                  <a:gd name="T9" fmla="*/ 0 60000 65536"/>
                  <a:gd name="T10" fmla="*/ 0 60000 65536"/>
                  <a:gd name="T11" fmla="*/ 0 60000 65536"/>
                  <a:gd name="T12" fmla="*/ 0 w 133"/>
                  <a:gd name="T13" fmla="*/ 0 h 138"/>
                  <a:gd name="T14" fmla="*/ 133 w 133"/>
                  <a:gd name="T15" fmla="*/ 138 h 138"/>
                </a:gdLst>
                <a:ahLst/>
                <a:cxnLst>
                  <a:cxn ang="T8">
                    <a:pos x="T0" y="T1"/>
                  </a:cxn>
                  <a:cxn ang="T9">
                    <a:pos x="T2" y="T3"/>
                  </a:cxn>
                  <a:cxn ang="T10">
                    <a:pos x="T4" y="T5"/>
                  </a:cxn>
                  <a:cxn ang="T11">
                    <a:pos x="T6" y="T7"/>
                  </a:cxn>
                </a:cxnLst>
                <a:rect l="T12" t="T13" r="T14" b="T15"/>
                <a:pathLst>
                  <a:path w="133" h="138">
                    <a:moveTo>
                      <a:pt x="0" y="28"/>
                    </a:moveTo>
                    <a:cubicBezTo>
                      <a:pt x="29" y="14"/>
                      <a:pt x="58" y="0"/>
                      <a:pt x="80" y="8"/>
                    </a:cubicBezTo>
                    <a:cubicBezTo>
                      <a:pt x="102" y="16"/>
                      <a:pt x="127" y="56"/>
                      <a:pt x="130" y="78"/>
                    </a:cubicBezTo>
                    <a:cubicBezTo>
                      <a:pt x="133" y="100"/>
                      <a:pt x="107" y="128"/>
                      <a:pt x="100" y="138"/>
                    </a:cubicBezTo>
                  </a:path>
                </a:pathLst>
              </a:custGeom>
              <a:noFill/>
              <a:ln w="9525">
                <a:solidFill>
                  <a:srgbClr val="000000"/>
                </a:solidFill>
                <a:round/>
              </a:ln>
            </p:spPr>
            <p:txBody>
              <a:bodyPr/>
              <a:lstStyle/>
              <a:p>
                <a:endParaRPr lang="en-US"/>
              </a:p>
            </p:txBody>
          </p:sp>
        </p:grpSp>
        <p:sp>
          <p:nvSpPr>
            <p:cNvPr id="50198" name="Line 10"/>
            <p:cNvSpPr>
              <a:spLocks noChangeShapeType="1"/>
            </p:cNvSpPr>
            <p:nvPr/>
          </p:nvSpPr>
          <p:spPr bwMode="auto">
            <a:xfrm flipV="1">
              <a:off x="6520" y="2060"/>
              <a:ext cx="0" cy="1070"/>
            </a:xfrm>
            <a:prstGeom prst="line">
              <a:avLst/>
            </a:prstGeom>
            <a:noFill/>
            <a:ln w="9525">
              <a:solidFill>
                <a:srgbClr val="000000"/>
              </a:solidFill>
              <a:round/>
              <a:tailEnd type="triangle" w="med" len="med"/>
            </a:ln>
          </p:spPr>
          <p:txBody>
            <a:bodyPr/>
            <a:lstStyle/>
            <a:p>
              <a:endParaRPr lang="en-US"/>
            </a:p>
          </p:txBody>
        </p:sp>
        <p:sp>
          <p:nvSpPr>
            <p:cNvPr id="50199" name="Line 11"/>
            <p:cNvSpPr>
              <a:spLocks noChangeShapeType="1"/>
            </p:cNvSpPr>
            <p:nvPr/>
          </p:nvSpPr>
          <p:spPr bwMode="auto">
            <a:xfrm>
              <a:off x="6540" y="3130"/>
              <a:ext cx="960" cy="0"/>
            </a:xfrm>
            <a:prstGeom prst="line">
              <a:avLst/>
            </a:prstGeom>
            <a:noFill/>
            <a:ln w="9525">
              <a:solidFill>
                <a:srgbClr val="000000"/>
              </a:solidFill>
              <a:round/>
              <a:tailEnd type="triangle" w="med" len="med"/>
            </a:ln>
          </p:spPr>
          <p:txBody>
            <a:bodyPr/>
            <a:lstStyle/>
            <a:p>
              <a:endParaRPr lang="en-US"/>
            </a:p>
          </p:txBody>
        </p:sp>
        <p:sp>
          <p:nvSpPr>
            <p:cNvPr id="50200" name="Line 12"/>
            <p:cNvSpPr>
              <a:spLocks noChangeShapeType="1"/>
            </p:cNvSpPr>
            <p:nvPr/>
          </p:nvSpPr>
          <p:spPr bwMode="auto">
            <a:xfrm flipH="1">
              <a:off x="5620" y="3140"/>
              <a:ext cx="900" cy="580"/>
            </a:xfrm>
            <a:prstGeom prst="line">
              <a:avLst/>
            </a:prstGeom>
            <a:noFill/>
            <a:ln w="9525">
              <a:solidFill>
                <a:srgbClr val="000000"/>
              </a:solidFill>
              <a:round/>
              <a:tailEnd type="triangle" w="med" len="med"/>
            </a:ln>
          </p:spPr>
          <p:txBody>
            <a:bodyPr/>
            <a:lstStyle/>
            <a:p>
              <a:endParaRPr lang="en-US"/>
            </a:p>
          </p:txBody>
        </p:sp>
        <p:sp>
          <p:nvSpPr>
            <p:cNvPr id="50201" name="Text Box 13"/>
            <p:cNvSpPr txBox="1">
              <a:spLocks noChangeArrowheads="1"/>
            </p:cNvSpPr>
            <p:nvPr/>
          </p:nvSpPr>
          <p:spPr bwMode="auto">
            <a:xfrm>
              <a:off x="6278" y="1595"/>
              <a:ext cx="501" cy="416"/>
            </a:xfrm>
            <a:prstGeom prst="rect">
              <a:avLst/>
            </a:prstGeom>
            <a:solidFill>
              <a:srgbClr val="FFFFFF"/>
            </a:solidFill>
            <a:ln w="9525">
              <a:noFill/>
              <a:miter lim="800000"/>
            </a:ln>
          </p:spPr>
          <p:txBody>
            <a:bodyPr/>
            <a:lstStyle/>
            <a:p>
              <a:r>
                <a:rPr lang="en-US" sz="1600" b="1" i="1">
                  <a:latin typeface="Times New Roman" panose="02020603050405020304" pitchFamily="18" charset="0"/>
                </a:rPr>
                <a:t>B</a:t>
              </a:r>
              <a:endParaRPr lang="en-US" sz="1600"/>
            </a:p>
          </p:txBody>
        </p:sp>
        <p:sp>
          <p:nvSpPr>
            <p:cNvPr id="50202" name="Text Box 14"/>
            <p:cNvSpPr txBox="1">
              <a:spLocks noChangeArrowheads="1"/>
            </p:cNvSpPr>
            <p:nvPr/>
          </p:nvSpPr>
          <p:spPr bwMode="auto">
            <a:xfrm>
              <a:off x="7498" y="2885"/>
              <a:ext cx="1151" cy="526"/>
            </a:xfrm>
            <a:prstGeom prst="rect">
              <a:avLst/>
            </a:prstGeom>
            <a:solidFill>
              <a:srgbClr val="FFFFFF"/>
            </a:solidFill>
            <a:ln w="9525">
              <a:noFill/>
              <a:miter lim="800000"/>
            </a:ln>
          </p:spPr>
          <p:txBody>
            <a:bodyPr/>
            <a:lstStyle/>
            <a:p>
              <a:r>
                <a:rPr lang="en-US" sz="1600" b="1" i="1">
                  <a:latin typeface="Times New Roman" panose="02020603050405020304" pitchFamily="18" charset="0"/>
                </a:rPr>
                <a:t>v =</a:t>
              </a:r>
              <a:r>
                <a:rPr lang="en-US" sz="1600" i="1">
                  <a:latin typeface="Times New Roman" panose="02020603050405020304" pitchFamily="18" charset="0"/>
                  <a:sym typeface="Symbol" panose="05050102010706020507" pitchFamily="18" charset="2"/>
                </a:rPr>
                <a:t></a:t>
              </a:r>
              <a:r>
                <a:rPr lang="en-US" sz="1600" i="1" baseline="-25000">
                  <a:latin typeface="Times New Roman" panose="02020603050405020304" pitchFamily="18" charset="0"/>
                </a:rPr>
                <a:t>S</a:t>
              </a:r>
              <a:r>
                <a:rPr lang="en-US" sz="1600" i="1">
                  <a:latin typeface="Times New Roman" panose="02020603050405020304" pitchFamily="18" charset="0"/>
                </a:rPr>
                <a:t>r</a:t>
              </a:r>
              <a:endParaRPr lang="en-US" sz="1600"/>
            </a:p>
          </p:txBody>
        </p:sp>
        <p:sp>
          <p:nvSpPr>
            <p:cNvPr id="50203" name="Text Box 15"/>
            <p:cNvSpPr txBox="1">
              <a:spLocks noChangeArrowheads="1"/>
            </p:cNvSpPr>
            <p:nvPr/>
          </p:nvSpPr>
          <p:spPr bwMode="auto">
            <a:xfrm>
              <a:off x="5458" y="3825"/>
              <a:ext cx="1211" cy="526"/>
            </a:xfrm>
            <a:prstGeom prst="rect">
              <a:avLst/>
            </a:prstGeom>
            <a:solidFill>
              <a:srgbClr val="FFFFFF"/>
            </a:solidFill>
            <a:ln w="9525">
              <a:noFill/>
              <a:miter lim="800000"/>
            </a:ln>
          </p:spPr>
          <p:txBody>
            <a:bodyPr/>
            <a:lstStyle/>
            <a:p>
              <a:r>
                <a:rPr lang="en-US" sz="1600" b="1" i="1">
                  <a:latin typeface="Times New Roman" panose="02020603050405020304" pitchFamily="18" charset="0"/>
                </a:rPr>
                <a:t>e = Blv</a:t>
              </a:r>
              <a:endParaRPr lang="en-US" sz="1600"/>
            </a:p>
          </p:txBody>
        </p:sp>
      </p:grpSp>
      <p:grpSp>
        <p:nvGrpSpPr>
          <p:cNvPr id="50182" name="Group 16"/>
          <p:cNvGrpSpPr/>
          <p:nvPr/>
        </p:nvGrpSpPr>
        <p:grpSpPr bwMode="auto">
          <a:xfrm>
            <a:off x="5721350" y="1052513"/>
            <a:ext cx="2667000" cy="2078037"/>
            <a:chOff x="8238" y="2075"/>
            <a:chExt cx="3191" cy="2756"/>
          </a:xfrm>
        </p:grpSpPr>
        <p:sp>
          <p:nvSpPr>
            <p:cNvPr id="50185" name="Text Box 17"/>
            <p:cNvSpPr txBox="1">
              <a:spLocks noChangeArrowheads="1"/>
            </p:cNvSpPr>
            <p:nvPr/>
          </p:nvSpPr>
          <p:spPr bwMode="auto">
            <a:xfrm>
              <a:off x="9058" y="2075"/>
              <a:ext cx="501" cy="416"/>
            </a:xfrm>
            <a:prstGeom prst="rect">
              <a:avLst/>
            </a:prstGeom>
            <a:solidFill>
              <a:srgbClr val="FFFFFF"/>
            </a:solidFill>
            <a:ln w="9525">
              <a:noFill/>
              <a:miter lim="800000"/>
            </a:ln>
          </p:spPr>
          <p:txBody>
            <a:bodyPr/>
            <a:lstStyle/>
            <a:p>
              <a:r>
                <a:rPr lang="en-US" sz="1600" b="1" i="1">
                  <a:latin typeface="Times New Roman" panose="02020603050405020304" pitchFamily="18" charset="0"/>
                </a:rPr>
                <a:t>B</a:t>
              </a:r>
              <a:endParaRPr lang="en-US" sz="1600"/>
            </a:p>
          </p:txBody>
        </p:sp>
        <p:grpSp>
          <p:nvGrpSpPr>
            <p:cNvPr id="50186" name="Group 18"/>
            <p:cNvGrpSpPr/>
            <p:nvPr/>
          </p:nvGrpSpPr>
          <p:grpSpPr bwMode="auto">
            <a:xfrm>
              <a:off x="8238" y="2540"/>
              <a:ext cx="3191" cy="2291"/>
              <a:chOff x="8238" y="2540"/>
              <a:chExt cx="3191" cy="2291"/>
            </a:xfrm>
          </p:grpSpPr>
          <p:grpSp>
            <p:nvGrpSpPr>
              <p:cNvPr id="50187" name="Group 19"/>
              <p:cNvGrpSpPr/>
              <p:nvPr/>
            </p:nvGrpSpPr>
            <p:grpSpPr bwMode="auto">
              <a:xfrm>
                <a:off x="8582" y="3132"/>
                <a:ext cx="1481" cy="976"/>
                <a:chOff x="7642" y="3142"/>
                <a:chExt cx="1481" cy="976"/>
              </a:xfrm>
            </p:grpSpPr>
            <p:sp>
              <p:nvSpPr>
                <p:cNvPr id="50193" name="Oval 20"/>
                <p:cNvSpPr>
                  <a:spLocks noChangeArrowheads="1"/>
                </p:cNvSpPr>
                <p:nvPr/>
              </p:nvSpPr>
              <p:spPr bwMode="auto">
                <a:xfrm>
                  <a:off x="7642" y="3975"/>
                  <a:ext cx="143" cy="143"/>
                </a:xfrm>
                <a:prstGeom prst="ellipse">
                  <a:avLst/>
                </a:prstGeom>
                <a:solidFill>
                  <a:srgbClr val="FFFFFF"/>
                </a:solidFill>
                <a:ln w="9525">
                  <a:solidFill>
                    <a:srgbClr val="000000"/>
                  </a:solidFill>
                  <a:round/>
                </a:ln>
              </p:spPr>
              <p:txBody>
                <a:bodyPr/>
                <a:lstStyle/>
                <a:p>
                  <a:endParaRPr lang="ms-MY"/>
                </a:p>
              </p:txBody>
            </p:sp>
            <p:sp>
              <p:nvSpPr>
                <p:cNvPr id="50194" name="Line 21"/>
                <p:cNvSpPr>
                  <a:spLocks noChangeShapeType="1"/>
                </p:cNvSpPr>
                <p:nvPr/>
              </p:nvSpPr>
              <p:spPr bwMode="auto">
                <a:xfrm flipV="1">
                  <a:off x="7680" y="3165"/>
                  <a:ext cx="1335" cy="825"/>
                </a:xfrm>
                <a:prstGeom prst="line">
                  <a:avLst/>
                </a:prstGeom>
                <a:noFill/>
                <a:ln w="9525">
                  <a:solidFill>
                    <a:srgbClr val="000000"/>
                  </a:solidFill>
                  <a:round/>
                </a:ln>
              </p:spPr>
              <p:txBody>
                <a:bodyPr/>
                <a:lstStyle/>
                <a:p>
                  <a:endParaRPr lang="en-US"/>
                </a:p>
              </p:txBody>
            </p:sp>
            <p:sp>
              <p:nvSpPr>
                <p:cNvPr id="50195" name="Line 22"/>
                <p:cNvSpPr>
                  <a:spLocks noChangeShapeType="1"/>
                </p:cNvSpPr>
                <p:nvPr/>
              </p:nvSpPr>
              <p:spPr bwMode="auto">
                <a:xfrm flipV="1">
                  <a:off x="7755" y="3285"/>
                  <a:ext cx="1335" cy="825"/>
                </a:xfrm>
                <a:prstGeom prst="line">
                  <a:avLst/>
                </a:prstGeom>
                <a:noFill/>
                <a:ln w="9525">
                  <a:solidFill>
                    <a:srgbClr val="000000"/>
                  </a:solidFill>
                  <a:round/>
                </a:ln>
              </p:spPr>
              <p:txBody>
                <a:bodyPr/>
                <a:lstStyle/>
                <a:p>
                  <a:endParaRPr lang="en-US"/>
                </a:p>
              </p:txBody>
            </p:sp>
            <p:sp>
              <p:nvSpPr>
                <p:cNvPr id="50196" name="Freeform 23"/>
                <p:cNvSpPr/>
                <p:nvPr/>
              </p:nvSpPr>
              <p:spPr bwMode="auto">
                <a:xfrm>
                  <a:off x="8990" y="3142"/>
                  <a:ext cx="133" cy="138"/>
                </a:xfrm>
                <a:custGeom>
                  <a:avLst/>
                  <a:gdLst>
                    <a:gd name="T0" fmla="*/ 0 w 133"/>
                    <a:gd name="T1" fmla="*/ 28 h 138"/>
                    <a:gd name="T2" fmla="*/ 80 w 133"/>
                    <a:gd name="T3" fmla="*/ 8 h 138"/>
                    <a:gd name="T4" fmla="*/ 130 w 133"/>
                    <a:gd name="T5" fmla="*/ 78 h 138"/>
                    <a:gd name="T6" fmla="*/ 100 w 133"/>
                    <a:gd name="T7" fmla="*/ 138 h 138"/>
                    <a:gd name="T8" fmla="*/ 0 60000 65536"/>
                    <a:gd name="T9" fmla="*/ 0 60000 65536"/>
                    <a:gd name="T10" fmla="*/ 0 60000 65536"/>
                    <a:gd name="T11" fmla="*/ 0 60000 65536"/>
                    <a:gd name="T12" fmla="*/ 0 w 133"/>
                    <a:gd name="T13" fmla="*/ 0 h 138"/>
                    <a:gd name="T14" fmla="*/ 133 w 133"/>
                    <a:gd name="T15" fmla="*/ 138 h 138"/>
                  </a:gdLst>
                  <a:ahLst/>
                  <a:cxnLst>
                    <a:cxn ang="T8">
                      <a:pos x="T0" y="T1"/>
                    </a:cxn>
                    <a:cxn ang="T9">
                      <a:pos x="T2" y="T3"/>
                    </a:cxn>
                    <a:cxn ang="T10">
                      <a:pos x="T4" y="T5"/>
                    </a:cxn>
                    <a:cxn ang="T11">
                      <a:pos x="T6" y="T7"/>
                    </a:cxn>
                  </a:cxnLst>
                  <a:rect l="T12" t="T13" r="T14" b="T15"/>
                  <a:pathLst>
                    <a:path w="133" h="138">
                      <a:moveTo>
                        <a:pt x="0" y="28"/>
                      </a:moveTo>
                      <a:cubicBezTo>
                        <a:pt x="29" y="14"/>
                        <a:pt x="58" y="0"/>
                        <a:pt x="80" y="8"/>
                      </a:cubicBezTo>
                      <a:cubicBezTo>
                        <a:pt x="102" y="16"/>
                        <a:pt x="127" y="56"/>
                        <a:pt x="130" y="78"/>
                      </a:cubicBezTo>
                      <a:cubicBezTo>
                        <a:pt x="133" y="100"/>
                        <a:pt x="107" y="128"/>
                        <a:pt x="100" y="138"/>
                      </a:cubicBezTo>
                    </a:path>
                  </a:pathLst>
                </a:custGeom>
                <a:noFill/>
                <a:ln w="9525">
                  <a:solidFill>
                    <a:srgbClr val="000000"/>
                  </a:solidFill>
                  <a:round/>
                </a:ln>
              </p:spPr>
              <p:txBody>
                <a:bodyPr/>
                <a:lstStyle/>
                <a:p>
                  <a:endParaRPr lang="en-US"/>
                </a:p>
              </p:txBody>
            </p:sp>
          </p:grpSp>
          <p:sp>
            <p:nvSpPr>
              <p:cNvPr id="50188" name="Line 24"/>
              <p:cNvSpPr>
                <a:spLocks noChangeShapeType="1"/>
              </p:cNvSpPr>
              <p:nvPr/>
            </p:nvSpPr>
            <p:spPr bwMode="auto">
              <a:xfrm flipV="1">
                <a:off x="9300" y="2540"/>
                <a:ext cx="0" cy="1070"/>
              </a:xfrm>
              <a:prstGeom prst="line">
                <a:avLst/>
              </a:prstGeom>
              <a:noFill/>
              <a:ln w="9525">
                <a:solidFill>
                  <a:srgbClr val="000000"/>
                </a:solidFill>
                <a:round/>
                <a:tailEnd type="triangle" w="med" len="med"/>
              </a:ln>
            </p:spPr>
            <p:txBody>
              <a:bodyPr/>
              <a:lstStyle/>
              <a:p>
                <a:endParaRPr lang="en-US"/>
              </a:p>
            </p:txBody>
          </p:sp>
          <p:sp>
            <p:nvSpPr>
              <p:cNvPr id="50189" name="Line 25"/>
              <p:cNvSpPr>
                <a:spLocks noChangeShapeType="1"/>
              </p:cNvSpPr>
              <p:nvPr/>
            </p:nvSpPr>
            <p:spPr bwMode="auto">
              <a:xfrm>
                <a:off x="9320" y="3610"/>
                <a:ext cx="960" cy="0"/>
              </a:xfrm>
              <a:prstGeom prst="line">
                <a:avLst/>
              </a:prstGeom>
              <a:noFill/>
              <a:ln w="9525">
                <a:solidFill>
                  <a:srgbClr val="000000"/>
                </a:solidFill>
                <a:round/>
                <a:tailEnd type="triangle" w="med" len="med"/>
              </a:ln>
            </p:spPr>
            <p:txBody>
              <a:bodyPr/>
              <a:lstStyle/>
              <a:p>
                <a:endParaRPr lang="en-US"/>
              </a:p>
            </p:txBody>
          </p:sp>
          <p:sp>
            <p:nvSpPr>
              <p:cNvPr id="50190" name="Line 26"/>
              <p:cNvSpPr>
                <a:spLocks noChangeShapeType="1"/>
              </p:cNvSpPr>
              <p:nvPr/>
            </p:nvSpPr>
            <p:spPr bwMode="auto">
              <a:xfrm flipH="1">
                <a:off x="8400" y="3620"/>
                <a:ext cx="900" cy="580"/>
              </a:xfrm>
              <a:prstGeom prst="line">
                <a:avLst/>
              </a:prstGeom>
              <a:noFill/>
              <a:ln w="9525">
                <a:solidFill>
                  <a:srgbClr val="000000"/>
                </a:solidFill>
                <a:round/>
                <a:tailEnd type="triangle" w="med" len="med"/>
              </a:ln>
            </p:spPr>
            <p:txBody>
              <a:bodyPr/>
              <a:lstStyle/>
              <a:p>
                <a:endParaRPr lang="en-US"/>
              </a:p>
            </p:txBody>
          </p:sp>
          <p:sp>
            <p:nvSpPr>
              <p:cNvPr id="50191" name="Text Box 27"/>
              <p:cNvSpPr txBox="1">
                <a:spLocks noChangeArrowheads="1"/>
              </p:cNvSpPr>
              <p:nvPr/>
            </p:nvSpPr>
            <p:spPr bwMode="auto">
              <a:xfrm>
                <a:off x="10278" y="3365"/>
                <a:ext cx="1151" cy="526"/>
              </a:xfrm>
              <a:prstGeom prst="rect">
                <a:avLst/>
              </a:prstGeom>
              <a:solidFill>
                <a:srgbClr val="FFFFFF"/>
              </a:solidFill>
              <a:ln w="9525">
                <a:noFill/>
                <a:miter lim="800000"/>
              </a:ln>
            </p:spPr>
            <p:txBody>
              <a:bodyPr/>
              <a:lstStyle/>
              <a:p>
                <a:r>
                  <a:rPr lang="en-US" sz="1600" b="1" i="1">
                    <a:latin typeface="Times New Roman" panose="02020603050405020304" pitchFamily="18" charset="0"/>
                  </a:rPr>
                  <a:t>v =</a:t>
                </a:r>
                <a:r>
                  <a:rPr lang="en-US" sz="1600" i="1">
                    <a:latin typeface="Times New Roman" panose="02020603050405020304" pitchFamily="18" charset="0"/>
                    <a:sym typeface="Symbol" panose="05050102010706020507" pitchFamily="18" charset="2"/>
                  </a:rPr>
                  <a:t></a:t>
                </a:r>
                <a:r>
                  <a:rPr lang="en-US" sz="1600" i="1" baseline="-25000">
                    <a:latin typeface="Times New Roman" panose="02020603050405020304" pitchFamily="18" charset="0"/>
                  </a:rPr>
                  <a:t>S</a:t>
                </a:r>
                <a:r>
                  <a:rPr lang="en-US" sz="1600" i="1">
                    <a:latin typeface="Times New Roman" panose="02020603050405020304" pitchFamily="18" charset="0"/>
                  </a:rPr>
                  <a:t>r</a:t>
                </a:r>
                <a:endParaRPr lang="en-US" sz="1600"/>
              </a:p>
            </p:txBody>
          </p:sp>
          <p:sp>
            <p:nvSpPr>
              <p:cNvPr id="50192" name="Text Box 28"/>
              <p:cNvSpPr txBox="1">
                <a:spLocks noChangeArrowheads="1"/>
              </p:cNvSpPr>
              <p:nvPr/>
            </p:nvSpPr>
            <p:spPr bwMode="auto">
              <a:xfrm>
                <a:off x="8238" y="4305"/>
                <a:ext cx="2151" cy="526"/>
              </a:xfrm>
              <a:prstGeom prst="rect">
                <a:avLst/>
              </a:prstGeom>
              <a:solidFill>
                <a:srgbClr val="FFFFFF"/>
              </a:solidFill>
              <a:ln w="9525">
                <a:noFill/>
                <a:miter lim="800000"/>
              </a:ln>
            </p:spPr>
            <p:txBody>
              <a:bodyPr/>
              <a:lstStyle/>
              <a:p>
                <a:r>
                  <a:rPr lang="en-US" sz="1600" b="1" i="1">
                    <a:latin typeface="Times New Roman" panose="02020603050405020304" pitchFamily="18" charset="0"/>
                  </a:rPr>
                  <a:t>I </a:t>
                </a:r>
                <a:r>
                  <a:rPr lang="en-US" sz="1600" b="1" i="1">
                    <a:latin typeface="Times New Roman" panose="02020603050405020304" pitchFamily="18" charset="0"/>
                    <a:sym typeface="Symbol" panose="05050102010706020507" pitchFamily="18" charset="2"/>
                  </a:rPr>
                  <a:t></a:t>
                </a:r>
                <a:r>
                  <a:rPr lang="en-US" sz="1600" b="1" i="1">
                    <a:latin typeface="Times New Roman" panose="02020603050405020304" pitchFamily="18" charset="0"/>
                  </a:rPr>
                  <a:t> Blv/R</a:t>
                </a:r>
                <a:r>
                  <a:rPr lang="en-US" sz="1600" b="1" i="1" baseline="-25000">
                    <a:latin typeface="Times New Roman" panose="02020603050405020304" pitchFamily="18" charset="0"/>
                  </a:rPr>
                  <a:t>bar</a:t>
                </a:r>
                <a:endParaRPr lang="en-US" sz="1600"/>
              </a:p>
            </p:txBody>
          </p:sp>
        </p:grpSp>
      </p:grpSp>
      <p:sp>
        <p:nvSpPr>
          <p:cNvPr id="50183" name="Text Box 29"/>
          <p:cNvSpPr txBox="1">
            <a:spLocks noChangeArrowheads="1"/>
          </p:cNvSpPr>
          <p:nvPr/>
        </p:nvSpPr>
        <p:spPr bwMode="auto">
          <a:xfrm>
            <a:off x="611188" y="3392488"/>
            <a:ext cx="2952750" cy="2268537"/>
          </a:xfrm>
          <a:prstGeom prst="rect">
            <a:avLst/>
          </a:prstGeom>
          <a:solidFill>
            <a:srgbClr val="FFFFFF"/>
          </a:solidFill>
          <a:ln w="9525">
            <a:solidFill>
              <a:srgbClr val="000000"/>
            </a:solidFill>
            <a:miter lim="800000"/>
          </a:ln>
        </p:spPr>
        <p:txBody>
          <a:bodyPr/>
          <a:lstStyle/>
          <a:p>
            <a:r>
              <a:rPr lang="en-US" sz="2000">
                <a:latin typeface="Times New Roman" panose="02020603050405020304" pitchFamily="18" charset="0"/>
              </a:rPr>
              <a:t>Emf (voltage) INDUCED</a:t>
            </a:r>
            <a:endParaRPr lang="en-US" sz="2000">
              <a:latin typeface="Times New Roman" panose="02020603050405020304" pitchFamily="18" charset="0"/>
            </a:endParaRPr>
          </a:p>
          <a:p>
            <a:r>
              <a:rPr lang="en-US" sz="2000">
                <a:latin typeface="Times New Roman" panose="02020603050405020304" pitchFamily="18" charset="0"/>
              </a:rPr>
              <a:t>in bars</a:t>
            </a:r>
            <a:endParaRPr lang="en-US" sz="2000">
              <a:latin typeface="Times New Roman" panose="02020603050405020304" pitchFamily="18" charset="0"/>
            </a:endParaRPr>
          </a:p>
          <a:p>
            <a:r>
              <a:rPr lang="en-US" sz="2000" i="1">
                <a:latin typeface="Times New Roman" panose="02020603050405020304" pitchFamily="18" charset="0"/>
              </a:rPr>
              <a:t>e</a:t>
            </a:r>
            <a:r>
              <a:rPr lang="en-US" sz="2000">
                <a:latin typeface="Times New Roman" panose="02020603050405020304" pitchFamily="18" charset="0"/>
              </a:rPr>
              <a:t> = </a:t>
            </a:r>
            <a:r>
              <a:rPr lang="en-US" sz="2000" i="1">
                <a:latin typeface="Times New Roman" panose="02020603050405020304" pitchFamily="18" charset="0"/>
              </a:rPr>
              <a:t>Blv</a:t>
            </a:r>
            <a:r>
              <a:rPr lang="en-US" sz="2000">
                <a:latin typeface="Times New Roman" panose="02020603050405020304" pitchFamily="18" charset="0"/>
              </a:rPr>
              <a:t> = </a:t>
            </a:r>
            <a:r>
              <a:rPr lang="en-US" sz="2000" i="1">
                <a:latin typeface="Times New Roman" panose="02020603050405020304" pitchFamily="18" charset="0"/>
              </a:rPr>
              <a:t>Bl</a:t>
            </a:r>
            <a:r>
              <a:rPr lang="en-US" sz="2000" i="1">
                <a:latin typeface="Times New Roman" panose="02020603050405020304" pitchFamily="18" charset="0"/>
                <a:sym typeface="Symbol" panose="05050102010706020507" pitchFamily="18" charset="2"/>
              </a:rPr>
              <a:t></a:t>
            </a:r>
            <a:r>
              <a:rPr lang="en-US" sz="2000" i="1" baseline="-25000">
                <a:latin typeface="Times New Roman" panose="02020603050405020304" pitchFamily="18" charset="0"/>
              </a:rPr>
              <a:t>sl</a:t>
            </a:r>
            <a:r>
              <a:rPr lang="en-US" sz="2000" i="1">
                <a:latin typeface="Times New Roman" panose="02020603050405020304" pitchFamily="18" charset="0"/>
              </a:rPr>
              <a:t> r</a:t>
            </a:r>
            <a:endParaRPr lang="en-US" sz="2000" i="1">
              <a:latin typeface="Times New Roman" panose="02020603050405020304" pitchFamily="18" charset="0"/>
            </a:endParaRPr>
          </a:p>
          <a:p>
            <a:r>
              <a:rPr lang="en-US" sz="2000">
                <a:latin typeface="Times New Roman" panose="02020603050405020304" pitchFamily="18" charset="0"/>
              </a:rPr>
              <a:t>This is same as before</a:t>
            </a:r>
            <a:endParaRPr lang="en-US" sz="2000">
              <a:latin typeface="Times New Roman" panose="02020603050405020304" pitchFamily="18" charset="0"/>
            </a:endParaRPr>
          </a:p>
          <a:p>
            <a:r>
              <a:rPr lang="en-US" sz="2000">
                <a:latin typeface="Times New Roman" panose="02020603050405020304" pitchFamily="18" charset="0"/>
              </a:rPr>
              <a:t>Maximum </a:t>
            </a:r>
            <a:r>
              <a:rPr lang="en-US" sz="2000" i="1">
                <a:latin typeface="Times New Roman" panose="02020603050405020304" pitchFamily="18" charset="0"/>
              </a:rPr>
              <a:t>e</a:t>
            </a:r>
            <a:r>
              <a:rPr lang="en-US" sz="2000">
                <a:latin typeface="Times New Roman" panose="02020603050405020304" pitchFamily="18" charset="0"/>
              </a:rPr>
              <a:t> induced in bars where </a:t>
            </a:r>
            <a:r>
              <a:rPr lang="en-US" sz="2000" i="1">
                <a:latin typeface="Times New Roman" panose="02020603050405020304" pitchFamily="18" charset="0"/>
              </a:rPr>
              <a:t>B</a:t>
            </a:r>
            <a:r>
              <a:rPr lang="en-US" sz="2000">
                <a:latin typeface="Times New Roman" panose="02020603050405020304" pitchFamily="18" charset="0"/>
              </a:rPr>
              <a:t> is maximum.</a:t>
            </a:r>
            <a:endParaRPr lang="en-US" sz="2000">
              <a:latin typeface="Times New Roman" panose="02020603050405020304" pitchFamily="18" charset="0"/>
            </a:endParaRPr>
          </a:p>
          <a:p>
            <a:endParaRPr lang="en-US" sz="2000"/>
          </a:p>
        </p:txBody>
      </p:sp>
      <p:sp>
        <p:nvSpPr>
          <p:cNvPr id="50184" name="Text Box 30"/>
          <p:cNvSpPr txBox="1">
            <a:spLocks noChangeArrowheads="1"/>
          </p:cNvSpPr>
          <p:nvPr/>
        </p:nvSpPr>
        <p:spPr bwMode="auto">
          <a:xfrm>
            <a:off x="4840288" y="3395663"/>
            <a:ext cx="4052887" cy="1978025"/>
          </a:xfrm>
          <a:prstGeom prst="rect">
            <a:avLst/>
          </a:prstGeom>
          <a:solidFill>
            <a:srgbClr val="FFFFFF"/>
          </a:solidFill>
          <a:ln w="9525">
            <a:solidFill>
              <a:srgbClr val="000000"/>
            </a:solidFill>
            <a:miter lim="800000"/>
          </a:ln>
        </p:spPr>
        <p:txBody>
          <a:bodyPr/>
          <a:lstStyle/>
          <a:p>
            <a:r>
              <a:rPr lang="en-US" sz="2000">
                <a:latin typeface="Times New Roman" panose="02020603050405020304" pitchFamily="18" charset="0"/>
              </a:rPr>
              <a:t>But currents in bars no longer </a:t>
            </a:r>
            <a:r>
              <a:rPr lang="en-US" sz="2000" i="1">
                <a:latin typeface="Times New Roman" panose="02020603050405020304" pitchFamily="18" charset="0"/>
              </a:rPr>
              <a:t>I</a:t>
            </a:r>
            <a:r>
              <a:rPr lang="en-US" sz="2000">
                <a:latin typeface="Times New Roman" panose="02020603050405020304" pitchFamily="18" charset="0"/>
              </a:rPr>
              <a:t> = </a:t>
            </a:r>
            <a:r>
              <a:rPr lang="en-US" sz="2000" i="1">
                <a:latin typeface="Times New Roman" panose="02020603050405020304" pitchFamily="18" charset="0"/>
              </a:rPr>
              <a:t>Blv/R</a:t>
            </a:r>
            <a:r>
              <a:rPr lang="en-US" sz="2000" i="1" baseline="-25000">
                <a:latin typeface="Times New Roman" panose="02020603050405020304" pitchFamily="18" charset="0"/>
              </a:rPr>
              <a:t>bar</a:t>
            </a:r>
            <a:r>
              <a:rPr lang="en-US" sz="2000" i="1">
                <a:latin typeface="Times New Roman" panose="02020603050405020304" pitchFamily="18" charset="0"/>
              </a:rPr>
              <a:t> </a:t>
            </a:r>
            <a:r>
              <a:rPr lang="en-US" sz="2000">
                <a:latin typeface="Times New Roman" panose="02020603050405020304" pitchFamily="18" charset="0"/>
              </a:rPr>
              <a:t>because rotor bars now exhibit inductance due to leakage </a:t>
            </a:r>
            <a:r>
              <a:rPr lang="en-US" sz="2000" i="1">
                <a:latin typeface="Times New Roman" panose="02020603050405020304" pitchFamily="18" charset="0"/>
              </a:rPr>
              <a:t>l</a:t>
            </a:r>
            <a:r>
              <a:rPr lang="en-US" sz="2000" i="1" baseline="-25000">
                <a:latin typeface="Times New Roman" panose="02020603050405020304" pitchFamily="18" charset="0"/>
              </a:rPr>
              <a:t>r</a:t>
            </a:r>
            <a:endParaRPr lang="en-US" sz="2000" baseline="-25000">
              <a:latin typeface="Times New Roman" panose="02020603050405020304" pitchFamily="18" charset="0"/>
            </a:endParaRPr>
          </a:p>
          <a:p>
            <a:endParaRPr lang="en-US" sz="2000">
              <a:latin typeface="Times New Roman" panose="02020603050405020304" pitchFamily="18" charset="0"/>
            </a:endParaRPr>
          </a:p>
          <a:p>
            <a:r>
              <a:rPr lang="en-US" sz="2000">
                <a:latin typeface="Times New Roman" panose="02020603050405020304" pitchFamily="18" charset="0"/>
              </a:rPr>
              <a:t>Currents will lag (in time) the induced voltage </a:t>
            </a:r>
            <a:r>
              <a:rPr lang="en-US" sz="2000" i="1">
                <a:latin typeface="Times New Roman" panose="02020603050405020304" pitchFamily="18" charset="0"/>
              </a:rPr>
              <a:t>e</a:t>
            </a:r>
            <a:r>
              <a:rPr lang="en-US" sz="2000">
                <a:latin typeface="Times New Roman" panose="02020603050405020304" pitchFamily="18" charset="0"/>
              </a:rPr>
              <a:t>.</a:t>
            </a:r>
            <a:endParaRPr lang="en-US" sz="2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1042988" y="76200"/>
            <a:ext cx="6759575" cy="685800"/>
          </a:xfrm>
          <a:solidFill>
            <a:schemeClr val="accent6">
              <a:lumMod val="20000"/>
              <a:lumOff val="80000"/>
            </a:schemeClr>
          </a:solidFill>
        </p:spPr>
        <p:txBody>
          <a:bodyPr/>
          <a:lstStyle/>
          <a:p>
            <a:pPr eaLnBrk="1" hangingPunct="1"/>
            <a:r>
              <a:rPr lang="en-GB" sz="3600" b="1" dirty="0" smtClean="0">
                <a:solidFill>
                  <a:schemeClr val="accent2"/>
                </a:solidFill>
              </a:rPr>
              <a:t>Rotating Electrical Machines</a:t>
            </a:r>
            <a:endParaRPr lang="en-US" sz="3600" b="1" dirty="0" smtClean="0">
              <a:solidFill>
                <a:schemeClr val="accent2"/>
              </a:solidFill>
            </a:endParaRPr>
          </a:p>
        </p:txBody>
      </p:sp>
      <p:sp>
        <p:nvSpPr>
          <p:cNvPr id="19461" name="Rectangle 3"/>
          <p:cNvSpPr>
            <a:spLocks noGrp="1" noChangeArrowheads="1"/>
          </p:cNvSpPr>
          <p:nvPr>
            <p:ph type="body" idx="1"/>
          </p:nvPr>
        </p:nvSpPr>
        <p:spPr>
          <a:xfrm>
            <a:off x="250825" y="981075"/>
            <a:ext cx="8893175" cy="1800225"/>
          </a:xfrm>
        </p:spPr>
        <p:txBody>
          <a:bodyPr/>
          <a:lstStyle/>
          <a:p>
            <a:pPr eaLnBrk="1" hangingPunct="1"/>
            <a:r>
              <a:rPr lang="en-GB" sz="2400" smtClean="0"/>
              <a:t>Fixed stator:	This (normally) sets up magnetic field.</a:t>
            </a:r>
            <a:endParaRPr lang="en-GB" sz="2400" smtClean="0"/>
          </a:p>
          <a:p>
            <a:pPr eaLnBrk="1" hangingPunct="1"/>
            <a:r>
              <a:rPr lang="en-GB" sz="2400" smtClean="0"/>
              <a:t>Rotating rotor:	This (normally) carries currents (either 			           supplied from a power source or (induced).</a:t>
            </a:r>
            <a:endParaRPr lang="en-US" sz="2400" smtClean="0"/>
          </a:p>
        </p:txBody>
      </p:sp>
      <p:grpSp>
        <p:nvGrpSpPr>
          <p:cNvPr id="19462" name="Group 15"/>
          <p:cNvGrpSpPr/>
          <p:nvPr/>
        </p:nvGrpSpPr>
        <p:grpSpPr bwMode="auto">
          <a:xfrm>
            <a:off x="5364163" y="2708275"/>
            <a:ext cx="3028950" cy="3028950"/>
            <a:chOff x="5685" y="4554"/>
            <a:chExt cx="4770" cy="4770"/>
          </a:xfrm>
        </p:grpSpPr>
        <p:sp>
          <p:nvSpPr>
            <p:cNvPr id="19489" name="Oval 16"/>
            <p:cNvSpPr>
              <a:spLocks noChangeArrowheads="1"/>
            </p:cNvSpPr>
            <p:nvPr/>
          </p:nvSpPr>
          <p:spPr bwMode="auto">
            <a:xfrm>
              <a:off x="6321" y="5004"/>
              <a:ext cx="3855" cy="3585"/>
            </a:xfrm>
            <a:prstGeom prst="ellipse">
              <a:avLst/>
            </a:prstGeom>
            <a:noFill/>
            <a:ln w="9525">
              <a:solidFill>
                <a:srgbClr val="000000"/>
              </a:solidFill>
              <a:prstDash val="dash"/>
              <a:round/>
            </a:ln>
          </p:spPr>
          <p:txBody>
            <a:bodyPr/>
            <a:lstStyle/>
            <a:p>
              <a:endParaRPr lang="ms-MY"/>
            </a:p>
          </p:txBody>
        </p:sp>
        <p:sp>
          <p:nvSpPr>
            <p:cNvPr id="19490" name="Oval 17"/>
            <p:cNvSpPr>
              <a:spLocks noChangeArrowheads="1"/>
            </p:cNvSpPr>
            <p:nvPr/>
          </p:nvSpPr>
          <p:spPr bwMode="auto">
            <a:xfrm>
              <a:off x="6983" y="5591"/>
              <a:ext cx="2574" cy="2411"/>
            </a:xfrm>
            <a:prstGeom prst="ellipse">
              <a:avLst/>
            </a:prstGeom>
            <a:noFill/>
            <a:ln w="9525">
              <a:solidFill>
                <a:srgbClr val="000000"/>
              </a:solidFill>
              <a:prstDash val="dash"/>
              <a:round/>
            </a:ln>
          </p:spPr>
          <p:txBody>
            <a:bodyPr/>
            <a:lstStyle/>
            <a:p>
              <a:endParaRPr lang="ms-MY"/>
            </a:p>
          </p:txBody>
        </p:sp>
        <p:grpSp>
          <p:nvGrpSpPr>
            <p:cNvPr id="19491" name="Group 18"/>
            <p:cNvGrpSpPr/>
            <p:nvPr/>
          </p:nvGrpSpPr>
          <p:grpSpPr bwMode="auto">
            <a:xfrm>
              <a:off x="7137" y="5759"/>
              <a:ext cx="2257" cy="2096"/>
              <a:chOff x="7137" y="6605"/>
              <a:chExt cx="2257" cy="2096"/>
            </a:xfrm>
          </p:grpSpPr>
          <p:sp>
            <p:nvSpPr>
              <p:cNvPr id="19497" name="Oval 19"/>
              <p:cNvSpPr>
                <a:spLocks noChangeArrowheads="1"/>
              </p:cNvSpPr>
              <p:nvPr/>
            </p:nvSpPr>
            <p:spPr bwMode="auto">
              <a:xfrm>
                <a:off x="7137" y="6605"/>
                <a:ext cx="2257" cy="2096"/>
              </a:xfrm>
              <a:prstGeom prst="ellipse">
                <a:avLst/>
              </a:prstGeom>
              <a:solidFill>
                <a:srgbClr val="FFFFFF"/>
              </a:solidFill>
              <a:ln w="9525">
                <a:solidFill>
                  <a:srgbClr val="000000"/>
                </a:solidFill>
                <a:round/>
              </a:ln>
            </p:spPr>
            <p:txBody>
              <a:bodyPr/>
              <a:lstStyle/>
              <a:p>
                <a:endParaRPr lang="ms-MY"/>
              </a:p>
            </p:txBody>
          </p:sp>
          <p:grpSp>
            <p:nvGrpSpPr>
              <p:cNvPr id="19498" name="Group 20"/>
              <p:cNvGrpSpPr/>
              <p:nvPr/>
            </p:nvGrpSpPr>
            <p:grpSpPr bwMode="auto">
              <a:xfrm>
                <a:off x="8085" y="6645"/>
                <a:ext cx="345" cy="315"/>
                <a:chOff x="8055" y="6645"/>
                <a:chExt cx="345" cy="285"/>
              </a:xfrm>
            </p:grpSpPr>
            <p:sp>
              <p:nvSpPr>
                <p:cNvPr id="19530" name="Oval 21"/>
                <p:cNvSpPr>
                  <a:spLocks noChangeArrowheads="1"/>
                </p:cNvSpPr>
                <p:nvPr/>
              </p:nvSpPr>
              <p:spPr bwMode="auto">
                <a:xfrm>
                  <a:off x="8055" y="6645"/>
                  <a:ext cx="345" cy="285"/>
                </a:xfrm>
                <a:prstGeom prst="ellipse">
                  <a:avLst/>
                </a:prstGeom>
                <a:solidFill>
                  <a:srgbClr val="FFFFFF"/>
                </a:solidFill>
                <a:ln w="9525">
                  <a:solidFill>
                    <a:srgbClr val="000000"/>
                  </a:solidFill>
                  <a:round/>
                </a:ln>
              </p:spPr>
              <p:txBody>
                <a:bodyPr/>
                <a:lstStyle/>
                <a:p>
                  <a:endParaRPr lang="ms-MY"/>
                </a:p>
              </p:txBody>
            </p:sp>
            <p:sp>
              <p:nvSpPr>
                <p:cNvPr id="19531" name="Line 22"/>
                <p:cNvSpPr>
                  <a:spLocks noChangeShapeType="1"/>
                </p:cNvSpPr>
                <p:nvPr/>
              </p:nvSpPr>
              <p:spPr bwMode="auto">
                <a:xfrm>
                  <a:off x="8100" y="6675"/>
                  <a:ext cx="240" cy="225"/>
                </a:xfrm>
                <a:prstGeom prst="line">
                  <a:avLst/>
                </a:prstGeom>
                <a:noFill/>
                <a:ln w="19050">
                  <a:solidFill>
                    <a:srgbClr val="000000"/>
                  </a:solidFill>
                  <a:round/>
                </a:ln>
              </p:spPr>
              <p:txBody>
                <a:bodyPr/>
                <a:lstStyle/>
                <a:p>
                  <a:endParaRPr lang="en-US"/>
                </a:p>
              </p:txBody>
            </p:sp>
            <p:sp>
              <p:nvSpPr>
                <p:cNvPr id="19532" name="Line 23"/>
                <p:cNvSpPr>
                  <a:spLocks noChangeShapeType="1"/>
                </p:cNvSpPr>
                <p:nvPr/>
              </p:nvSpPr>
              <p:spPr bwMode="auto">
                <a:xfrm flipH="1">
                  <a:off x="8115" y="6675"/>
                  <a:ext cx="210" cy="240"/>
                </a:xfrm>
                <a:prstGeom prst="line">
                  <a:avLst/>
                </a:prstGeom>
                <a:noFill/>
                <a:ln w="19050">
                  <a:solidFill>
                    <a:srgbClr val="000000"/>
                  </a:solidFill>
                  <a:round/>
                </a:ln>
              </p:spPr>
              <p:txBody>
                <a:bodyPr/>
                <a:lstStyle/>
                <a:p>
                  <a:endParaRPr lang="en-US"/>
                </a:p>
              </p:txBody>
            </p:sp>
          </p:grpSp>
          <p:grpSp>
            <p:nvGrpSpPr>
              <p:cNvPr id="19499" name="Group 24"/>
              <p:cNvGrpSpPr/>
              <p:nvPr/>
            </p:nvGrpSpPr>
            <p:grpSpPr bwMode="auto">
              <a:xfrm>
                <a:off x="8070" y="8355"/>
                <a:ext cx="345" cy="315"/>
                <a:chOff x="8055" y="8355"/>
                <a:chExt cx="345" cy="315"/>
              </a:xfrm>
            </p:grpSpPr>
            <p:sp>
              <p:nvSpPr>
                <p:cNvPr id="19528" name="Oval 25"/>
                <p:cNvSpPr>
                  <a:spLocks noChangeArrowheads="1"/>
                </p:cNvSpPr>
                <p:nvPr/>
              </p:nvSpPr>
              <p:spPr bwMode="auto">
                <a:xfrm>
                  <a:off x="8055" y="8355"/>
                  <a:ext cx="345" cy="315"/>
                </a:xfrm>
                <a:prstGeom prst="ellipse">
                  <a:avLst/>
                </a:prstGeom>
                <a:solidFill>
                  <a:srgbClr val="FFFFFF"/>
                </a:solidFill>
                <a:ln w="9525">
                  <a:solidFill>
                    <a:srgbClr val="000000"/>
                  </a:solidFill>
                  <a:round/>
                </a:ln>
              </p:spPr>
              <p:txBody>
                <a:bodyPr/>
                <a:lstStyle/>
                <a:p>
                  <a:endParaRPr lang="ms-MY"/>
                </a:p>
              </p:txBody>
            </p:sp>
            <p:sp>
              <p:nvSpPr>
                <p:cNvPr id="19529" name="Oval 26"/>
                <p:cNvSpPr>
                  <a:spLocks noChangeArrowheads="1"/>
                </p:cNvSpPr>
                <p:nvPr/>
              </p:nvSpPr>
              <p:spPr bwMode="auto">
                <a:xfrm>
                  <a:off x="8167" y="8445"/>
                  <a:ext cx="128" cy="128"/>
                </a:xfrm>
                <a:prstGeom prst="ellipse">
                  <a:avLst/>
                </a:prstGeom>
                <a:solidFill>
                  <a:srgbClr val="000000"/>
                </a:solidFill>
                <a:ln w="9525">
                  <a:solidFill>
                    <a:srgbClr val="000000"/>
                  </a:solidFill>
                  <a:round/>
                </a:ln>
              </p:spPr>
              <p:txBody>
                <a:bodyPr/>
                <a:lstStyle/>
                <a:p>
                  <a:endParaRPr lang="ms-MY"/>
                </a:p>
              </p:txBody>
            </p:sp>
          </p:grpSp>
          <p:grpSp>
            <p:nvGrpSpPr>
              <p:cNvPr id="19500" name="Group 27"/>
              <p:cNvGrpSpPr/>
              <p:nvPr/>
            </p:nvGrpSpPr>
            <p:grpSpPr bwMode="auto">
              <a:xfrm>
                <a:off x="7665" y="6750"/>
                <a:ext cx="345" cy="315"/>
                <a:chOff x="8055" y="6645"/>
                <a:chExt cx="345" cy="285"/>
              </a:xfrm>
            </p:grpSpPr>
            <p:sp>
              <p:nvSpPr>
                <p:cNvPr id="19525" name="Oval 28"/>
                <p:cNvSpPr>
                  <a:spLocks noChangeArrowheads="1"/>
                </p:cNvSpPr>
                <p:nvPr/>
              </p:nvSpPr>
              <p:spPr bwMode="auto">
                <a:xfrm>
                  <a:off x="8055" y="6645"/>
                  <a:ext cx="345" cy="285"/>
                </a:xfrm>
                <a:prstGeom prst="ellipse">
                  <a:avLst/>
                </a:prstGeom>
                <a:solidFill>
                  <a:srgbClr val="FFFFFF"/>
                </a:solidFill>
                <a:ln w="9525">
                  <a:solidFill>
                    <a:srgbClr val="000000"/>
                  </a:solidFill>
                  <a:round/>
                </a:ln>
              </p:spPr>
              <p:txBody>
                <a:bodyPr/>
                <a:lstStyle/>
                <a:p>
                  <a:endParaRPr lang="ms-MY"/>
                </a:p>
              </p:txBody>
            </p:sp>
            <p:sp>
              <p:nvSpPr>
                <p:cNvPr id="19526" name="Line 29"/>
                <p:cNvSpPr>
                  <a:spLocks noChangeShapeType="1"/>
                </p:cNvSpPr>
                <p:nvPr/>
              </p:nvSpPr>
              <p:spPr bwMode="auto">
                <a:xfrm>
                  <a:off x="8100" y="6675"/>
                  <a:ext cx="240" cy="225"/>
                </a:xfrm>
                <a:prstGeom prst="line">
                  <a:avLst/>
                </a:prstGeom>
                <a:noFill/>
                <a:ln w="19050">
                  <a:solidFill>
                    <a:srgbClr val="000000"/>
                  </a:solidFill>
                  <a:round/>
                </a:ln>
              </p:spPr>
              <p:txBody>
                <a:bodyPr/>
                <a:lstStyle/>
                <a:p>
                  <a:endParaRPr lang="en-US"/>
                </a:p>
              </p:txBody>
            </p:sp>
            <p:sp>
              <p:nvSpPr>
                <p:cNvPr id="19527" name="Line 30"/>
                <p:cNvSpPr>
                  <a:spLocks noChangeShapeType="1"/>
                </p:cNvSpPr>
                <p:nvPr/>
              </p:nvSpPr>
              <p:spPr bwMode="auto">
                <a:xfrm flipH="1">
                  <a:off x="8115" y="6675"/>
                  <a:ext cx="210" cy="240"/>
                </a:xfrm>
                <a:prstGeom prst="line">
                  <a:avLst/>
                </a:prstGeom>
                <a:noFill/>
                <a:ln w="19050">
                  <a:solidFill>
                    <a:srgbClr val="000000"/>
                  </a:solidFill>
                  <a:round/>
                </a:ln>
              </p:spPr>
              <p:txBody>
                <a:bodyPr/>
                <a:lstStyle/>
                <a:p>
                  <a:endParaRPr lang="en-US"/>
                </a:p>
              </p:txBody>
            </p:sp>
          </p:grpSp>
          <p:grpSp>
            <p:nvGrpSpPr>
              <p:cNvPr id="19501" name="Group 31"/>
              <p:cNvGrpSpPr/>
              <p:nvPr/>
            </p:nvGrpSpPr>
            <p:grpSpPr bwMode="auto">
              <a:xfrm>
                <a:off x="7380" y="7035"/>
                <a:ext cx="345" cy="315"/>
                <a:chOff x="8055" y="6645"/>
                <a:chExt cx="345" cy="285"/>
              </a:xfrm>
            </p:grpSpPr>
            <p:sp>
              <p:nvSpPr>
                <p:cNvPr id="19522" name="Oval 32"/>
                <p:cNvSpPr>
                  <a:spLocks noChangeArrowheads="1"/>
                </p:cNvSpPr>
                <p:nvPr/>
              </p:nvSpPr>
              <p:spPr bwMode="auto">
                <a:xfrm>
                  <a:off x="8055" y="6645"/>
                  <a:ext cx="345" cy="285"/>
                </a:xfrm>
                <a:prstGeom prst="ellipse">
                  <a:avLst/>
                </a:prstGeom>
                <a:solidFill>
                  <a:srgbClr val="FFFFFF"/>
                </a:solidFill>
                <a:ln w="9525">
                  <a:solidFill>
                    <a:srgbClr val="000000"/>
                  </a:solidFill>
                  <a:round/>
                </a:ln>
              </p:spPr>
              <p:txBody>
                <a:bodyPr/>
                <a:lstStyle/>
                <a:p>
                  <a:endParaRPr lang="ms-MY"/>
                </a:p>
              </p:txBody>
            </p:sp>
            <p:sp>
              <p:nvSpPr>
                <p:cNvPr id="19523" name="Line 33"/>
                <p:cNvSpPr>
                  <a:spLocks noChangeShapeType="1"/>
                </p:cNvSpPr>
                <p:nvPr/>
              </p:nvSpPr>
              <p:spPr bwMode="auto">
                <a:xfrm>
                  <a:off x="8100" y="6675"/>
                  <a:ext cx="240" cy="225"/>
                </a:xfrm>
                <a:prstGeom prst="line">
                  <a:avLst/>
                </a:prstGeom>
                <a:noFill/>
                <a:ln w="19050">
                  <a:solidFill>
                    <a:srgbClr val="000000"/>
                  </a:solidFill>
                  <a:round/>
                </a:ln>
              </p:spPr>
              <p:txBody>
                <a:bodyPr/>
                <a:lstStyle/>
                <a:p>
                  <a:endParaRPr lang="en-US"/>
                </a:p>
              </p:txBody>
            </p:sp>
            <p:sp>
              <p:nvSpPr>
                <p:cNvPr id="19524" name="Line 34"/>
                <p:cNvSpPr>
                  <a:spLocks noChangeShapeType="1"/>
                </p:cNvSpPr>
                <p:nvPr/>
              </p:nvSpPr>
              <p:spPr bwMode="auto">
                <a:xfrm flipH="1">
                  <a:off x="8115" y="6675"/>
                  <a:ext cx="210" cy="240"/>
                </a:xfrm>
                <a:prstGeom prst="line">
                  <a:avLst/>
                </a:prstGeom>
                <a:noFill/>
                <a:ln w="19050">
                  <a:solidFill>
                    <a:srgbClr val="000000"/>
                  </a:solidFill>
                  <a:round/>
                </a:ln>
              </p:spPr>
              <p:txBody>
                <a:bodyPr/>
                <a:lstStyle/>
                <a:p>
                  <a:endParaRPr lang="en-US"/>
                </a:p>
              </p:txBody>
            </p:sp>
          </p:grpSp>
          <p:grpSp>
            <p:nvGrpSpPr>
              <p:cNvPr id="19502" name="Group 35"/>
              <p:cNvGrpSpPr/>
              <p:nvPr/>
            </p:nvGrpSpPr>
            <p:grpSpPr bwMode="auto">
              <a:xfrm>
                <a:off x="8505" y="6765"/>
                <a:ext cx="345" cy="315"/>
                <a:chOff x="8055" y="6645"/>
                <a:chExt cx="345" cy="285"/>
              </a:xfrm>
            </p:grpSpPr>
            <p:sp>
              <p:nvSpPr>
                <p:cNvPr id="19519" name="Oval 36"/>
                <p:cNvSpPr>
                  <a:spLocks noChangeArrowheads="1"/>
                </p:cNvSpPr>
                <p:nvPr/>
              </p:nvSpPr>
              <p:spPr bwMode="auto">
                <a:xfrm>
                  <a:off x="8055" y="6645"/>
                  <a:ext cx="345" cy="285"/>
                </a:xfrm>
                <a:prstGeom prst="ellipse">
                  <a:avLst/>
                </a:prstGeom>
                <a:solidFill>
                  <a:srgbClr val="FFFFFF"/>
                </a:solidFill>
                <a:ln w="9525">
                  <a:solidFill>
                    <a:srgbClr val="000000"/>
                  </a:solidFill>
                  <a:round/>
                </a:ln>
              </p:spPr>
              <p:txBody>
                <a:bodyPr/>
                <a:lstStyle/>
                <a:p>
                  <a:endParaRPr lang="ms-MY"/>
                </a:p>
              </p:txBody>
            </p:sp>
            <p:sp>
              <p:nvSpPr>
                <p:cNvPr id="19520" name="Line 37"/>
                <p:cNvSpPr>
                  <a:spLocks noChangeShapeType="1"/>
                </p:cNvSpPr>
                <p:nvPr/>
              </p:nvSpPr>
              <p:spPr bwMode="auto">
                <a:xfrm>
                  <a:off x="8100" y="6675"/>
                  <a:ext cx="240" cy="225"/>
                </a:xfrm>
                <a:prstGeom prst="line">
                  <a:avLst/>
                </a:prstGeom>
                <a:noFill/>
                <a:ln w="19050">
                  <a:solidFill>
                    <a:srgbClr val="000000"/>
                  </a:solidFill>
                  <a:round/>
                </a:ln>
              </p:spPr>
              <p:txBody>
                <a:bodyPr/>
                <a:lstStyle/>
                <a:p>
                  <a:endParaRPr lang="en-US"/>
                </a:p>
              </p:txBody>
            </p:sp>
            <p:sp>
              <p:nvSpPr>
                <p:cNvPr id="19521" name="Line 38"/>
                <p:cNvSpPr>
                  <a:spLocks noChangeShapeType="1"/>
                </p:cNvSpPr>
                <p:nvPr/>
              </p:nvSpPr>
              <p:spPr bwMode="auto">
                <a:xfrm flipH="1">
                  <a:off x="8115" y="6675"/>
                  <a:ext cx="210" cy="240"/>
                </a:xfrm>
                <a:prstGeom prst="line">
                  <a:avLst/>
                </a:prstGeom>
                <a:noFill/>
                <a:ln w="19050">
                  <a:solidFill>
                    <a:srgbClr val="000000"/>
                  </a:solidFill>
                  <a:round/>
                </a:ln>
              </p:spPr>
              <p:txBody>
                <a:bodyPr/>
                <a:lstStyle/>
                <a:p>
                  <a:endParaRPr lang="en-US"/>
                </a:p>
              </p:txBody>
            </p:sp>
          </p:grpSp>
          <p:grpSp>
            <p:nvGrpSpPr>
              <p:cNvPr id="19503" name="Group 39"/>
              <p:cNvGrpSpPr/>
              <p:nvPr/>
            </p:nvGrpSpPr>
            <p:grpSpPr bwMode="auto">
              <a:xfrm>
                <a:off x="8865" y="7020"/>
                <a:ext cx="345" cy="315"/>
                <a:chOff x="8055" y="6645"/>
                <a:chExt cx="345" cy="285"/>
              </a:xfrm>
            </p:grpSpPr>
            <p:sp>
              <p:nvSpPr>
                <p:cNvPr id="19516" name="Oval 40"/>
                <p:cNvSpPr>
                  <a:spLocks noChangeArrowheads="1"/>
                </p:cNvSpPr>
                <p:nvPr/>
              </p:nvSpPr>
              <p:spPr bwMode="auto">
                <a:xfrm>
                  <a:off x="8055" y="6645"/>
                  <a:ext cx="345" cy="285"/>
                </a:xfrm>
                <a:prstGeom prst="ellipse">
                  <a:avLst/>
                </a:prstGeom>
                <a:solidFill>
                  <a:srgbClr val="FFFFFF"/>
                </a:solidFill>
                <a:ln w="9525">
                  <a:solidFill>
                    <a:srgbClr val="000000"/>
                  </a:solidFill>
                  <a:round/>
                </a:ln>
              </p:spPr>
              <p:txBody>
                <a:bodyPr/>
                <a:lstStyle/>
                <a:p>
                  <a:endParaRPr lang="ms-MY"/>
                </a:p>
              </p:txBody>
            </p:sp>
            <p:sp>
              <p:nvSpPr>
                <p:cNvPr id="19517" name="Line 41"/>
                <p:cNvSpPr>
                  <a:spLocks noChangeShapeType="1"/>
                </p:cNvSpPr>
                <p:nvPr/>
              </p:nvSpPr>
              <p:spPr bwMode="auto">
                <a:xfrm>
                  <a:off x="8100" y="6675"/>
                  <a:ext cx="240" cy="225"/>
                </a:xfrm>
                <a:prstGeom prst="line">
                  <a:avLst/>
                </a:prstGeom>
                <a:noFill/>
                <a:ln w="19050">
                  <a:solidFill>
                    <a:srgbClr val="000000"/>
                  </a:solidFill>
                  <a:round/>
                </a:ln>
              </p:spPr>
              <p:txBody>
                <a:bodyPr/>
                <a:lstStyle/>
                <a:p>
                  <a:endParaRPr lang="en-US"/>
                </a:p>
              </p:txBody>
            </p:sp>
            <p:sp>
              <p:nvSpPr>
                <p:cNvPr id="19518" name="Line 42"/>
                <p:cNvSpPr>
                  <a:spLocks noChangeShapeType="1"/>
                </p:cNvSpPr>
                <p:nvPr/>
              </p:nvSpPr>
              <p:spPr bwMode="auto">
                <a:xfrm flipH="1">
                  <a:off x="8115" y="6675"/>
                  <a:ext cx="210" cy="240"/>
                </a:xfrm>
                <a:prstGeom prst="line">
                  <a:avLst/>
                </a:prstGeom>
                <a:noFill/>
                <a:ln w="19050">
                  <a:solidFill>
                    <a:srgbClr val="000000"/>
                  </a:solidFill>
                  <a:round/>
                </a:ln>
              </p:spPr>
              <p:txBody>
                <a:bodyPr/>
                <a:lstStyle/>
                <a:p>
                  <a:endParaRPr lang="en-US"/>
                </a:p>
              </p:txBody>
            </p:sp>
          </p:grpSp>
          <p:grpSp>
            <p:nvGrpSpPr>
              <p:cNvPr id="19504" name="Group 43"/>
              <p:cNvGrpSpPr/>
              <p:nvPr/>
            </p:nvGrpSpPr>
            <p:grpSpPr bwMode="auto">
              <a:xfrm>
                <a:off x="8475" y="8235"/>
                <a:ext cx="345" cy="315"/>
                <a:chOff x="8055" y="8355"/>
                <a:chExt cx="345" cy="315"/>
              </a:xfrm>
            </p:grpSpPr>
            <p:sp>
              <p:nvSpPr>
                <p:cNvPr id="19514" name="Oval 44"/>
                <p:cNvSpPr>
                  <a:spLocks noChangeArrowheads="1"/>
                </p:cNvSpPr>
                <p:nvPr/>
              </p:nvSpPr>
              <p:spPr bwMode="auto">
                <a:xfrm>
                  <a:off x="8055" y="8355"/>
                  <a:ext cx="345" cy="315"/>
                </a:xfrm>
                <a:prstGeom prst="ellipse">
                  <a:avLst/>
                </a:prstGeom>
                <a:solidFill>
                  <a:srgbClr val="FFFFFF"/>
                </a:solidFill>
                <a:ln w="9525">
                  <a:solidFill>
                    <a:srgbClr val="000000"/>
                  </a:solidFill>
                  <a:round/>
                </a:ln>
              </p:spPr>
              <p:txBody>
                <a:bodyPr/>
                <a:lstStyle/>
                <a:p>
                  <a:endParaRPr lang="ms-MY"/>
                </a:p>
              </p:txBody>
            </p:sp>
            <p:sp>
              <p:nvSpPr>
                <p:cNvPr id="19515" name="Oval 45"/>
                <p:cNvSpPr>
                  <a:spLocks noChangeArrowheads="1"/>
                </p:cNvSpPr>
                <p:nvPr/>
              </p:nvSpPr>
              <p:spPr bwMode="auto">
                <a:xfrm>
                  <a:off x="8167" y="8445"/>
                  <a:ext cx="128" cy="128"/>
                </a:xfrm>
                <a:prstGeom prst="ellipse">
                  <a:avLst/>
                </a:prstGeom>
                <a:solidFill>
                  <a:srgbClr val="000000"/>
                </a:solidFill>
                <a:ln w="9525">
                  <a:solidFill>
                    <a:srgbClr val="000000"/>
                  </a:solidFill>
                  <a:round/>
                </a:ln>
              </p:spPr>
              <p:txBody>
                <a:bodyPr/>
                <a:lstStyle/>
                <a:p>
                  <a:endParaRPr lang="ms-MY"/>
                </a:p>
              </p:txBody>
            </p:sp>
          </p:grpSp>
          <p:grpSp>
            <p:nvGrpSpPr>
              <p:cNvPr id="19505" name="Group 46"/>
              <p:cNvGrpSpPr/>
              <p:nvPr/>
            </p:nvGrpSpPr>
            <p:grpSpPr bwMode="auto">
              <a:xfrm>
                <a:off x="8805" y="8010"/>
                <a:ext cx="345" cy="315"/>
                <a:chOff x="8055" y="8355"/>
                <a:chExt cx="345" cy="315"/>
              </a:xfrm>
            </p:grpSpPr>
            <p:sp>
              <p:nvSpPr>
                <p:cNvPr id="19512" name="Oval 47"/>
                <p:cNvSpPr>
                  <a:spLocks noChangeArrowheads="1"/>
                </p:cNvSpPr>
                <p:nvPr/>
              </p:nvSpPr>
              <p:spPr bwMode="auto">
                <a:xfrm>
                  <a:off x="8055" y="8355"/>
                  <a:ext cx="345" cy="315"/>
                </a:xfrm>
                <a:prstGeom prst="ellipse">
                  <a:avLst/>
                </a:prstGeom>
                <a:solidFill>
                  <a:srgbClr val="FFFFFF"/>
                </a:solidFill>
                <a:ln w="9525">
                  <a:solidFill>
                    <a:srgbClr val="000000"/>
                  </a:solidFill>
                  <a:round/>
                </a:ln>
              </p:spPr>
              <p:txBody>
                <a:bodyPr/>
                <a:lstStyle/>
                <a:p>
                  <a:endParaRPr lang="ms-MY"/>
                </a:p>
              </p:txBody>
            </p:sp>
            <p:sp>
              <p:nvSpPr>
                <p:cNvPr id="19513" name="Oval 48"/>
                <p:cNvSpPr>
                  <a:spLocks noChangeArrowheads="1"/>
                </p:cNvSpPr>
                <p:nvPr/>
              </p:nvSpPr>
              <p:spPr bwMode="auto">
                <a:xfrm>
                  <a:off x="8167" y="8445"/>
                  <a:ext cx="128" cy="128"/>
                </a:xfrm>
                <a:prstGeom prst="ellipse">
                  <a:avLst/>
                </a:prstGeom>
                <a:solidFill>
                  <a:srgbClr val="000000"/>
                </a:solidFill>
                <a:ln w="9525">
                  <a:solidFill>
                    <a:srgbClr val="000000"/>
                  </a:solidFill>
                  <a:round/>
                </a:ln>
              </p:spPr>
              <p:txBody>
                <a:bodyPr/>
                <a:lstStyle/>
                <a:p>
                  <a:endParaRPr lang="ms-MY"/>
                </a:p>
              </p:txBody>
            </p:sp>
          </p:grpSp>
          <p:grpSp>
            <p:nvGrpSpPr>
              <p:cNvPr id="19506" name="Group 49"/>
              <p:cNvGrpSpPr/>
              <p:nvPr/>
            </p:nvGrpSpPr>
            <p:grpSpPr bwMode="auto">
              <a:xfrm>
                <a:off x="7695" y="8250"/>
                <a:ext cx="345" cy="315"/>
                <a:chOff x="8055" y="8355"/>
                <a:chExt cx="345" cy="315"/>
              </a:xfrm>
            </p:grpSpPr>
            <p:sp>
              <p:nvSpPr>
                <p:cNvPr id="19510" name="Oval 50"/>
                <p:cNvSpPr>
                  <a:spLocks noChangeArrowheads="1"/>
                </p:cNvSpPr>
                <p:nvPr/>
              </p:nvSpPr>
              <p:spPr bwMode="auto">
                <a:xfrm>
                  <a:off x="8055" y="8355"/>
                  <a:ext cx="345" cy="315"/>
                </a:xfrm>
                <a:prstGeom prst="ellipse">
                  <a:avLst/>
                </a:prstGeom>
                <a:solidFill>
                  <a:srgbClr val="FFFFFF"/>
                </a:solidFill>
                <a:ln w="9525">
                  <a:solidFill>
                    <a:srgbClr val="000000"/>
                  </a:solidFill>
                  <a:round/>
                </a:ln>
              </p:spPr>
              <p:txBody>
                <a:bodyPr/>
                <a:lstStyle/>
                <a:p>
                  <a:endParaRPr lang="ms-MY"/>
                </a:p>
              </p:txBody>
            </p:sp>
            <p:sp>
              <p:nvSpPr>
                <p:cNvPr id="19511" name="Oval 51"/>
                <p:cNvSpPr>
                  <a:spLocks noChangeArrowheads="1"/>
                </p:cNvSpPr>
                <p:nvPr/>
              </p:nvSpPr>
              <p:spPr bwMode="auto">
                <a:xfrm>
                  <a:off x="8167" y="8445"/>
                  <a:ext cx="128" cy="128"/>
                </a:xfrm>
                <a:prstGeom prst="ellipse">
                  <a:avLst/>
                </a:prstGeom>
                <a:solidFill>
                  <a:srgbClr val="000000"/>
                </a:solidFill>
                <a:ln w="9525">
                  <a:solidFill>
                    <a:srgbClr val="000000"/>
                  </a:solidFill>
                  <a:round/>
                </a:ln>
              </p:spPr>
              <p:txBody>
                <a:bodyPr/>
                <a:lstStyle/>
                <a:p>
                  <a:endParaRPr lang="ms-MY"/>
                </a:p>
              </p:txBody>
            </p:sp>
          </p:grpSp>
          <p:grpSp>
            <p:nvGrpSpPr>
              <p:cNvPr id="19507" name="Group 52"/>
              <p:cNvGrpSpPr/>
              <p:nvPr/>
            </p:nvGrpSpPr>
            <p:grpSpPr bwMode="auto">
              <a:xfrm>
                <a:off x="7380" y="8010"/>
                <a:ext cx="345" cy="315"/>
                <a:chOff x="8055" y="8355"/>
                <a:chExt cx="345" cy="315"/>
              </a:xfrm>
            </p:grpSpPr>
            <p:sp>
              <p:nvSpPr>
                <p:cNvPr id="19508" name="Oval 53"/>
                <p:cNvSpPr>
                  <a:spLocks noChangeArrowheads="1"/>
                </p:cNvSpPr>
                <p:nvPr/>
              </p:nvSpPr>
              <p:spPr bwMode="auto">
                <a:xfrm>
                  <a:off x="8055" y="8355"/>
                  <a:ext cx="345" cy="315"/>
                </a:xfrm>
                <a:prstGeom prst="ellipse">
                  <a:avLst/>
                </a:prstGeom>
                <a:solidFill>
                  <a:srgbClr val="FFFFFF"/>
                </a:solidFill>
                <a:ln w="9525">
                  <a:solidFill>
                    <a:srgbClr val="000000"/>
                  </a:solidFill>
                  <a:round/>
                </a:ln>
              </p:spPr>
              <p:txBody>
                <a:bodyPr/>
                <a:lstStyle/>
                <a:p>
                  <a:endParaRPr lang="ms-MY"/>
                </a:p>
              </p:txBody>
            </p:sp>
            <p:sp>
              <p:nvSpPr>
                <p:cNvPr id="19509" name="Oval 54"/>
                <p:cNvSpPr>
                  <a:spLocks noChangeArrowheads="1"/>
                </p:cNvSpPr>
                <p:nvPr/>
              </p:nvSpPr>
              <p:spPr bwMode="auto">
                <a:xfrm>
                  <a:off x="8167" y="8445"/>
                  <a:ext cx="128" cy="128"/>
                </a:xfrm>
                <a:prstGeom prst="ellipse">
                  <a:avLst/>
                </a:prstGeom>
                <a:solidFill>
                  <a:srgbClr val="000000"/>
                </a:solidFill>
                <a:ln w="9525">
                  <a:solidFill>
                    <a:srgbClr val="000000"/>
                  </a:solidFill>
                  <a:round/>
                </a:ln>
              </p:spPr>
              <p:txBody>
                <a:bodyPr/>
                <a:lstStyle/>
                <a:p>
                  <a:endParaRPr lang="ms-MY"/>
                </a:p>
              </p:txBody>
            </p:sp>
          </p:grpSp>
        </p:grpSp>
        <p:sp>
          <p:nvSpPr>
            <p:cNvPr id="19492" name="Line 55"/>
            <p:cNvSpPr>
              <a:spLocks noChangeShapeType="1"/>
            </p:cNvSpPr>
            <p:nvPr/>
          </p:nvSpPr>
          <p:spPr bwMode="auto">
            <a:xfrm flipH="1">
              <a:off x="8235" y="4554"/>
              <a:ext cx="30" cy="4470"/>
            </a:xfrm>
            <a:prstGeom prst="line">
              <a:avLst/>
            </a:prstGeom>
            <a:noFill/>
            <a:ln w="9525">
              <a:solidFill>
                <a:srgbClr val="000000"/>
              </a:solidFill>
              <a:round/>
              <a:tailEnd type="triangle" w="med" len="med"/>
            </a:ln>
          </p:spPr>
          <p:txBody>
            <a:bodyPr/>
            <a:lstStyle/>
            <a:p>
              <a:endParaRPr lang="en-US"/>
            </a:p>
          </p:txBody>
        </p:sp>
        <p:sp>
          <p:nvSpPr>
            <p:cNvPr id="19493" name="Text Box 56"/>
            <p:cNvSpPr txBox="1">
              <a:spLocks noChangeArrowheads="1"/>
            </p:cNvSpPr>
            <p:nvPr/>
          </p:nvSpPr>
          <p:spPr bwMode="auto">
            <a:xfrm>
              <a:off x="8505" y="8724"/>
              <a:ext cx="840" cy="600"/>
            </a:xfrm>
            <a:prstGeom prst="rect">
              <a:avLst/>
            </a:prstGeom>
            <a:solidFill>
              <a:srgbClr val="FFFFFF"/>
            </a:solidFill>
            <a:ln w="9525">
              <a:noFill/>
              <a:miter lim="800000"/>
            </a:ln>
          </p:spPr>
          <p:txBody>
            <a:bodyPr/>
            <a:lstStyle/>
            <a:p>
              <a:r>
                <a:rPr lang="en-US" sz="1600"/>
                <a:t>B</a:t>
              </a:r>
              <a:endParaRPr lang="en-US"/>
            </a:p>
          </p:txBody>
        </p:sp>
        <p:sp>
          <p:nvSpPr>
            <p:cNvPr id="19494" name="Line 57"/>
            <p:cNvSpPr>
              <a:spLocks noChangeShapeType="1"/>
            </p:cNvSpPr>
            <p:nvPr/>
          </p:nvSpPr>
          <p:spPr bwMode="auto">
            <a:xfrm>
              <a:off x="8250" y="7680"/>
              <a:ext cx="2205" cy="0"/>
            </a:xfrm>
            <a:prstGeom prst="line">
              <a:avLst/>
            </a:prstGeom>
            <a:noFill/>
            <a:ln w="9525">
              <a:solidFill>
                <a:srgbClr val="000000"/>
              </a:solidFill>
              <a:round/>
              <a:tailEnd type="triangle" w="med" len="med"/>
            </a:ln>
          </p:spPr>
          <p:txBody>
            <a:bodyPr/>
            <a:lstStyle/>
            <a:p>
              <a:endParaRPr lang="en-US"/>
            </a:p>
          </p:txBody>
        </p:sp>
        <p:sp>
          <p:nvSpPr>
            <p:cNvPr id="19495" name="Line 58"/>
            <p:cNvSpPr>
              <a:spLocks noChangeShapeType="1"/>
            </p:cNvSpPr>
            <p:nvPr/>
          </p:nvSpPr>
          <p:spPr bwMode="auto">
            <a:xfrm flipH="1">
              <a:off x="6150" y="5925"/>
              <a:ext cx="2085" cy="15"/>
            </a:xfrm>
            <a:prstGeom prst="line">
              <a:avLst/>
            </a:prstGeom>
            <a:noFill/>
            <a:ln w="9525">
              <a:solidFill>
                <a:srgbClr val="000000"/>
              </a:solidFill>
              <a:round/>
              <a:tailEnd type="triangle" w="med" len="med"/>
            </a:ln>
          </p:spPr>
          <p:txBody>
            <a:bodyPr/>
            <a:lstStyle/>
            <a:p>
              <a:endParaRPr lang="en-US"/>
            </a:p>
          </p:txBody>
        </p:sp>
        <p:sp>
          <p:nvSpPr>
            <p:cNvPr id="19496" name="Text Box 59"/>
            <p:cNvSpPr txBox="1">
              <a:spLocks noChangeArrowheads="1"/>
            </p:cNvSpPr>
            <p:nvPr/>
          </p:nvSpPr>
          <p:spPr bwMode="auto">
            <a:xfrm>
              <a:off x="5685" y="5040"/>
              <a:ext cx="975" cy="690"/>
            </a:xfrm>
            <a:prstGeom prst="rect">
              <a:avLst/>
            </a:prstGeom>
            <a:solidFill>
              <a:srgbClr val="FFFFFF"/>
            </a:solidFill>
            <a:ln w="9525">
              <a:noFill/>
              <a:miter lim="800000"/>
            </a:ln>
          </p:spPr>
          <p:txBody>
            <a:bodyPr/>
            <a:lstStyle/>
            <a:p>
              <a:r>
                <a:rPr lang="en-US" sz="1600">
                  <a:latin typeface="Times New Roman" panose="02020603050405020304" pitchFamily="18" charset="0"/>
                </a:rPr>
                <a:t>F</a:t>
              </a:r>
              <a:endParaRPr lang="en-US"/>
            </a:p>
          </p:txBody>
        </p:sp>
      </p:grpSp>
      <p:sp>
        <p:nvSpPr>
          <p:cNvPr id="19463" name="Text Box 80"/>
          <p:cNvSpPr txBox="1">
            <a:spLocks noChangeArrowheads="1"/>
          </p:cNvSpPr>
          <p:nvPr/>
        </p:nvSpPr>
        <p:spPr bwMode="auto">
          <a:xfrm>
            <a:off x="5224463" y="5656263"/>
            <a:ext cx="3524250" cy="1190625"/>
          </a:xfrm>
          <a:prstGeom prst="rect">
            <a:avLst/>
          </a:prstGeom>
          <a:solidFill>
            <a:srgbClr val="FFFFFF"/>
          </a:solidFill>
          <a:ln w="9525">
            <a:noFill/>
            <a:miter lim="800000"/>
          </a:ln>
        </p:spPr>
        <p:txBody>
          <a:bodyPr/>
          <a:lstStyle/>
          <a:p>
            <a:r>
              <a:rPr lang="en-US" sz="2000">
                <a:latin typeface="Times New Roman" panose="02020603050405020304" pitchFamily="18" charset="0"/>
              </a:rPr>
              <a:t>Current (I)</a:t>
            </a:r>
            <a:r>
              <a:rPr lang="en-US" sz="2000"/>
              <a:t> flows in rotor.</a:t>
            </a:r>
            <a:endParaRPr lang="en-US" sz="2000"/>
          </a:p>
          <a:p>
            <a:r>
              <a:rPr lang="en-US" sz="2000"/>
              <a:t>Force on conductor: F=</a:t>
            </a:r>
            <a:r>
              <a:rPr lang="en-US" sz="2000">
                <a:latin typeface="Times New Roman" panose="02020603050405020304" pitchFamily="18" charset="0"/>
              </a:rPr>
              <a:t>IB</a:t>
            </a:r>
            <a:r>
              <a:rPr lang="en-US" sz="2000" i="1">
                <a:latin typeface="Times New Roman" panose="02020603050405020304" pitchFamily="18" charset="0"/>
              </a:rPr>
              <a:t>l</a:t>
            </a:r>
            <a:endParaRPr lang="en-US" sz="2000" i="1">
              <a:latin typeface="Times New Roman" panose="02020603050405020304" pitchFamily="18" charset="0"/>
            </a:endParaRPr>
          </a:p>
          <a:p>
            <a:r>
              <a:rPr lang="en-US" sz="2000"/>
              <a:t>Torque: T=F</a:t>
            </a:r>
            <a:r>
              <a:rPr lang="en-US" sz="2000" i="1">
                <a:latin typeface="Times New Roman" panose="02020603050405020304" pitchFamily="18" charset="0"/>
              </a:rPr>
              <a:t>r</a:t>
            </a:r>
            <a:endParaRPr lang="en-US" sz="2000"/>
          </a:p>
        </p:txBody>
      </p:sp>
      <p:grpSp>
        <p:nvGrpSpPr>
          <p:cNvPr id="19464" name="Group 87"/>
          <p:cNvGrpSpPr/>
          <p:nvPr/>
        </p:nvGrpSpPr>
        <p:grpSpPr bwMode="auto">
          <a:xfrm>
            <a:off x="323850" y="2811463"/>
            <a:ext cx="3887788" cy="3890962"/>
            <a:chOff x="204" y="1771"/>
            <a:chExt cx="2449" cy="2451"/>
          </a:xfrm>
        </p:grpSpPr>
        <p:grpSp>
          <p:nvGrpSpPr>
            <p:cNvPr id="19465" name="Group 60"/>
            <p:cNvGrpSpPr/>
            <p:nvPr/>
          </p:nvGrpSpPr>
          <p:grpSpPr bwMode="auto">
            <a:xfrm>
              <a:off x="440" y="1918"/>
              <a:ext cx="1720" cy="1908"/>
              <a:chOff x="1101" y="4794"/>
              <a:chExt cx="4299" cy="4770"/>
            </a:xfrm>
          </p:grpSpPr>
          <p:sp>
            <p:nvSpPr>
              <p:cNvPr id="19471" name="Text Box 61"/>
              <p:cNvSpPr txBox="1">
                <a:spLocks noChangeArrowheads="1"/>
              </p:cNvSpPr>
              <p:nvPr/>
            </p:nvSpPr>
            <p:spPr bwMode="auto">
              <a:xfrm>
                <a:off x="4185" y="6264"/>
                <a:ext cx="840" cy="600"/>
              </a:xfrm>
              <a:prstGeom prst="rect">
                <a:avLst/>
              </a:prstGeom>
              <a:solidFill>
                <a:srgbClr val="FFFFFF"/>
              </a:solidFill>
              <a:ln w="9525">
                <a:noFill/>
                <a:miter lim="800000"/>
              </a:ln>
            </p:spPr>
            <p:txBody>
              <a:bodyPr/>
              <a:lstStyle/>
              <a:p>
                <a:r>
                  <a:rPr lang="en-US" sz="1600"/>
                  <a:t>l</a:t>
                </a:r>
                <a:endParaRPr lang="en-US"/>
              </a:p>
            </p:txBody>
          </p:sp>
          <p:grpSp>
            <p:nvGrpSpPr>
              <p:cNvPr id="19472" name="Group 62"/>
              <p:cNvGrpSpPr/>
              <p:nvPr/>
            </p:nvGrpSpPr>
            <p:grpSpPr bwMode="auto">
              <a:xfrm>
                <a:off x="1101" y="4794"/>
                <a:ext cx="4299" cy="3960"/>
                <a:chOff x="1746" y="5010"/>
                <a:chExt cx="3639" cy="3165"/>
              </a:xfrm>
            </p:grpSpPr>
            <p:grpSp>
              <p:nvGrpSpPr>
                <p:cNvPr id="19479" name="Group 63"/>
                <p:cNvGrpSpPr/>
                <p:nvPr/>
              </p:nvGrpSpPr>
              <p:grpSpPr bwMode="auto">
                <a:xfrm>
                  <a:off x="2220" y="5340"/>
                  <a:ext cx="3165" cy="2385"/>
                  <a:chOff x="2160" y="5355"/>
                  <a:chExt cx="3165" cy="2385"/>
                </a:xfrm>
              </p:grpSpPr>
              <p:sp>
                <p:nvSpPr>
                  <p:cNvPr id="19484" name="Oval 64"/>
                  <p:cNvSpPr>
                    <a:spLocks noChangeArrowheads="1"/>
                  </p:cNvSpPr>
                  <p:nvPr/>
                </p:nvSpPr>
                <p:spPr bwMode="auto">
                  <a:xfrm rot="92934">
                    <a:off x="3645" y="5355"/>
                    <a:ext cx="1680" cy="1650"/>
                  </a:xfrm>
                  <a:prstGeom prst="ellipse">
                    <a:avLst/>
                  </a:prstGeom>
                  <a:solidFill>
                    <a:srgbClr val="FFFFFF"/>
                  </a:solidFill>
                  <a:ln w="9525">
                    <a:solidFill>
                      <a:srgbClr val="000000"/>
                    </a:solidFill>
                    <a:round/>
                  </a:ln>
                </p:spPr>
                <p:txBody>
                  <a:bodyPr/>
                  <a:lstStyle/>
                  <a:p>
                    <a:endParaRPr lang="ms-MY"/>
                  </a:p>
                </p:txBody>
              </p:sp>
              <p:sp>
                <p:nvSpPr>
                  <p:cNvPr id="19485" name="Rectangle 65"/>
                  <p:cNvSpPr>
                    <a:spLocks noChangeArrowheads="1"/>
                  </p:cNvSpPr>
                  <p:nvPr/>
                </p:nvSpPr>
                <p:spPr bwMode="auto">
                  <a:xfrm rot="-620904">
                    <a:off x="3555" y="5400"/>
                    <a:ext cx="1080" cy="1695"/>
                  </a:xfrm>
                  <a:prstGeom prst="rect">
                    <a:avLst/>
                  </a:prstGeom>
                  <a:solidFill>
                    <a:srgbClr val="FFFFFF"/>
                  </a:solidFill>
                  <a:ln w="9525">
                    <a:noFill/>
                    <a:miter lim="800000"/>
                  </a:ln>
                </p:spPr>
                <p:txBody>
                  <a:bodyPr/>
                  <a:lstStyle/>
                  <a:p>
                    <a:endParaRPr lang="ms-MY"/>
                  </a:p>
                </p:txBody>
              </p:sp>
              <p:sp>
                <p:nvSpPr>
                  <p:cNvPr id="19486" name="Oval 66"/>
                  <p:cNvSpPr>
                    <a:spLocks noChangeArrowheads="1"/>
                  </p:cNvSpPr>
                  <p:nvPr/>
                </p:nvSpPr>
                <p:spPr bwMode="auto">
                  <a:xfrm>
                    <a:off x="2160" y="6090"/>
                    <a:ext cx="1680" cy="1650"/>
                  </a:xfrm>
                  <a:prstGeom prst="ellipse">
                    <a:avLst/>
                  </a:prstGeom>
                  <a:solidFill>
                    <a:srgbClr val="FFFFFF"/>
                  </a:solidFill>
                  <a:ln w="9525">
                    <a:solidFill>
                      <a:srgbClr val="000000"/>
                    </a:solidFill>
                    <a:round/>
                  </a:ln>
                </p:spPr>
                <p:txBody>
                  <a:bodyPr/>
                  <a:lstStyle/>
                  <a:p>
                    <a:endParaRPr lang="ms-MY"/>
                  </a:p>
                </p:txBody>
              </p:sp>
              <p:sp>
                <p:nvSpPr>
                  <p:cNvPr id="19487" name="Line 67"/>
                  <p:cNvSpPr>
                    <a:spLocks noChangeShapeType="1"/>
                  </p:cNvSpPr>
                  <p:nvPr/>
                </p:nvSpPr>
                <p:spPr bwMode="auto">
                  <a:xfrm flipV="1">
                    <a:off x="2670" y="5370"/>
                    <a:ext cx="1830" cy="780"/>
                  </a:xfrm>
                  <a:prstGeom prst="line">
                    <a:avLst/>
                  </a:prstGeom>
                  <a:noFill/>
                  <a:ln w="9525">
                    <a:solidFill>
                      <a:srgbClr val="000000"/>
                    </a:solidFill>
                    <a:round/>
                  </a:ln>
                </p:spPr>
                <p:txBody>
                  <a:bodyPr/>
                  <a:lstStyle/>
                  <a:p>
                    <a:endParaRPr lang="en-US"/>
                  </a:p>
                </p:txBody>
              </p:sp>
              <p:sp>
                <p:nvSpPr>
                  <p:cNvPr id="19488" name="Line 68"/>
                  <p:cNvSpPr>
                    <a:spLocks noChangeShapeType="1"/>
                  </p:cNvSpPr>
                  <p:nvPr/>
                </p:nvSpPr>
                <p:spPr bwMode="auto">
                  <a:xfrm flipV="1">
                    <a:off x="3270" y="6915"/>
                    <a:ext cx="1560" cy="795"/>
                  </a:xfrm>
                  <a:prstGeom prst="line">
                    <a:avLst/>
                  </a:prstGeom>
                  <a:noFill/>
                  <a:ln w="9525">
                    <a:solidFill>
                      <a:srgbClr val="000000"/>
                    </a:solidFill>
                    <a:round/>
                  </a:ln>
                </p:spPr>
                <p:txBody>
                  <a:bodyPr/>
                  <a:lstStyle/>
                  <a:p>
                    <a:endParaRPr lang="en-US"/>
                  </a:p>
                </p:txBody>
              </p:sp>
            </p:grpSp>
            <p:sp>
              <p:nvSpPr>
                <p:cNvPr id="19480" name="Oval 69"/>
                <p:cNvSpPr>
                  <a:spLocks noChangeArrowheads="1"/>
                </p:cNvSpPr>
                <p:nvPr/>
              </p:nvSpPr>
              <p:spPr bwMode="auto">
                <a:xfrm>
                  <a:off x="1746" y="5565"/>
                  <a:ext cx="2640" cy="2610"/>
                </a:xfrm>
                <a:prstGeom prst="ellipse">
                  <a:avLst/>
                </a:prstGeom>
                <a:noFill/>
                <a:ln w="9525">
                  <a:solidFill>
                    <a:srgbClr val="000000"/>
                  </a:solidFill>
                  <a:prstDash val="dash"/>
                  <a:round/>
                </a:ln>
              </p:spPr>
              <p:txBody>
                <a:bodyPr/>
                <a:lstStyle/>
                <a:p>
                  <a:endParaRPr lang="ms-MY"/>
                </a:p>
              </p:txBody>
            </p:sp>
            <p:sp>
              <p:nvSpPr>
                <p:cNvPr id="19481" name="Oval 70"/>
                <p:cNvSpPr>
                  <a:spLocks noChangeArrowheads="1"/>
                </p:cNvSpPr>
                <p:nvPr/>
              </p:nvSpPr>
              <p:spPr bwMode="auto">
                <a:xfrm>
                  <a:off x="2152" y="6000"/>
                  <a:ext cx="1813" cy="1800"/>
                </a:xfrm>
                <a:prstGeom prst="ellipse">
                  <a:avLst/>
                </a:prstGeom>
                <a:noFill/>
                <a:ln w="9525">
                  <a:solidFill>
                    <a:srgbClr val="000000"/>
                  </a:solidFill>
                  <a:prstDash val="dash"/>
                  <a:round/>
                </a:ln>
              </p:spPr>
              <p:txBody>
                <a:bodyPr/>
                <a:lstStyle/>
                <a:p>
                  <a:endParaRPr lang="ms-MY"/>
                </a:p>
              </p:txBody>
            </p:sp>
            <p:sp>
              <p:nvSpPr>
                <p:cNvPr id="19482" name="Line 71"/>
                <p:cNvSpPr>
                  <a:spLocks noChangeShapeType="1"/>
                </p:cNvSpPr>
                <p:nvPr/>
              </p:nvSpPr>
              <p:spPr bwMode="auto">
                <a:xfrm flipV="1">
                  <a:off x="2745" y="5010"/>
                  <a:ext cx="1440" cy="585"/>
                </a:xfrm>
                <a:prstGeom prst="line">
                  <a:avLst/>
                </a:prstGeom>
                <a:noFill/>
                <a:ln w="9525">
                  <a:solidFill>
                    <a:srgbClr val="000000"/>
                  </a:solidFill>
                  <a:prstDash val="dash"/>
                  <a:round/>
                </a:ln>
              </p:spPr>
              <p:txBody>
                <a:bodyPr/>
                <a:lstStyle/>
                <a:p>
                  <a:endParaRPr lang="en-US"/>
                </a:p>
              </p:txBody>
            </p:sp>
            <p:sp>
              <p:nvSpPr>
                <p:cNvPr id="19483" name="Line 72"/>
                <p:cNvSpPr>
                  <a:spLocks noChangeShapeType="1"/>
                </p:cNvSpPr>
                <p:nvPr/>
              </p:nvSpPr>
              <p:spPr bwMode="auto">
                <a:xfrm flipV="1">
                  <a:off x="3465" y="7305"/>
                  <a:ext cx="1665" cy="825"/>
                </a:xfrm>
                <a:prstGeom prst="line">
                  <a:avLst/>
                </a:prstGeom>
                <a:noFill/>
                <a:ln w="9525">
                  <a:solidFill>
                    <a:srgbClr val="000000"/>
                  </a:solidFill>
                  <a:prstDash val="dash"/>
                  <a:round/>
                </a:ln>
              </p:spPr>
              <p:txBody>
                <a:bodyPr/>
                <a:lstStyle/>
                <a:p>
                  <a:endParaRPr lang="en-US"/>
                </a:p>
              </p:txBody>
            </p:sp>
          </p:grpSp>
          <p:sp>
            <p:nvSpPr>
              <p:cNvPr id="19473" name="Line 73"/>
              <p:cNvSpPr>
                <a:spLocks noChangeShapeType="1"/>
              </p:cNvSpPr>
              <p:nvPr/>
            </p:nvSpPr>
            <p:spPr bwMode="auto">
              <a:xfrm flipH="1">
                <a:off x="2595" y="4884"/>
                <a:ext cx="30" cy="4470"/>
              </a:xfrm>
              <a:prstGeom prst="line">
                <a:avLst/>
              </a:prstGeom>
              <a:noFill/>
              <a:ln w="9525">
                <a:solidFill>
                  <a:srgbClr val="000000"/>
                </a:solidFill>
                <a:round/>
                <a:tailEnd type="triangle" w="med" len="med"/>
              </a:ln>
            </p:spPr>
            <p:txBody>
              <a:bodyPr/>
              <a:lstStyle/>
              <a:p>
                <a:endParaRPr lang="en-US"/>
              </a:p>
            </p:txBody>
          </p:sp>
          <p:sp>
            <p:nvSpPr>
              <p:cNvPr id="19474" name="Text Box 74"/>
              <p:cNvSpPr txBox="1">
                <a:spLocks noChangeArrowheads="1"/>
              </p:cNvSpPr>
              <p:nvPr/>
            </p:nvSpPr>
            <p:spPr bwMode="auto">
              <a:xfrm>
                <a:off x="2835" y="8964"/>
                <a:ext cx="840" cy="600"/>
              </a:xfrm>
              <a:prstGeom prst="rect">
                <a:avLst/>
              </a:prstGeom>
              <a:solidFill>
                <a:srgbClr val="FFFFFF"/>
              </a:solidFill>
              <a:ln w="9525">
                <a:noFill/>
                <a:miter lim="800000"/>
              </a:ln>
            </p:spPr>
            <p:txBody>
              <a:bodyPr/>
              <a:lstStyle/>
              <a:p>
                <a:r>
                  <a:rPr lang="en-US" sz="1600"/>
                  <a:t>B</a:t>
                </a:r>
                <a:endParaRPr lang="en-US"/>
              </a:p>
            </p:txBody>
          </p:sp>
          <p:sp>
            <p:nvSpPr>
              <p:cNvPr id="19475" name="Line 75"/>
              <p:cNvSpPr>
                <a:spLocks noChangeShapeType="1"/>
              </p:cNvSpPr>
              <p:nvPr/>
            </p:nvSpPr>
            <p:spPr bwMode="auto">
              <a:xfrm flipV="1">
                <a:off x="3510" y="5829"/>
                <a:ext cx="1755" cy="780"/>
              </a:xfrm>
              <a:prstGeom prst="line">
                <a:avLst/>
              </a:prstGeom>
              <a:noFill/>
              <a:ln w="9525">
                <a:solidFill>
                  <a:srgbClr val="000000"/>
                </a:solidFill>
                <a:round/>
                <a:headEnd type="triangle" w="med" len="med"/>
                <a:tailEnd type="triangle" w="med" len="med"/>
              </a:ln>
            </p:spPr>
            <p:txBody>
              <a:bodyPr/>
              <a:lstStyle/>
              <a:p>
                <a:endParaRPr lang="en-US"/>
              </a:p>
            </p:txBody>
          </p:sp>
          <p:sp>
            <p:nvSpPr>
              <p:cNvPr id="19476" name="Text Box 76"/>
              <p:cNvSpPr txBox="1">
                <a:spLocks noChangeArrowheads="1"/>
              </p:cNvSpPr>
              <p:nvPr/>
            </p:nvSpPr>
            <p:spPr bwMode="auto">
              <a:xfrm>
                <a:off x="4170" y="5694"/>
                <a:ext cx="840" cy="600"/>
              </a:xfrm>
              <a:prstGeom prst="rect">
                <a:avLst/>
              </a:prstGeom>
              <a:noFill/>
              <a:ln w="9525">
                <a:noFill/>
                <a:miter lim="800000"/>
              </a:ln>
            </p:spPr>
            <p:txBody>
              <a:bodyPr/>
              <a:lstStyle/>
              <a:p>
                <a:r>
                  <a:rPr lang="en-US" sz="1600" b="1" i="1">
                    <a:latin typeface="Times New Roman" panose="02020603050405020304" pitchFamily="18" charset="0"/>
                  </a:rPr>
                  <a:t>l</a:t>
                </a:r>
                <a:endParaRPr lang="en-US"/>
              </a:p>
            </p:txBody>
          </p:sp>
          <p:sp>
            <p:nvSpPr>
              <p:cNvPr id="19477" name="Line 77"/>
              <p:cNvSpPr>
                <a:spLocks noChangeShapeType="1"/>
              </p:cNvSpPr>
              <p:nvPr/>
            </p:nvSpPr>
            <p:spPr bwMode="auto">
              <a:xfrm flipH="1">
                <a:off x="1860" y="7119"/>
                <a:ext cx="705" cy="570"/>
              </a:xfrm>
              <a:prstGeom prst="line">
                <a:avLst/>
              </a:prstGeom>
              <a:noFill/>
              <a:ln w="9525">
                <a:solidFill>
                  <a:srgbClr val="000000"/>
                </a:solidFill>
                <a:round/>
                <a:tailEnd type="triangle" w="med" len="med"/>
              </a:ln>
            </p:spPr>
            <p:txBody>
              <a:bodyPr/>
              <a:lstStyle/>
              <a:p>
                <a:endParaRPr lang="en-US"/>
              </a:p>
            </p:txBody>
          </p:sp>
          <p:sp>
            <p:nvSpPr>
              <p:cNvPr id="19478" name="Text Box 78"/>
              <p:cNvSpPr txBox="1">
                <a:spLocks noChangeArrowheads="1"/>
              </p:cNvSpPr>
              <p:nvPr/>
            </p:nvSpPr>
            <p:spPr bwMode="auto">
              <a:xfrm>
                <a:off x="1845" y="6864"/>
                <a:ext cx="840" cy="600"/>
              </a:xfrm>
              <a:prstGeom prst="rect">
                <a:avLst/>
              </a:prstGeom>
              <a:noFill/>
              <a:ln w="9525">
                <a:noFill/>
                <a:miter lim="800000"/>
              </a:ln>
            </p:spPr>
            <p:txBody>
              <a:bodyPr/>
              <a:lstStyle/>
              <a:p>
                <a:r>
                  <a:rPr lang="en-US" sz="1600" b="1" i="1">
                    <a:latin typeface="Times New Roman" panose="02020603050405020304" pitchFamily="18" charset="0"/>
                  </a:rPr>
                  <a:t>r</a:t>
                </a:r>
                <a:endParaRPr lang="en-US"/>
              </a:p>
            </p:txBody>
          </p:sp>
        </p:grpSp>
        <p:sp>
          <p:nvSpPr>
            <p:cNvPr id="19466" name="Text Box 79"/>
            <p:cNvSpPr txBox="1">
              <a:spLocks noChangeArrowheads="1"/>
            </p:cNvSpPr>
            <p:nvPr/>
          </p:nvSpPr>
          <p:spPr bwMode="auto">
            <a:xfrm>
              <a:off x="444" y="3874"/>
              <a:ext cx="1710" cy="348"/>
            </a:xfrm>
            <a:prstGeom prst="rect">
              <a:avLst/>
            </a:prstGeom>
            <a:solidFill>
              <a:srgbClr val="FFFFFF"/>
            </a:solidFill>
            <a:ln w="9525">
              <a:noFill/>
              <a:miter lim="800000"/>
            </a:ln>
          </p:spPr>
          <p:txBody>
            <a:bodyPr/>
            <a:lstStyle/>
            <a:p>
              <a:r>
                <a:rPr lang="en-US" sz="2000"/>
                <a:t>Stator sets up B field</a:t>
              </a:r>
              <a:endParaRPr lang="en-US" sz="2000"/>
            </a:p>
          </p:txBody>
        </p:sp>
        <p:sp>
          <p:nvSpPr>
            <p:cNvPr id="19467" name="Text Box 83"/>
            <p:cNvSpPr txBox="1">
              <a:spLocks noChangeArrowheads="1"/>
            </p:cNvSpPr>
            <p:nvPr/>
          </p:nvSpPr>
          <p:spPr bwMode="auto">
            <a:xfrm>
              <a:off x="1882" y="3294"/>
              <a:ext cx="771" cy="250"/>
            </a:xfrm>
            <a:prstGeom prst="rect">
              <a:avLst/>
            </a:prstGeom>
            <a:noFill/>
            <a:ln w="9525">
              <a:noFill/>
              <a:miter lim="800000"/>
            </a:ln>
          </p:spPr>
          <p:txBody>
            <a:bodyPr>
              <a:spAutoFit/>
            </a:bodyPr>
            <a:lstStyle/>
            <a:p>
              <a:pPr>
                <a:spcBef>
                  <a:spcPct val="50000"/>
                </a:spcBef>
              </a:pPr>
              <a:r>
                <a:rPr lang="en-GB" sz="2000"/>
                <a:t>Rotor</a:t>
              </a:r>
              <a:endParaRPr lang="en-US" sz="2000"/>
            </a:p>
          </p:txBody>
        </p:sp>
        <p:sp>
          <p:nvSpPr>
            <p:cNvPr id="19468" name="Line 84"/>
            <p:cNvSpPr>
              <a:spLocks noChangeShapeType="1"/>
            </p:cNvSpPr>
            <p:nvPr/>
          </p:nvSpPr>
          <p:spPr bwMode="auto">
            <a:xfrm flipH="1" flipV="1">
              <a:off x="1837" y="2886"/>
              <a:ext cx="227" cy="453"/>
            </a:xfrm>
            <a:prstGeom prst="line">
              <a:avLst/>
            </a:prstGeom>
            <a:noFill/>
            <a:ln w="9525">
              <a:solidFill>
                <a:schemeClr val="tx1"/>
              </a:solidFill>
              <a:round/>
              <a:tailEnd type="triangle" w="med" len="med"/>
            </a:ln>
          </p:spPr>
          <p:txBody>
            <a:bodyPr/>
            <a:lstStyle/>
            <a:p>
              <a:endParaRPr lang="en-US"/>
            </a:p>
          </p:txBody>
        </p:sp>
        <p:sp>
          <p:nvSpPr>
            <p:cNvPr id="19469" name="Text Box 85"/>
            <p:cNvSpPr txBox="1">
              <a:spLocks noChangeArrowheads="1"/>
            </p:cNvSpPr>
            <p:nvPr/>
          </p:nvSpPr>
          <p:spPr bwMode="auto">
            <a:xfrm>
              <a:off x="204" y="1771"/>
              <a:ext cx="862" cy="250"/>
            </a:xfrm>
            <a:prstGeom prst="rect">
              <a:avLst/>
            </a:prstGeom>
            <a:noFill/>
            <a:ln w="9525">
              <a:noFill/>
              <a:miter lim="800000"/>
            </a:ln>
          </p:spPr>
          <p:txBody>
            <a:bodyPr>
              <a:spAutoFit/>
            </a:bodyPr>
            <a:lstStyle/>
            <a:p>
              <a:pPr>
                <a:spcBef>
                  <a:spcPct val="50000"/>
                </a:spcBef>
              </a:pPr>
              <a:r>
                <a:rPr lang="en-GB" sz="2000"/>
                <a:t>Stator</a:t>
              </a:r>
              <a:endParaRPr lang="en-US" sz="2000"/>
            </a:p>
          </p:txBody>
        </p:sp>
        <p:sp>
          <p:nvSpPr>
            <p:cNvPr id="19470" name="Line 86"/>
            <p:cNvSpPr>
              <a:spLocks noChangeShapeType="1"/>
            </p:cNvSpPr>
            <p:nvPr/>
          </p:nvSpPr>
          <p:spPr bwMode="auto">
            <a:xfrm>
              <a:off x="521" y="1979"/>
              <a:ext cx="272" cy="362"/>
            </a:xfrm>
            <a:prstGeom prst="line">
              <a:avLst/>
            </a:prstGeom>
            <a:noFill/>
            <a:ln w="9525">
              <a:solidFill>
                <a:schemeClr val="tx1"/>
              </a:solidFill>
              <a:rou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1204" name="Group 4"/>
          <p:cNvGrpSpPr/>
          <p:nvPr/>
        </p:nvGrpSpPr>
        <p:grpSpPr bwMode="auto">
          <a:xfrm>
            <a:off x="900113" y="260350"/>
            <a:ext cx="2089150" cy="2447925"/>
            <a:chOff x="1644" y="7972"/>
            <a:chExt cx="2731" cy="3190"/>
          </a:xfrm>
        </p:grpSpPr>
        <p:sp>
          <p:nvSpPr>
            <p:cNvPr id="51269" name="Text Box 5"/>
            <p:cNvSpPr txBox="1">
              <a:spLocks noChangeArrowheads="1"/>
            </p:cNvSpPr>
            <p:nvPr/>
          </p:nvSpPr>
          <p:spPr bwMode="auto">
            <a:xfrm>
              <a:off x="1644" y="8116"/>
              <a:ext cx="740" cy="545"/>
            </a:xfrm>
            <a:prstGeom prst="rect">
              <a:avLst/>
            </a:prstGeom>
            <a:solidFill>
              <a:srgbClr val="FFFFFF"/>
            </a:solidFill>
            <a:ln w="9525">
              <a:noFill/>
              <a:miter lim="800000"/>
            </a:ln>
          </p:spPr>
          <p:txBody>
            <a:bodyPr/>
            <a:lstStyle/>
            <a:p>
              <a:r>
                <a:rPr lang="en-US" sz="1600" b="1" i="1">
                  <a:latin typeface="Times New Roman" panose="02020603050405020304" pitchFamily="18" charset="0"/>
                </a:rPr>
                <a:t>B</a:t>
              </a:r>
              <a:endParaRPr lang="en-US"/>
            </a:p>
          </p:txBody>
        </p:sp>
        <p:grpSp>
          <p:nvGrpSpPr>
            <p:cNvPr id="51270" name="Group 6"/>
            <p:cNvGrpSpPr/>
            <p:nvPr/>
          </p:nvGrpSpPr>
          <p:grpSpPr bwMode="auto">
            <a:xfrm rot="-2675026">
              <a:off x="2060" y="8382"/>
              <a:ext cx="2315" cy="2280"/>
              <a:chOff x="1270" y="2260"/>
              <a:chExt cx="4010" cy="3990"/>
            </a:xfrm>
          </p:grpSpPr>
          <p:sp>
            <p:nvSpPr>
              <p:cNvPr id="51272" name="Oval 7"/>
              <p:cNvSpPr>
                <a:spLocks noChangeArrowheads="1"/>
              </p:cNvSpPr>
              <p:nvPr/>
            </p:nvSpPr>
            <p:spPr bwMode="auto">
              <a:xfrm>
                <a:off x="1270" y="2260"/>
                <a:ext cx="4010" cy="3990"/>
              </a:xfrm>
              <a:prstGeom prst="ellipse">
                <a:avLst/>
              </a:prstGeom>
              <a:solidFill>
                <a:srgbClr val="FFFFFF"/>
              </a:solidFill>
              <a:ln w="9525">
                <a:solidFill>
                  <a:srgbClr val="000000"/>
                </a:solidFill>
                <a:round/>
              </a:ln>
            </p:spPr>
            <p:txBody>
              <a:bodyPr/>
              <a:lstStyle/>
              <a:p>
                <a:endParaRPr lang="ms-MY"/>
              </a:p>
            </p:txBody>
          </p:sp>
          <p:grpSp>
            <p:nvGrpSpPr>
              <p:cNvPr id="51273" name="Group 8"/>
              <p:cNvGrpSpPr/>
              <p:nvPr/>
            </p:nvGrpSpPr>
            <p:grpSpPr bwMode="auto">
              <a:xfrm>
                <a:off x="1490" y="2370"/>
                <a:ext cx="3540" cy="3800"/>
                <a:chOff x="5800" y="1970"/>
                <a:chExt cx="3540" cy="3800"/>
              </a:xfrm>
            </p:grpSpPr>
            <p:sp>
              <p:nvSpPr>
                <p:cNvPr id="51274" name="AutoShape 9"/>
                <p:cNvSpPr>
                  <a:spLocks noChangeArrowheads="1"/>
                </p:cNvSpPr>
                <p:nvPr/>
              </p:nvSpPr>
              <p:spPr bwMode="auto">
                <a:xfrm>
                  <a:off x="7410" y="1970"/>
                  <a:ext cx="350" cy="350"/>
                </a:xfrm>
                <a:prstGeom prst="flowChartSummingJunction">
                  <a:avLst/>
                </a:prstGeom>
                <a:solidFill>
                  <a:srgbClr val="FFFFFF"/>
                </a:solidFill>
                <a:ln w="9525">
                  <a:solidFill>
                    <a:srgbClr val="000000"/>
                  </a:solidFill>
                  <a:round/>
                </a:ln>
              </p:spPr>
              <p:txBody>
                <a:bodyPr/>
                <a:lstStyle/>
                <a:p>
                  <a:endParaRPr lang="ms-MY"/>
                </a:p>
              </p:txBody>
            </p:sp>
            <p:grpSp>
              <p:nvGrpSpPr>
                <p:cNvPr id="51275" name="Group 10"/>
                <p:cNvGrpSpPr/>
                <p:nvPr/>
              </p:nvGrpSpPr>
              <p:grpSpPr bwMode="auto">
                <a:xfrm>
                  <a:off x="5800" y="2090"/>
                  <a:ext cx="1380" cy="1350"/>
                  <a:chOff x="5800" y="2090"/>
                  <a:chExt cx="1380" cy="1350"/>
                </a:xfrm>
              </p:grpSpPr>
              <p:sp>
                <p:nvSpPr>
                  <p:cNvPr id="51317" name="AutoShape 11"/>
                  <p:cNvSpPr>
                    <a:spLocks noChangeArrowheads="1"/>
                  </p:cNvSpPr>
                  <p:nvPr/>
                </p:nvSpPr>
                <p:spPr bwMode="auto">
                  <a:xfrm>
                    <a:off x="6890" y="2090"/>
                    <a:ext cx="290" cy="290"/>
                  </a:xfrm>
                  <a:prstGeom prst="flowChartSummingJunction">
                    <a:avLst/>
                  </a:prstGeom>
                  <a:solidFill>
                    <a:srgbClr val="FFFFFF"/>
                  </a:solidFill>
                  <a:ln w="9525">
                    <a:solidFill>
                      <a:srgbClr val="000000"/>
                    </a:solidFill>
                    <a:round/>
                  </a:ln>
                </p:spPr>
                <p:txBody>
                  <a:bodyPr/>
                  <a:lstStyle/>
                  <a:p>
                    <a:endParaRPr lang="ms-MY"/>
                  </a:p>
                </p:txBody>
              </p:sp>
              <p:sp>
                <p:nvSpPr>
                  <p:cNvPr id="51318" name="AutoShape 12"/>
                  <p:cNvSpPr>
                    <a:spLocks noChangeArrowheads="1"/>
                  </p:cNvSpPr>
                  <p:nvPr/>
                </p:nvSpPr>
                <p:spPr bwMode="auto">
                  <a:xfrm>
                    <a:off x="6470" y="2300"/>
                    <a:ext cx="250" cy="240"/>
                  </a:xfrm>
                  <a:prstGeom prst="flowChartSummingJunction">
                    <a:avLst/>
                  </a:prstGeom>
                  <a:solidFill>
                    <a:srgbClr val="FFFFFF"/>
                  </a:solidFill>
                  <a:ln w="9525">
                    <a:solidFill>
                      <a:srgbClr val="000000"/>
                    </a:solidFill>
                    <a:round/>
                  </a:ln>
                </p:spPr>
                <p:txBody>
                  <a:bodyPr/>
                  <a:lstStyle/>
                  <a:p>
                    <a:endParaRPr lang="ms-MY"/>
                  </a:p>
                </p:txBody>
              </p:sp>
              <p:sp>
                <p:nvSpPr>
                  <p:cNvPr id="51319" name="AutoShape 13"/>
                  <p:cNvSpPr>
                    <a:spLocks noChangeArrowheads="1"/>
                  </p:cNvSpPr>
                  <p:nvPr/>
                </p:nvSpPr>
                <p:spPr bwMode="auto">
                  <a:xfrm>
                    <a:off x="6160" y="2610"/>
                    <a:ext cx="210" cy="190"/>
                  </a:xfrm>
                  <a:prstGeom prst="flowChartSummingJunction">
                    <a:avLst/>
                  </a:prstGeom>
                  <a:solidFill>
                    <a:srgbClr val="FFFFFF"/>
                  </a:solidFill>
                  <a:ln w="9525">
                    <a:solidFill>
                      <a:srgbClr val="000000"/>
                    </a:solidFill>
                    <a:round/>
                  </a:ln>
                </p:spPr>
                <p:txBody>
                  <a:bodyPr/>
                  <a:lstStyle/>
                  <a:p>
                    <a:endParaRPr lang="ms-MY"/>
                  </a:p>
                </p:txBody>
              </p:sp>
              <p:sp>
                <p:nvSpPr>
                  <p:cNvPr id="51320" name="AutoShape 14"/>
                  <p:cNvSpPr>
                    <a:spLocks noChangeArrowheads="1"/>
                  </p:cNvSpPr>
                  <p:nvPr/>
                </p:nvSpPr>
                <p:spPr bwMode="auto">
                  <a:xfrm>
                    <a:off x="5930" y="2960"/>
                    <a:ext cx="190" cy="160"/>
                  </a:xfrm>
                  <a:prstGeom prst="flowChartSummingJunction">
                    <a:avLst/>
                  </a:prstGeom>
                  <a:solidFill>
                    <a:srgbClr val="FFFFFF"/>
                  </a:solidFill>
                  <a:ln w="9525">
                    <a:solidFill>
                      <a:srgbClr val="000000"/>
                    </a:solidFill>
                    <a:round/>
                  </a:ln>
                </p:spPr>
                <p:txBody>
                  <a:bodyPr/>
                  <a:lstStyle/>
                  <a:p>
                    <a:endParaRPr lang="ms-MY"/>
                  </a:p>
                </p:txBody>
              </p:sp>
              <p:sp>
                <p:nvSpPr>
                  <p:cNvPr id="51321" name="AutoShape 15"/>
                  <p:cNvSpPr>
                    <a:spLocks noChangeArrowheads="1"/>
                  </p:cNvSpPr>
                  <p:nvPr/>
                </p:nvSpPr>
                <p:spPr bwMode="auto">
                  <a:xfrm>
                    <a:off x="5800" y="3320"/>
                    <a:ext cx="150" cy="120"/>
                  </a:xfrm>
                  <a:prstGeom prst="flowChartSummingJunction">
                    <a:avLst/>
                  </a:prstGeom>
                  <a:solidFill>
                    <a:srgbClr val="FFFFFF"/>
                  </a:solidFill>
                  <a:ln w="9525">
                    <a:solidFill>
                      <a:srgbClr val="000000"/>
                    </a:solidFill>
                    <a:round/>
                  </a:ln>
                </p:spPr>
                <p:txBody>
                  <a:bodyPr/>
                  <a:lstStyle/>
                  <a:p>
                    <a:endParaRPr lang="ms-MY"/>
                  </a:p>
                </p:txBody>
              </p:sp>
            </p:grpSp>
            <p:grpSp>
              <p:nvGrpSpPr>
                <p:cNvPr id="51276" name="Group 16"/>
                <p:cNvGrpSpPr/>
                <p:nvPr/>
              </p:nvGrpSpPr>
              <p:grpSpPr bwMode="auto">
                <a:xfrm flipH="1">
                  <a:off x="7960" y="2070"/>
                  <a:ext cx="1380" cy="1350"/>
                  <a:chOff x="5800" y="2090"/>
                  <a:chExt cx="1380" cy="1350"/>
                </a:xfrm>
              </p:grpSpPr>
              <p:sp>
                <p:nvSpPr>
                  <p:cNvPr id="51312" name="AutoShape 17"/>
                  <p:cNvSpPr>
                    <a:spLocks noChangeArrowheads="1"/>
                  </p:cNvSpPr>
                  <p:nvPr/>
                </p:nvSpPr>
                <p:spPr bwMode="auto">
                  <a:xfrm>
                    <a:off x="6890" y="2090"/>
                    <a:ext cx="290" cy="290"/>
                  </a:xfrm>
                  <a:prstGeom prst="flowChartSummingJunction">
                    <a:avLst/>
                  </a:prstGeom>
                  <a:solidFill>
                    <a:srgbClr val="FFFFFF"/>
                  </a:solidFill>
                  <a:ln w="9525">
                    <a:solidFill>
                      <a:srgbClr val="000000"/>
                    </a:solidFill>
                    <a:round/>
                  </a:ln>
                </p:spPr>
                <p:txBody>
                  <a:bodyPr/>
                  <a:lstStyle/>
                  <a:p>
                    <a:endParaRPr lang="ms-MY"/>
                  </a:p>
                </p:txBody>
              </p:sp>
              <p:sp>
                <p:nvSpPr>
                  <p:cNvPr id="51313" name="AutoShape 18"/>
                  <p:cNvSpPr>
                    <a:spLocks noChangeArrowheads="1"/>
                  </p:cNvSpPr>
                  <p:nvPr/>
                </p:nvSpPr>
                <p:spPr bwMode="auto">
                  <a:xfrm>
                    <a:off x="6470" y="2300"/>
                    <a:ext cx="250" cy="240"/>
                  </a:xfrm>
                  <a:prstGeom prst="flowChartSummingJunction">
                    <a:avLst/>
                  </a:prstGeom>
                  <a:solidFill>
                    <a:srgbClr val="FFFFFF"/>
                  </a:solidFill>
                  <a:ln w="9525">
                    <a:solidFill>
                      <a:srgbClr val="000000"/>
                    </a:solidFill>
                    <a:round/>
                  </a:ln>
                </p:spPr>
                <p:txBody>
                  <a:bodyPr/>
                  <a:lstStyle/>
                  <a:p>
                    <a:endParaRPr lang="ms-MY"/>
                  </a:p>
                </p:txBody>
              </p:sp>
              <p:sp>
                <p:nvSpPr>
                  <p:cNvPr id="51314" name="AutoShape 19"/>
                  <p:cNvSpPr>
                    <a:spLocks noChangeArrowheads="1"/>
                  </p:cNvSpPr>
                  <p:nvPr/>
                </p:nvSpPr>
                <p:spPr bwMode="auto">
                  <a:xfrm>
                    <a:off x="6160" y="2610"/>
                    <a:ext cx="210" cy="190"/>
                  </a:xfrm>
                  <a:prstGeom prst="flowChartSummingJunction">
                    <a:avLst/>
                  </a:prstGeom>
                  <a:solidFill>
                    <a:srgbClr val="FFFFFF"/>
                  </a:solidFill>
                  <a:ln w="9525">
                    <a:solidFill>
                      <a:srgbClr val="000000"/>
                    </a:solidFill>
                    <a:round/>
                  </a:ln>
                </p:spPr>
                <p:txBody>
                  <a:bodyPr/>
                  <a:lstStyle/>
                  <a:p>
                    <a:endParaRPr lang="ms-MY"/>
                  </a:p>
                </p:txBody>
              </p:sp>
              <p:sp>
                <p:nvSpPr>
                  <p:cNvPr id="51315" name="AutoShape 20"/>
                  <p:cNvSpPr>
                    <a:spLocks noChangeArrowheads="1"/>
                  </p:cNvSpPr>
                  <p:nvPr/>
                </p:nvSpPr>
                <p:spPr bwMode="auto">
                  <a:xfrm>
                    <a:off x="5930" y="2960"/>
                    <a:ext cx="190" cy="160"/>
                  </a:xfrm>
                  <a:prstGeom prst="flowChartSummingJunction">
                    <a:avLst/>
                  </a:prstGeom>
                  <a:solidFill>
                    <a:srgbClr val="FFFFFF"/>
                  </a:solidFill>
                  <a:ln w="9525">
                    <a:solidFill>
                      <a:srgbClr val="000000"/>
                    </a:solidFill>
                    <a:round/>
                  </a:ln>
                </p:spPr>
                <p:txBody>
                  <a:bodyPr/>
                  <a:lstStyle/>
                  <a:p>
                    <a:endParaRPr lang="ms-MY"/>
                  </a:p>
                </p:txBody>
              </p:sp>
              <p:sp>
                <p:nvSpPr>
                  <p:cNvPr id="51316" name="AutoShape 21"/>
                  <p:cNvSpPr>
                    <a:spLocks noChangeArrowheads="1"/>
                  </p:cNvSpPr>
                  <p:nvPr/>
                </p:nvSpPr>
                <p:spPr bwMode="auto">
                  <a:xfrm>
                    <a:off x="5800" y="3320"/>
                    <a:ext cx="150" cy="120"/>
                  </a:xfrm>
                  <a:prstGeom prst="flowChartSummingJunction">
                    <a:avLst/>
                  </a:prstGeom>
                  <a:solidFill>
                    <a:srgbClr val="FFFFFF"/>
                  </a:solidFill>
                  <a:ln w="9525">
                    <a:solidFill>
                      <a:srgbClr val="000000"/>
                    </a:solidFill>
                    <a:round/>
                  </a:ln>
                </p:spPr>
                <p:txBody>
                  <a:bodyPr/>
                  <a:lstStyle/>
                  <a:p>
                    <a:endParaRPr lang="ms-MY"/>
                  </a:p>
                </p:txBody>
              </p:sp>
            </p:grpSp>
            <p:grpSp>
              <p:nvGrpSpPr>
                <p:cNvPr id="51277" name="Group 22"/>
                <p:cNvGrpSpPr/>
                <p:nvPr/>
              </p:nvGrpSpPr>
              <p:grpSpPr bwMode="auto">
                <a:xfrm>
                  <a:off x="7370" y="5410"/>
                  <a:ext cx="350" cy="360"/>
                  <a:chOff x="7370" y="5410"/>
                  <a:chExt cx="350" cy="360"/>
                </a:xfrm>
              </p:grpSpPr>
              <p:sp>
                <p:nvSpPr>
                  <p:cNvPr id="51310" name="Oval 23"/>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51311" name="Oval 24"/>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51278" name="Group 25"/>
                <p:cNvGrpSpPr/>
                <p:nvPr/>
              </p:nvGrpSpPr>
              <p:grpSpPr bwMode="auto">
                <a:xfrm>
                  <a:off x="7940" y="4400"/>
                  <a:ext cx="1370" cy="1270"/>
                  <a:chOff x="7940" y="4400"/>
                  <a:chExt cx="1370" cy="1270"/>
                </a:xfrm>
              </p:grpSpPr>
              <p:grpSp>
                <p:nvGrpSpPr>
                  <p:cNvPr id="51295" name="Group 26"/>
                  <p:cNvGrpSpPr/>
                  <p:nvPr/>
                </p:nvGrpSpPr>
                <p:grpSpPr bwMode="auto">
                  <a:xfrm>
                    <a:off x="7940" y="5370"/>
                    <a:ext cx="290" cy="300"/>
                    <a:chOff x="7370" y="5410"/>
                    <a:chExt cx="350" cy="360"/>
                  </a:xfrm>
                </p:grpSpPr>
                <p:sp>
                  <p:nvSpPr>
                    <p:cNvPr id="51308" name="Oval 27"/>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51309" name="Oval 28"/>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51296" name="Group 29"/>
                  <p:cNvGrpSpPr/>
                  <p:nvPr/>
                </p:nvGrpSpPr>
                <p:grpSpPr bwMode="auto">
                  <a:xfrm>
                    <a:off x="8380" y="5210"/>
                    <a:ext cx="270" cy="270"/>
                    <a:chOff x="7370" y="5410"/>
                    <a:chExt cx="350" cy="360"/>
                  </a:xfrm>
                </p:grpSpPr>
                <p:sp>
                  <p:nvSpPr>
                    <p:cNvPr id="51306" name="Oval 30"/>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51307" name="Oval 31"/>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51297" name="Group 32"/>
                  <p:cNvGrpSpPr/>
                  <p:nvPr/>
                </p:nvGrpSpPr>
                <p:grpSpPr bwMode="auto">
                  <a:xfrm>
                    <a:off x="8730" y="4970"/>
                    <a:ext cx="220" cy="210"/>
                    <a:chOff x="7370" y="5410"/>
                    <a:chExt cx="350" cy="360"/>
                  </a:xfrm>
                </p:grpSpPr>
                <p:sp>
                  <p:nvSpPr>
                    <p:cNvPr id="51304" name="Oval 33"/>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51305" name="Oval 34"/>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51298" name="Group 35"/>
                  <p:cNvGrpSpPr/>
                  <p:nvPr/>
                </p:nvGrpSpPr>
                <p:grpSpPr bwMode="auto">
                  <a:xfrm>
                    <a:off x="8990" y="4710"/>
                    <a:ext cx="170" cy="180"/>
                    <a:chOff x="7370" y="5410"/>
                    <a:chExt cx="350" cy="360"/>
                  </a:xfrm>
                </p:grpSpPr>
                <p:sp>
                  <p:nvSpPr>
                    <p:cNvPr id="51302" name="Oval 36"/>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51303" name="Oval 37"/>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51299" name="Group 38"/>
                  <p:cNvGrpSpPr/>
                  <p:nvPr/>
                </p:nvGrpSpPr>
                <p:grpSpPr bwMode="auto">
                  <a:xfrm>
                    <a:off x="9180" y="4400"/>
                    <a:ext cx="130" cy="140"/>
                    <a:chOff x="7370" y="5410"/>
                    <a:chExt cx="350" cy="360"/>
                  </a:xfrm>
                </p:grpSpPr>
                <p:sp>
                  <p:nvSpPr>
                    <p:cNvPr id="51300" name="Oval 39"/>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51301" name="Oval 40"/>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grpSp>
              <p:nvGrpSpPr>
                <p:cNvPr id="51279" name="Group 41"/>
                <p:cNvGrpSpPr/>
                <p:nvPr/>
              </p:nvGrpSpPr>
              <p:grpSpPr bwMode="auto">
                <a:xfrm flipH="1">
                  <a:off x="5820" y="4370"/>
                  <a:ext cx="1370" cy="1270"/>
                  <a:chOff x="7940" y="4400"/>
                  <a:chExt cx="1370" cy="1270"/>
                </a:xfrm>
              </p:grpSpPr>
              <p:grpSp>
                <p:nvGrpSpPr>
                  <p:cNvPr id="51280" name="Group 42"/>
                  <p:cNvGrpSpPr/>
                  <p:nvPr/>
                </p:nvGrpSpPr>
                <p:grpSpPr bwMode="auto">
                  <a:xfrm>
                    <a:off x="7940" y="5370"/>
                    <a:ext cx="290" cy="300"/>
                    <a:chOff x="7370" y="5410"/>
                    <a:chExt cx="350" cy="360"/>
                  </a:xfrm>
                </p:grpSpPr>
                <p:sp>
                  <p:nvSpPr>
                    <p:cNvPr id="51293" name="Oval 43"/>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51294" name="Oval 44"/>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51281" name="Group 45"/>
                  <p:cNvGrpSpPr/>
                  <p:nvPr/>
                </p:nvGrpSpPr>
                <p:grpSpPr bwMode="auto">
                  <a:xfrm>
                    <a:off x="8380" y="5210"/>
                    <a:ext cx="270" cy="270"/>
                    <a:chOff x="7370" y="5410"/>
                    <a:chExt cx="350" cy="360"/>
                  </a:xfrm>
                </p:grpSpPr>
                <p:sp>
                  <p:nvSpPr>
                    <p:cNvPr id="51291" name="Oval 46"/>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51292" name="Oval 47"/>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51282" name="Group 48"/>
                  <p:cNvGrpSpPr/>
                  <p:nvPr/>
                </p:nvGrpSpPr>
                <p:grpSpPr bwMode="auto">
                  <a:xfrm>
                    <a:off x="8730" y="4970"/>
                    <a:ext cx="220" cy="210"/>
                    <a:chOff x="7370" y="5410"/>
                    <a:chExt cx="350" cy="360"/>
                  </a:xfrm>
                </p:grpSpPr>
                <p:sp>
                  <p:nvSpPr>
                    <p:cNvPr id="51289" name="Oval 49"/>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51290" name="Oval 50"/>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51283" name="Group 51"/>
                  <p:cNvGrpSpPr/>
                  <p:nvPr/>
                </p:nvGrpSpPr>
                <p:grpSpPr bwMode="auto">
                  <a:xfrm>
                    <a:off x="8990" y="4710"/>
                    <a:ext cx="170" cy="180"/>
                    <a:chOff x="7370" y="5410"/>
                    <a:chExt cx="350" cy="360"/>
                  </a:xfrm>
                </p:grpSpPr>
                <p:sp>
                  <p:nvSpPr>
                    <p:cNvPr id="51287" name="Oval 52"/>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51288" name="Oval 53"/>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51284" name="Group 54"/>
                  <p:cNvGrpSpPr/>
                  <p:nvPr/>
                </p:nvGrpSpPr>
                <p:grpSpPr bwMode="auto">
                  <a:xfrm>
                    <a:off x="9180" y="4400"/>
                    <a:ext cx="130" cy="140"/>
                    <a:chOff x="7370" y="5410"/>
                    <a:chExt cx="350" cy="360"/>
                  </a:xfrm>
                </p:grpSpPr>
                <p:sp>
                  <p:nvSpPr>
                    <p:cNvPr id="51285" name="Oval 55"/>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51286" name="Oval 56"/>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grpSp>
        </p:grpSp>
        <p:sp>
          <p:nvSpPr>
            <p:cNvPr id="51271" name="Line 57"/>
            <p:cNvSpPr>
              <a:spLocks noChangeShapeType="1"/>
            </p:cNvSpPr>
            <p:nvPr/>
          </p:nvSpPr>
          <p:spPr bwMode="auto">
            <a:xfrm rot="-2675026" flipH="1" flipV="1">
              <a:off x="2646" y="7972"/>
              <a:ext cx="1254" cy="3190"/>
            </a:xfrm>
            <a:prstGeom prst="line">
              <a:avLst/>
            </a:prstGeom>
            <a:noFill/>
            <a:ln w="9525">
              <a:solidFill>
                <a:srgbClr val="000000"/>
              </a:solidFill>
              <a:round/>
              <a:tailEnd type="triangle" w="med" len="med"/>
            </a:ln>
          </p:spPr>
          <p:txBody>
            <a:bodyPr/>
            <a:lstStyle/>
            <a:p>
              <a:endParaRPr lang="en-US"/>
            </a:p>
          </p:txBody>
        </p:sp>
      </p:grpSp>
      <p:grpSp>
        <p:nvGrpSpPr>
          <p:cNvPr id="51205" name="Group 58"/>
          <p:cNvGrpSpPr/>
          <p:nvPr/>
        </p:nvGrpSpPr>
        <p:grpSpPr bwMode="auto">
          <a:xfrm>
            <a:off x="4500563" y="115888"/>
            <a:ext cx="3457575" cy="2592387"/>
            <a:chOff x="5854" y="7965"/>
            <a:chExt cx="4580" cy="3338"/>
          </a:xfrm>
        </p:grpSpPr>
        <p:sp>
          <p:nvSpPr>
            <p:cNvPr id="51209" name="Text Box 59"/>
            <p:cNvSpPr txBox="1">
              <a:spLocks noChangeArrowheads="1"/>
            </p:cNvSpPr>
            <p:nvPr/>
          </p:nvSpPr>
          <p:spPr bwMode="auto">
            <a:xfrm>
              <a:off x="6705" y="8460"/>
              <a:ext cx="510" cy="585"/>
            </a:xfrm>
            <a:prstGeom prst="rect">
              <a:avLst/>
            </a:prstGeom>
            <a:solidFill>
              <a:srgbClr val="FFFFFF"/>
            </a:solidFill>
            <a:ln w="9525">
              <a:noFill/>
              <a:miter lim="800000"/>
            </a:ln>
          </p:spPr>
          <p:txBody>
            <a:bodyPr/>
            <a:lstStyle/>
            <a:p>
              <a:r>
                <a:rPr lang="en-US" sz="1200" i="1">
                  <a:latin typeface="Times New Roman" panose="02020603050405020304" pitchFamily="18" charset="0"/>
                  <a:sym typeface="Symbol" panose="05050102010706020507" pitchFamily="18" charset="2"/>
                </a:rPr>
                <a:t></a:t>
              </a:r>
              <a:endParaRPr lang="en-US"/>
            </a:p>
          </p:txBody>
        </p:sp>
        <p:sp>
          <p:nvSpPr>
            <p:cNvPr id="51210" name="Text Box 60"/>
            <p:cNvSpPr txBox="1">
              <a:spLocks noChangeArrowheads="1"/>
            </p:cNvSpPr>
            <p:nvPr/>
          </p:nvSpPr>
          <p:spPr bwMode="auto">
            <a:xfrm>
              <a:off x="6469" y="10276"/>
              <a:ext cx="740" cy="545"/>
            </a:xfrm>
            <a:prstGeom prst="rect">
              <a:avLst/>
            </a:prstGeom>
            <a:solidFill>
              <a:srgbClr val="FFFFFF"/>
            </a:solidFill>
            <a:ln w="9525">
              <a:noFill/>
              <a:miter lim="800000"/>
            </a:ln>
          </p:spPr>
          <p:txBody>
            <a:bodyPr/>
            <a:lstStyle/>
            <a:p>
              <a:r>
                <a:rPr lang="en-US" sz="1600" b="1" i="1">
                  <a:latin typeface="Times New Roman" panose="02020603050405020304" pitchFamily="18" charset="0"/>
                </a:rPr>
                <a:t>F</a:t>
              </a:r>
              <a:endParaRPr lang="en-US"/>
            </a:p>
          </p:txBody>
        </p:sp>
        <p:sp>
          <p:nvSpPr>
            <p:cNvPr id="51211" name="Text Box 61"/>
            <p:cNvSpPr txBox="1">
              <a:spLocks noChangeArrowheads="1"/>
            </p:cNvSpPr>
            <p:nvPr/>
          </p:nvSpPr>
          <p:spPr bwMode="auto">
            <a:xfrm>
              <a:off x="5854" y="8836"/>
              <a:ext cx="740" cy="545"/>
            </a:xfrm>
            <a:prstGeom prst="rect">
              <a:avLst/>
            </a:prstGeom>
            <a:solidFill>
              <a:srgbClr val="FFFFFF"/>
            </a:solidFill>
            <a:ln w="9525">
              <a:noFill/>
              <a:miter lim="800000"/>
            </a:ln>
          </p:spPr>
          <p:txBody>
            <a:bodyPr/>
            <a:lstStyle/>
            <a:p>
              <a:r>
                <a:rPr lang="en-US" sz="1600" b="1" i="1">
                  <a:latin typeface="Times New Roman" panose="02020603050405020304" pitchFamily="18" charset="0"/>
                </a:rPr>
                <a:t>B</a:t>
              </a:r>
              <a:endParaRPr lang="en-US"/>
            </a:p>
          </p:txBody>
        </p:sp>
        <p:sp>
          <p:nvSpPr>
            <p:cNvPr id="51212" name="Text Box 62"/>
            <p:cNvSpPr txBox="1">
              <a:spLocks noChangeArrowheads="1"/>
            </p:cNvSpPr>
            <p:nvPr/>
          </p:nvSpPr>
          <p:spPr bwMode="auto">
            <a:xfrm>
              <a:off x="9694" y="8551"/>
              <a:ext cx="740" cy="545"/>
            </a:xfrm>
            <a:prstGeom prst="rect">
              <a:avLst/>
            </a:prstGeom>
            <a:solidFill>
              <a:srgbClr val="FFFFFF"/>
            </a:solidFill>
            <a:ln w="9525">
              <a:noFill/>
              <a:miter lim="800000"/>
            </a:ln>
          </p:spPr>
          <p:txBody>
            <a:bodyPr/>
            <a:lstStyle/>
            <a:p>
              <a:r>
                <a:rPr lang="en-US" sz="1600" b="1" i="1">
                  <a:latin typeface="Times New Roman" panose="02020603050405020304" pitchFamily="18" charset="0"/>
                </a:rPr>
                <a:t>F</a:t>
              </a:r>
              <a:endParaRPr lang="en-US"/>
            </a:p>
          </p:txBody>
        </p:sp>
        <p:grpSp>
          <p:nvGrpSpPr>
            <p:cNvPr id="51213" name="Group 63"/>
            <p:cNvGrpSpPr/>
            <p:nvPr/>
          </p:nvGrpSpPr>
          <p:grpSpPr bwMode="auto">
            <a:xfrm rot="-2675026">
              <a:off x="7115" y="8487"/>
              <a:ext cx="2315" cy="2280"/>
              <a:chOff x="1270" y="2260"/>
              <a:chExt cx="4010" cy="3990"/>
            </a:xfrm>
          </p:grpSpPr>
          <p:sp>
            <p:nvSpPr>
              <p:cNvPr id="51219" name="Oval 64"/>
              <p:cNvSpPr>
                <a:spLocks noChangeArrowheads="1"/>
              </p:cNvSpPr>
              <p:nvPr/>
            </p:nvSpPr>
            <p:spPr bwMode="auto">
              <a:xfrm>
                <a:off x="1270" y="2260"/>
                <a:ext cx="4010" cy="3990"/>
              </a:xfrm>
              <a:prstGeom prst="ellipse">
                <a:avLst/>
              </a:prstGeom>
              <a:solidFill>
                <a:srgbClr val="FFFFFF"/>
              </a:solidFill>
              <a:ln w="9525">
                <a:solidFill>
                  <a:srgbClr val="000000"/>
                </a:solidFill>
                <a:round/>
              </a:ln>
            </p:spPr>
            <p:txBody>
              <a:bodyPr/>
              <a:lstStyle/>
              <a:p>
                <a:endParaRPr lang="ms-MY"/>
              </a:p>
            </p:txBody>
          </p:sp>
          <p:grpSp>
            <p:nvGrpSpPr>
              <p:cNvPr id="51220" name="Group 65"/>
              <p:cNvGrpSpPr/>
              <p:nvPr/>
            </p:nvGrpSpPr>
            <p:grpSpPr bwMode="auto">
              <a:xfrm>
                <a:off x="1490" y="2370"/>
                <a:ext cx="3540" cy="3800"/>
                <a:chOff x="5800" y="1970"/>
                <a:chExt cx="3540" cy="3800"/>
              </a:xfrm>
            </p:grpSpPr>
            <p:sp>
              <p:nvSpPr>
                <p:cNvPr id="51221" name="AutoShape 66"/>
                <p:cNvSpPr>
                  <a:spLocks noChangeArrowheads="1"/>
                </p:cNvSpPr>
                <p:nvPr/>
              </p:nvSpPr>
              <p:spPr bwMode="auto">
                <a:xfrm>
                  <a:off x="7410" y="1970"/>
                  <a:ext cx="350" cy="350"/>
                </a:xfrm>
                <a:prstGeom prst="flowChartSummingJunction">
                  <a:avLst/>
                </a:prstGeom>
                <a:solidFill>
                  <a:srgbClr val="FFFFFF"/>
                </a:solidFill>
                <a:ln w="9525">
                  <a:solidFill>
                    <a:srgbClr val="000000"/>
                  </a:solidFill>
                  <a:round/>
                </a:ln>
              </p:spPr>
              <p:txBody>
                <a:bodyPr/>
                <a:lstStyle/>
                <a:p>
                  <a:endParaRPr lang="ms-MY"/>
                </a:p>
              </p:txBody>
            </p:sp>
            <p:grpSp>
              <p:nvGrpSpPr>
                <p:cNvPr id="51222" name="Group 67"/>
                <p:cNvGrpSpPr/>
                <p:nvPr/>
              </p:nvGrpSpPr>
              <p:grpSpPr bwMode="auto">
                <a:xfrm>
                  <a:off x="5800" y="2090"/>
                  <a:ext cx="1380" cy="1350"/>
                  <a:chOff x="5800" y="2090"/>
                  <a:chExt cx="1380" cy="1350"/>
                </a:xfrm>
              </p:grpSpPr>
              <p:sp>
                <p:nvSpPr>
                  <p:cNvPr id="51264" name="AutoShape 68"/>
                  <p:cNvSpPr>
                    <a:spLocks noChangeArrowheads="1"/>
                  </p:cNvSpPr>
                  <p:nvPr/>
                </p:nvSpPr>
                <p:spPr bwMode="auto">
                  <a:xfrm>
                    <a:off x="6890" y="2090"/>
                    <a:ext cx="290" cy="290"/>
                  </a:xfrm>
                  <a:prstGeom prst="flowChartSummingJunction">
                    <a:avLst/>
                  </a:prstGeom>
                  <a:solidFill>
                    <a:srgbClr val="FFFFFF"/>
                  </a:solidFill>
                  <a:ln w="9525">
                    <a:solidFill>
                      <a:srgbClr val="000000"/>
                    </a:solidFill>
                    <a:round/>
                  </a:ln>
                </p:spPr>
                <p:txBody>
                  <a:bodyPr/>
                  <a:lstStyle/>
                  <a:p>
                    <a:endParaRPr lang="ms-MY"/>
                  </a:p>
                </p:txBody>
              </p:sp>
              <p:sp>
                <p:nvSpPr>
                  <p:cNvPr id="51265" name="AutoShape 69"/>
                  <p:cNvSpPr>
                    <a:spLocks noChangeArrowheads="1"/>
                  </p:cNvSpPr>
                  <p:nvPr/>
                </p:nvSpPr>
                <p:spPr bwMode="auto">
                  <a:xfrm>
                    <a:off x="6470" y="2300"/>
                    <a:ext cx="250" cy="240"/>
                  </a:xfrm>
                  <a:prstGeom prst="flowChartSummingJunction">
                    <a:avLst/>
                  </a:prstGeom>
                  <a:solidFill>
                    <a:srgbClr val="FFFFFF"/>
                  </a:solidFill>
                  <a:ln w="9525">
                    <a:solidFill>
                      <a:srgbClr val="000000"/>
                    </a:solidFill>
                    <a:round/>
                  </a:ln>
                </p:spPr>
                <p:txBody>
                  <a:bodyPr/>
                  <a:lstStyle/>
                  <a:p>
                    <a:endParaRPr lang="ms-MY"/>
                  </a:p>
                </p:txBody>
              </p:sp>
              <p:sp>
                <p:nvSpPr>
                  <p:cNvPr id="51266" name="AutoShape 70"/>
                  <p:cNvSpPr>
                    <a:spLocks noChangeArrowheads="1"/>
                  </p:cNvSpPr>
                  <p:nvPr/>
                </p:nvSpPr>
                <p:spPr bwMode="auto">
                  <a:xfrm>
                    <a:off x="6160" y="2610"/>
                    <a:ext cx="210" cy="190"/>
                  </a:xfrm>
                  <a:prstGeom prst="flowChartSummingJunction">
                    <a:avLst/>
                  </a:prstGeom>
                  <a:solidFill>
                    <a:srgbClr val="FFFFFF"/>
                  </a:solidFill>
                  <a:ln w="9525">
                    <a:solidFill>
                      <a:srgbClr val="000000"/>
                    </a:solidFill>
                    <a:round/>
                  </a:ln>
                </p:spPr>
                <p:txBody>
                  <a:bodyPr/>
                  <a:lstStyle/>
                  <a:p>
                    <a:endParaRPr lang="ms-MY"/>
                  </a:p>
                </p:txBody>
              </p:sp>
              <p:sp>
                <p:nvSpPr>
                  <p:cNvPr id="51267" name="AutoShape 71"/>
                  <p:cNvSpPr>
                    <a:spLocks noChangeArrowheads="1"/>
                  </p:cNvSpPr>
                  <p:nvPr/>
                </p:nvSpPr>
                <p:spPr bwMode="auto">
                  <a:xfrm>
                    <a:off x="5930" y="2960"/>
                    <a:ext cx="190" cy="160"/>
                  </a:xfrm>
                  <a:prstGeom prst="flowChartSummingJunction">
                    <a:avLst/>
                  </a:prstGeom>
                  <a:solidFill>
                    <a:srgbClr val="FFFFFF"/>
                  </a:solidFill>
                  <a:ln w="9525">
                    <a:solidFill>
                      <a:srgbClr val="000000"/>
                    </a:solidFill>
                    <a:round/>
                  </a:ln>
                </p:spPr>
                <p:txBody>
                  <a:bodyPr/>
                  <a:lstStyle/>
                  <a:p>
                    <a:endParaRPr lang="ms-MY"/>
                  </a:p>
                </p:txBody>
              </p:sp>
              <p:sp>
                <p:nvSpPr>
                  <p:cNvPr id="51268" name="AutoShape 72"/>
                  <p:cNvSpPr>
                    <a:spLocks noChangeArrowheads="1"/>
                  </p:cNvSpPr>
                  <p:nvPr/>
                </p:nvSpPr>
                <p:spPr bwMode="auto">
                  <a:xfrm>
                    <a:off x="5800" y="3320"/>
                    <a:ext cx="150" cy="120"/>
                  </a:xfrm>
                  <a:prstGeom prst="flowChartSummingJunction">
                    <a:avLst/>
                  </a:prstGeom>
                  <a:solidFill>
                    <a:srgbClr val="FFFFFF"/>
                  </a:solidFill>
                  <a:ln w="9525">
                    <a:solidFill>
                      <a:srgbClr val="000000"/>
                    </a:solidFill>
                    <a:round/>
                  </a:ln>
                </p:spPr>
                <p:txBody>
                  <a:bodyPr/>
                  <a:lstStyle/>
                  <a:p>
                    <a:endParaRPr lang="ms-MY"/>
                  </a:p>
                </p:txBody>
              </p:sp>
            </p:grpSp>
            <p:grpSp>
              <p:nvGrpSpPr>
                <p:cNvPr id="51223" name="Group 73"/>
                <p:cNvGrpSpPr/>
                <p:nvPr/>
              </p:nvGrpSpPr>
              <p:grpSpPr bwMode="auto">
                <a:xfrm flipH="1">
                  <a:off x="7960" y="2070"/>
                  <a:ext cx="1380" cy="1350"/>
                  <a:chOff x="5800" y="2090"/>
                  <a:chExt cx="1380" cy="1350"/>
                </a:xfrm>
              </p:grpSpPr>
              <p:sp>
                <p:nvSpPr>
                  <p:cNvPr id="51259" name="AutoShape 74"/>
                  <p:cNvSpPr>
                    <a:spLocks noChangeArrowheads="1"/>
                  </p:cNvSpPr>
                  <p:nvPr/>
                </p:nvSpPr>
                <p:spPr bwMode="auto">
                  <a:xfrm>
                    <a:off x="6890" y="2090"/>
                    <a:ext cx="290" cy="290"/>
                  </a:xfrm>
                  <a:prstGeom prst="flowChartSummingJunction">
                    <a:avLst/>
                  </a:prstGeom>
                  <a:solidFill>
                    <a:srgbClr val="FFFFFF"/>
                  </a:solidFill>
                  <a:ln w="9525">
                    <a:solidFill>
                      <a:srgbClr val="000000"/>
                    </a:solidFill>
                    <a:round/>
                  </a:ln>
                </p:spPr>
                <p:txBody>
                  <a:bodyPr/>
                  <a:lstStyle/>
                  <a:p>
                    <a:endParaRPr lang="ms-MY"/>
                  </a:p>
                </p:txBody>
              </p:sp>
              <p:sp>
                <p:nvSpPr>
                  <p:cNvPr id="51260" name="AutoShape 75"/>
                  <p:cNvSpPr>
                    <a:spLocks noChangeArrowheads="1"/>
                  </p:cNvSpPr>
                  <p:nvPr/>
                </p:nvSpPr>
                <p:spPr bwMode="auto">
                  <a:xfrm>
                    <a:off x="6470" y="2300"/>
                    <a:ext cx="250" cy="240"/>
                  </a:xfrm>
                  <a:prstGeom prst="flowChartSummingJunction">
                    <a:avLst/>
                  </a:prstGeom>
                  <a:solidFill>
                    <a:srgbClr val="FFFFFF"/>
                  </a:solidFill>
                  <a:ln w="9525">
                    <a:solidFill>
                      <a:srgbClr val="000000"/>
                    </a:solidFill>
                    <a:round/>
                  </a:ln>
                </p:spPr>
                <p:txBody>
                  <a:bodyPr/>
                  <a:lstStyle/>
                  <a:p>
                    <a:endParaRPr lang="ms-MY"/>
                  </a:p>
                </p:txBody>
              </p:sp>
              <p:sp>
                <p:nvSpPr>
                  <p:cNvPr id="51261" name="AutoShape 76"/>
                  <p:cNvSpPr>
                    <a:spLocks noChangeArrowheads="1"/>
                  </p:cNvSpPr>
                  <p:nvPr/>
                </p:nvSpPr>
                <p:spPr bwMode="auto">
                  <a:xfrm>
                    <a:off x="6160" y="2610"/>
                    <a:ext cx="210" cy="190"/>
                  </a:xfrm>
                  <a:prstGeom prst="flowChartSummingJunction">
                    <a:avLst/>
                  </a:prstGeom>
                  <a:solidFill>
                    <a:srgbClr val="FFFFFF"/>
                  </a:solidFill>
                  <a:ln w="9525">
                    <a:solidFill>
                      <a:srgbClr val="000000"/>
                    </a:solidFill>
                    <a:round/>
                  </a:ln>
                </p:spPr>
                <p:txBody>
                  <a:bodyPr/>
                  <a:lstStyle/>
                  <a:p>
                    <a:endParaRPr lang="ms-MY"/>
                  </a:p>
                </p:txBody>
              </p:sp>
              <p:sp>
                <p:nvSpPr>
                  <p:cNvPr id="51262" name="AutoShape 77"/>
                  <p:cNvSpPr>
                    <a:spLocks noChangeArrowheads="1"/>
                  </p:cNvSpPr>
                  <p:nvPr/>
                </p:nvSpPr>
                <p:spPr bwMode="auto">
                  <a:xfrm>
                    <a:off x="5930" y="2960"/>
                    <a:ext cx="190" cy="160"/>
                  </a:xfrm>
                  <a:prstGeom prst="flowChartSummingJunction">
                    <a:avLst/>
                  </a:prstGeom>
                  <a:solidFill>
                    <a:srgbClr val="FFFFFF"/>
                  </a:solidFill>
                  <a:ln w="9525">
                    <a:solidFill>
                      <a:srgbClr val="000000"/>
                    </a:solidFill>
                    <a:round/>
                  </a:ln>
                </p:spPr>
                <p:txBody>
                  <a:bodyPr/>
                  <a:lstStyle/>
                  <a:p>
                    <a:endParaRPr lang="ms-MY"/>
                  </a:p>
                </p:txBody>
              </p:sp>
              <p:sp>
                <p:nvSpPr>
                  <p:cNvPr id="51263" name="AutoShape 78"/>
                  <p:cNvSpPr>
                    <a:spLocks noChangeArrowheads="1"/>
                  </p:cNvSpPr>
                  <p:nvPr/>
                </p:nvSpPr>
                <p:spPr bwMode="auto">
                  <a:xfrm>
                    <a:off x="5800" y="3320"/>
                    <a:ext cx="150" cy="120"/>
                  </a:xfrm>
                  <a:prstGeom prst="flowChartSummingJunction">
                    <a:avLst/>
                  </a:prstGeom>
                  <a:solidFill>
                    <a:srgbClr val="FFFFFF"/>
                  </a:solidFill>
                  <a:ln w="9525">
                    <a:solidFill>
                      <a:srgbClr val="000000"/>
                    </a:solidFill>
                    <a:round/>
                  </a:ln>
                </p:spPr>
                <p:txBody>
                  <a:bodyPr/>
                  <a:lstStyle/>
                  <a:p>
                    <a:endParaRPr lang="ms-MY"/>
                  </a:p>
                </p:txBody>
              </p:sp>
            </p:grpSp>
            <p:grpSp>
              <p:nvGrpSpPr>
                <p:cNvPr id="51224" name="Group 79"/>
                <p:cNvGrpSpPr/>
                <p:nvPr/>
              </p:nvGrpSpPr>
              <p:grpSpPr bwMode="auto">
                <a:xfrm>
                  <a:off x="7370" y="5410"/>
                  <a:ext cx="350" cy="360"/>
                  <a:chOff x="7370" y="5410"/>
                  <a:chExt cx="350" cy="360"/>
                </a:xfrm>
              </p:grpSpPr>
              <p:sp>
                <p:nvSpPr>
                  <p:cNvPr id="51257" name="Oval 80"/>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51258" name="Oval 81"/>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51225" name="Group 82"/>
                <p:cNvGrpSpPr/>
                <p:nvPr/>
              </p:nvGrpSpPr>
              <p:grpSpPr bwMode="auto">
                <a:xfrm>
                  <a:off x="7940" y="4400"/>
                  <a:ext cx="1370" cy="1270"/>
                  <a:chOff x="7940" y="4400"/>
                  <a:chExt cx="1370" cy="1270"/>
                </a:xfrm>
              </p:grpSpPr>
              <p:grpSp>
                <p:nvGrpSpPr>
                  <p:cNvPr id="51242" name="Group 83"/>
                  <p:cNvGrpSpPr/>
                  <p:nvPr/>
                </p:nvGrpSpPr>
                <p:grpSpPr bwMode="auto">
                  <a:xfrm>
                    <a:off x="7940" y="5370"/>
                    <a:ext cx="290" cy="300"/>
                    <a:chOff x="7370" y="5410"/>
                    <a:chExt cx="350" cy="360"/>
                  </a:xfrm>
                </p:grpSpPr>
                <p:sp>
                  <p:nvSpPr>
                    <p:cNvPr id="51255" name="Oval 84"/>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51256" name="Oval 85"/>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51243" name="Group 86"/>
                  <p:cNvGrpSpPr/>
                  <p:nvPr/>
                </p:nvGrpSpPr>
                <p:grpSpPr bwMode="auto">
                  <a:xfrm>
                    <a:off x="8380" y="5210"/>
                    <a:ext cx="270" cy="270"/>
                    <a:chOff x="7370" y="5410"/>
                    <a:chExt cx="350" cy="360"/>
                  </a:xfrm>
                </p:grpSpPr>
                <p:sp>
                  <p:nvSpPr>
                    <p:cNvPr id="51253" name="Oval 87"/>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51254" name="Oval 88"/>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51244" name="Group 89"/>
                  <p:cNvGrpSpPr/>
                  <p:nvPr/>
                </p:nvGrpSpPr>
                <p:grpSpPr bwMode="auto">
                  <a:xfrm>
                    <a:off x="8730" y="4970"/>
                    <a:ext cx="220" cy="210"/>
                    <a:chOff x="7370" y="5410"/>
                    <a:chExt cx="350" cy="360"/>
                  </a:xfrm>
                </p:grpSpPr>
                <p:sp>
                  <p:nvSpPr>
                    <p:cNvPr id="51251" name="Oval 90"/>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51252" name="Oval 91"/>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51245" name="Group 92"/>
                  <p:cNvGrpSpPr/>
                  <p:nvPr/>
                </p:nvGrpSpPr>
                <p:grpSpPr bwMode="auto">
                  <a:xfrm>
                    <a:off x="8990" y="4710"/>
                    <a:ext cx="170" cy="180"/>
                    <a:chOff x="7370" y="5410"/>
                    <a:chExt cx="350" cy="360"/>
                  </a:xfrm>
                </p:grpSpPr>
                <p:sp>
                  <p:nvSpPr>
                    <p:cNvPr id="51249" name="Oval 93"/>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51250" name="Oval 94"/>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51246" name="Group 95"/>
                  <p:cNvGrpSpPr/>
                  <p:nvPr/>
                </p:nvGrpSpPr>
                <p:grpSpPr bwMode="auto">
                  <a:xfrm>
                    <a:off x="9180" y="4400"/>
                    <a:ext cx="130" cy="140"/>
                    <a:chOff x="7370" y="5410"/>
                    <a:chExt cx="350" cy="360"/>
                  </a:xfrm>
                </p:grpSpPr>
                <p:sp>
                  <p:nvSpPr>
                    <p:cNvPr id="51247" name="Oval 96"/>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51248" name="Oval 97"/>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grpSp>
              <p:nvGrpSpPr>
                <p:cNvPr id="51226" name="Group 98"/>
                <p:cNvGrpSpPr/>
                <p:nvPr/>
              </p:nvGrpSpPr>
              <p:grpSpPr bwMode="auto">
                <a:xfrm flipH="1">
                  <a:off x="5820" y="4370"/>
                  <a:ext cx="1370" cy="1270"/>
                  <a:chOff x="7940" y="4400"/>
                  <a:chExt cx="1370" cy="1270"/>
                </a:xfrm>
              </p:grpSpPr>
              <p:grpSp>
                <p:nvGrpSpPr>
                  <p:cNvPr id="51227" name="Group 99"/>
                  <p:cNvGrpSpPr/>
                  <p:nvPr/>
                </p:nvGrpSpPr>
                <p:grpSpPr bwMode="auto">
                  <a:xfrm>
                    <a:off x="7940" y="5370"/>
                    <a:ext cx="290" cy="300"/>
                    <a:chOff x="7370" y="5410"/>
                    <a:chExt cx="350" cy="360"/>
                  </a:xfrm>
                </p:grpSpPr>
                <p:sp>
                  <p:nvSpPr>
                    <p:cNvPr id="51240" name="Oval 100"/>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51241" name="Oval 101"/>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51228" name="Group 102"/>
                  <p:cNvGrpSpPr/>
                  <p:nvPr/>
                </p:nvGrpSpPr>
                <p:grpSpPr bwMode="auto">
                  <a:xfrm>
                    <a:off x="8380" y="5210"/>
                    <a:ext cx="270" cy="270"/>
                    <a:chOff x="7370" y="5410"/>
                    <a:chExt cx="350" cy="360"/>
                  </a:xfrm>
                </p:grpSpPr>
                <p:sp>
                  <p:nvSpPr>
                    <p:cNvPr id="51238" name="Oval 103"/>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51239" name="Oval 104"/>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51229" name="Group 105"/>
                  <p:cNvGrpSpPr/>
                  <p:nvPr/>
                </p:nvGrpSpPr>
                <p:grpSpPr bwMode="auto">
                  <a:xfrm>
                    <a:off x="8730" y="4970"/>
                    <a:ext cx="220" cy="210"/>
                    <a:chOff x="7370" y="5410"/>
                    <a:chExt cx="350" cy="360"/>
                  </a:xfrm>
                </p:grpSpPr>
                <p:sp>
                  <p:nvSpPr>
                    <p:cNvPr id="51236" name="Oval 106"/>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51237" name="Oval 107"/>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51230" name="Group 108"/>
                  <p:cNvGrpSpPr/>
                  <p:nvPr/>
                </p:nvGrpSpPr>
                <p:grpSpPr bwMode="auto">
                  <a:xfrm>
                    <a:off x="8990" y="4710"/>
                    <a:ext cx="170" cy="180"/>
                    <a:chOff x="7370" y="5410"/>
                    <a:chExt cx="350" cy="360"/>
                  </a:xfrm>
                </p:grpSpPr>
                <p:sp>
                  <p:nvSpPr>
                    <p:cNvPr id="51234" name="Oval 109"/>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51235" name="Oval 110"/>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nvGrpSpPr>
                  <p:cNvPr id="51231" name="Group 111"/>
                  <p:cNvGrpSpPr/>
                  <p:nvPr/>
                </p:nvGrpSpPr>
                <p:grpSpPr bwMode="auto">
                  <a:xfrm>
                    <a:off x="9180" y="4400"/>
                    <a:ext cx="130" cy="140"/>
                    <a:chOff x="7370" y="5410"/>
                    <a:chExt cx="350" cy="360"/>
                  </a:xfrm>
                </p:grpSpPr>
                <p:sp>
                  <p:nvSpPr>
                    <p:cNvPr id="51232" name="Oval 112"/>
                    <p:cNvSpPr>
                      <a:spLocks noChangeArrowheads="1"/>
                    </p:cNvSpPr>
                    <p:nvPr/>
                  </p:nvSpPr>
                  <p:spPr bwMode="auto">
                    <a:xfrm>
                      <a:off x="7370" y="5410"/>
                      <a:ext cx="350" cy="360"/>
                    </a:xfrm>
                    <a:prstGeom prst="ellipse">
                      <a:avLst/>
                    </a:prstGeom>
                    <a:solidFill>
                      <a:srgbClr val="FFFFFF"/>
                    </a:solidFill>
                    <a:ln w="9525">
                      <a:solidFill>
                        <a:srgbClr val="000000"/>
                      </a:solidFill>
                      <a:round/>
                    </a:ln>
                  </p:spPr>
                  <p:txBody>
                    <a:bodyPr/>
                    <a:lstStyle/>
                    <a:p>
                      <a:endParaRPr lang="ms-MY"/>
                    </a:p>
                  </p:txBody>
                </p:sp>
                <p:sp>
                  <p:nvSpPr>
                    <p:cNvPr id="51233" name="Oval 113"/>
                    <p:cNvSpPr>
                      <a:spLocks noChangeArrowheads="1"/>
                    </p:cNvSpPr>
                    <p:nvPr/>
                  </p:nvSpPr>
                  <p:spPr bwMode="auto">
                    <a:xfrm>
                      <a:off x="7500" y="5550"/>
                      <a:ext cx="80" cy="90"/>
                    </a:xfrm>
                    <a:prstGeom prst="ellipse">
                      <a:avLst/>
                    </a:prstGeom>
                    <a:solidFill>
                      <a:srgbClr val="000000"/>
                    </a:solidFill>
                    <a:ln w="9525">
                      <a:solidFill>
                        <a:srgbClr val="000000"/>
                      </a:solidFill>
                      <a:round/>
                    </a:ln>
                  </p:spPr>
                  <p:txBody>
                    <a:bodyPr/>
                    <a:lstStyle/>
                    <a:p>
                      <a:endParaRPr lang="ms-MY"/>
                    </a:p>
                  </p:txBody>
                </p:sp>
              </p:grpSp>
            </p:grpSp>
          </p:grpSp>
        </p:grpSp>
        <p:sp>
          <p:nvSpPr>
            <p:cNvPr id="51214" name="Line 114"/>
            <p:cNvSpPr>
              <a:spLocks noChangeShapeType="1"/>
            </p:cNvSpPr>
            <p:nvPr/>
          </p:nvSpPr>
          <p:spPr bwMode="auto">
            <a:xfrm rot="-2675026" flipH="1" flipV="1">
              <a:off x="7545" y="7965"/>
              <a:ext cx="1340" cy="3338"/>
            </a:xfrm>
            <a:prstGeom prst="line">
              <a:avLst/>
            </a:prstGeom>
            <a:noFill/>
            <a:ln w="9525">
              <a:solidFill>
                <a:srgbClr val="000000"/>
              </a:solidFill>
              <a:round/>
              <a:tailEnd type="triangle" w="med" len="med"/>
            </a:ln>
          </p:spPr>
          <p:txBody>
            <a:bodyPr/>
            <a:lstStyle/>
            <a:p>
              <a:endParaRPr lang="en-US"/>
            </a:p>
          </p:txBody>
        </p:sp>
        <p:sp>
          <p:nvSpPr>
            <p:cNvPr id="51215" name="Line 115"/>
            <p:cNvSpPr>
              <a:spLocks noChangeShapeType="1"/>
            </p:cNvSpPr>
            <p:nvPr/>
          </p:nvSpPr>
          <p:spPr bwMode="auto">
            <a:xfrm>
              <a:off x="7125" y="8445"/>
              <a:ext cx="2325" cy="2385"/>
            </a:xfrm>
            <a:prstGeom prst="line">
              <a:avLst/>
            </a:prstGeom>
            <a:noFill/>
            <a:ln w="9525">
              <a:solidFill>
                <a:srgbClr val="000000"/>
              </a:solidFill>
              <a:prstDash val="dash"/>
              <a:round/>
            </a:ln>
          </p:spPr>
          <p:txBody>
            <a:bodyPr/>
            <a:lstStyle/>
            <a:p>
              <a:endParaRPr lang="en-US"/>
            </a:p>
          </p:txBody>
        </p:sp>
        <p:sp>
          <p:nvSpPr>
            <p:cNvPr id="51216" name="Freeform 116"/>
            <p:cNvSpPr/>
            <p:nvPr/>
          </p:nvSpPr>
          <p:spPr bwMode="auto">
            <a:xfrm rot="538953">
              <a:off x="7078" y="8610"/>
              <a:ext cx="212" cy="495"/>
            </a:xfrm>
            <a:custGeom>
              <a:avLst/>
              <a:gdLst>
                <a:gd name="T0" fmla="*/ 212 w 212"/>
                <a:gd name="T1" fmla="*/ 0 h 495"/>
                <a:gd name="T2" fmla="*/ 77 w 212"/>
                <a:gd name="T3" fmla="*/ 150 h 495"/>
                <a:gd name="T4" fmla="*/ 32 w 212"/>
                <a:gd name="T5" fmla="*/ 270 h 495"/>
                <a:gd name="T6" fmla="*/ 2 w 212"/>
                <a:gd name="T7" fmla="*/ 495 h 495"/>
                <a:gd name="T8" fmla="*/ 0 60000 65536"/>
                <a:gd name="T9" fmla="*/ 0 60000 65536"/>
                <a:gd name="T10" fmla="*/ 0 60000 65536"/>
                <a:gd name="T11" fmla="*/ 0 60000 65536"/>
                <a:gd name="T12" fmla="*/ 0 w 212"/>
                <a:gd name="T13" fmla="*/ 0 h 495"/>
                <a:gd name="T14" fmla="*/ 212 w 212"/>
                <a:gd name="T15" fmla="*/ 495 h 495"/>
              </a:gdLst>
              <a:ahLst/>
              <a:cxnLst>
                <a:cxn ang="T8">
                  <a:pos x="T0" y="T1"/>
                </a:cxn>
                <a:cxn ang="T9">
                  <a:pos x="T2" y="T3"/>
                </a:cxn>
                <a:cxn ang="T10">
                  <a:pos x="T4" y="T5"/>
                </a:cxn>
                <a:cxn ang="T11">
                  <a:pos x="T6" y="T7"/>
                </a:cxn>
              </a:cxnLst>
              <a:rect l="T12" t="T13" r="T14" b="T15"/>
              <a:pathLst>
                <a:path w="212" h="495">
                  <a:moveTo>
                    <a:pt x="212" y="0"/>
                  </a:moveTo>
                  <a:cubicBezTo>
                    <a:pt x="159" y="52"/>
                    <a:pt x="107" y="105"/>
                    <a:pt x="77" y="150"/>
                  </a:cubicBezTo>
                  <a:cubicBezTo>
                    <a:pt x="47" y="195"/>
                    <a:pt x="44" y="213"/>
                    <a:pt x="32" y="270"/>
                  </a:cubicBezTo>
                  <a:cubicBezTo>
                    <a:pt x="20" y="327"/>
                    <a:pt x="0" y="450"/>
                    <a:pt x="2" y="495"/>
                  </a:cubicBezTo>
                </a:path>
              </a:pathLst>
            </a:custGeom>
            <a:noFill/>
            <a:ln w="9525">
              <a:solidFill>
                <a:srgbClr val="000000"/>
              </a:solidFill>
              <a:round/>
            </a:ln>
          </p:spPr>
          <p:txBody>
            <a:bodyPr/>
            <a:lstStyle/>
            <a:p>
              <a:endParaRPr lang="en-US"/>
            </a:p>
          </p:txBody>
        </p:sp>
        <p:sp>
          <p:nvSpPr>
            <p:cNvPr id="51217" name="Line 117"/>
            <p:cNvSpPr>
              <a:spLocks noChangeShapeType="1"/>
            </p:cNvSpPr>
            <p:nvPr/>
          </p:nvSpPr>
          <p:spPr bwMode="auto">
            <a:xfrm flipH="1">
              <a:off x="6960" y="9270"/>
              <a:ext cx="405" cy="1020"/>
            </a:xfrm>
            <a:prstGeom prst="line">
              <a:avLst/>
            </a:prstGeom>
            <a:noFill/>
            <a:ln w="9525">
              <a:solidFill>
                <a:srgbClr val="000000"/>
              </a:solidFill>
              <a:round/>
              <a:tailEnd type="arrow" w="med" len="med"/>
            </a:ln>
          </p:spPr>
          <p:txBody>
            <a:bodyPr/>
            <a:lstStyle/>
            <a:p>
              <a:endParaRPr lang="en-US"/>
            </a:p>
          </p:txBody>
        </p:sp>
        <p:sp>
          <p:nvSpPr>
            <p:cNvPr id="51218" name="Line 118"/>
            <p:cNvSpPr>
              <a:spLocks noChangeShapeType="1"/>
            </p:cNvSpPr>
            <p:nvPr/>
          </p:nvSpPr>
          <p:spPr bwMode="auto">
            <a:xfrm flipV="1">
              <a:off x="9165" y="9000"/>
              <a:ext cx="405" cy="1065"/>
            </a:xfrm>
            <a:prstGeom prst="line">
              <a:avLst/>
            </a:prstGeom>
            <a:noFill/>
            <a:ln w="9525">
              <a:solidFill>
                <a:srgbClr val="000000"/>
              </a:solidFill>
              <a:round/>
              <a:tailEnd type="arrow" w="med" len="med"/>
            </a:ln>
          </p:spPr>
          <p:txBody>
            <a:bodyPr/>
            <a:lstStyle/>
            <a:p>
              <a:endParaRPr lang="en-US"/>
            </a:p>
          </p:txBody>
        </p:sp>
      </p:grpSp>
      <p:sp>
        <p:nvSpPr>
          <p:cNvPr id="51206" name="Text Box 119"/>
          <p:cNvSpPr txBox="1">
            <a:spLocks noChangeArrowheads="1"/>
          </p:cNvSpPr>
          <p:nvPr/>
        </p:nvSpPr>
        <p:spPr bwMode="auto">
          <a:xfrm>
            <a:off x="611188" y="2852738"/>
            <a:ext cx="3529012" cy="2016125"/>
          </a:xfrm>
          <a:prstGeom prst="rect">
            <a:avLst/>
          </a:prstGeom>
          <a:solidFill>
            <a:srgbClr val="FFFFFF"/>
          </a:solidFill>
          <a:ln w="9525">
            <a:solidFill>
              <a:srgbClr val="000000"/>
            </a:solidFill>
            <a:miter lim="800000"/>
          </a:ln>
        </p:spPr>
        <p:txBody>
          <a:bodyPr/>
          <a:lstStyle/>
          <a:p>
            <a:r>
              <a:rPr lang="en-US" sz="2000">
                <a:latin typeface="Times New Roman" panose="02020603050405020304" pitchFamily="18" charset="0"/>
              </a:rPr>
              <a:t>The effect is that the current distribution appears to lag the field. </a:t>
            </a:r>
            <a:endParaRPr lang="en-US" sz="2000">
              <a:latin typeface="Times New Roman" panose="02020603050405020304" pitchFamily="18" charset="0"/>
            </a:endParaRPr>
          </a:p>
          <a:p>
            <a:endParaRPr lang="en-US" sz="2000">
              <a:latin typeface="Times New Roman" panose="02020603050405020304" pitchFamily="18" charset="0"/>
            </a:endParaRPr>
          </a:p>
          <a:p>
            <a:r>
              <a:rPr lang="en-US" sz="2000">
                <a:latin typeface="Times New Roman" panose="02020603050405020304" pitchFamily="18" charset="0"/>
              </a:rPr>
              <a:t> The maximum current no longer occurs at the maximum B</a:t>
            </a:r>
            <a:endParaRPr lang="en-US" sz="2000"/>
          </a:p>
        </p:txBody>
      </p:sp>
      <p:sp>
        <p:nvSpPr>
          <p:cNvPr id="51207" name="Text Box 120"/>
          <p:cNvSpPr txBox="1">
            <a:spLocks noChangeArrowheads="1"/>
          </p:cNvSpPr>
          <p:nvPr/>
        </p:nvSpPr>
        <p:spPr bwMode="auto">
          <a:xfrm>
            <a:off x="4859338" y="2781300"/>
            <a:ext cx="3960812" cy="1727200"/>
          </a:xfrm>
          <a:prstGeom prst="rect">
            <a:avLst/>
          </a:prstGeom>
          <a:solidFill>
            <a:srgbClr val="FFFFFF"/>
          </a:solidFill>
          <a:ln w="9525">
            <a:solidFill>
              <a:srgbClr val="000000"/>
            </a:solidFill>
            <a:miter lim="800000"/>
          </a:ln>
        </p:spPr>
        <p:txBody>
          <a:bodyPr/>
          <a:lstStyle/>
          <a:p>
            <a:r>
              <a:rPr lang="en-US" sz="2000">
                <a:latin typeface="Times New Roman" panose="02020603050405020304" pitchFamily="18" charset="0"/>
              </a:rPr>
              <a:t>The force </a:t>
            </a:r>
            <a:r>
              <a:rPr lang="en-US" sz="2000" i="1">
                <a:latin typeface="Times New Roman" panose="02020603050405020304" pitchFamily="18" charset="0"/>
              </a:rPr>
              <a:t>F</a:t>
            </a:r>
            <a:r>
              <a:rPr lang="en-US" sz="2000">
                <a:latin typeface="Times New Roman" panose="02020603050405020304" pitchFamily="18" charset="0"/>
              </a:rPr>
              <a:t> is now </a:t>
            </a:r>
            <a:r>
              <a:rPr lang="en-US" sz="2000" i="1">
                <a:latin typeface="Times New Roman" panose="02020603050405020304" pitchFamily="18" charset="0"/>
              </a:rPr>
              <a:t>F</a:t>
            </a:r>
            <a:r>
              <a:rPr lang="en-US" sz="2000">
                <a:latin typeface="Times New Roman" panose="02020603050405020304" pitchFamily="18" charset="0"/>
              </a:rPr>
              <a:t> = </a:t>
            </a:r>
            <a:r>
              <a:rPr lang="en-US" sz="2000" i="1">
                <a:latin typeface="Times New Roman" panose="02020603050405020304" pitchFamily="18" charset="0"/>
              </a:rPr>
              <a:t>BIl</a:t>
            </a:r>
            <a:r>
              <a:rPr lang="en-US" sz="2000">
                <a:latin typeface="Times New Roman" panose="02020603050405020304" pitchFamily="18" charset="0"/>
              </a:rPr>
              <a:t>co</a:t>
            </a:r>
            <a:r>
              <a:rPr lang="en-US" sz="2000" i="1">
                <a:latin typeface="Times New Roman" panose="02020603050405020304" pitchFamily="18" charset="0"/>
              </a:rPr>
              <a:t>s</a:t>
            </a:r>
            <a:r>
              <a:rPr lang="en-US" sz="2000" i="1">
                <a:latin typeface="Times New Roman" panose="02020603050405020304" pitchFamily="18" charset="0"/>
                <a:sym typeface="Symbol" panose="05050102010706020507" pitchFamily="18" charset="2"/>
              </a:rPr>
              <a:t></a:t>
            </a:r>
            <a:endParaRPr lang="en-US" sz="2000">
              <a:latin typeface="Times New Roman" panose="02020603050405020304" pitchFamily="18" charset="0"/>
            </a:endParaRPr>
          </a:p>
          <a:p>
            <a:r>
              <a:rPr lang="en-US" sz="2000" i="1">
                <a:latin typeface="Times New Roman" panose="02020603050405020304" pitchFamily="18" charset="0"/>
              </a:rPr>
              <a:t>(Force shown on 2 currents only)</a:t>
            </a:r>
            <a:endParaRPr lang="en-US" sz="2000" i="1">
              <a:latin typeface="Times New Roman" panose="02020603050405020304" pitchFamily="18" charset="0"/>
            </a:endParaRPr>
          </a:p>
          <a:p>
            <a:endParaRPr lang="en-US" sz="2000">
              <a:latin typeface="Times New Roman" panose="02020603050405020304" pitchFamily="18" charset="0"/>
            </a:endParaRPr>
          </a:p>
          <a:p>
            <a:r>
              <a:rPr lang="en-US" sz="2000">
                <a:latin typeface="Times New Roman" panose="02020603050405020304" pitchFamily="18" charset="0"/>
              </a:rPr>
              <a:t>The torque is now </a:t>
            </a:r>
            <a:r>
              <a:rPr lang="en-US" sz="2000" i="1">
                <a:latin typeface="Times New Roman" panose="02020603050405020304" pitchFamily="18" charset="0"/>
              </a:rPr>
              <a:t>T </a:t>
            </a:r>
            <a:r>
              <a:rPr lang="en-US" sz="2000" i="1">
                <a:latin typeface="Times New Roman" panose="02020603050405020304" pitchFamily="18" charset="0"/>
                <a:sym typeface="Symbol" panose="05050102010706020507" pitchFamily="18" charset="2"/>
              </a:rPr>
              <a:t></a:t>
            </a:r>
            <a:r>
              <a:rPr lang="en-US" sz="2000" i="1">
                <a:latin typeface="Times New Roman" panose="02020603050405020304" pitchFamily="18" charset="0"/>
              </a:rPr>
              <a:t> BIl</a:t>
            </a:r>
            <a:r>
              <a:rPr lang="en-US" sz="2000">
                <a:latin typeface="Times New Roman" panose="02020603050405020304" pitchFamily="18" charset="0"/>
              </a:rPr>
              <a:t> cos</a:t>
            </a:r>
            <a:r>
              <a:rPr lang="en-US" sz="2000" i="1">
                <a:latin typeface="Times New Roman" panose="02020603050405020304" pitchFamily="18" charset="0"/>
                <a:sym typeface="Symbol" panose="05050102010706020507" pitchFamily="18" charset="2"/>
              </a:rPr>
              <a:t></a:t>
            </a:r>
            <a:endParaRPr lang="en-US" sz="2000">
              <a:latin typeface="Times New Roman" panose="02020603050405020304" pitchFamily="18" charset="0"/>
            </a:endParaRPr>
          </a:p>
          <a:p>
            <a:r>
              <a:rPr lang="en-US" sz="2000">
                <a:latin typeface="Times New Roman" panose="02020603050405020304" pitchFamily="18" charset="0"/>
              </a:rPr>
              <a:t>It has been reduced.</a:t>
            </a:r>
            <a:endParaRPr lang="en-US" sz="2000">
              <a:latin typeface="Times New Roman" panose="02020603050405020304" pitchFamily="18" charset="0"/>
            </a:endParaRPr>
          </a:p>
          <a:p>
            <a:endParaRPr lang="en-US" sz="2000"/>
          </a:p>
        </p:txBody>
      </p:sp>
      <p:sp>
        <p:nvSpPr>
          <p:cNvPr id="51208" name="Text Box 121"/>
          <p:cNvSpPr txBox="1">
            <a:spLocks noChangeArrowheads="1"/>
          </p:cNvSpPr>
          <p:nvPr/>
        </p:nvSpPr>
        <p:spPr bwMode="auto">
          <a:xfrm>
            <a:off x="395288" y="5157788"/>
            <a:ext cx="8497887" cy="1700212"/>
          </a:xfrm>
          <a:prstGeom prst="rect">
            <a:avLst/>
          </a:prstGeom>
          <a:solidFill>
            <a:srgbClr val="FFFFFF"/>
          </a:solidFill>
          <a:ln w="9525">
            <a:noFill/>
            <a:miter lim="800000"/>
          </a:ln>
        </p:spPr>
        <p:txBody>
          <a:bodyPr/>
          <a:lstStyle/>
          <a:p>
            <a:pPr marL="179705" lvl="1" indent="87630">
              <a:buFont typeface="Wingdings" panose="05000000000000000000" pitchFamily="2" charset="2"/>
              <a:buChar char="§"/>
            </a:pPr>
            <a:r>
              <a:rPr lang="en-US" sz="2000">
                <a:latin typeface="Times New Roman" panose="02020603050405020304" pitchFamily="18" charset="0"/>
              </a:rPr>
              <a:t> In practice, it is found that as the real bar currents increase, the leakage       increases and </a:t>
            </a:r>
            <a:r>
              <a:rPr lang="en-US" sz="2000" i="1">
                <a:latin typeface="Times New Roman" panose="02020603050405020304" pitchFamily="18" charset="0"/>
                <a:sym typeface="Symbol" panose="05050102010706020507" pitchFamily="18" charset="2"/>
              </a:rPr>
              <a:t></a:t>
            </a:r>
            <a:r>
              <a:rPr lang="en-US" sz="2000" i="1">
                <a:latin typeface="Times New Roman" panose="02020603050405020304" pitchFamily="18" charset="0"/>
              </a:rPr>
              <a:t> </a:t>
            </a:r>
            <a:r>
              <a:rPr lang="en-US" sz="2000">
                <a:latin typeface="Times New Roman" panose="02020603050405020304" pitchFamily="18" charset="0"/>
              </a:rPr>
              <a:t>gets larger and larger. Eventually, this causes the torque to reduce.</a:t>
            </a:r>
            <a:endParaRPr lang="en-US" sz="2000">
              <a:latin typeface="Times New Roman" panose="02020603050405020304" pitchFamily="18" charset="0"/>
            </a:endParaRPr>
          </a:p>
          <a:p>
            <a:pPr marL="179705" lvl="1" indent="87630">
              <a:buFont typeface="Wingdings" panose="05000000000000000000" pitchFamily="2" charset="2"/>
              <a:buChar char="§"/>
            </a:pPr>
            <a:r>
              <a:rPr lang="en-US" sz="2000">
                <a:latin typeface="Times New Roman" panose="02020603050405020304" pitchFamily="18" charset="0"/>
              </a:rPr>
              <a:t> The effect explains why the torque-speed curve starts to bend away from a straight line and why there is a pull-out torque.</a:t>
            </a:r>
            <a:endParaRPr lang="en-US" sz="20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5" name="Rectangle 2"/>
          <p:cNvSpPr>
            <a:spLocks noGrp="1" noChangeArrowheads="1"/>
          </p:cNvSpPr>
          <p:nvPr>
            <p:ph type="title"/>
          </p:nvPr>
        </p:nvSpPr>
        <p:spPr>
          <a:xfrm>
            <a:off x="457200" y="274638"/>
            <a:ext cx="8229600" cy="706437"/>
          </a:xfrm>
          <a:solidFill>
            <a:srgbClr val="FFCC66"/>
          </a:solidFill>
        </p:spPr>
        <p:txBody>
          <a:bodyPr/>
          <a:lstStyle/>
          <a:p>
            <a:pPr eaLnBrk="1" hangingPunct="1"/>
            <a:r>
              <a:rPr lang="en-GB" sz="3600" b="1" dirty="0" smtClean="0">
                <a:solidFill>
                  <a:schemeClr val="accent2"/>
                </a:solidFill>
              </a:rPr>
              <a:t>Power Flows and Motor Torque</a:t>
            </a:r>
            <a:endParaRPr lang="en-US" sz="3600" b="1" dirty="0" smtClean="0">
              <a:solidFill>
                <a:schemeClr val="accent2"/>
              </a:solidFill>
            </a:endParaRPr>
          </a:p>
        </p:txBody>
      </p:sp>
      <p:grpSp>
        <p:nvGrpSpPr>
          <p:cNvPr id="7176" name="Group 9"/>
          <p:cNvGrpSpPr/>
          <p:nvPr/>
        </p:nvGrpSpPr>
        <p:grpSpPr bwMode="auto">
          <a:xfrm>
            <a:off x="539750" y="1196975"/>
            <a:ext cx="5832475" cy="685800"/>
            <a:chOff x="340" y="1026"/>
            <a:chExt cx="3674" cy="432"/>
          </a:xfrm>
        </p:grpSpPr>
        <p:sp>
          <p:nvSpPr>
            <p:cNvPr id="7237" name="Rectangle 4"/>
            <p:cNvSpPr>
              <a:spLocks noChangeArrowheads="1"/>
            </p:cNvSpPr>
            <p:nvPr/>
          </p:nvSpPr>
          <p:spPr bwMode="auto">
            <a:xfrm>
              <a:off x="340" y="1043"/>
              <a:ext cx="2406" cy="288"/>
            </a:xfrm>
            <a:prstGeom prst="rect">
              <a:avLst/>
            </a:prstGeom>
            <a:noFill/>
            <a:ln w="9525">
              <a:noFill/>
              <a:miter lim="800000"/>
            </a:ln>
          </p:spPr>
          <p:txBody>
            <a:bodyPr wrap="none" anchor="ctr">
              <a:spAutoFit/>
            </a:bodyPr>
            <a:lstStyle/>
            <a:p>
              <a:r>
                <a:rPr lang="en-GB" sz="2400">
                  <a:latin typeface="Times New Roman" panose="02020603050405020304" pitchFamily="18" charset="0"/>
                  <a:cs typeface="Times New Roman" panose="02020603050405020304" pitchFamily="18" charset="0"/>
                </a:rPr>
                <a:t>Can split the term          into   </a:t>
              </a:r>
              <a:endParaRPr lang="en-GB" sz="2400">
                <a:latin typeface="Times New Roman" panose="02020603050405020304" pitchFamily="18" charset="0"/>
                <a:cs typeface="Times New Roman" panose="02020603050405020304" pitchFamily="18" charset="0"/>
              </a:endParaRPr>
            </a:p>
          </p:txBody>
        </p:sp>
        <p:graphicFrame>
          <p:nvGraphicFramePr>
            <p:cNvPr id="7171" name="Object 5"/>
            <p:cNvGraphicFramePr>
              <a:graphicFrameLocks noChangeAspect="1"/>
            </p:cNvGraphicFramePr>
            <p:nvPr/>
          </p:nvGraphicFramePr>
          <p:xfrm>
            <a:off x="1837" y="1026"/>
            <a:ext cx="276" cy="432"/>
          </p:xfrm>
          <a:graphic>
            <a:graphicData uri="http://schemas.openxmlformats.org/presentationml/2006/ole">
              <mc:AlternateContent xmlns:mc="http://schemas.openxmlformats.org/markup-compatibility/2006">
                <mc:Choice xmlns:v="urn:schemas-microsoft-com:vml" Requires="v">
                  <p:oleObj spid="_x0000_s7169" name="Equation" r:id="rId1" imgW="6096000" imgH="9753600" progId="Equation.3">
                    <p:embed/>
                  </p:oleObj>
                </mc:Choice>
                <mc:Fallback>
                  <p:oleObj name="Equation" r:id="rId1" imgW="6096000" imgH="9753600" progId="Equation.3">
                    <p:embed/>
                    <p:pic>
                      <p:nvPicPr>
                        <p:cNvPr id="0" name="Object 5"/>
                        <p:cNvPicPr>
                          <a:picLocks noChangeAspect="1"/>
                        </p:cNvPicPr>
                        <p:nvPr/>
                      </p:nvPicPr>
                      <p:blipFill>
                        <a:blip r:embed="rId2"/>
                        <a:stretch>
                          <a:fillRect/>
                        </a:stretch>
                      </p:blipFill>
                      <p:spPr>
                        <a:xfrm>
                          <a:off x="1837" y="1026"/>
                          <a:ext cx="276" cy="432"/>
                        </a:xfrm>
                        <a:prstGeom prst="rect">
                          <a:avLst/>
                        </a:prstGeom>
                        <a:noFill/>
                        <a:ln w="9525">
                          <a:noFill/>
                        </a:ln>
                      </p:spPr>
                    </p:pic>
                  </p:oleObj>
                </mc:Fallback>
              </mc:AlternateContent>
            </a:graphicData>
          </a:graphic>
        </p:graphicFrame>
        <p:graphicFrame>
          <p:nvGraphicFramePr>
            <p:cNvPr id="7172" name="Object 7"/>
            <p:cNvGraphicFramePr>
              <a:graphicFrameLocks noChangeAspect="1"/>
            </p:cNvGraphicFramePr>
            <p:nvPr/>
          </p:nvGraphicFramePr>
          <p:xfrm>
            <a:off x="2652" y="1026"/>
            <a:ext cx="1362" cy="414"/>
          </p:xfrm>
          <a:graphic>
            <a:graphicData uri="http://schemas.openxmlformats.org/presentationml/2006/ole">
              <mc:AlternateContent xmlns:mc="http://schemas.openxmlformats.org/markup-compatibility/2006">
                <mc:Choice xmlns:v="urn:schemas-microsoft-com:vml" Requires="v">
                  <p:oleObj spid="_x0000_s7172" name="Equation" r:id="rId3" imgW="30784800" imgH="9448800" progId="Equation.3">
                    <p:embed/>
                  </p:oleObj>
                </mc:Choice>
                <mc:Fallback>
                  <p:oleObj name="Equation" r:id="rId3" imgW="30784800" imgH="9448800" progId="Equation.3">
                    <p:embed/>
                    <p:pic>
                      <p:nvPicPr>
                        <p:cNvPr id="0" name="Object 7"/>
                        <p:cNvPicPr>
                          <a:picLocks noChangeAspect="1"/>
                        </p:cNvPicPr>
                        <p:nvPr/>
                      </p:nvPicPr>
                      <p:blipFill>
                        <a:blip r:embed="rId4"/>
                        <a:stretch>
                          <a:fillRect/>
                        </a:stretch>
                      </p:blipFill>
                      <p:spPr>
                        <a:xfrm>
                          <a:off x="2652" y="1026"/>
                          <a:ext cx="1362" cy="414"/>
                        </a:xfrm>
                        <a:prstGeom prst="rect">
                          <a:avLst/>
                        </a:prstGeom>
                        <a:noFill/>
                        <a:ln w="9525">
                          <a:noFill/>
                        </a:ln>
                      </p:spPr>
                    </p:pic>
                  </p:oleObj>
                </mc:Fallback>
              </mc:AlternateContent>
            </a:graphicData>
          </a:graphic>
        </p:graphicFrame>
      </p:grpSp>
      <p:grpSp>
        <p:nvGrpSpPr>
          <p:cNvPr id="7177" name="Group 68"/>
          <p:cNvGrpSpPr/>
          <p:nvPr/>
        </p:nvGrpSpPr>
        <p:grpSpPr bwMode="auto">
          <a:xfrm>
            <a:off x="1619250" y="2133600"/>
            <a:ext cx="6913563" cy="2303463"/>
            <a:chOff x="1020" y="1525"/>
            <a:chExt cx="4355" cy="1451"/>
          </a:xfrm>
        </p:grpSpPr>
        <p:grpSp>
          <p:nvGrpSpPr>
            <p:cNvPr id="7179" name="Group 10"/>
            <p:cNvGrpSpPr/>
            <p:nvPr/>
          </p:nvGrpSpPr>
          <p:grpSpPr bwMode="auto">
            <a:xfrm>
              <a:off x="1020" y="1525"/>
              <a:ext cx="3901" cy="1451"/>
              <a:chOff x="2148" y="6410"/>
              <a:chExt cx="9470" cy="3419"/>
            </a:xfrm>
          </p:grpSpPr>
          <p:sp>
            <p:nvSpPr>
              <p:cNvPr id="7181" name="Line 11"/>
              <p:cNvSpPr>
                <a:spLocks noChangeShapeType="1"/>
              </p:cNvSpPr>
              <p:nvPr/>
            </p:nvSpPr>
            <p:spPr bwMode="auto">
              <a:xfrm>
                <a:off x="4416" y="7665"/>
                <a:ext cx="0" cy="129"/>
              </a:xfrm>
              <a:prstGeom prst="line">
                <a:avLst/>
              </a:prstGeom>
              <a:noFill/>
              <a:ln w="9525">
                <a:solidFill>
                  <a:srgbClr val="000000"/>
                </a:solidFill>
                <a:round/>
                <a:tailEnd type="triangle" w="sm" len="med"/>
              </a:ln>
            </p:spPr>
            <p:txBody>
              <a:bodyPr/>
              <a:lstStyle/>
              <a:p>
                <a:endParaRPr lang="en-US"/>
              </a:p>
            </p:txBody>
          </p:sp>
          <p:sp>
            <p:nvSpPr>
              <p:cNvPr id="7182" name="Text Box 12"/>
              <p:cNvSpPr txBox="1">
                <a:spLocks noChangeArrowheads="1"/>
              </p:cNvSpPr>
              <p:nvPr/>
            </p:nvSpPr>
            <p:spPr bwMode="auto">
              <a:xfrm>
                <a:off x="2148" y="8231"/>
                <a:ext cx="617" cy="567"/>
              </a:xfrm>
              <a:prstGeom prst="rect">
                <a:avLst/>
              </a:prstGeom>
              <a:solidFill>
                <a:srgbClr val="FFFFFF"/>
              </a:solidFill>
              <a:ln w="9525">
                <a:noFill/>
                <a:miter lim="800000"/>
              </a:ln>
            </p:spPr>
            <p:txBody>
              <a:bodyPr/>
              <a:lstStyle/>
              <a:p>
                <a:r>
                  <a:rPr lang="en-US" sz="1600" i="1">
                    <a:latin typeface="Times New Roman" panose="02020603050405020304" pitchFamily="18" charset="0"/>
                  </a:rPr>
                  <a:t>V</a:t>
                </a:r>
                <a:r>
                  <a:rPr lang="en-US" sz="1600" i="1" baseline="-25000">
                    <a:latin typeface="Times New Roman" panose="02020603050405020304" pitchFamily="18" charset="0"/>
                  </a:rPr>
                  <a:t>s</a:t>
                </a:r>
                <a:endParaRPr lang="en-US" sz="1600"/>
              </a:p>
            </p:txBody>
          </p:sp>
          <p:sp>
            <p:nvSpPr>
              <p:cNvPr id="7183" name="Line 13"/>
              <p:cNvSpPr>
                <a:spLocks noChangeShapeType="1"/>
              </p:cNvSpPr>
              <p:nvPr/>
            </p:nvSpPr>
            <p:spPr bwMode="auto">
              <a:xfrm flipV="1">
                <a:off x="2903" y="7584"/>
                <a:ext cx="0" cy="1974"/>
              </a:xfrm>
              <a:prstGeom prst="line">
                <a:avLst/>
              </a:prstGeom>
              <a:noFill/>
              <a:ln w="9525">
                <a:solidFill>
                  <a:srgbClr val="000000"/>
                </a:solidFill>
                <a:round/>
                <a:tailEnd type="triangle" w="med" len="med"/>
              </a:ln>
            </p:spPr>
            <p:txBody>
              <a:bodyPr/>
              <a:lstStyle/>
              <a:p>
                <a:endParaRPr lang="en-US"/>
              </a:p>
            </p:txBody>
          </p:sp>
          <p:sp>
            <p:nvSpPr>
              <p:cNvPr id="7184" name="Text Box 14"/>
              <p:cNvSpPr txBox="1">
                <a:spLocks noChangeArrowheads="1"/>
              </p:cNvSpPr>
              <p:nvPr/>
            </p:nvSpPr>
            <p:spPr bwMode="auto">
              <a:xfrm>
                <a:off x="4559" y="7522"/>
                <a:ext cx="718" cy="612"/>
              </a:xfrm>
              <a:prstGeom prst="rect">
                <a:avLst/>
              </a:prstGeom>
              <a:solidFill>
                <a:srgbClr val="FFFFFF"/>
              </a:solidFill>
              <a:ln w="9525">
                <a:noFill/>
                <a:miter lim="800000"/>
              </a:ln>
            </p:spPr>
            <p:txBody>
              <a:bodyPr/>
              <a:lstStyle/>
              <a:p>
                <a:r>
                  <a:rPr lang="en-US" sz="1600" i="1">
                    <a:latin typeface="Times New Roman" panose="02020603050405020304" pitchFamily="18" charset="0"/>
                  </a:rPr>
                  <a:t>I</a:t>
                </a:r>
                <a:r>
                  <a:rPr lang="en-US" sz="1600" baseline="-25000">
                    <a:latin typeface="Times New Roman" panose="02020603050405020304" pitchFamily="18" charset="0"/>
                  </a:rPr>
                  <a:t>o</a:t>
                </a:r>
                <a:endParaRPr lang="en-US" sz="1600"/>
              </a:p>
            </p:txBody>
          </p:sp>
          <p:sp>
            <p:nvSpPr>
              <p:cNvPr id="7185" name="Text Box 15"/>
              <p:cNvSpPr txBox="1">
                <a:spLocks noChangeArrowheads="1"/>
              </p:cNvSpPr>
              <p:nvPr/>
            </p:nvSpPr>
            <p:spPr bwMode="auto">
              <a:xfrm>
                <a:off x="4681" y="8351"/>
                <a:ext cx="766" cy="545"/>
              </a:xfrm>
              <a:prstGeom prst="rect">
                <a:avLst/>
              </a:prstGeom>
              <a:solidFill>
                <a:srgbClr val="FFFFFF"/>
              </a:solidFill>
              <a:ln w="9525">
                <a:noFill/>
                <a:miter lim="800000"/>
              </a:ln>
            </p:spPr>
            <p:txBody>
              <a:bodyPr/>
              <a:lstStyle/>
              <a:p>
                <a:r>
                  <a:rPr lang="en-US" sz="1600" i="1">
                    <a:latin typeface="Times New Roman" panose="02020603050405020304" pitchFamily="18" charset="0"/>
                  </a:rPr>
                  <a:t>L</a:t>
                </a:r>
                <a:r>
                  <a:rPr lang="en-US" sz="1600" baseline="-25000">
                    <a:latin typeface="Times New Roman" panose="02020603050405020304" pitchFamily="18" charset="0"/>
                  </a:rPr>
                  <a:t>o</a:t>
                </a:r>
                <a:endParaRPr lang="en-US" sz="1600"/>
              </a:p>
            </p:txBody>
          </p:sp>
          <p:sp>
            <p:nvSpPr>
              <p:cNvPr id="7186" name="Text Box 16"/>
              <p:cNvSpPr txBox="1">
                <a:spLocks noChangeArrowheads="1"/>
              </p:cNvSpPr>
              <p:nvPr/>
            </p:nvSpPr>
            <p:spPr bwMode="auto">
              <a:xfrm>
                <a:off x="5864" y="6410"/>
                <a:ext cx="1605" cy="533"/>
              </a:xfrm>
              <a:prstGeom prst="rect">
                <a:avLst/>
              </a:prstGeom>
              <a:solidFill>
                <a:srgbClr val="FFFFFF"/>
              </a:solidFill>
              <a:ln w="9525">
                <a:noFill/>
                <a:miter lim="800000"/>
              </a:ln>
            </p:spPr>
            <p:txBody>
              <a:bodyPr/>
              <a:lstStyle/>
              <a:p>
                <a:r>
                  <a:rPr lang="en-US" sz="1600" i="1">
                    <a:latin typeface="Times New Roman" panose="02020603050405020304" pitchFamily="18" charset="0"/>
                  </a:rPr>
                  <a:t>X</a:t>
                </a:r>
                <a:r>
                  <a:rPr lang="en-US" sz="1600" baseline="-25000">
                    <a:latin typeface="Times New Roman" panose="02020603050405020304" pitchFamily="18" charset="0"/>
                  </a:rPr>
                  <a:t>r</a:t>
                </a:r>
                <a:r>
                  <a:rPr lang="en-US" sz="1600">
                    <a:latin typeface="Times New Roman" panose="02020603050405020304" pitchFamily="18" charset="0"/>
                  </a:rPr>
                  <a:t> =</a:t>
                </a:r>
                <a:r>
                  <a:rPr lang="en-US" sz="1600" i="1">
                    <a:latin typeface="Times New Roman" panose="02020603050405020304" pitchFamily="18" charset="0"/>
                    <a:sym typeface="Symbol" panose="05050102010706020507" pitchFamily="18" charset="2"/>
                  </a:rPr>
                  <a:t></a:t>
                </a:r>
                <a:r>
                  <a:rPr lang="en-US" sz="1600" baseline="-25000">
                    <a:latin typeface="Times New Roman" panose="02020603050405020304" pitchFamily="18" charset="0"/>
                  </a:rPr>
                  <a:t>e</a:t>
                </a:r>
                <a:r>
                  <a:rPr lang="en-US" sz="1600">
                    <a:latin typeface="Times New Roman" panose="02020603050405020304" pitchFamily="18" charset="0"/>
                  </a:rPr>
                  <a:t> </a:t>
                </a:r>
                <a:r>
                  <a:rPr lang="en-US" sz="1600" i="1">
                    <a:latin typeface="Times New Roman" panose="02020603050405020304" pitchFamily="18" charset="0"/>
                  </a:rPr>
                  <a:t>l</a:t>
                </a:r>
                <a:r>
                  <a:rPr lang="en-US" sz="1600" baseline="-25000">
                    <a:latin typeface="Times New Roman" panose="02020603050405020304" pitchFamily="18" charset="0"/>
                  </a:rPr>
                  <a:t>r</a:t>
                </a:r>
                <a:endParaRPr lang="en-US" sz="1600"/>
              </a:p>
            </p:txBody>
          </p:sp>
          <p:sp>
            <p:nvSpPr>
              <p:cNvPr id="7187" name="Text Box 17"/>
              <p:cNvSpPr txBox="1">
                <a:spLocks noChangeArrowheads="1"/>
              </p:cNvSpPr>
              <p:nvPr/>
            </p:nvSpPr>
            <p:spPr bwMode="auto">
              <a:xfrm>
                <a:off x="9692" y="8083"/>
                <a:ext cx="1926" cy="1407"/>
              </a:xfrm>
              <a:prstGeom prst="rect">
                <a:avLst/>
              </a:prstGeom>
              <a:solidFill>
                <a:srgbClr val="FFFFFF"/>
              </a:solidFill>
              <a:ln w="9525">
                <a:noFill/>
                <a:miter lim="800000"/>
              </a:ln>
            </p:spPr>
            <p:txBody>
              <a:bodyPr/>
              <a:lstStyle/>
              <a:p>
                <a:r>
                  <a:rPr lang="en-US" sz="1600" i="1" u="sng">
                    <a:latin typeface="Times New Roman" panose="02020603050405020304" pitchFamily="18" charset="0"/>
                  </a:rPr>
                  <a:t>R</a:t>
                </a:r>
                <a:r>
                  <a:rPr lang="en-US" sz="1600" u="sng" baseline="-25000">
                    <a:latin typeface="Times New Roman" panose="02020603050405020304" pitchFamily="18" charset="0"/>
                  </a:rPr>
                  <a:t>r</a:t>
                </a:r>
                <a:r>
                  <a:rPr lang="en-US" sz="1600" u="sng">
                    <a:latin typeface="Times New Roman" panose="02020603050405020304" pitchFamily="18" charset="0"/>
                  </a:rPr>
                  <a:t>(1-</a:t>
                </a:r>
                <a:r>
                  <a:rPr lang="en-US" sz="1600" i="1" u="sng">
                    <a:latin typeface="Times New Roman" panose="02020603050405020304" pitchFamily="18" charset="0"/>
                  </a:rPr>
                  <a:t>s</a:t>
                </a:r>
                <a:r>
                  <a:rPr lang="en-US" sz="1600" u="sng">
                    <a:latin typeface="Times New Roman" panose="02020603050405020304" pitchFamily="18" charset="0"/>
                  </a:rPr>
                  <a:t>)</a:t>
                </a:r>
                <a:endParaRPr lang="en-US" sz="1600" i="1" u="sng">
                  <a:latin typeface="Times New Roman" panose="02020603050405020304" pitchFamily="18" charset="0"/>
                </a:endParaRPr>
              </a:p>
              <a:p>
                <a:r>
                  <a:rPr lang="en-US" sz="1600" i="1">
                    <a:latin typeface="Times New Roman" panose="02020603050405020304" pitchFamily="18" charset="0"/>
                  </a:rPr>
                  <a:t>     s</a:t>
                </a:r>
                <a:endParaRPr lang="en-US" sz="1600"/>
              </a:p>
            </p:txBody>
          </p:sp>
          <p:sp>
            <p:nvSpPr>
              <p:cNvPr id="7188" name="Text Box 18"/>
              <p:cNvSpPr txBox="1">
                <a:spLocks noChangeArrowheads="1"/>
              </p:cNvSpPr>
              <p:nvPr/>
            </p:nvSpPr>
            <p:spPr bwMode="auto">
              <a:xfrm>
                <a:off x="4832" y="6679"/>
                <a:ext cx="702" cy="589"/>
              </a:xfrm>
              <a:prstGeom prst="rect">
                <a:avLst/>
              </a:prstGeom>
              <a:solidFill>
                <a:srgbClr val="FFFFFF"/>
              </a:solidFill>
              <a:ln w="9525">
                <a:noFill/>
                <a:miter lim="800000"/>
              </a:ln>
            </p:spPr>
            <p:txBody>
              <a:bodyPr/>
              <a:lstStyle/>
              <a:p>
                <a:r>
                  <a:rPr lang="en-US" sz="1600" i="1">
                    <a:latin typeface="Times New Roman" panose="02020603050405020304" pitchFamily="18" charset="0"/>
                  </a:rPr>
                  <a:t>I</a:t>
                </a:r>
                <a:r>
                  <a:rPr lang="en-US" sz="1600" baseline="-25000">
                    <a:latin typeface="Times New Roman" panose="02020603050405020304" pitchFamily="18" charset="0"/>
                  </a:rPr>
                  <a:t>r</a:t>
                </a:r>
                <a:endParaRPr lang="en-US" sz="1600"/>
              </a:p>
            </p:txBody>
          </p:sp>
          <p:sp>
            <p:nvSpPr>
              <p:cNvPr id="7189" name="Text Box 19"/>
              <p:cNvSpPr txBox="1">
                <a:spLocks noChangeArrowheads="1"/>
              </p:cNvSpPr>
              <p:nvPr/>
            </p:nvSpPr>
            <p:spPr bwMode="auto">
              <a:xfrm>
                <a:off x="3728" y="6637"/>
                <a:ext cx="702" cy="590"/>
              </a:xfrm>
              <a:prstGeom prst="rect">
                <a:avLst/>
              </a:prstGeom>
              <a:solidFill>
                <a:srgbClr val="FFFFFF"/>
              </a:solidFill>
              <a:ln w="9525">
                <a:noFill/>
                <a:miter lim="800000"/>
              </a:ln>
            </p:spPr>
            <p:txBody>
              <a:bodyPr/>
              <a:lstStyle/>
              <a:p>
                <a:r>
                  <a:rPr lang="en-US" sz="1600" i="1">
                    <a:latin typeface="Times New Roman" panose="02020603050405020304" pitchFamily="18" charset="0"/>
                  </a:rPr>
                  <a:t>I</a:t>
                </a:r>
                <a:r>
                  <a:rPr lang="en-US" sz="1600" baseline="-25000">
                    <a:latin typeface="Times New Roman" panose="02020603050405020304" pitchFamily="18" charset="0"/>
                  </a:rPr>
                  <a:t>s</a:t>
                </a:r>
                <a:endParaRPr lang="en-US" sz="1600"/>
              </a:p>
            </p:txBody>
          </p:sp>
          <p:sp>
            <p:nvSpPr>
              <p:cNvPr id="7190" name="Line 20"/>
              <p:cNvSpPr>
                <a:spLocks noChangeShapeType="1"/>
              </p:cNvSpPr>
              <p:nvPr/>
            </p:nvSpPr>
            <p:spPr bwMode="auto">
              <a:xfrm flipV="1">
                <a:off x="3874" y="7299"/>
                <a:ext cx="149" cy="0"/>
              </a:xfrm>
              <a:prstGeom prst="line">
                <a:avLst/>
              </a:prstGeom>
              <a:noFill/>
              <a:ln w="9525">
                <a:solidFill>
                  <a:srgbClr val="000000"/>
                </a:solidFill>
                <a:round/>
                <a:tailEnd type="triangle" w="sm" len="med"/>
              </a:ln>
            </p:spPr>
            <p:txBody>
              <a:bodyPr/>
              <a:lstStyle/>
              <a:p>
                <a:endParaRPr lang="en-US"/>
              </a:p>
            </p:txBody>
          </p:sp>
          <p:sp>
            <p:nvSpPr>
              <p:cNvPr id="7191" name="Line 21"/>
              <p:cNvSpPr>
                <a:spLocks noChangeShapeType="1"/>
              </p:cNvSpPr>
              <p:nvPr/>
            </p:nvSpPr>
            <p:spPr bwMode="auto">
              <a:xfrm>
                <a:off x="2993" y="9828"/>
                <a:ext cx="3275" cy="0"/>
              </a:xfrm>
              <a:prstGeom prst="line">
                <a:avLst/>
              </a:prstGeom>
              <a:noFill/>
              <a:ln w="9525">
                <a:solidFill>
                  <a:srgbClr val="000000"/>
                </a:solidFill>
                <a:round/>
              </a:ln>
            </p:spPr>
            <p:txBody>
              <a:bodyPr/>
              <a:lstStyle/>
              <a:p>
                <a:endParaRPr lang="en-US"/>
              </a:p>
            </p:txBody>
          </p:sp>
          <p:grpSp>
            <p:nvGrpSpPr>
              <p:cNvPr id="7192" name="Group 22"/>
              <p:cNvGrpSpPr/>
              <p:nvPr/>
            </p:nvGrpSpPr>
            <p:grpSpPr bwMode="auto">
              <a:xfrm>
                <a:off x="4167" y="7299"/>
                <a:ext cx="428" cy="2529"/>
                <a:chOff x="4230" y="9055"/>
                <a:chExt cx="345" cy="1560"/>
              </a:xfrm>
            </p:grpSpPr>
            <p:sp>
              <p:nvSpPr>
                <p:cNvPr id="7229" name="Line 23"/>
                <p:cNvSpPr>
                  <a:spLocks noChangeShapeType="1"/>
                </p:cNvSpPr>
                <p:nvPr/>
              </p:nvSpPr>
              <p:spPr bwMode="auto">
                <a:xfrm flipV="1">
                  <a:off x="4440" y="9055"/>
                  <a:ext cx="0" cy="495"/>
                </a:xfrm>
                <a:prstGeom prst="line">
                  <a:avLst/>
                </a:prstGeom>
                <a:noFill/>
                <a:ln w="9525">
                  <a:solidFill>
                    <a:srgbClr val="000000"/>
                  </a:solidFill>
                  <a:round/>
                </a:ln>
              </p:spPr>
              <p:txBody>
                <a:bodyPr/>
                <a:lstStyle/>
                <a:p>
                  <a:endParaRPr lang="en-US"/>
                </a:p>
              </p:txBody>
            </p:sp>
            <p:grpSp>
              <p:nvGrpSpPr>
                <p:cNvPr id="7230" name="Group 24"/>
                <p:cNvGrpSpPr/>
                <p:nvPr/>
              </p:nvGrpSpPr>
              <p:grpSpPr bwMode="auto">
                <a:xfrm rot="5400000">
                  <a:off x="4040" y="9721"/>
                  <a:ext cx="726" cy="345"/>
                  <a:chOff x="6954" y="8892"/>
                  <a:chExt cx="741" cy="285"/>
                </a:xfrm>
              </p:grpSpPr>
              <p:sp>
                <p:nvSpPr>
                  <p:cNvPr id="7232" name="Oval 25"/>
                  <p:cNvSpPr>
                    <a:spLocks noChangeArrowheads="1"/>
                  </p:cNvSpPr>
                  <p:nvPr/>
                </p:nvSpPr>
                <p:spPr bwMode="auto">
                  <a:xfrm>
                    <a:off x="6954" y="8892"/>
                    <a:ext cx="171" cy="228"/>
                  </a:xfrm>
                  <a:prstGeom prst="ellipse">
                    <a:avLst/>
                  </a:prstGeom>
                  <a:solidFill>
                    <a:srgbClr val="FFFFFF"/>
                  </a:solidFill>
                  <a:ln w="9525">
                    <a:solidFill>
                      <a:srgbClr val="000000"/>
                    </a:solidFill>
                    <a:round/>
                  </a:ln>
                </p:spPr>
                <p:txBody>
                  <a:bodyPr/>
                  <a:lstStyle/>
                  <a:p>
                    <a:endParaRPr lang="ms-MY"/>
                  </a:p>
                </p:txBody>
              </p:sp>
              <p:sp>
                <p:nvSpPr>
                  <p:cNvPr id="7233" name="Oval 26"/>
                  <p:cNvSpPr>
                    <a:spLocks noChangeArrowheads="1"/>
                  </p:cNvSpPr>
                  <p:nvPr/>
                </p:nvSpPr>
                <p:spPr bwMode="auto">
                  <a:xfrm>
                    <a:off x="7125" y="8892"/>
                    <a:ext cx="171" cy="228"/>
                  </a:xfrm>
                  <a:prstGeom prst="ellipse">
                    <a:avLst/>
                  </a:prstGeom>
                  <a:solidFill>
                    <a:srgbClr val="FFFFFF"/>
                  </a:solidFill>
                  <a:ln w="9525">
                    <a:solidFill>
                      <a:srgbClr val="000000"/>
                    </a:solidFill>
                    <a:round/>
                  </a:ln>
                </p:spPr>
                <p:txBody>
                  <a:bodyPr/>
                  <a:lstStyle/>
                  <a:p>
                    <a:endParaRPr lang="ms-MY"/>
                  </a:p>
                </p:txBody>
              </p:sp>
              <p:sp>
                <p:nvSpPr>
                  <p:cNvPr id="7234" name="Oval 27"/>
                  <p:cNvSpPr>
                    <a:spLocks noChangeArrowheads="1"/>
                  </p:cNvSpPr>
                  <p:nvPr/>
                </p:nvSpPr>
                <p:spPr bwMode="auto">
                  <a:xfrm>
                    <a:off x="7296" y="8892"/>
                    <a:ext cx="171" cy="228"/>
                  </a:xfrm>
                  <a:prstGeom prst="ellipse">
                    <a:avLst/>
                  </a:prstGeom>
                  <a:solidFill>
                    <a:srgbClr val="FFFFFF"/>
                  </a:solidFill>
                  <a:ln w="9525">
                    <a:solidFill>
                      <a:srgbClr val="000000"/>
                    </a:solidFill>
                    <a:round/>
                  </a:ln>
                </p:spPr>
                <p:txBody>
                  <a:bodyPr/>
                  <a:lstStyle/>
                  <a:p>
                    <a:endParaRPr lang="ms-MY"/>
                  </a:p>
                </p:txBody>
              </p:sp>
              <p:sp>
                <p:nvSpPr>
                  <p:cNvPr id="7235" name="Oval 28"/>
                  <p:cNvSpPr>
                    <a:spLocks noChangeArrowheads="1"/>
                  </p:cNvSpPr>
                  <p:nvPr/>
                </p:nvSpPr>
                <p:spPr bwMode="auto">
                  <a:xfrm>
                    <a:off x="7467" y="8892"/>
                    <a:ext cx="171" cy="228"/>
                  </a:xfrm>
                  <a:prstGeom prst="ellipse">
                    <a:avLst/>
                  </a:prstGeom>
                  <a:solidFill>
                    <a:srgbClr val="FFFFFF"/>
                  </a:solidFill>
                  <a:ln w="9525">
                    <a:solidFill>
                      <a:srgbClr val="000000"/>
                    </a:solidFill>
                    <a:round/>
                  </a:ln>
                </p:spPr>
                <p:txBody>
                  <a:bodyPr/>
                  <a:lstStyle/>
                  <a:p>
                    <a:endParaRPr lang="ms-MY"/>
                  </a:p>
                </p:txBody>
              </p:sp>
              <p:sp>
                <p:nvSpPr>
                  <p:cNvPr id="7236" name="Rectangle 29"/>
                  <p:cNvSpPr>
                    <a:spLocks noChangeArrowheads="1"/>
                  </p:cNvSpPr>
                  <p:nvPr/>
                </p:nvSpPr>
                <p:spPr bwMode="auto">
                  <a:xfrm>
                    <a:off x="6954" y="9006"/>
                    <a:ext cx="741" cy="171"/>
                  </a:xfrm>
                  <a:prstGeom prst="rect">
                    <a:avLst/>
                  </a:prstGeom>
                  <a:solidFill>
                    <a:srgbClr val="FFFFFF"/>
                  </a:solidFill>
                  <a:ln w="9525">
                    <a:noFill/>
                    <a:miter lim="800000"/>
                  </a:ln>
                </p:spPr>
                <p:txBody>
                  <a:bodyPr/>
                  <a:lstStyle/>
                  <a:p>
                    <a:endParaRPr lang="ms-MY"/>
                  </a:p>
                </p:txBody>
              </p:sp>
            </p:grpSp>
            <p:sp>
              <p:nvSpPr>
                <p:cNvPr id="7231" name="Line 30"/>
                <p:cNvSpPr>
                  <a:spLocks noChangeShapeType="1"/>
                </p:cNvSpPr>
                <p:nvPr/>
              </p:nvSpPr>
              <p:spPr bwMode="auto">
                <a:xfrm flipH="1">
                  <a:off x="4440" y="10185"/>
                  <a:ext cx="5" cy="430"/>
                </a:xfrm>
                <a:prstGeom prst="line">
                  <a:avLst/>
                </a:prstGeom>
                <a:noFill/>
                <a:ln w="9525">
                  <a:solidFill>
                    <a:srgbClr val="000000"/>
                  </a:solidFill>
                  <a:round/>
                </a:ln>
              </p:spPr>
              <p:txBody>
                <a:bodyPr/>
                <a:lstStyle/>
                <a:p>
                  <a:endParaRPr lang="en-US"/>
                </a:p>
              </p:txBody>
            </p:sp>
          </p:grpSp>
          <p:sp>
            <p:nvSpPr>
              <p:cNvPr id="7193" name="Line 31"/>
              <p:cNvSpPr>
                <a:spLocks noChangeShapeType="1"/>
              </p:cNvSpPr>
              <p:nvPr/>
            </p:nvSpPr>
            <p:spPr bwMode="auto">
              <a:xfrm>
                <a:off x="2888" y="7307"/>
                <a:ext cx="3110" cy="0"/>
              </a:xfrm>
              <a:prstGeom prst="line">
                <a:avLst/>
              </a:prstGeom>
              <a:noFill/>
              <a:ln w="9525">
                <a:solidFill>
                  <a:srgbClr val="000000"/>
                </a:solidFill>
                <a:round/>
              </a:ln>
            </p:spPr>
            <p:txBody>
              <a:bodyPr/>
              <a:lstStyle/>
              <a:p>
                <a:endParaRPr lang="en-US"/>
              </a:p>
            </p:txBody>
          </p:sp>
          <p:sp>
            <p:nvSpPr>
              <p:cNvPr id="7194" name="Line 32"/>
              <p:cNvSpPr>
                <a:spLocks noChangeShapeType="1"/>
              </p:cNvSpPr>
              <p:nvPr/>
            </p:nvSpPr>
            <p:spPr bwMode="auto">
              <a:xfrm flipV="1">
                <a:off x="5722" y="7299"/>
                <a:ext cx="149" cy="0"/>
              </a:xfrm>
              <a:prstGeom prst="line">
                <a:avLst/>
              </a:prstGeom>
              <a:noFill/>
              <a:ln w="9525">
                <a:solidFill>
                  <a:srgbClr val="000000"/>
                </a:solidFill>
                <a:round/>
                <a:tailEnd type="triangle" w="sm" len="med"/>
              </a:ln>
            </p:spPr>
            <p:txBody>
              <a:bodyPr/>
              <a:lstStyle/>
              <a:p>
                <a:endParaRPr lang="en-US"/>
              </a:p>
            </p:txBody>
          </p:sp>
          <p:sp>
            <p:nvSpPr>
              <p:cNvPr id="7195" name="Line 33"/>
              <p:cNvSpPr>
                <a:spLocks noChangeShapeType="1"/>
              </p:cNvSpPr>
              <p:nvPr/>
            </p:nvSpPr>
            <p:spPr bwMode="auto">
              <a:xfrm>
                <a:off x="6231" y="9821"/>
                <a:ext cx="3077" cy="0"/>
              </a:xfrm>
              <a:prstGeom prst="line">
                <a:avLst/>
              </a:prstGeom>
              <a:noFill/>
              <a:ln w="9525">
                <a:solidFill>
                  <a:srgbClr val="000000"/>
                </a:solidFill>
                <a:round/>
              </a:ln>
            </p:spPr>
            <p:txBody>
              <a:bodyPr/>
              <a:lstStyle/>
              <a:p>
                <a:endParaRPr lang="en-US"/>
              </a:p>
            </p:txBody>
          </p:sp>
          <p:grpSp>
            <p:nvGrpSpPr>
              <p:cNvPr id="7196" name="Group 34"/>
              <p:cNvGrpSpPr/>
              <p:nvPr/>
            </p:nvGrpSpPr>
            <p:grpSpPr bwMode="auto">
              <a:xfrm rot="5400000" flipH="1">
                <a:off x="8944" y="8292"/>
                <a:ext cx="742" cy="301"/>
                <a:chOff x="5814" y="8892"/>
                <a:chExt cx="570" cy="228"/>
              </a:xfrm>
            </p:grpSpPr>
            <p:sp>
              <p:nvSpPr>
                <p:cNvPr id="7223" name="Line 35"/>
                <p:cNvSpPr>
                  <a:spLocks noChangeShapeType="1"/>
                </p:cNvSpPr>
                <p:nvPr/>
              </p:nvSpPr>
              <p:spPr bwMode="auto">
                <a:xfrm flipH="1">
                  <a:off x="5814" y="8892"/>
                  <a:ext cx="57" cy="114"/>
                </a:xfrm>
                <a:prstGeom prst="line">
                  <a:avLst/>
                </a:prstGeom>
                <a:noFill/>
                <a:ln w="9525">
                  <a:solidFill>
                    <a:srgbClr val="000000"/>
                  </a:solidFill>
                  <a:round/>
                </a:ln>
              </p:spPr>
              <p:txBody>
                <a:bodyPr/>
                <a:lstStyle/>
                <a:p>
                  <a:endParaRPr lang="en-US"/>
                </a:p>
              </p:txBody>
            </p:sp>
            <p:sp>
              <p:nvSpPr>
                <p:cNvPr id="7224" name="Line 36"/>
                <p:cNvSpPr>
                  <a:spLocks noChangeShapeType="1"/>
                </p:cNvSpPr>
                <p:nvPr/>
              </p:nvSpPr>
              <p:spPr bwMode="auto">
                <a:xfrm flipH="1">
                  <a:off x="5985" y="8892"/>
                  <a:ext cx="114" cy="228"/>
                </a:xfrm>
                <a:prstGeom prst="line">
                  <a:avLst/>
                </a:prstGeom>
                <a:noFill/>
                <a:ln w="9525">
                  <a:solidFill>
                    <a:srgbClr val="000000"/>
                  </a:solidFill>
                  <a:round/>
                </a:ln>
              </p:spPr>
              <p:txBody>
                <a:bodyPr/>
                <a:lstStyle/>
                <a:p>
                  <a:endParaRPr lang="en-US"/>
                </a:p>
              </p:txBody>
            </p:sp>
            <p:sp>
              <p:nvSpPr>
                <p:cNvPr id="7225" name="Line 37"/>
                <p:cNvSpPr>
                  <a:spLocks noChangeShapeType="1"/>
                </p:cNvSpPr>
                <p:nvPr/>
              </p:nvSpPr>
              <p:spPr bwMode="auto">
                <a:xfrm>
                  <a:off x="5871" y="8892"/>
                  <a:ext cx="114" cy="228"/>
                </a:xfrm>
                <a:prstGeom prst="line">
                  <a:avLst/>
                </a:prstGeom>
                <a:noFill/>
                <a:ln w="9525">
                  <a:solidFill>
                    <a:srgbClr val="000000"/>
                  </a:solidFill>
                  <a:round/>
                </a:ln>
              </p:spPr>
              <p:txBody>
                <a:bodyPr/>
                <a:lstStyle/>
                <a:p>
                  <a:endParaRPr lang="en-US"/>
                </a:p>
              </p:txBody>
            </p:sp>
            <p:sp>
              <p:nvSpPr>
                <p:cNvPr id="7226" name="Line 38"/>
                <p:cNvSpPr>
                  <a:spLocks noChangeShapeType="1"/>
                </p:cNvSpPr>
                <p:nvPr/>
              </p:nvSpPr>
              <p:spPr bwMode="auto">
                <a:xfrm>
                  <a:off x="6099" y="8892"/>
                  <a:ext cx="114" cy="228"/>
                </a:xfrm>
                <a:prstGeom prst="line">
                  <a:avLst/>
                </a:prstGeom>
                <a:noFill/>
                <a:ln w="9525">
                  <a:solidFill>
                    <a:srgbClr val="000000"/>
                  </a:solidFill>
                  <a:round/>
                </a:ln>
              </p:spPr>
              <p:txBody>
                <a:bodyPr/>
                <a:lstStyle/>
                <a:p>
                  <a:endParaRPr lang="en-US"/>
                </a:p>
              </p:txBody>
            </p:sp>
            <p:sp>
              <p:nvSpPr>
                <p:cNvPr id="7227" name="Line 39"/>
                <p:cNvSpPr>
                  <a:spLocks noChangeShapeType="1"/>
                </p:cNvSpPr>
                <p:nvPr/>
              </p:nvSpPr>
              <p:spPr bwMode="auto">
                <a:xfrm flipH="1">
                  <a:off x="6213" y="8892"/>
                  <a:ext cx="114" cy="228"/>
                </a:xfrm>
                <a:prstGeom prst="line">
                  <a:avLst/>
                </a:prstGeom>
                <a:noFill/>
                <a:ln w="9525">
                  <a:solidFill>
                    <a:srgbClr val="000000"/>
                  </a:solidFill>
                  <a:round/>
                </a:ln>
              </p:spPr>
              <p:txBody>
                <a:bodyPr/>
                <a:lstStyle/>
                <a:p>
                  <a:endParaRPr lang="en-US"/>
                </a:p>
              </p:txBody>
            </p:sp>
            <p:sp>
              <p:nvSpPr>
                <p:cNvPr id="7228" name="Line 40"/>
                <p:cNvSpPr>
                  <a:spLocks noChangeShapeType="1"/>
                </p:cNvSpPr>
                <p:nvPr/>
              </p:nvSpPr>
              <p:spPr bwMode="auto">
                <a:xfrm>
                  <a:off x="6327" y="8892"/>
                  <a:ext cx="57" cy="114"/>
                </a:xfrm>
                <a:prstGeom prst="line">
                  <a:avLst/>
                </a:prstGeom>
                <a:noFill/>
                <a:ln w="9525">
                  <a:solidFill>
                    <a:srgbClr val="000000"/>
                  </a:solidFill>
                  <a:round/>
                </a:ln>
              </p:spPr>
              <p:txBody>
                <a:bodyPr/>
                <a:lstStyle/>
                <a:p>
                  <a:endParaRPr lang="en-US"/>
                </a:p>
              </p:txBody>
            </p:sp>
          </p:grpSp>
          <p:sp>
            <p:nvSpPr>
              <p:cNvPr id="7197" name="Line 41"/>
              <p:cNvSpPr>
                <a:spLocks noChangeShapeType="1"/>
              </p:cNvSpPr>
              <p:nvPr/>
            </p:nvSpPr>
            <p:spPr bwMode="auto">
              <a:xfrm flipH="1">
                <a:off x="8400" y="7291"/>
                <a:ext cx="901" cy="0"/>
              </a:xfrm>
              <a:prstGeom prst="line">
                <a:avLst/>
              </a:prstGeom>
              <a:noFill/>
              <a:ln w="9525">
                <a:solidFill>
                  <a:srgbClr val="000000"/>
                </a:solidFill>
                <a:round/>
              </a:ln>
            </p:spPr>
            <p:txBody>
              <a:bodyPr/>
              <a:lstStyle/>
              <a:p>
                <a:endParaRPr lang="en-US"/>
              </a:p>
            </p:txBody>
          </p:sp>
          <p:sp>
            <p:nvSpPr>
              <p:cNvPr id="7198" name="Line 42"/>
              <p:cNvSpPr>
                <a:spLocks noChangeShapeType="1"/>
              </p:cNvSpPr>
              <p:nvPr/>
            </p:nvSpPr>
            <p:spPr bwMode="auto">
              <a:xfrm flipV="1">
                <a:off x="9314" y="7299"/>
                <a:ext cx="0" cy="775"/>
              </a:xfrm>
              <a:prstGeom prst="line">
                <a:avLst/>
              </a:prstGeom>
              <a:noFill/>
              <a:ln w="9525">
                <a:solidFill>
                  <a:srgbClr val="000000"/>
                </a:solidFill>
                <a:round/>
              </a:ln>
            </p:spPr>
            <p:txBody>
              <a:bodyPr/>
              <a:lstStyle/>
              <a:p>
                <a:endParaRPr lang="en-US"/>
              </a:p>
            </p:txBody>
          </p:sp>
          <p:sp>
            <p:nvSpPr>
              <p:cNvPr id="7199" name="Line 43"/>
              <p:cNvSpPr>
                <a:spLocks noChangeShapeType="1"/>
              </p:cNvSpPr>
              <p:nvPr/>
            </p:nvSpPr>
            <p:spPr bwMode="auto">
              <a:xfrm flipV="1">
                <a:off x="9326" y="8816"/>
                <a:ext cx="6" cy="1013"/>
              </a:xfrm>
              <a:prstGeom prst="line">
                <a:avLst/>
              </a:prstGeom>
              <a:noFill/>
              <a:ln w="9525">
                <a:solidFill>
                  <a:srgbClr val="000000"/>
                </a:solidFill>
                <a:round/>
              </a:ln>
            </p:spPr>
            <p:txBody>
              <a:bodyPr/>
              <a:lstStyle/>
              <a:p>
                <a:endParaRPr lang="en-US"/>
              </a:p>
            </p:txBody>
          </p:sp>
          <p:grpSp>
            <p:nvGrpSpPr>
              <p:cNvPr id="7200" name="Group 44"/>
              <p:cNvGrpSpPr/>
              <p:nvPr/>
            </p:nvGrpSpPr>
            <p:grpSpPr bwMode="auto">
              <a:xfrm>
                <a:off x="5817" y="7103"/>
                <a:ext cx="1801" cy="470"/>
                <a:chOff x="7110" y="8951"/>
                <a:chExt cx="1500" cy="285"/>
              </a:xfrm>
            </p:grpSpPr>
            <p:grpSp>
              <p:nvGrpSpPr>
                <p:cNvPr id="7213" name="Group 45"/>
                <p:cNvGrpSpPr/>
                <p:nvPr/>
              </p:nvGrpSpPr>
              <p:grpSpPr bwMode="auto">
                <a:xfrm>
                  <a:off x="7110" y="8951"/>
                  <a:ext cx="1500" cy="285"/>
                  <a:chOff x="7110" y="8951"/>
                  <a:chExt cx="1500" cy="285"/>
                </a:xfrm>
              </p:grpSpPr>
              <p:grpSp>
                <p:nvGrpSpPr>
                  <p:cNvPr id="7215" name="Group 46"/>
                  <p:cNvGrpSpPr/>
                  <p:nvPr/>
                </p:nvGrpSpPr>
                <p:grpSpPr bwMode="auto">
                  <a:xfrm flipH="1">
                    <a:off x="7444" y="8951"/>
                    <a:ext cx="516" cy="285"/>
                    <a:chOff x="6954" y="8892"/>
                    <a:chExt cx="741" cy="285"/>
                  </a:xfrm>
                </p:grpSpPr>
                <p:sp>
                  <p:nvSpPr>
                    <p:cNvPr id="7218" name="Oval 47"/>
                    <p:cNvSpPr>
                      <a:spLocks noChangeArrowheads="1"/>
                    </p:cNvSpPr>
                    <p:nvPr/>
                  </p:nvSpPr>
                  <p:spPr bwMode="auto">
                    <a:xfrm>
                      <a:off x="6954" y="8892"/>
                      <a:ext cx="171" cy="228"/>
                    </a:xfrm>
                    <a:prstGeom prst="ellipse">
                      <a:avLst/>
                    </a:prstGeom>
                    <a:solidFill>
                      <a:srgbClr val="FFFFFF"/>
                    </a:solidFill>
                    <a:ln w="9525">
                      <a:solidFill>
                        <a:srgbClr val="000000"/>
                      </a:solidFill>
                      <a:round/>
                    </a:ln>
                  </p:spPr>
                  <p:txBody>
                    <a:bodyPr/>
                    <a:lstStyle/>
                    <a:p>
                      <a:endParaRPr lang="ms-MY"/>
                    </a:p>
                  </p:txBody>
                </p:sp>
                <p:sp>
                  <p:nvSpPr>
                    <p:cNvPr id="7219" name="Oval 48"/>
                    <p:cNvSpPr>
                      <a:spLocks noChangeArrowheads="1"/>
                    </p:cNvSpPr>
                    <p:nvPr/>
                  </p:nvSpPr>
                  <p:spPr bwMode="auto">
                    <a:xfrm>
                      <a:off x="7125" y="8892"/>
                      <a:ext cx="171" cy="228"/>
                    </a:xfrm>
                    <a:prstGeom prst="ellipse">
                      <a:avLst/>
                    </a:prstGeom>
                    <a:solidFill>
                      <a:srgbClr val="FFFFFF"/>
                    </a:solidFill>
                    <a:ln w="9525">
                      <a:solidFill>
                        <a:srgbClr val="000000"/>
                      </a:solidFill>
                      <a:round/>
                    </a:ln>
                  </p:spPr>
                  <p:txBody>
                    <a:bodyPr/>
                    <a:lstStyle/>
                    <a:p>
                      <a:endParaRPr lang="ms-MY"/>
                    </a:p>
                  </p:txBody>
                </p:sp>
                <p:sp>
                  <p:nvSpPr>
                    <p:cNvPr id="7220" name="Oval 49"/>
                    <p:cNvSpPr>
                      <a:spLocks noChangeArrowheads="1"/>
                    </p:cNvSpPr>
                    <p:nvPr/>
                  </p:nvSpPr>
                  <p:spPr bwMode="auto">
                    <a:xfrm>
                      <a:off x="7296" y="8892"/>
                      <a:ext cx="171" cy="228"/>
                    </a:xfrm>
                    <a:prstGeom prst="ellipse">
                      <a:avLst/>
                    </a:prstGeom>
                    <a:solidFill>
                      <a:srgbClr val="FFFFFF"/>
                    </a:solidFill>
                    <a:ln w="9525">
                      <a:solidFill>
                        <a:srgbClr val="000000"/>
                      </a:solidFill>
                      <a:round/>
                    </a:ln>
                  </p:spPr>
                  <p:txBody>
                    <a:bodyPr/>
                    <a:lstStyle/>
                    <a:p>
                      <a:endParaRPr lang="ms-MY"/>
                    </a:p>
                  </p:txBody>
                </p:sp>
                <p:sp>
                  <p:nvSpPr>
                    <p:cNvPr id="7221" name="Oval 50"/>
                    <p:cNvSpPr>
                      <a:spLocks noChangeArrowheads="1"/>
                    </p:cNvSpPr>
                    <p:nvPr/>
                  </p:nvSpPr>
                  <p:spPr bwMode="auto">
                    <a:xfrm>
                      <a:off x="7467" y="8892"/>
                      <a:ext cx="171" cy="228"/>
                    </a:xfrm>
                    <a:prstGeom prst="ellipse">
                      <a:avLst/>
                    </a:prstGeom>
                    <a:solidFill>
                      <a:srgbClr val="FFFFFF"/>
                    </a:solidFill>
                    <a:ln w="9525">
                      <a:solidFill>
                        <a:srgbClr val="000000"/>
                      </a:solidFill>
                      <a:round/>
                    </a:ln>
                  </p:spPr>
                  <p:txBody>
                    <a:bodyPr/>
                    <a:lstStyle/>
                    <a:p>
                      <a:endParaRPr lang="ms-MY"/>
                    </a:p>
                  </p:txBody>
                </p:sp>
                <p:sp>
                  <p:nvSpPr>
                    <p:cNvPr id="7222" name="Rectangle 51"/>
                    <p:cNvSpPr>
                      <a:spLocks noChangeArrowheads="1"/>
                    </p:cNvSpPr>
                    <p:nvPr/>
                  </p:nvSpPr>
                  <p:spPr bwMode="auto">
                    <a:xfrm>
                      <a:off x="6954" y="9006"/>
                      <a:ext cx="741" cy="171"/>
                    </a:xfrm>
                    <a:prstGeom prst="rect">
                      <a:avLst/>
                    </a:prstGeom>
                    <a:solidFill>
                      <a:srgbClr val="FFFFFF"/>
                    </a:solidFill>
                    <a:ln w="9525">
                      <a:noFill/>
                      <a:miter lim="800000"/>
                    </a:ln>
                  </p:spPr>
                  <p:txBody>
                    <a:bodyPr/>
                    <a:lstStyle/>
                    <a:p>
                      <a:endParaRPr lang="ms-MY"/>
                    </a:p>
                  </p:txBody>
                </p:sp>
              </p:grpSp>
              <p:sp>
                <p:nvSpPr>
                  <p:cNvPr id="7216" name="Line 52"/>
                  <p:cNvSpPr>
                    <a:spLocks noChangeShapeType="1"/>
                  </p:cNvSpPr>
                  <p:nvPr/>
                </p:nvSpPr>
                <p:spPr bwMode="auto">
                  <a:xfrm flipV="1">
                    <a:off x="7965" y="9065"/>
                    <a:ext cx="645" cy="0"/>
                  </a:xfrm>
                  <a:prstGeom prst="line">
                    <a:avLst/>
                  </a:prstGeom>
                  <a:noFill/>
                  <a:ln w="9525">
                    <a:solidFill>
                      <a:srgbClr val="000000"/>
                    </a:solidFill>
                    <a:round/>
                  </a:ln>
                </p:spPr>
                <p:txBody>
                  <a:bodyPr/>
                  <a:lstStyle/>
                  <a:p>
                    <a:endParaRPr lang="en-US"/>
                  </a:p>
                </p:txBody>
              </p:sp>
              <p:sp>
                <p:nvSpPr>
                  <p:cNvPr id="7217" name="Line 53"/>
                  <p:cNvSpPr>
                    <a:spLocks noChangeShapeType="1"/>
                  </p:cNvSpPr>
                  <p:nvPr/>
                </p:nvSpPr>
                <p:spPr bwMode="auto">
                  <a:xfrm>
                    <a:off x="7110" y="9075"/>
                    <a:ext cx="380" cy="0"/>
                  </a:xfrm>
                  <a:prstGeom prst="line">
                    <a:avLst/>
                  </a:prstGeom>
                  <a:noFill/>
                  <a:ln w="9525">
                    <a:solidFill>
                      <a:srgbClr val="000000"/>
                    </a:solidFill>
                    <a:round/>
                  </a:ln>
                </p:spPr>
                <p:txBody>
                  <a:bodyPr/>
                  <a:lstStyle/>
                  <a:p>
                    <a:endParaRPr lang="en-US"/>
                  </a:p>
                </p:txBody>
              </p:sp>
            </p:grpSp>
            <p:sp>
              <p:nvSpPr>
                <p:cNvPr id="7214" name="Rectangle 54"/>
                <p:cNvSpPr>
                  <a:spLocks noChangeArrowheads="1"/>
                </p:cNvSpPr>
                <p:nvPr/>
              </p:nvSpPr>
              <p:spPr bwMode="auto">
                <a:xfrm>
                  <a:off x="7920" y="9070"/>
                  <a:ext cx="143" cy="143"/>
                </a:xfrm>
                <a:prstGeom prst="rect">
                  <a:avLst/>
                </a:prstGeom>
                <a:solidFill>
                  <a:srgbClr val="FFFFFF"/>
                </a:solidFill>
                <a:ln w="9525">
                  <a:noFill/>
                  <a:miter lim="800000"/>
                </a:ln>
              </p:spPr>
              <p:txBody>
                <a:bodyPr/>
                <a:lstStyle/>
                <a:p>
                  <a:endParaRPr lang="ms-MY"/>
                </a:p>
              </p:txBody>
            </p:sp>
          </p:grpSp>
          <p:grpSp>
            <p:nvGrpSpPr>
              <p:cNvPr id="7201" name="Group 55"/>
              <p:cNvGrpSpPr/>
              <p:nvPr/>
            </p:nvGrpSpPr>
            <p:grpSpPr bwMode="auto">
              <a:xfrm flipH="1">
                <a:off x="7654" y="7167"/>
                <a:ext cx="742" cy="301"/>
                <a:chOff x="5814" y="8892"/>
                <a:chExt cx="570" cy="228"/>
              </a:xfrm>
            </p:grpSpPr>
            <p:sp>
              <p:nvSpPr>
                <p:cNvPr id="7207" name="Line 56"/>
                <p:cNvSpPr>
                  <a:spLocks noChangeShapeType="1"/>
                </p:cNvSpPr>
                <p:nvPr/>
              </p:nvSpPr>
              <p:spPr bwMode="auto">
                <a:xfrm flipH="1">
                  <a:off x="5814" y="8892"/>
                  <a:ext cx="57" cy="114"/>
                </a:xfrm>
                <a:prstGeom prst="line">
                  <a:avLst/>
                </a:prstGeom>
                <a:noFill/>
                <a:ln w="9525">
                  <a:solidFill>
                    <a:srgbClr val="000000"/>
                  </a:solidFill>
                  <a:round/>
                </a:ln>
              </p:spPr>
              <p:txBody>
                <a:bodyPr/>
                <a:lstStyle/>
                <a:p>
                  <a:endParaRPr lang="en-US"/>
                </a:p>
              </p:txBody>
            </p:sp>
            <p:sp>
              <p:nvSpPr>
                <p:cNvPr id="7208" name="Line 57"/>
                <p:cNvSpPr>
                  <a:spLocks noChangeShapeType="1"/>
                </p:cNvSpPr>
                <p:nvPr/>
              </p:nvSpPr>
              <p:spPr bwMode="auto">
                <a:xfrm flipH="1">
                  <a:off x="5985" y="8892"/>
                  <a:ext cx="114" cy="228"/>
                </a:xfrm>
                <a:prstGeom prst="line">
                  <a:avLst/>
                </a:prstGeom>
                <a:noFill/>
                <a:ln w="9525">
                  <a:solidFill>
                    <a:srgbClr val="000000"/>
                  </a:solidFill>
                  <a:round/>
                </a:ln>
              </p:spPr>
              <p:txBody>
                <a:bodyPr/>
                <a:lstStyle/>
                <a:p>
                  <a:endParaRPr lang="en-US"/>
                </a:p>
              </p:txBody>
            </p:sp>
            <p:sp>
              <p:nvSpPr>
                <p:cNvPr id="7209" name="Line 58"/>
                <p:cNvSpPr>
                  <a:spLocks noChangeShapeType="1"/>
                </p:cNvSpPr>
                <p:nvPr/>
              </p:nvSpPr>
              <p:spPr bwMode="auto">
                <a:xfrm>
                  <a:off x="5871" y="8892"/>
                  <a:ext cx="114" cy="228"/>
                </a:xfrm>
                <a:prstGeom prst="line">
                  <a:avLst/>
                </a:prstGeom>
                <a:noFill/>
                <a:ln w="9525">
                  <a:solidFill>
                    <a:srgbClr val="000000"/>
                  </a:solidFill>
                  <a:round/>
                </a:ln>
              </p:spPr>
              <p:txBody>
                <a:bodyPr/>
                <a:lstStyle/>
                <a:p>
                  <a:endParaRPr lang="en-US"/>
                </a:p>
              </p:txBody>
            </p:sp>
            <p:sp>
              <p:nvSpPr>
                <p:cNvPr id="7210" name="Line 59"/>
                <p:cNvSpPr>
                  <a:spLocks noChangeShapeType="1"/>
                </p:cNvSpPr>
                <p:nvPr/>
              </p:nvSpPr>
              <p:spPr bwMode="auto">
                <a:xfrm>
                  <a:off x="6099" y="8892"/>
                  <a:ext cx="114" cy="228"/>
                </a:xfrm>
                <a:prstGeom prst="line">
                  <a:avLst/>
                </a:prstGeom>
                <a:noFill/>
                <a:ln w="9525">
                  <a:solidFill>
                    <a:srgbClr val="000000"/>
                  </a:solidFill>
                  <a:round/>
                </a:ln>
              </p:spPr>
              <p:txBody>
                <a:bodyPr/>
                <a:lstStyle/>
                <a:p>
                  <a:endParaRPr lang="en-US"/>
                </a:p>
              </p:txBody>
            </p:sp>
            <p:sp>
              <p:nvSpPr>
                <p:cNvPr id="7211" name="Line 60"/>
                <p:cNvSpPr>
                  <a:spLocks noChangeShapeType="1"/>
                </p:cNvSpPr>
                <p:nvPr/>
              </p:nvSpPr>
              <p:spPr bwMode="auto">
                <a:xfrm flipH="1">
                  <a:off x="6213" y="8892"/>
                  <a:ext cx="114" cy="228"/>
                </a:xfrm>
                <a:prstGeom prst="line">
                  <a:avLst/>
                </a:prstGeom>
                <a:noFill/>
                <a:ln w="9525">
                  <a:solidFill>
                    <a:srgbClr val="000000"/>
                  </a:solidFill>
                  <a:round/>
                </a:ln>
              </p:spPr>
              <p:txBody>
                <a:bodyPr/>
                <a:lstStyle/>
                <a:p>
                  <a:endParaRPr lang="en-US"/>
                </a:p>
              </p:txBody>
            </p:sp>
            <p:sp>
              <p:nvSpPr>
                <p:cNvPr id="7212" name="Line 61"/>
                <p:cNvSpPr>
                  <a:spLocks noChangeShapeType="1"/>
                </p:cNvSpPr>
                <p:nvPr/>
              </p:nvSpPr>
              <p:spPr bwMode="auto">
                <a:xfrm>
                  <a:off x="6327" y="8892"/>
                  <a:ext cx="57" cy="114"/>
                </a:xfrm>
                <a:prstGeom prst="line">
                  <a:avLst/>
                </a:prstGeom>
                <a:noFill/>
                <a:ln w="9525">
                  <a:solidFill>
                    <a:srgbClr val="000000"/>
                  </a:solidFill>
                  <a:round/>
                </a:ln>
              </p:spPr>
              <p:txBody>
                <a:bodyPr/>
                <a:lstStyle/>
                <a:p>
                  <a:endParaRPr lang="en-US"/>
                </a:p>
              </p:txBody>
            </p:sp>
          </p:grpSp>
          <p:sp>
            <p:nvSpPr>
              <p:cNvPr id="7202" name="Text Box 62"/>
              <p:cNvSpPr txBox="1">
                <a:spLocks noChangeArrowheads="1"/>
              </p:cNvSpPr>
              <p:nvPr/>
            </p:nvSpPr>
            <p:spPr bwMode="auto">
              <a:xfrm>
                <a:off x="7793" y="6517"/>
                <a:ext cx="702" cy="590"/>
              </a:xfrm>
              <a:prstGeom prst="rect">
                <a:avLst/>
              </a:prstGeom>
              <a:solidFill>
                <a:srgbClr val="FFFFFF"/>
              </a:solidFill>
              <a:ln w="9525">
                <a:noFill/>
                <a:miter lim="800000"/>
              </a:ln>
            </p:spPr>
            <p:txBody>
              <a:bodyPr/>
              <a:lstStyle/>
              <a:p>
                <a:r>
                  <a:rPr lang="en-US" sz="1600" i="1">
                    <a:latin typeface="Times New Roman" panose="02020603050405020304" pitchFamily="18" charset="0"/>
                  </a:rPr>
                  <a:t>R</a:t>
                </a:r>
                <a:r>
                  <a:rPr lang="en-US" sz="1600" baseline="-25000">
                    <a:latin typeface="Times New Roman" panose="02020603050405020304" pitchFamily="18" charset="0"/>
                  </a:rPr>
                  <a:t>r</a:t>
                </a:r>
                <a:endParaRPr lang="en-US" sz="1600"/>
              </a:p>
            </p:txBody>
          </p:sp>
          <p:sp>
            <p:nvSpPr>
              <p:cNvPr id="7203" name="Text Box 63"/>
              <p:cNvSpPr txBox="1">
                <a:spLocks noChangeArrowheads="1"/>
              </p:cNvSpPr>
              <p:nvPr/>
            </p:nvSpPr>
            <p:spPr bwMode="auto">
              <a:xfrm>
                <a:off x="5820" y="7635"/>
                <a:ext cx="1020" cy="690"/>
              </a:xfrm>
              <a:prstGeom prst="rect">
                <a:avLst/>
              </a:prstGeom>
              <a:solidFill>
                <a:srgbClr val="FFFFFF"/>
              </a:solidFill>
              <a:ln w="9525">
                <a:noFill/>
                <a:miter lim="800000"/>
              </a:ln>
            </p:spPr>
            <p:txBody>
              <a:bodyPr/>
              <a:lstStyle/>
              <a:p>
                <a:r>
                  <a:rPr lang="en-US" sz="1600"/>
                  <a:t>P</a:t>
                </a:r>
                <a:r>
                  <a:rPr lang="en-US" sz="1600" baseline="-25000"/>
                  <a:t>heat</a:t>
                </a:r>
                <a:endParaRPr lang="en-US" sz="1600"/>
              </a:p>
            </p:txBody>
          </p:sp>
          <p:sp>
            <p:nvSpPr>
              <p:cNvPr id="7204" name="Text Box 64"/>
              <p:cNvSpPr txBox="1">
                <a:spLocks noChangeArrowheads="1"/>
              </p:cNvSpPr>
              <p:nvPr/>
            </p:nvSpPr>
            <p:spPr bwMode="auto">
              <a:xfrm>
                <a:off x="7380" y="8550"/>
                <a:ext cx="1020" cy="690"/>
              </a:xfrm>
              <a:prstGeom prst="rect">
                <a:avLst/>
              </a:prstGeom>
              <a:solidFill>
                <a:srgbClr val="FFFFFF"/>
              </a:solidFill>
              <a:ln w="9525">
                <a:noFill/>
                <a:miter lim="800000"/>
              </a:ln>
            </p:spPr>
            <p:txBody>
              <a:bodyPr/>
              <a:lstStyle/>
              <a:p>
                <a:r>
                  <a:rPr lang="en-US" sz="1600"/>
                  <a:t>P</a:t>
                </a:r>
                <a:r>
                  <a:rPr lang="en-US" sz="1600" baseline="-25000"/>
                  <a:t>mech</a:t>
                </a:r>
                <a:endParaRPr lang="en-US" sz="1600"/>
              </a:p>
            </p:txBody>
          </p:sp>
          <p:sp>
            <p:nvSpPr>
              <p:cNvPr id="7205" name="Line 65"/>
              <p:cNvSpPr>
                <a:spLocks noChangeShapeType="1"/>
              </p:cNvSpPr>
              <p:nvPr/>
            </p:nvSpPr>
            <p:spPr bwMode="auto">
              <a:xfrm flipV="1">
                <a:off x="6855" y="7635"/>
                <a:ext cx="615" cy="285"/>
              </a:xfrm>
              <a:prstGeom prst="line">
                <a:avLst/>
              </a:prstGeom>
              <a:noFill/>
              <a:ln w="9525">
                <a:solidFill>
                  <a:srgbClr val="000000"/>
                </a:solidFill>
                <a:round/>
                <a:tailEnd type="triangle" w="med" len="med"/>
              </a:ln>
            </p:spPr>
            <p:txBody>
              <a:bodyPr/>
              <a:lstStyle/>
              <a:p>
                <a:endParaRPr lang="en-US"/>
              </a:p>
            </p:txBody>
          </p:sp>
          <p:sp>
            <p:nvSpPr>
              <p:cNvPr id="7206" name="Line 66"/>
              <p:cNvSpPr>
                <a:spLocks noChangeShapeType="1"/>
              </p:cNvSpPr>
              <p:nvPr/>
            </p:nvSpPr>
            <p:spPr bwMode="auto">
              <a:xfrm flipV="1">
                <a:off x="8295" y="8430"/>
                <a:ext cx="720" cy="240"/>
              </a:xfrm>
              <a:prstGeom prst="line">
                <a:avLst/>
              </a:prstGeom>
              <a:noFill/>
              <a:ln w="9525">
                <a:solidFill>
                  <a:srgbClr val="000000"/>
                </a:solidFill>
                <a:round/>
                <a:tailEnd type="triangle" w="med" len="med"/>
              </a:ln>
            </p:spPr>
            <p:txBody>
              <a:bodyPr/>
              <a:lstStyle/>
              <a:p>
                <a:endParaRPr lang="en-US"/>
              </a:p>
            </p:txBody>
          </p:sp>
        </p:grpSp>
        <p:sp>
          <p:nvSpPr>
            <p:cNvPr id="7180" name="Text Box 67"/>
            <p:cNvSpPr txBox="1">
              <a:spLocks noChangeArrowheads="1"/>
            </p:cNvSpPr>
            <p:nvPr/>
          </p:nvSpPr>
          <p:spPr bwMode="auto">
            <a:xfrm>
              <a:off x="4286" y="1616"/>
              <a:ext cx="1089" cy="288"/>
            </a:xfrm>
            <a:prstGeom prst="rect">
              <a:avLst/>
            </a:prstGeom>
            <a:solidFill>
              <a:srgbClr val="FFFFFF"/>
            </a:solidFill>
            <a:ln w="9525">
              <a:noFill/>
              <a:miter lim="800000"/>
            </a:ln>
          </p:spPr>
          <p:txBody>
            <a:bodyPr/>
            <a:lstStyle/>
            <a:p>
              <a:r>
                <a:rPr lang="en-US" sz="1600">
                  <a:sym typeface="Symbol" panose="05050102010706020507" pitchFamily="18" charset="2"/>
                </a:rPr>
                <a:t></a:t>
              </a:r>
              <a:r>
                <a:rPr lang="en-US" sz="1600" baseline="-25000">
                  <a:sym typeface="Symbol" panose="05050102010706020507" pitchFamily="18" charset="2"/>
                </a:rPr>
                <a:t>e </a:t>
              </a:r>
              <a:r>
                <a:rPr lang="en-US" sz="1600">
                  <a:sym typeface="Symbol" panose="05050102010706020507" pitchFamily="18" charset="2"/>
                </a:rPr>
                <a:t>= </a:t>
              </a:r>
              <a:r>
                <a:rPr lang="en-US" sz="1600"/>
                <a:t>2</a:t>
              </a:r>
              <a:r>
                <a:rPr lang="en-US" sz="1600">
                  <a:sym typeface="Symbol" panose="05050102010706020507" pitchFamily="18" charset="2"/>
                </a:rPr>
                <a:t></a:t>
              </a:r>
              <a:r>
                <a:rPr lang="en-US" sz="1600"/>
                <a:t>f</a:t>
              </a:r>
              <a:r>
                <a:rPr lang="en-US" sz="1600" baseline="-25000"/>
                <a:t>e</a:t>
              </a:r>
              <a:r>
                <a:rPr lang="en-US" sz="1600"/>
                <a:t> = 314</a:t>
              </a:r>
              <a:endParaRPr lang="en-US"/>
            </a:p>
          </p:txBody>
        </p:sp>
      </p:grpSp>
      <p:sp>
        <p:nvSpPr>
          <p:cNvPr id="7178" name="Rectangle 69"/>
          <p:cNvSpPr>
            <a:spLocks noChangeArrowheads="1"/>
          </p:cNvSpPr>
          <p:nvPr/>
        </p:nvSpPr>
        <p:spPr bwMode="auto">
          <a:xfrm>
            <a:off x="468313" y="4724400"/>
            <a:ext cx="8351837" cy="1187450"/>
          </a:xfrm>
          <a:prstGeom prst="rect">
            <a:avLst/>
          </a:prstGeom>
          <a:noFill/>
          <a:ln w="9525">
            <a:noFill/>
            <a:miter lim="800000"/>
          </a:ln>
        </p:spPr>
        <p:txBody>
          <a:bodyPr anchor="ctr">
            <a:spAutoFit/>
          </a:bodyPr>
          <a:lstStyle/>
          <a:p>
            <a:pPr indent="457200">
              <a:buFont typeface="Wingdings" panose="05000000000000000000" pitchFamily="2" charset="2"/>
              <a:buChar char="§"/>
              <a:tabLst>
                <a:tab pos="457200" algn="l"/>
              </a:tabLst>
            </a:pPr>
            <a:r>
              <a:rPr lang="en-GB" sz="2400">
                <a:latin typeface="Times New Roman" panose="02020603050405020304" pitchFamily="18" charset="0"/>
                <a:cs typeface="Times New Roman" panose="02020603050405020304" pitchFamily="18" charset="0"/>
              </a:rPr>
              <a:t>  Power transferred across the air gap splits into two:</a:t>
            </a:r>
            <a:endParaRPr lang="en-US" sz="2400">
              <a:latin typeface="Times New Roman" panose="02020603050405020304" pitchFamily="18" charset="0"/>
              <a:cs typeface="Times New Roman" panose="02020603050405020304" pitchFamily="18" charset="0"/>
            </a:endParaRPr>
          </a:p>
          <a:p>
            <a:pPr indent="457200">
              <a:buFont typeface="Wingdings" panose="05000000000000000000" pitchFamily="2" charset="2"/>
              <a:buChar char="§"/>
              <a:tabLst>
                <a:tab pos="457200" algn="l"/>
              </a:tabLst>
            </a:pPr>
            <a:r>
              <a:rPr lang="en-GB" sz="2400">
                <a:latin typeface="Times New Roman" panose="02020603050405020304" pitchFamily="18" charset="0"/>
                <a:cs typeface="Times New Roman" panose="02020603050405020304" pitchFamily="18" charset="0"/>
              </a:rPr>
              <a:t>  P</a:t>
            </a:r>
            <a:r>
              <a:rPr lang="en-GB" sz="2400" baseline="-25000">
                <a:latin typeface="Times New Roman" panose="02020603050405020304" pitchFamily="18" charset="0"/>
                <a:cs typeface="Times New Roman" panose="02020603050405020304" pitchFamily="18" charset="0"/>
              </a:rPr>
              <a:t>air gap</a:t>
            </a:r>
            <a:r>
              <a:rPr lang="en-GB" sz="2400">
                <a:latin typeface="Times New Roman" panose="02020603050405020304" pitchFamily="18" charset="0"/>
                <a:cs typeface="Times New Roman" panose="02020603050405020304" pitchFamily="18" charset="0"/>
              </a:rPr>
              <a:t> = Power lost as heat in bars + Mechanical Power</a:t>
            </a:r>
            <a:endParaRPr lang="en-US" sz="2400">
              <a:latin typeface="Times New Roman" panose="02020603050405020304" pitchFamily="18" charset="0"/>
              <a:cs typeface="Times New Roman" panose="02020603050405020304" pitchFamily="18" charset="0"/>
            </a:endParaRPr>
          </a:p>
          <a:p>
            <a:pPr indent="457200">
              <a:buFont typeface="Wingdings" panose="05000000000000000000" pitchFamily="2" charset="2"/>
              <a:buChar char="§"/>
              <a:tabLst>
                <a:tab pos="457200" algn="l"/>
              </a:tabLst>
            </a:pPr>
            <a:r>
              <a:rPr lang="en-GB" sz="2400">
                <a:latin typeface="Times New Roman" panose="02020603050405020304" pitchFamily="18" charset="0"/>
                <a:cs typeface="Times New Roman" panose="02020603050405020304" pitchFamily="18" charset="0"/>
              </a:rPr>
              <a:t>  P</a:t>
            </a:r>
            <a:r>
              <a:rPr lang="en-GB" sz="2400" baseline="-25000">
                <a:latin typeface="Times New Roman" panose="02020603050405020304" pitchFamily="18" charset="0"/>
                <a:cs typeface="Times New Roman" panose="02020603050405020304" pitchFamily="18" charset="0"/>
              </a:rPr>
              <a:t>air gap</a:t>
            </a:r>
            <a:r>
              <a:rPr lang="en-GB" sz="2400">
                <a:latin typeface="Times New Roman" panose="02020603050405020304" pitchFamily="18" charset="0"/>
                <a:cs typeface="Times New Roman" panose="02020603050405020304" pitchFamily="18" charset="0"/>
              </a:rPr>
              <a:t> = P</a:t>
            </a:r>
            <a:r>
              <a:rPr lang="en-GB" sz="2400" baseline="-25000">
                <a:latin typeface="Times New Roman" panose="02020603050405020304" pitchFamily="18" charset="0"/>
                <a:cs typeface="Times New Roman" panose="02020603050405020304" pitchFamily="18" charset="0"/>
              </a:rPr>
              <a:t>heat</a:t>
            </a:r>
            <a:r>
              <a:rPr lang="en-GB" sz="2400">
                <a:latin typeface="Times New Roman" panose="02020603050405020304" pitchFamily="18" charset="0"/>
                <a:cs typeface="Times New Roman" panose="02020603050405020304" pitchFamily="18" charset="0"/>
              </a:rPr>
              <a:t> + P</a:t>
            </a:r>
            <a:r>
              <a:rPr lang="en-GB" sz="2400" baseline="-25000">
                <a:latin typeface="Times New Roman" panose="02020603050405020304" pitchFamily="18" charset="0"/>
                <a:cs typeface="Times New Roman" panose="02020603050405020304" pitchFamily="18" charset="0"/>
              </a:rPr>
              <a:t>mech</a:t>
            </a:r>
            <a:r>
              <a:rPr lang="en-GB" sz="2400">
                <a:latin typeface="Times New Roman" panose="02020603050405020304" pitchFamily="18" charset="0"/>
                <a:cs typeface="Times New Roman" panose="02020603050405020304" pitchFamily="18" charset="0"/>
              </a:rPr>
              <a:t> ie:</a:t>
            </a:r>
            <a:endParaRPr lang="en-GB" sz="2400">
              <a:latin typeface="Times New Roman" panose="02020603050405020304" pitchFamily="18" charset="0"/>
              <a:cs typeface="Times New Roman" panose="02020603050405020304" pitchFamily="18" charset="0"/>
            </a:endParaRPr>
          </a:p>
        </p:txBody>
      </p:sp>
      <p:graphicFrame>
        <p:nvGraphicFramePr>
          <p:cNvPr id="7170" name="Object 70"/>
          <p:cNvGraphicFramePr>
            <a:graphicFrameLocks noChangeAspect="1"/>
          </p:cNvGraphicFramePr>
          <p:nvPr/>
        </p:nvGraphicFramePr>
        <p:xfrm>
          <a:off x="3563938" y="5949950"/>
          <a:ext cx="3609975" cy="704850"/>
        </p:xfrm>
        <a:graphic>
          <a:graphicData uri="http://schemas.openxmlformats.org/presentationml/2006/ole">
            <mc:AlternateContent xmlns:mc="http://schemas.openxmlformats.org/markup-compatibility/2006">
              <mc:Choice xmlns:v="urn:schemas-microsoft-com:vml" Requires="v">
                <p:oleObj spid="_x0000_s7170" name="Equation" r:id="rId5" imgW="50292000" imgH="9753600" progId="Equation.3">
                  <p:embed/>
                </p:oleObj>
              </mc:Choice>
              <mc:Fallback>
                <p:oleObj name="Equation" r:id="rId5" imgW="50292000" imgH="9753600" progId="Equation.3">
                  <p:embed/>
                  <p:pic>
                    <p:nvPicPr>
                      <p:cNvPr id="0" name="Object 70"/>
                      <p:cNvPicPr>
                        <a:picLocks noChangeAspect="1"/>
                      </p:cNvPicPr>
                      <p:nvPr/>
                    </p:nvPicPr>
                    <p:blipFill>
                      <a:blip r:embed="rId6"/>
                      <a:stretch>
                        <a:fillRect/>
                      </a:stretch>
                    </p:blipFill>
                    <p:spPr>
                      <a:xfrm>
                        <a:off x="3563938" y="5949950"/>
                        <a:ext cx="3609975" cy="70485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00" name="Rectangle 3"/>
          <p:cNvSpPr>
            <a:spLocks noGrp="1" noChangeArrowheads="1"/>
          </p:cNvSpPr>
          <p:nvPr>
            <p:ph type="body" idx="1"/>
          </p:nvPr>
        </p:nvSpPr>
        <p:spPr>
          <a:xfrm>
            <a:off x="468313" y="620713"/>
            <a:ext cx="8229600" cy="2087562"/>
          </a:xfrm>
        </p:spPr>
        <p:txBody>
          <a:bodyPr/>
          <a:lstStyle/>
          <a:p>
            <a:pPr eaLnBrk="1" hangingPunct="1"/>
            <a:r>
              <a:rPr lang="en-GB" sz="2400" smtClean="0">
                <a:latin typeface="Times New Roman" panose="02020603050405020304" pitchFamily="18" charset="0"/>
                <a:cs typeface="Times New Roman" panose="02020603050405020304" pitchFamily="18" charset="0"/>
              </a:rPr>
              <a:t>Note the "3" because we have 3 phases</a:t>
            </a:r>
            <a:endParaRPr lang="en-GB" sz="2400" smtClean="0">
              <a:latin typeface="Times New Roman" panose="02020603050405020304" pitchFamily="18" charset="0"/>
              <a:cs typeface="Times New Roman" panose="02020603050405020304" pitchFamily="18" charset="0"/>
            </a:endParaRPr>
          </a:p>
          <a:p>
            <a:pPr eaLnBrk="1" hangingPunct="1"/>
            <a:endParaRPr lang="en-GB" sz="800" smtClean="0">
              <a:latin typeface="Times New Roman" panose="02020603050405020304" pitchFamily="18" charset="0"/>
              <a:cs typeface="Times New Roman" panose="02020603050405020304" pitchFamily="18" charset="0"/>
            </a:endParaRPr>
          </a:p>
          <a:p>
            <a:pPr eaLnBrk="1" hangingPunct="1"/>
            <a:r>
              <a:rPr lang="en-GB" sz="2400" smtClean="0">
                <a:latin typeface="Times New Roman" panose="02020603050405020304" pitchFamily="18" charset="0"/>
                <a:cs typeface="Times New Roman" panose="02020603050405020304" pitchFamily="18" charset="0"/>
              </a:rPr>
              <a:t>         means the square of the rms (phasor) value </a:t>
            </a:r>
            <a:endParaRPr lang="en-GB" sz="2400" smtClean="0">
              <a:latin typeface="Times New Roman" panose="02020603050405020304" pitchFamily="18" charset="0"/>
              <a:cs typeface="Times New Roman" panose="02020603050405020304" pitchFamily="18" charset="0"/>
            </a:endParaRPr>
          </a:p>
          <a:p>
            <a:pPr eaLnBrk="1" hangingPunct="1"/>
            <a:r>
              <a:rPr lang="en-GB" sz="2400" smtClean="0">
                <a:latin typeface="Times New Roman" panose="02020603050405020304" pitchFamily="18" charset="0"/>
                <a:cs typeface="Times New Roman" panose="02020603050405020304" pitchFamily="18" charset="0"/>
              </a:rPr>
              <a:t>P</a:t>
            </a:r>
            <a:r>
              <a:rPr lang="en-GB" sz="2400" baseline="-25000" smtClean="0">
                <a:latin typeface="Times New Roman" panose="02020603050405020304" pitchFamily="18" charset="0"/>
                <a:cs typeface="Times New Roman" panose="02020603050405020304" pitchFamily="18" charset="0"/>
              </a:rPr>
              <a:t>mech</a:t>
            </a:r>
            <a:r>
              <a:rPr lang="en-GB" sz="2400" smtClean="0">
                <a:latin typeface="Times New Roman" panose="02020603050405020304" pitchFamily="18" charset="0"/>
                <a:cs typeface="Times New Roman" panose="02020603050405020304" pitchFamily="18" charset="0"/>
              </a:rPr>
              <a:t> = Torque x angular rotor speed </a:t>
            </a:r>
            <a:endParaRPr lang="en-GB" sz="2400" smtClean="0">
              <a:latin typeface="Times New Roman" panose="02020603050405020304" pitchFamily="18" charset="0"/>
              <a:cs typeface="Times New Roman" panose="02020603050405020304" pitchFamily="18" charset="0"/>
            </a:endParaRPr>
          </a:p>
          <a:p>
            <a:pPr eaLnBrk="1" hangingPunct="1"/>
            <a:r>
              <a:rPr lang="en-GB" sz="2400" smtClean="0">
                <a:latin typeface="Times New Roman" panose="02020603050405020304" pitchFamily="18" charset="0"/>
                <a:cs typeface="Times New Roman" panose="02020603050405020304" pitchFamily="18" charset="0"/>
              </a:rPr>
              <a:t>P</a:t>
            </a:r>
            <a:r>
              <a:rPr lang="en-GB" sz="2400" baseline="-25000" smtClean="0">
                <a:latin typeface="Times New Roman" panose="02020603050405020304" pitchFamily="18" charset="0"/>
                <a:cs typeface="Times New Roman" panose="02020603050405020304" pitchFamily="18" charset="0"/>
              </a:rPr>
              <a:t>mech</a:t>
            </a:r>
            <a:r>
              <a:rPr lang="en-GB" sz="2400" smtClean="0">
                <a:latin typeface="Times New Roman" panose="02020603050405020304" pitchFamily="18" charset="0"/>
                <a:cs typeface="Times New Roman" panose="02020603050405020304" pitchFamily="18" charset="0"/>
              </a:rPr>
              <a:t> = T</a:t>
            </a:r>
            <a:r>
              <a:rPr lang="en-GB" sz="2400" smtClean="0">
                <a:latin typeface="Times New Roman" panose="02020603050405020304" pitchFamily="18" charset="0"/>
                <a:cs typeface="Times New Roman" panose="02020603050405020304" pitchFamily="18" charset="0"/>
                <a:sym typeface="Symbol" panose="05050102010706020507" pitchFamily="18" charset="2"/>
              </a:rPr>
              <a:t></a:t>
            </a:r>
            <a:r>
              <a:rPr lang="en-GB" sz="2400" baseline="-25000" smtClean="0">
                <a:latin typeface="Times New Roman" panose="02020603050405020304" pitchFamily="18" charset="0"/>
                <a:cs typeface="Times New Roman" panose="02020603050405020304" pitchFamily="18" charset="0"/>
              </a:rPr>
              <a:t>r</a:t>
            </a:r>
            <a:endParaRPr lang="en-US" sz="2400" smtClean="0">
              <a:latin typeface="Times New Roman" panose="02020603050405020304" pitchFamily="18" charset="0"/>
              <a:cs typeface="Times New Roman" panose="02020603050405020304" pitchFamily="18" charset="0"/>
            </a:endParaRPr>
          </a:p>
        </p:txBody>
      </p:sp>
      <p:graphicFrame>
        <p:nvGraphicFramePr>
          <p:cNvPr id="8194" name="Object 0"/>
          <p:cNvGraphicFramePr>
            <a:graphicFrameLocks noChangeAspect="1"/>
          </p:cNvGraphicFramePr>
          <p:nvPr/>
        </p:nvGraphicFramePr>
        <p:xfrm>
          <a:off x="971550" y="1101725"/>
          <a:ext cx="523875" cy="533400"/>
        </p:xfrm>
        <a:graphic>
          <a:graphicData uri="http://schemas.openxmlformats.org/presentationml/2006/ole">
            <mc:AlternateContent xmlns:mc="http://schemas.openxmlformats.org/markup-compatibility/2006">
              <mc:Choice xmlns:v="urn:schemas-microsoft-com:vml" Requires="v">
                <p:oleObj spid="_x0000_s8193" name="Equation" r:id="rId1" imgW="7315200" imgH="7315200" progId="Equation.3">
                  <p:embed/>
                </p:oleObj>
              </mc:Choice>
              <mc:Fallback>
                <p:oleObj name="Equation" r:id="rId1" imgW="7315200" imgH="7315200" progId="Equation.3">
                  <p:embed/>
                  <p:pic>
                    <p:nvPicPr>
                      <p:cNvPr id="0" name="Object 0"/>
                      <p:cNvPicPr>
                        <a:picLocks noChangeAspect="1"/>
                      </p:cNvPicPr>
                      <p:nvPr/>
                    </p:nvPicPr>
                    <p:blipFill>
                      <a:blip r:embed="rId2"/>
                      <a:stretch>
                        <a:fillRect/>
                      </a:stretch>
                    </p:blipFill>
                    <p:spPr>
                      <a:xfrm>
                        <a:off x="971550" y="1101725"/>
                        <a:ext cx="523875" cy="533400"/>
                      </a:xfrm>
                      <a:prstGeom prst="rect">
                        <a:avLst/>
                      </a:prstGeom>
                      <a:noFill/>
                      <a:ln w="9525">
                        <a:noFill/>
                      </a:ln>
                    </p:spPr>
                  </p:pic>
                </p:oleObj>
              </mc:Fallback>
            </mc:AlternateContent>
          </a:graphicData>
        </a:graphic>
      </p:graphicFrame>
      <p:sp>
        <p:nvSpPr>
          <p:cNvPr id="8201" name="Rectangle 7"/>
          <p:cNvSpPr>
            <a:spLocks noChangeArrowheads="1"/>
          </p:cNvSpPr>
          <p:nvPr/>
        </p:nvSpPr>
        <p:spPr bwMode="auto">
          <a:xfrm>
            <a:off x="0" y="3086100"/>
            <a:ext cx="9144000" cy="0"/>
          </a:xfrm>
          <a:prstGeom prst="rect">
            <a:avLst/>
          </a:prstGeom>
          <a:noFill/>
          <a:ln w="9525">
            <a:noFill/>
            <a:miter lim="800000"/>
          </a:ln>
        </p:spPr>
        <p:txBody>
          <a:bodyPr wrap="none" anchor="ctr">
            <a:spAutoFit/>
          </a:bodyPr>
          <a:lstStyle/>
          <a:p>
            <a:endParaRPr lang="ms-MY"/>
          </a:p>
        </p:txBody>
      </p:sp>
      <p:graphicFrame>
        <p:nvGraphicFramePr>
          <p:cNvPr id="8195" name="Object 1"/>
          <p:cNvGraphicFramePr>
            <a:graphicFrameLocks noChangeAspect="1"/>
          </p:cNvGraphicFramePr>
          <p:nvPr/>
        </p:nvGraphicFramePr>
        <p:xfrm>
          <a:off x="2339975" y="2708275"/>
          <a:ext cx="3324225" cy="685800"/>
        </p:xfrm>
        <a:graphic>
          <a:graphicData uri="http://schemas.openxmlformats.org/presentationml/2006/ole">
            <mc:AlternateContent xmlns:mc="http://schemas.openxmlformats.org/markup-compatibility/2006">
              <mc:Choice xmlns:v="urn:schemas-microsoft-com:vml" Requires="v">
                <p:oleObj spid="_x0000_s8195" name="Equation" r:id="rId3" imgW="46329600" imgH="9448800" progId="Equation.3">
                  <p:embed/>
                </p:oleObj>
              </mc:Choice>
              <mc:Fallback>
                <p:oleObj name="Equation" r:id="rId3" imgW="46329600" imgH="9448800" progId="Equation.3">
                  <p:embed/>
                  <p:pic>
                    <p:nvPicPr>
                      <p:cNvPr id="0" name="Object 1"/>
                      <p:cNvPicPr>
                        <a:picLocks noChangeAspect="1"/>
                      </p:cNvPicPr>
                      <p:nvPr/>
                    </p:nvPicPr>
                    <p:blipFill>
                      <a:blip r:embed="rId4"/>
                      <a:stretch>
                        <a:fillRect/>
                      </a:stretch>
                    </p:blipFill>
                    <p:spPr>
                      <a:xfrm>
                        <a:off x="2339975" y="2708275"/>
                        <a:ext cx="3324225" cy="685800"/>
                      </a:xfrm>
                      <a:prstGeom prst="rect">
                        <a:avLst/>
                      </a:prstGeom>
                      <a:noFill/>
                      <a:ln w="9525">
                        <a:noFill/>
                      </a:ln>
                    </p:spPr>
                  </p:pic>
                </p:oleObj>
              </mc:Fallback>
            </mc:AlternateContent>
          </a:graphicData>
        </a:graphic>
      </p:graphicFrame>
      <p:sp>
        <p:nvSpPr>
          <p:cNvPr id="8202" name="Rectangle 9"/>
          <p:cNvSpPr>
            <a:spLocks noChangeArrowheads="1"/>
          </p:cNvSpPr>
          <p:nvPr/>
        </p:nvSpPr>
        <p:spPr bwMode="auto">
          <a:xfrm>
            <a:off x="0" y="3000375"/>
            <a:ext cx="9144000" cy="0"/>
          </a:xfrm>
          <a:prstGeom prst="rect">
            <a:avLst/>
          </a:prstGeom>
          <a:noFill/>
          <a:ln w="9525">
            <a:noFill/>
            <a:miter lim="800000"/>
          </a:ln>
        </p:spPr>
        <p:txBody>
          <a:bodyPr wrap="none" anchor="ctr">
            <a:spAutoFit/>
          </a:bodyPr>
          <a:lstStyle/>
          <a:p>
            <a:endParaRPr lang="ms-MY"/>
          </a:p>
        </p:txBody>
      </p:sp>
      <p:grpSp>
        <p:nvGrpSpPr>
          <p:cNvPr id="8203" name="Group 11"/>
          <p:cNvGrpSpPr/>
          <p:nvPr/>
        </p:nvGrpSpPr>
        <p:grpSpPr bwMode="auto">
          <a:xfrm>
            <a:off x="1187450" y="3644900"/>
            <a:ext cx="4321175" cy="1019175"/>
            <a:chOff x="748" y="2296"/>
            <a:chExt cx="2722" cy="642"/>
          </a:xfrm>
        </p:grpSpPr>
        <p:graphicFrame>
          <p:nvGraphicFramePr>
            <p:cNvPr id="8197" name="Object 3"/>
            <p:cNvGraphicFramePr>
              <a:graphicFrameLocks noChangeAspect="1"/>
            </p:cNvGraphicFramePr>
            <p:nvPr/>
          </p:nvGraphicFramePr>
          <p:xfrm>
            <a:off x="1565" y="2296"/>
            <a:ext cx="1905" cy="642"/>
          </p:xfrm>
          <a:graphic>
            <a:graphicData uri="http://schemas.openxmlformats.org/presentationml/2006/ole">
              <mc:AlternateContent xmlns:mc="http://schemas.openxmlformats.org/markup-compatibility/2006">
                <mc:Choice xmlns:v="urn:schemas-microsoft-com:vml" Requires="v">
                  <p:oleObj spid="_x0000_s8197" name="Equation" r:id="rId5" imgW="46939200" imgH="15849600" progId="Equation.3">
                    <p:embed/>
                  </p:oleObj>
                </mc:Choice>
                <mc:Fallback>
                  <p:oleObj name="Equation" r:id="rId5" imgW="46939200" imgH="15849600" progId="Equation.3">
                    <p:embed/>
                    <p:pic>
                      <p:nvPicPr>
                        <p:cNvPr id="0" name="Object 3"/>
                        <p:cNvPicPr>
                          <a:picLocks noChangeAspect="1"/>
                        </p:cNvPicPr>
                        <p:nvPr/>
                      </p:nvPicPr>
                      <p:blipFill>
                        <a:blip r:embed="rId6"/>
                        <a:stretch>
                          <a:fillRect/>
                        </a:stretch>
                      </p:blipFill>
                      <p:spPr>
                        <a:xfrm>
                          <a:off x="1565" y="2296"/>
                          <a:ext cx="1905" cy="642"/>
                        </a:xfrm>
                        <a:prstGeom prst="rect">
                          <a:avLst/>
                        </a:prstGeom>
                        <a:noFill/>
                        <a:ln w="9525">
                          <a:noFill/>
                        </a:ln>
                      </p:spPr>
                    </p:pic>
                  </p:oleObj>
                </mc:Fallback>
              </mc:AlternateContent>
            </a:graphicData>
          </a:graphic>
        </p:graphicFrame>
        <p:sp>
          <p:nvSpPr>
            <p:cNvPr id="8207" name="Text Box 10"/>
            <p:cNvSpPr txBox="1">
              <a:spLocks noChangeArrowheads="1"/>
            </p:cNvSpPr>
            <p:nvPr/>
          </p:nvSpPr>
          <p:spPr bwMode="auto">
            <a:xfrm>
              <a:off x="748" y="2523"/>
              <a:ext cx="590" cy="288"/>
            </a:xfrm>
            <a:prstGeom prst="rect">
              <a:avLst/>
            </a:prstGeom>
            <a:noFill/>
            <a:ln w="9525">
              <a:noFill/>
              <a:miter lim="800000"/>
            </a:ln>
          </p:spPr>
          <p:txBody>
            <a:bodyPr>
              <a:spAutoFit/>
            </a:bodyPr>
            <a:lstStyle/>
            <a:p>
              <a:pPr>
                <a:spcBef>
                  <a:spcPct val="50000"/>
                </a:spcBef>
              </a:pPr>
              <a:r>
                <a:rPr lang="en-GB" sz="2400">
                  <a:latin typeface="Times New Roman" panose="02020603050405020304" pitchFamily="18" charset="0"/>
                  <a:cs typeface="Times New Roman" panose="02020603050405020304" pitchFamily="18" charset="0"/>
                </a:rPr>
                <a:t>Now</a:t>
              </a:r>
              <a:endParaRPr lang="en-US" sz="2400">
                <a:latin typeface="Times New Roman" panose="02020603050405020304" pitchFamily="18" charset="0"/>
                <a:cs typeface="Times New Roman" panose="02020603050405020304" pitchFamily="18" charset="0"/>
              </a:endParaRPr>
            </a:p>
          </p:txBody>
        </p:sp>
      </p:grpSp>
      <p:sp>
        <p:nvSpPr>
          <p:cNvPr id="8204" name="Rectangle 13"/>
          <p:cNvSpPr>
            <a:spLocks noChangeArrowheads="1"/>
          </p:cNvSpPr>
          <p:nvPr/>
        </p:nvSpPr>
        <p:spPr bwMode="auto">
          <a:xfrm>
            <a:off x="0" y="3052763"/>
            <a:ext cx="9144000" cy="0"/>
          </a:xfrm>
          <a:prstGeom prst="rect">
            <a:avLst/>
          </a:prstGeom>
          <a:noFill/>
          <a:ln w="9525">
            <a:noFill/>
            <a:miter lim="800000"/>
          </a:ln>
        </p:spPr>
        <p:txBody>
          <a:bodyPr wrap="none" anchor="ctr">
            <a:spAutoFit/>
          </a:bodyPr>
          <a:lstStyle/>
          <a:p>
            <a:endParaRPr lang="ms-MY"/>
          </a:p>
        </p:txBody>
      </p:sp>
      <p:grpSp>
        <p:nvGrpSpPr>
          <p:cNvPr id="8205" name="Group 15"/>
          <p:cNvGrpSpPr/>
          <p:nvPr/>
        </p:nvGrpSpPr>
        <p:grpSpPr bwMode="auto">
          <a:xfrm>
            <a:off x="1403350" y="5032375"/>
            <a:ext cx="4392613" cy="844550"/>
            <a:chOff x="884" y="3055"/>
            <a:chExt cx="2767" cy="532"/>
          </a:xfrm>
        </p:grpSpPr>
        <p:graphicFrame>
          <p:nvGraphicFramePr>
            <p:cNvPr id="8196" name="Object 2"/>
            <p:cNvGraphicFramePr>
              <a:graphicFrameLocks noChangeAspect="1"/>
            </p:cNvGraphicFramePr>
            <p:nvPr/>
          </p:nvGraphicFramePr>
          <p:xfrm>
            <a:off x="1565" y="3055"/>
            <a:ext cx="2086" cy="532"/>
          </p:xfrm>
          <a:graphic>
            <a:graphicData uri="http://schemas.openxmlformats.org/presentationml/2006/ole">
              <mc:AlternateContent xmlns:mc="http://schemas.openxmlformats.org/markup-compatibility/2006">
                <mc:Choice xmlns:v="urn:schemas-microsoft-com:vml" Requires="v">
                  <p:oleObj spid="_x0000_s8196" name="Equation" r:id="rId7" imgW="41148000" imgH="10363200" progId="Equation.3">
                    <p:embed/>
                  </p:oleObj>
                </mc:Choice>
                <mc:Fallback>
                  <p:oleObj name="Equation" r:id="rId7" imgW="41148000" imgH="10363200" progId="Equation.3">
                    <p:embed/>
                    <p:pic>
                      <p:nvPicPr>
                        <p:cNvPr id="0" name="Object 2"/>
                        <p:cNvPicPr>
                          <a:picLocks noChangeAspect="1"/>
                        </p:cNvPicPr>
                        <p:nvPr/>
                      </p:nvPicPr>
                      <p:blipFill>
                        <a:blip r:embed="rId8"/>
                        <a:stretch>
                          <a:fillRect/>
                        </a:stretch>
                      </p:blipFill>
                      <p:spPr>
                        <a:xfrm>
                          <a:off x="1565" y="3055"/>
                          <a:ext cx="2086" cy="532"/>
                        </a:xfrm>
                        <a:prstGeom prst="rect">
                          <a:avLst/>
                        </a:prstGeom>
                        <a:noFill/>
                        <a:ln w="9525">
                          <a:noFill/>
                        </a:ln>
                      </p:spPr>
                    </p:pic>
                  </p:oleObj>
                </mc:Fallback>
              </mc:AlternateContent>
            </a:graphicData>
          </a:graphic>
        </p:graphicFrame>
        <p:sp>
          <p:nvSpPr>
            <p:cNvPr id="8206" name="Text Box 14"/>
            <p:cNvSpPr txBox="1">
              <a:spLocks noChangeArrowheads="1"/>
            </p:cNvSpPr>
            <p:nvPr/>
          </p:nvSpPr>
          <p:spPr bwMode="auto">
            <a:xfrm>
              <a:off x="884" y="3095"/>
              <a:ext cx="409" cy="365"/>
            </a:xfrm>
            <a:prstGeom prst="rect">
              <a:avLst/>
            </a:prstGeom>
            <a:noFill/>
            <a:ln w="9525">
              <a:noFill/>
              <a:miter lim="800000"/>
            </a:ln>
          </p:spPr>
          <p:txBody>
            <a:bodyPr>
              <a:spAutoFit/>
            </a:bodyPr>
            <a:lstStyle/>
            <a:p>
              <a:pPr>
                <a:spcBef>
                  <a:spcPct val="50000"/>
                </a:spcBef>
              </a:pPr>
              <a:r>
                <a:rPr lang="en-GB" sz="3200" b="1">
                  <a:sym typeface="Symbol" panose="05050102010706020507" pitchFamily="18" charset="2"/>
                </a:rPr>
                <a:t></a:t>
              </a:r>
              <a:r>
                <a:rPr lang="en-US" sz="2400" b="1"/>
                <a:t> </a:t>
              </a:r>
              <a:endParaRPr lang="en-US" sz="2400" b="1"/>
            </a:p>
          </p:txBody>
        </p:sp>
      </p:grpSp>
      <p:sp>
        <p:nvSpPr>
          <p:cNvPr id="16" name="Rectangle 15"/>
          <p:cNvSpPr/>
          <p:nvPr/>
        </p:nvSpPr>
        <p:spPr>
          <a:xfrm>
            <a:off x="3491880" y="5013176"/>
            <a:ext cx="2736304" cy="1152128"/>
          </a:xfrm>
          <a:prstGeom prst="rect">
            <a:avLst/>
          </a:prstGeom>
          <a:solidFill>
            <a:schemeClr val="accent6">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a:off x="3599892" y="5337212"/>
            <a:ext cx="360040"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328084" y="5121188"/>
            <a:ext cx="360040"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2" name="Rectangle 5"/>
          <p:cNvSpPr>
            <a:spLocks noChangeArrowheads="1"/>
          </p:cNvSpPr>
          <p:nvPr/>
        </p:nvSpPr>
        <p:spPr bwMode="auto">
          <a:xfrm>
            <a:off x="0" y="3090863"/>
            <a:ext cx="9144000" cy="0"/>
          </a:xfrm>
          <a:prstGeom prst="rect">
            <a:avLst/>
          </a:prstGeom>
          <a:noFill/>
          <a:ln w="9525">
            <a:noFill/>
            <a:miter lim="800000"/>
          </a:ln>
        </p:spPr>
        <p:txBody>
          <a:bodyPr wrap="none" anchor="ctr">
            <a:spAutoFit/>
          </a:bodyPr>
          <a:lstStyle/>
          <a:p>
            <a:endParaRPr lang="ms-MY"/>
          </a:p>
        </p:txBody>
      </p:sp>
      <p:sp>
        <p:nvSpPr>
          <p:cNvPr id="9223" name="Rectangle 7"/>
          <p:cNvSpPr>
            <a:spLocks noChangeArrowheads="1"/>
          </p:cNvSpPr>
          <p:nvPr/>
        </p:nvSpPr>
        <p:spPr bwMode="auto">
          <a:xfrm>
            <a:off x="0" y="3052763"/>
            <a:ext cx="9144000" cy="0"/>
          </a:xfrm>
          <a:prstGeom prst="rect">
            <a:avLst/>
          </a:prstGeom>
          <a:noFill/>
          <a:ln w="9525">
            <a:noFill/>
            <a:miter lim="800000"/>
          </a:ln>
        </p:spPr>
        <p:txBody>
          <a:bodyPr wrap="none" anchor="ctr">
            <a:spAutoFit/>
          </a:bodyPr>
          <a:lstStyle/>
          <a:p>
            <a:endParaRPr lang="ms-MY"/>
          </a:p>
        </p:txBody>
      </p:sp>
      <p:grpSp>
        <p:nvGrpSpPr>
          <p:cNvPr id="9224" name="Group 15"/>
          <p:cNvGrpSpPr/>
          <p:nvPr/>
        </p:nvGrpSpPr>
        <p:grpSpPr bwMode="auto">
          <a:xfrm>
            <a:off x="539750" y="2605088"/>
            <a:ext cx="4679950" cy="968375"/>
            <a:chOff x="340" y="1550"/>
            <a:chExt cx="2948" cy="610"/>
          </a:xfrm>
        </p:grpSpPr>
        <p:graphicFrame>
          <p:nvGraphicFramePr>
            <p:cNvPr id="9219" name="Object 1"/>
            <p:cNvGraphicFramePr>
              <a:graphicFrameLocks noChangeAspect="1"/>
            </p:cNvGraphicFramePr>
            <p:nvPr/>
          </p:nvGraphicFramePr>
          <p:xfrm>
            <a:off x="1882" y="1596"/>
            <a:ext cx="1406" cy="564"/>
          </p:xfrm>
          <a:graphic>
            <a:graphicData uri="http://schemas.openxmlformats.org/presentationml/2006/ole">
              <mc:AlternateContent xmlns:mc="http://schemas.openxmlformats.org/markup-compatibility/2006">
                <mc:Choice xmlns:v="urn:schemas-microsoft-com:vml" Requires="v">
                  <p:oleObj spid="_x0000_s9217" name="Equation" r:id="rId1" imgW="26212800" imgH="10363200" progId="Equation.3">
                    <p:embed/>
                  </p:oleObj>
                </mc:Choice>
                <mc:Fallback>
                  <p:oleObj name="Equation" r:id="rId1" imgW="26212800" imgH="10363200" progId="Equation.3">
                    <p:embed/>
                    <p:pic>
                      <p:nvPicPr>
                        <p:cNvPr id="0" name="Object 1"/>
                        <p:cNvPicPr>
                          <a:picLocks noChangeAspect="1"/>
                        </p:cNvPicPr>
                        <p:nvPr/>
                      </p:nvPicPr>
                      <p:blipFill>
                        <a:blip r:embed="rId2"/>
                        <a:stretch>
                          <a:fillRect/>
                        </a:stretch>
                      </p:blipFill>
                      <p:spPr>
                        <a:xfrm>
                          <a:off x="1882" y="1596"/>
                          <a:ext cx="1406" cy="564"/>
                        </a:xfrm>
                        <a:prstGeom prst="rect">
                          <a:avLst/>
                        </a:prstGeom>
                        <a:noFill/>
                        <a:ln w="9525">
                          <a:noFill/>
                        </a:ln>
                      </p:spPr>
                    </p:pic>
                  </p:oleObj>
                </mc:Fallback>
              </mc:AlternateContent>
            </a:graphicData>
          </a:graphic>
        </p:graphicFrame>
        <p:sp>
          <p:nvSpPr>
            <p:cNvPr id="9228" name="Text Box 8"/>
            <p:cNvSpPr txBox="1">
              <a:spLocks noChangeArrowheads="1"/>
            </p:cNvSpPr>
            <p:nvPr/>
          </p:nvSpPr>
          <p:spPr bwMode="auto">
            <a:xfrm>
              <a:off x="340" y="1550"/>
              <a:ext cx="1089" cy="288"/>
            </a:xfrm>
            <a:prstGeom prst="rect">
              <a:avLst/>
            </a:prstGeom>
            <a:noFill/>
            <a:ln w="9525">
              <a:noFill/>
              <a:miter lim="800000"/>
            </a:ln>
          </p:spPr>
          <p:txBody>
            <a:bodyPr>
              <a:spAutoFit/>
            </a:bodyPr>
            <a:lstStyle/>
            <a:p>
              <a:pPr>
                <a:spcBef>
                  <a:spcPct val="50000"/>
                </a:spcBef>
              </a:pPr>
              <a:r>
                <a:rPr lang="en-GB" sz="2400">
                  <a:latin typeface="Times New Roman" panose="02020603050405020304" pitchFamily="18" charset="0"/>
                  <a:cs typeface="Times New Roman" panose="02020603050405020304" pitchFamily="18" charset="0"/>
                </a:rPr>
                <a:t>Hence:</a:t>
              </a:r>
              <a:endParaRPr lang="en-US" sz="2400">
                <a:latin typeface="Times New Roman" panose="02020603050405020304" pitchFamily="18" charset="0"/>
                <a:cs typeface="Times New Roman" panose="02020603050405020304" pitchFamily="18" charset="0"/>
              </a:endParaRPr>
            </a:p>
          </p:txBody>
        </p:sp>
      </p:grpSp>
      <p:grpSp>
        <p:nvGrpSpPr>
          <p:cNvPr id="9225" name="Group 14"/>
          <p:cNvGrpSpPr/>
          <p:nvPr/>
        </p:nvGrpSpPr>
        <p:grpSpPr bwMode="auto">
          <a:xfrm>
            <a:off x="323850" y="520700"/>
            <a:ext cx="8447088" cy="1685925"/>
            <a:chOff x="204" y="328"/>
            <a:chExt cx="5321" cy="1062"/>
          </a:xfrm>
        </p:grpSpPr>
        <p:graphicFrame>
          <p:nvGraphicFramePr>
            <p:cNvPr id="9218" name="Object 0"/>
            <p:cNvGraphicFramePr>
              <a:graphicFrameLocks noChangeAspect="1"/>
            </p:cNvGraphicFramePr>
            <p:nvPr/>
          </p:nvGraphicFramePr>
          <p:xfrm>
            <a:off x="2162" y="918"/>
            <a:ext cx="997" cy="472"/>
          </p:xfrm>
          <a:graphic>
            <a:graphicData uri="http://schemas.openxmlformats.org/presentationml/2006/ole">
              <mc:AlternateContent xmlns:mc="http://schemas.openxmlformats.org/markup-compatibility/2006">
                <mc:Choice xmlns:v="urn:schemas-microsoft-com:vml" Requires="v">
                  <p:oleObj spid="_x0000_s9218" name="Equation" r:id="rId3" imgW="16459200" imgH="9448800" progId="Equation.3">
                    <p:embed/>
                  </p:oleObj>
                </mc:Choice>
                <mc:Fallback>
                  <p:oleObj name="Equation" r:id="rId3" imgW="16459200" imgH="9448800" progId="Equation.3">
                    <p:embed/>
                    <p:pic>
                      <p:nvPicPr>
                        <p:cNvPr id="0" name="Object 0"/>
                        <p:cNvPicPr>
                          <a:picLocks noChangeAspect="1"/>
                        </p:cNvPicPr>
                        <p:nvPr/>
                      </p:nvPicPr>
                      <p:blipFill>
                        <a:blip r:embed="rId4"/>
                        <a:stretch>
                          <a:fillRect/>
                        </a:stretch>
                      </p:blipFill>
                      <p:spPr>
                        <a:xfrm>
                          <a:off x="2162" y="918"/>
                          <a:ext cx="997" cy="472"/>
                        </a:xfrm>
                        <a:prstGeom prst="rect">
                          <a:avLst/>
                        </a:prstGeom>
                        <a:noFill/>
                        <a:ln w="9525">
                          <a:noFill/>
                        </a:ln>
                      </p:spPr>
                    </p:pic>
                  </p:oleObj>
                </mc:Fallback>
              </mc:AlternateContent>
            </a:graphicData>
          </a:graphic>
        </p:graphicFrame>
        <p:sp>
          <p:nvSpPr>
            <p:cNvPr id="9227" name="Rectangle 10"/>
            <p:cNvSpPr>
              <a:spLocks noChangeArrowheads="1"/>
            </p:cNvSpPr>
            <p:nvPr/>
          </p:nvSpPr>
          <p:spPr bwMode="auto">
            <a:xfrm>
              <a:off x="204" y="328"/>
              <a:ext cx="5321" cy="518"/>
            </a:xfrm>
            <a:prstGeom prst="rect">
              <a:avLst/>
            </a:prstGeom>
            <a:solidFill>
              <a:schemeClr val="bg1"/>
            </a:solidFill>
            <a:ln w="9525">
              <a:noFill/>
              <a:miter lim="800000"/>
            </a:ln>
          </p:spPr>
          <p:txBody>
            <a:bodyPr>
              <a:spAutoFit/>
            </a:bodyPr>
            <a:lstStyle/>
            <a:p>
              <a:pPr>
                <a:spcBef>
                  <a:spcPct val="20000"/>
                </a:spcBef>
              </a:pPr>
              <a:r>
                <a:rPr lang="en-GB" sz="2400">
                  <a:latin typeface="Times New Roman" panose="02020603050405020304" pitchFamily="18" charset="0"/>
                  <a:cs typeface="Times New Roman" panose="02020603050405020304" pitchFamily="18" charset="0"/>
                </a:rPr>
                <a:t>And you see that the </a:t>
              </a:r>
              <a:r>
                <a:rPr lang="en-GB" sz="2400" i="1">
                  <a:latin typeface="Times New Roman" panose="02020603050405020304" pitchFamily="18" charset="0"/>
                  <a:cs typeface="Times New Roman" panose="02020603050405020304" pitchFamily="18" charset="0"/>
                  <a:sym typeface="Symbol" panose="05050102010706020507" pitchFamily="18" charset="2"/>
                </a:rPr>
                <a:t></a:t>
              </a:r>
              <a:r>
                <a:rPr lang="en-GB" sz="2400" baseline="-25000">
                  <a:latin typeface="Times New Roman" panose="02020603050405020304" pitchFamily="18" charset="0"/>
                  <a:cs typeface="Times New Roman" panose="02020603050405020304" pitchFamily="18" charset="0"/>
                </a:rPr>
                <a:t>r</a:t>
              </a:r>
              <a:r>
                <a:rPr lang="en-GB" sz="2400">
                  <a:latin typeface="Times New Roman" panose="02020603050405020304" pitchFamily="18" charset="0"/>
                  <a:cs typeface="Times New Roman" panose="02020603050405020304" pitchFamily="18" charset="0"/>
                </a:rPr>
                <a:t> terms cancel. It is convenient to replace </a:t>
              </a:r>
              <a:r>
                <a:rPr lang="en-GB" sz="2400" i="1">
                  <a:latin typeface="Times New Roman" panose="02020603050405020304" pitchFamily="18" charset="0"/>
                  <a:cs typeface="Times New Roman" panose="02020603050405020304" pitchFamily="18" charset="0"/>
                  <a:sym typeface="Symbol" panose="05050102010706020507" pitchFamily="18" charset="2"/>
                </a:rPr>
                <a:t></a:t>
              </a:r>
              <a:r>
                <a:rPr lang="en-GB" sz="2400" baseline="-25000">
                  <a:latin typeface="Times New Roman" panose="02020603050405020304" pitchFamily="18" charset="0"/>
                  <a:cs typeface="Times New Roman" panose="02020603050405020304" pitchFamily="18" charset="0"/>
                </a:rPr>
                <a:t>s</a:t>
              </a:r>
              <a:r>
                <a:rPr lang="en-GB" sz="2400">
                  <a:latin typeface="Times New Roman" panose="02020603050405020304" pitchFamily="18" charset="0"/>
                  <a:cs typeface="Times New Roman" panose="02020603050405020304" pitchFamily="18" charset="0"/>
                </a:rPr>
                <a:t> with the electrical frequency </a:t>
              </a:r>
              <a:r>
                <a:rPr lang="en-GB" sz="2400" i="1">
                  <a:latin typeface="Times New Roman" panose="02020603050405020304" pitchFamily="18" charset="0"/>
                  <a:cs typeface="Times New Roman" panose="02020603050405020304" pitchFamily="18" charset="0"/>
                  <a:sym typeface="Symbol" panose="05050102010706020507" pitchFamily="18" charset="2"/>
                </a:rPr>
                <a:t></a:t>
              </a:r>
              <a:r>
                <a:rPr lang="en-GB" sz="2400" baseline="-25000">
                  <a:latin typeface="Times New Roman" panose="02020603050405020304" pitchFamily="18" charset="0"/>
                  <a:cs typeface="Times New Roman" panose="02020603050405020304" pitchFamily="18" charset="0"/>
                </a:rPr>
                <a:t>e</a:t>
              </a:r>
              <a:r>
                <a:rPr lang="en-GB" sz="2400">
                  <a:latin typeface="Times New Roman" panose="02020603050405020304" pitchFamily="18" charset="0"/>
                  <a:cs typeface="Times New Roman" panose="02020603050405020304" pitchFamily="18" charset="0"/>
                </a:rPr>
                <a:t> . Remember that:</a:t>
              </a:r>
              <a:endParaRPr lang="en-US" sz="2400">
                <a:latin typeface="Times New Roman" panose="02020603050405020304" pitchFamily="18" charset="0"/>
                <a:cs typeface="Times New Roman" panose="02020603050405020304" pitchFamily="18" charset="0"/>
              </a:endParaRPr>
            </a:p>
          </p:txBody>
        </p:sp>
      </p:grpSp>
      <p:sp>
        <p:nvSpPr>
          <p:cNvPr id="9226" name="Rectangle 13"/>
          <p:cNvSpPr>
            <a:spLocks noChangeArrowheads="1"/>
          </p:cNvSpPr>
          <p:nvPr/>
        </p:nvSpPr>
        <p:spPr bwMode="auto">
          <a:xfrm>
            <a:off x="323850" y="3954463"/>
            <a:ext cx="8531225" cy="2282825"/>
          </a:xfrm>
          <a:prstGeom prst="rect">
            <a:avLst/>
          </a:prstGeom>
          <a:noFill/>
          <a:ln w="9525">
            <a:noFill/>
            <a:miter lim="800000"/>
          </a:ln>
        </p:spPr>
        <p:txBody>
          <a:bodyPr anchor="ctr">
            <a:spAutoFit/>
          </a:bodyPr>
          <a:lstStyle/>
          <a:p>
            <a:r>
              <a:rPr lang="en-GB" sz="2400" i="1">
                <a:latin typeface="Times New Roman" panose="02020603050405020304" pitchFamily="18" charset="0"/>
                <a:cs typeface="Times New Roman" panose="02020603050405020304" pitchFamily="18" charset="0"/>
              </a:rPr>
              <a:t>I</a:t>
            </a:r>
            <a:r>
              <a:rPr lang="en-GB" sz="2400" i="1" baseline="-25000">
                <a:latin typeface="Times New Roman" panose="02020603050405020304" pitchFamily="18" charset="0"/>
                <a:cs typeface="Times New Roman" panose="02020603050405020304" pitchFamily="18" charset="0"/>
              </a:rPr>
              <a:t>r</a:t>
            </a:r>
            <a:r>
              <a:rPr lang="en-GB" sz="2400">
                <a:latin typeface="Times New Roman" panose="02020603050405020304" pitchFamily="18" charset="0"/>
                <a:cs typeface="Times New Roman" panose="02020603050405020304" pitchFamily="18" charset="0"/>
              </a:rPr>
              <a:t> is the extra stator current flowing when a load is applied (ie. the rotor slips). It is better to have the expression in terms of the applied stator voltage Vs. </a:t>
            </a:r>
            <a:endParaRPr lang="en-GB"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r>
              <a:rPr lang="en-GB" sz="2400">
                <a:latin typeface="Times New Roman" panose="02020603050405020304" pitchFamily="18" charset="0"/>
                <a:cs typeface="Times New Roman" panose="02020603050405020304" pitchFamily="18" charset="0"/>
              </a:rPr>
              <a:t>From circuit diagram, we can calculate </a:t>
            </a:r>
            <a:r>
              <a:rPr lang="en-GB" sz="2400" i="1">
                <a:latin typeface="Times New Roman" panose="02020603050405020304" pitchFamily="18" charset="0"/>
                <a:cs typeface="Times New Roman" panose="02020603050405020304" pitchFamily="18" charset="0"/>
              </a:rPr>
              <a:t>I</a:t>
            </a:r>
            <a:r>
              <a:rPr lang="en-GB" sz="2400" i="1" baseline="-25000">
                <a:latin typeface="Times New Roman" panose="02020603050405020304" pitchFamily="18" charset="0"/>
                <a:cs typeface="Times New Roman" panose="02020603050405020304" pitchFamily="18" charset="0"/>
              </a:rPr>
              <a:t>r</a:t>
            </a:r>
            <a:r>
              <a:rPr lang="en-GB" sz="2400">
                <a:latin typeface="Times New Roman" panose="02020603050405020304" pitchFamily="18" charset="0"/>
                <a:cs typeface="Times New Roman" panose="02020603050405020304" pitchFamily="18" charset="0"/>
              </a:rPr>
              <a:t> in terms of V</a:t>
            </a:r>
            <a:r>
              <a:rPr lang="en-GB" sz="2400" baseline="-25000">
                <a:latin typeface="Times New Roman" panose="02020603050405020304" pitchFamily="18" charset="0"/>
                <a:cs typeface="Times New Roman" panose="02020603050405020304" pitchFamily="18" charset="0"/>
              </a:rPr>
              <a:t>s</a:t>
            </a:r>
            <a:r>
              <a:rPr lang="en-GB" sz="2400">
                <a:latin typeface="Times New Roman" panose="02020603050405020304" pitchFamily="18" charset="0"/>
                <a:cs typeface="Times New Roman" panose="02020603050405020304" pitchFamily="18" charset="0"/>
              </a:rPr>
              <a:t>. We are in steady state AC, therefore we should use phasors:</a:t>
            </a:r>
            <a:endParaRPr lang="en-GB"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249" name="Group 97"/>
          <p:cNvGrpSpPr/>
          <p:nvPr/>
        </p:nvGrpSpPr>
        <p:grpSpPr bwMode="auto">
          <a:xfrm>
            <a:off x="1116013" y="2636838"/>
            <a:ext cx="3028950" cy="2146300"/>
            <a:chOff x="927" y="1797"/>
            <a:chExt cx="1908" cy="1352"/>
          </a:xfrm>
        </p:grpSpPr>
        <p:sp>
          <p:nvSpPr>
            <p:cNvPr id="10323" name="Text Box 54"/>
            <p:cNvSpPr txBox="1">
              <a:spLocks noChangeArrowheads="1"/>
            </p:cNvSpPr>
            <p:nvPr/>
          </p:nvSpPr>
          <p:spPr bwMode="auto">
            <a:xfrm>
              <a:off x="1048" y="2520"/>
              <a:ext cx="267" cy="228"/>
            </a:xfrm>
            <a:prstGeom prst="rect">
              <a:avLst/>
            </a:prstGeom>
            <a:solidFill>
              <a:srgbClr val="FFFFFF"/>
            </a:solidFill>
            <a:ln w="9525">
              <a:noFill/>
              <a:miter lim="800000"/>
            </a:ln>
          </p:spPr>
          <p:txBody>
            <a:bodyPr/>
            <a:lstStyle/>
            <a:p>
              <a:r>
                <a:rPr lang="en-US" i="1">
                  <a:latin typeface="Times New Roman" panose="02020603050405020304" pitchFamily="18" charset="0"/>
                </a:rPr>
                <a:t>V</a:t>
              </a:r>
              <a:r>
                <a:rPr lang="en-US" i="1" baseline="-25000">
                  <a:latin typeface="Times New Roman" panose="02020603050405020304" pitchFamily="18" charset="0"/>
                </a:rPr>
                <a:t>s</a:t>
              </a:r>
              <a:endParaRPr lang="en-US"/>
            </a:p>
          </p:txBody>
        </p:sp>
        <p:sp>
          <p:nvSpPr>
            <p:cNvPr id="10324" name="Line 55"/>
            <p:cNvSpPr>
              <a:spLocks noChangeShapeType="1"/>
            </p:cNvSpPr>
            <p:nvPr/>
          </p:nvSpPr>
          <p:spPr bwMode="auto">
            <a:xfrm>
              <a:off x="966" y="3146"/>
              <a:ext cx="677" cy="0"/>
            </a:xfrm>
            <a:prstGeom prst="line">
              <a:avLst/>
            </a:prstGeom>
            <a:noFill/>
            <a:ln w="9525">
              <a:solidFill>
                <a:srgbClr val="000000"/>
              </a:solidFill>
              <a:round/>
            </a:ln>
          </p:spPr>
          <p:txBody>
            <a:bodyPr/>
            <a:lstStyle/>
            <a:p>
              <a:endParaRPr lang="en-US"/>
            </a:p>
          </p:txBody>
        </p:sp>
        <p:sp>
          <p:nvSpPr>
            <p:cNvPr id="10325" name="Line 56"/>
            <p:cNvSpPr>
              <a:spLocks noChangeShapeType="1"/>
            </p:cNvSpPr>
            <p:nvPr/>
          </p:nvSpPr>
          <p:spPr bwMode="auto">
            <a:xfrm>
              <a:off x="927" y="2135"/>
              <a:ext cx="593" cy="0"/>
            </a:xfrm>
            <a:prstGeom prst="line">
              <a:avLst/>
            </a:prstGeom>
            <a:noFill/>
            <a:ln w="9525">
              <a:solidFill>
                <a:srgbClr val="000000"/>
              </a:solidFill>
              <a:round/>
            </a:ln>
          </p:spPr>
          <p:txBody>
            <a:bodyPr/>
            <a:lstStyle/>
            <a:p>
              <a:endParaRPr lang="en-US"/>
            </a:p>
          </p:txBody>
        </p:sp>
        <p:sp>
          <p:nvSpPr>
            <p:cNvPr id="10326" name="Line 57"/>
            <p:cNvSpPr>
              <a:spLocks noChangeShapeType="1"/>
            </p:cNvSpPr>
            <p:nvPr/>
          </p:nvSpPr>
          <p:spPr bwMode="auto">
            <a:xfrm>
              <a:off x="1620" y="3149"/>
              <a:ext cx="611" cy="0"/>
            </a:xfrm>
            <a:prstGeom prst="line">
              <a:avLst/>
            </a:prstGeom>
            <a:noFill/>
            <a:ln w="9525">
              <a:solidFill>
                <a:srgbClr val="000000"/>
              </a:solidFill>
              <a:round/>
            </a:ln>
          </p:spPr>
          <p:txBody>
            <a:bodyPr/>
            <a:lstStyle/>
            <a:p>
              <a:endParaRPr lang="en-US"/>
            </a:p>
          </p:txBody>
        </p:sp>
        <p:grpSp>
          <p:nvGrpSpPr>
            <p:cNvPr id="10327" name="Group 58"/>
            <p:cNvGrpSpPr/>
            <p:nvPr/>
          </p:nvGrpSpPr>
          <p:grpSpPr bwMode="auto">
            <a:xfrm>
              <a:off x="2163" y="2125"/>
              <a:ext cx="130" cy="1015"/>
              <a:chOff x="6089" y="6409"/>
              <a:chExt cx="301" cy="2530"/>
            </a:xfrm>
          </p:grpSpPr>
          <p:grpSp>
            <p:nvGrpSpPr>
              <p:cNvPr id="10344" name="Group 59"/>
              <p:cNvGrpSpPr/>
              <p:nvPr/>
            </p:nvGrpSpPr>
            <p:grpSpPr bwMode="auto">
              <a:xfrm rot="5400000" flipH="1">
                <a:off x="5869" y="7402"/>
                <a:ext cx="742" cy="301"/>
                <a:chOff x="5814" y="8892"/>
                <a:chExt cx="570" cy="228"/>
              </a:xfrm>
            </p:grpSpPr>
            <p:sp>
              <p:nvSpPr>
                <p:cNvPr id="10347" name="Line 60"/>
                <p:cNvSpPr>
                  <a:spLocks noChangeShapeType="1"/>
                </p:cNvSpPr>
                <p:nvPr/>
              </p:nvSpPr>
              <p:spPr bwMode="auto">
                <a:xfrm flipH="1">
                  <a:off x="5814" y="8892"/>
                  <a:ext cx="57" cy="114"/>
                </a:xfrm>
                <a:prstGeom prst="line">
                  <a:avLst/>
                </a:prstGeom>
                <a:noFill/>
                <a:ln w="9525">
                  <a:solidFill>
                    <a:srgbClr val="000000"/>
                  </a:solidFill>
                  <a:round/>
                </a:ln>
              </p:spPr>
              <p:txBody>
                <a:bodyPr/>
                <a:lstStyle/>
                <a:p>
                  <a:endParaRPr lang="en-US"/>
                </a:p>
              </p:txBody>
            </p:sp>
            <p:sp>
              <p:nvSpPr>
                <p:cNvPr id="10348" name="Line 61"/>
                <p:cNvSpPr>
                  <a:spLocks noChangeShapeType="1"/>
                </p:cNvSpPr>
                <p:nvPr/>
              </p:nvSpPr>
              <p:spPr bwMode="auto">
                <a:xfrm flipH="1">
                  <a:off x="5985" y="8892"/>
                  <a:ext cx="114" cy="228"/>
                </a:xfrm>
                <a:prstGeom prst="line">
                  <a:avLst/>
                </a:prstGeom>
                <a:noFill/>
                <a:ln w="9525">
                  <a:solidFill>
                    <a:srgbClr val="000000"/>
                  </a:solidFill>
                  <a:round/>
                </a:ln>
              </p:spPr>
              <p:txBody>
                <a:bodyPr/>
                <a:lstStyle/>
                <a:p>
                  <a:endParaRPr lang="en-US"/>
                </a:p>
              </p:txBody>
            </p:sp>
            <p:sp>
              <p:nvSpPr>
                <p:cNvPr id="10349" name="Line 62"/>
                <p:cNvSpPr>
                  <a:spLocks noChangeShapeType="1"/>
                </p:cNvSpPr>
                <p:nvPr/>
              </p:nvSpPr>
              <p:spPr bwMode="auto">
                <a:xfrm>
                  <a:off x="5871" y="8892"/>
                  <a:ext cx="114" cy="228"/>
                </a:xfrm>
                <a:prstGeom prst="line">
                  <a:avLst/>
                </a:prstGeom>
                <a:noFill/>
                <a:ln w="9525">
                  <a:solidFill>
                    <a:srgbClr val="000000"/>
                  </a:solidFill>
                  <a:round/>
                </a:ln>
              </p:spPr>
              <p:txBody>
                <a:bodyPr/>
                <a:lstStyle/>
                <a:p>
                  <a:endParaRPr lang="en-US"/>
                </a:p>
              </p:txBody>
            </p:sp>
            <p:sp>
              <p:nvSpPr>
                <p:cNvPr id="10350" name="Line 63"/>
                <p:cNvSpPr>
                  <a:spLocks noChangeShapeType="1"/>
                </p:cNvSpPr>
                <p:nvPr/>
              </p:nvSpPr>
              <p:spPr bwMode="auto">
                <a:xfrm>
                  <a:off x="6099" y="8892"/>
                  <a:ext cx="114" cy="228"/>
                </a:xfrm>
                <a:prstGeom prst="line">
                  <a:avLst/>
                </a:prstGeom>
                <a:noFill/>
                <a:ln w="9525">
                  <a:solidFill>
                    <a:srgbClr val="000000"/>
                  </a:solidFill>
                  <a:round/>
                </a:ln>
              </p:spPr>
              <p:txBody>
                <a:bodyPr/>
                <a:lstStyle/>
                <a:p>
                  <a:endParaRPr lang="en-US"/>
                </a:p>
              </p:txBody>
            </p:sp>
            <p:sp>
              <p:nvSpPr>
                <p:cNvPr id="10351" name="Line 64"/>
                <p:cNvSpPr>
                  <a:spLocks noChangeShapeType="1"/>
                </p:cNvSpPr>
                <p:nvPr/>
              </p:nvSpPr>
              <p:spPr bwMode="auto">
                <a:xfrm flipH="1">
                  <a:off x="6213" y="8892"/>
                  <a:ext cx="114" cy="228"/>
                </a:xfrm>
                <a:prstGeom prst="line">
                  <a:avLst/>
                </a:prstGeom>
                <a:noFill/>
                <a:ln w="9525">
                  <a:solidFill>
                    <a:srgbClr val="000000"/>
                  </a:solidFill>
                  <a:round/>
                </a:ln>
              </p:spPr>
              <p:txBody>
                <a:bodyPr/>
                <a:lstStyle/>
                <a:p>
                  <a:endParaRPr lang="en-US"/>
                </a:p>
              </p:txBody>
            </p:sp>
            <p:sp>
              <p:nvSpPr>
                <p:cNvPr id="10352" name="Line 65"/>
                <p:cNvSpPr>
                  <a:spLocks noChangeShapeType="1"/>
                </p:cNvSpPr>
                <p:nvPr/>
              </p:nvSpPr>
              <p:spPr bwMode="auto">
                <a:xfrm>
                  <a:off x="6327" y="8892"/>
                  <a:ext cx="57" cy="114"/>
                </a:xfrm>
                <a:prstGeom prst="line">
                  <a:avLst/>
                </a:prstGeom>
                <a:noFill/>
                <a:ln w="9525">
                  <a:solidFill>
                    <a:srgbClr val="000000"/>
                  </a:solidFill>
                  <a:round/>
                </a:ln>
              </p:spPr>
              <p:txBody>
                <a:bodyPr/>
                <a:lstStyle/>
                <a:p>
                  <a:endParaRPr lang="en-US"/>
                </a:p>
              </p:txBody>
            </p:sp>
          </p:grpSp>
          <p:sp>
            <p:nvSpPr>
              <p:cNvPr id="10345" name="Line 66"/>
              <p:cNvSpPr>
                <a:spLocks noChangeShapeType="1"/>
              </p:cNvSpPr>
              <p:nvPr/>
            </p:nvSpPr>
            <p:spPr bwMode="auto">
              <a:xfrm flipV="1">
                <a:off x="6239" y="6409"/>
                <a:ext cx="0" cy="775"/>
              </a:xfrm>
              <a:prstGeom prst="line">
                <a:avLst/>
              </a:prstGeom>
              <a:noFill/>
              <a:ln w="9525">
                <a:solidFill>
                  <a:srgbClr val="000000"/>
                </a:solidFill>
                <a:round/>
              </a:ln>
            </p:spPr>
            <p:txBody>
              <a:bodyPr/>
              <a:lstStyle/>
              <a:p>
                <a:endParaRPr lang="en-US"/>
              </a:p>
            </p:txBody>
          </p:sp>
          <p:sp>
            <p:nvSpPr>
              <p:cNvPr id="10346" name="Line 67"/>
              <p:cNvSpPr>
                <a:spLocks noChangeShapeType="1"/>
              </p:cNvSpPr>
              <p:nvPr/>
            </p:nvSpPr>
            <p:spPr bwMode="auto">
              <a:xfrm flipV="1">
                <a:off x="6251" y="7926"/>
                <a:ext cx="6" cy="1013"/>
              </a:xfrm>
              <a:prstGeom prst="line">
                <a:avLst/>
              </a:prstGeom>
              <a:noFill/>
              <a:ln w="9525">
                <a:solidFill>
                  <a:srgbClr val="000000"/>
                </a:solidFill>
                <a:round/>
              </a:ln>
            </p:spPr>
            <p:txBody>
              <a:bodyPr/>
              <a:lstStyle/>
              <a:p>
                <a:endParaRPr lang="en-US"/>
              </a:p>
            </p:txBody>
          </p:sp>
        </p:grpSp>
        <p:grpSp>
          <p:nvGrpSpPr>
            <p:cNvPr id="10328" name="Group 68"/>
            <p:cNvGrpSpPr/>
            <p:nvPr/>
          </p:nvGrpSpPr>
          <p:grpSpPr bwMode="auto">
            <a:xfrm>
              <a:off x="1441" y="2052"/>
              <a:ext cx="780" cy="190"/>
              <a:chOff x="7110" y="8951"/>
              <a:chExt cx="1500" cy="285"/>
            </a:xfrm>
          </p:grpSpPr>
          <p:grpSp>
            <p:nvGrpSpPr>
              <p:cNvPr id="10334" name="Group 69"/>
              <p:cNvGrpSpPr/>
              <p:nvPr/>
            </p:nvGrpSpPr>
            <p:grpSpPr bwMode="auto">
              <a:xfrm>
                <a:off x="7110" y="8951"/>
                <a:ext cx="1500" cy="285"/>
                <a:chOff x="7110" y="8951"/>
                <a:chExt cx="1500" cy="285"/>
              </a:xfrm>
            </p:grpSpPr>
            <p:grpSp>
              <p:nvGrpSpPr>
                <p:cNvPr id="10336" name="Group 70"/>
                <p:cNvGrpSpPr/>
                <p:nvPr/>
              </p:nvGrpSpPr>
              <p:grpSpPr bwMode="auto">
                <a:xfrm flipH="1">
                  <a:off x="7444" y="8951"/>
                  <a:ext cx="516" cy="285"/>
                  <a:chOff x="6954" y="8892"/>
                  <a:chExt cx="741" cy="285"/>
                </a:xfrm>
              </p:grpSpPr>
              <p:sp>
                <p:nvSpPr>
                  <p:cNvPr id="10339" name="Oval 71"/>
                  <p:cNvSpPr>
                    <a:spLocks noChangeArrowheads="1"/>
                  </p:cNvSpPr>
                  <p:nvPr/>
                </p:nvSpPr>
                <p:spPr bwMode="auto">
                  <a:xfrm>
                    <a:off x="6954" y="8892"/>
                    <a:ext cx="171" cy="228"/>
                  </a:xfrm>
                  <a:prstGeom prst="ellipse">
                    <a:avLst/>
                  </a:prstGeom>
                  <a:solidFill>
                    <a:srgbClr val="FFFFFF"/>
                  </a:solidFill>
                  <a:ln w="9525">
                    <a:solidFill>
                      <a:srgbClr val="000000"/>
                    </a:solidFill>
                    <a:round/>
                  </a:ln>
                </p:spPr>
                <p:txBody>
                  <a:bodyPr/>
                  <a:lstStyle/>
                  <a:p>
                    <a:endParaRPr lang="ms-MY"/>
                  </a:p>
                </p:txBody>
              </p:sp>
              <p:sp>
                <p:nvSpPr>
                  <p:cNvPr id="10340" name="Oval 72"/>
                  <p:cNvSpPr>
                    <a:spLocks noChangeArrowheads="1"/>
                  </p:cNvSpPr>
                  <p:nvPr/>
                </p:nvSpPr>
                <p:spPr bwMode="auto">
                  <a:xfrm>
                    <a:off x="7125" y="8892"/>
                    <a:ext cx="171" cy="228"/>
                  </a:xfrm>
                  <a:prstGeom prst="ellipse">
                    <a:avLst/>
                  </a:prstGeom>
                  <a:solidFill>
                    <a:srgbClr val="FFFFFF"/>
                  </a:solidFill>
                  <a:ln w="9525">
                    <a:solidFill>
                      <a:srgbClr val="000000"/>
                    </a:solidFill>
                    <a:round/>
                  </a:ln>
                </p:spPr>
                <p:txBody>
                  <a:bodyPr/>
                  <a:lstStyle/>
                  <a:p>
                    <a:endParaRPr lang="ms-MY"/>
                  </a:p>
                </p:txBody>
              </p:sp>
              <p:sp>
                <p:nvSpPr>
                  <p:cNvPr id="10341" name="Oval 73"/>
                  <p:cNvSpPr>
                    <a:spLocks noChangeArrowheads="1"/>
                  </p:cNvSpPr>
                  <p:nvPr/>
                </p:nvSpPr>
                <p:spPr bwMode="auto">
                  <a:xfrm>
                    <a:off x="7296" y="8892"/>
                    <a:ext cx="171" cy="228"/>
                  </a:xfrm>
                  <a:prstGeom prst="ellipse">
                    <a:avLst/>
                  </a:prstGeom>
                  <a:solidFill>
                    <a:srgbClr val="FFFFFF"/>
                  </a:solidFill>
                  <a:ln w="9525">
                    <a:solidFill>
                      <a:srgbClr val="000000"/>
                    </a:solidFill>
                    <a:round/>
                  </a:ln>
                </p:spPr>
                <p:txBody>
                  <a:bodyPr/>
                  <a:lstStyle/>
                  <a:p>
                    <a:endParaRPr lang="ms-MY"/>
                  </a:p>
                </p:txBody>
              </p:sp>
              <p:sp>
                <p:nvSpPr>
                  <p:cNvPr id="10342" name="Oval 74"/>
                  <p:cNvSpPr>
                    <a:spLocks noChangeArrowheads="1"/>
                  </p:cNvSpPr>
                  <p:nvPr/>
                </p:nvSpPr>
                <p:spPr bwMode="auto">
                  <a:xfrm>
                    <a:off x="7467" y="8892"/>
                    <a:ext cx="171" cy="228"/>
                  </a:xfrm>
                  <a:prstGeom prst="ellipse">
                    <a:avLst/>
                  </a:prstGeom>
                  <a:solidFill>
                    <a:srgbClr val="FFFFFF"/>
                  </a:solidFill>
                  <a:ln w="9525">
                    <a:solidFill>
                      <a:srgbClr val="000000"/>
                    </a:solidFill>
                    <a:round/>
                  </a:ln>
                </p:spPr>
                <p:txBody>
                  <a:bodyPr/>
                  <a:lstStyle/>
                  <a:p>
                    <a:endParaRPr lang="ms-MY"/>
                  </a:p>
                </p:txBody>
              </p:sp>
              <p:sp>
                <p:nvSpPr>
                  <p:cNvPr id="10343" name="Rectangle 75"/>
                  <p:cNvSpPr>
                    <a:spLocks noChangeArrowheads="1"/>
                  </p:cNvSpPr>
                  <p:nvPr/>
                </p:nvSpPr>
                <p:spPr bwMode="auto">
                  <a:xfrm>
                    <a:off x="6954" y="9006"/>
                    <a:ext cx="741" cy="171"/>
                  </a:xfrm>
                  <a:prstGeom prst="rect">
                    <a:avLst/>
                  </a:prstGeom>
                  <a:solidFill>
                    <a:srgbClr val="FFFFFF"/>
                  </a:solidFill>
                  <a:ln w="9525">
                    <a:noFill/>
                    <a:miter lim="800000"/>
                  </a:ln>
                </p:spPr>
                <p:txBody>
                  <a:bodyPr/>
                  <a:lstStyle/>
                  <a:p>
                    <a:endParaRPr lang="ms-MY"/>
                  </a:p>
                </p:txBody>
              </p:sp>
            </p:grpSp>
            <p:sp>
              <p:nvSpPr>
                <p:cNvPr id="10337" name="Line 76"/>
                <p:cNvSpPr>
                  <a:spLocks noChangeShapeType="1"/>
                </p:cNvSpPr>
                <p:nvPr/>
              </p:nvSpPr>
              <p:spPr bwMode="auto">
                <a:xfrm flipV="1">
                  <a:off x="7965" y="9065"/>
                  <a:ext cx="645" cy="0"/>
                </a:xfrm>
                <a:prstGeom prst="line">
                  <a:avLst/>
                </a:prstGeom>
                <a:noFill/>
                <a:ln w="9525">
                  <a:solidFill>
                    <a:srgbClr val="000000"/>
                  </a:solidFill>
                  <a:round/>
                </a:ln>
              </p:spPr>
              <p:txBody>
                <a:bodyPr/>
                <a:lstStyle/>
                <a:p>
                  <a:endParaRPr lang="en-US"/>
                </a:p>
              </p:txBody>
            </p:sp>
            <p:sp>
              <p:nvSpPr>
                <p:cNvPr id="10338" name="Line 77"/>
                <p:cNvSpPr>
                  <a:spLocks noChangeShapeType="1"/>
                </p:cNvSpPr>
                <p:nvPr/>
              </p:nvSpPr>
              <p:spPr bwMode="auto">
                <a:xfrm>
                  <a:off x="7110" y="9075"/>
                  <a:ext cx="380" cy="0"/>
                </a:xfrm>
                <a:prstGeom prst="line">
                  <a:avLst/>
                </a:prstGeom>
                <a:noFill/>
                <a:ln w="9525">
                  <a:solidFill>
                    <a:srgbClr val="000000"/>
                  </a:solidFill>
                  <a:round/>
                </a:ln>
              </p:spPr>
              <p:txBody>
                <a:bodyPr/>
                <a:lstStyle/>
                <a:p>
                  <a:endParaRPr lang="en-US"/>
                </a:p>
              </p:txBody>
            </p:sp>
          </p:grpSp>
          <p:sp>
            <p:nvSpPr>
              <p:cNvPr id="10335" name="Rectangle 78"/>
              <p:cNvSpPr>
                <a:spLocks noChangeArrowheads="1"/>
              </p:cNvSpPr>
              <p:nvPr/>
            </p:nvSpPr>
            <p:spPr bwMode="auto">
              <a:xfrm>
                <a:off x="7920" y="9070"/>
                <a:ext cx="143" cy="143"/>
              </a:xfrm>
              <a:prstGeom prst="rect">
                <a:avLst/>
              </a:prstGeom>
              <a:solidFill>
                <a:srgbClr val="FFFFFF"/>
              </a:solidFill>
              <a:ln w="9525">
                <a:noFill/>
                <a:miter lim="800000"/>
              </a:ln>
            </p:spPr>
            <p:txBody>
              <a:bodyPr/>
              <a:lstStyle/>
              <a:p>
                <a:endParaRPr lang="ms-MY"/>
              </a:p>
            </p:txBody>
          </p:sp>
        </p:grpSp>
        <p:sp>
          <p:nvSpPr>
            <p:cNvPr id="10329" name="Line 79"/>
            <p:cNvSpPr>
              <a:spLocks noChangeShapeType="1"/>
            </p:cNvSpPr>
            <p:nvPr/>
          </p:nvSpPr>
          <p:spPr bwMode="auto">
            <a:xfrm flipV="1">
              <a:off x="966" y="2271"/>
              <a:ext cx="0" cy="796"/>
            </a:xfrm>
            <a:prstGeom prst="line">
              <a:avLst/>
            </a:prstGeom>
            <a:noFill/>
            <a:ln w="9525">
              <a:solidFill>
                <a:srgbClr val="000000"/>
              </a:solidFill>
              <a:round/>
              <a:tailEnd type="triangle" w="med" len="med"/>
            </a:ln>
          </p:spPr>
          <p:txBody>
            <a:bodyPr/>
            <a:lstStyle/>
            <a:p>
              <a:endParaRPr lang="en-US"/>
            </a:p>
          </p:txBody>
        </p:sp>
        <p:sp>
          <p:nvSpPr>
            <p:cNvPr id="10330" name="Text Box 80"/>
            <p:cNvSpPr txBox="1">
              <a:spLocks noChangeArrowheads="1"/>
            </p:cNvSpPr>
            <p:nvPr/>
          </p:nvSpPr>
          <p:spPr bwMode="auto">
            <a:xfrm>
              <a:off x="1126" y="1851"/>
              <a:ext cx="303" cy="238"/>
            </a:xfrm>
            <a:prstGeom prst="rect">
              <a:avLst/>
            </a:prstGeom>
            <a:solidFill>
              <a:srgbClr val="FFFFFF"/>
            </a:solidFill>
            <a:ln w="9525">
              <a:noFill/>
              <a:miter lim="800000"/>
            </a:ln>
          </p:spPr>
          <p:txBody>
            <a:bodyPr/>
            <a:lstStyle/>
            <a:p>
              <a:r>
                <a:rPr lang="en-US" i="1">
                  <a:latin typeface="Times New Roman" panose="02020603050405020304" pitchFamily="18" charset="0"/>
                </a:rPr>
                <a:t>I</a:t>
              </a:r>
              <a:r>
                <a:rPr lang="en-US" baseline="-25000">
                  <a:latin typeface="Times New Roman" panose="02020603050405020304" pitchFamily="18" charset="0"/>
                </a:rPr>
                <a:t>r</a:t>
              </a:r>
              <a:endParaRPr lang="en-US"/>
            </a:p>
          </p:txBody>
        </p:sp>
        <p:sp>
          <p:nvSpPr>
            <p:cNvPr id="10331" name="Line 81"/>
            <p:cNvSpPr>
              <a:spLocks noChangeShapeType="1"/>
            </p:cNvSpPr>
            <p:nvPr/>
          </p:nvSpPr>
          <p:spPr bwMode="auto">
            <a:xfrm flipV="1">
              <a:off x="1283" y="2131"/>
              <a:ext cx="65" cy="0"/>
            </a:xfrm>
            <a:prstGeom prst="line">
              <a:avLst/>
            </a:prstGeom>
            <a:noFill/>
            <a:ln w="9525">
              <a:solidFill>
                <a:srgbClr val="000000"/>
              </a:solidFill>
              <a:round/>
              <a:tailEnd type="triangle" w="sm" len="med"/>
            </a:ln>
          </p:spPr>
          <p:txBody>
            <a:bodyPr/>
            <a:lstStyle/>
            <a:p>
              <a:endParaRPr lang="en-US"/>
            </a:p>
          </p:txBody>
        </p:sp>
        <p:sp>
          <p:nvSpPr>
            <p:cNvPr id="10332" name="Text Box 82"/>
            <p:cNvSpPr txBox="1">
              <a:spLocks noChangeArrowheads="1"/>
            </p:cNvSpPr>
            <p:nvPr/>
          </p:nvSpPr>
          <p:spPr bwMode="auto">
            <a:xfrm>
              <a:off x="1572" y="1797"/>
              <a:ext cx="694" cy="215"/>
            </a:xfrm>
            <a:prstGeom prst="rect">
              <a:avLst/>
            </a:prstGeom>
            <a:solidFill>
              <a:srgbClr val="FFFFFF"/>
            </a:solidFill>
            <a:ln w="9525">
              <a:noFill/>
              <a:miter lim="800000"/>
            </a:ln>
          </p:spPr>
          <p:txBody>
            <a:bodyPr/>
            <a:lstStyle/>
            <a:p>
              <a:r>
                <a:rPr lang="en-US" i="1">
                  <a:latin typeface="Times New Roman" panose="02020603050405020304" pitchFamily="18" charset="0"/>
                </a:rPr>
                <a:t>X</a:t>
              </a:r>
              <a:r>
                <a:rPr lang="en-US" baseline="-25000">
                  <a:latin typeface="Times New Roman" panose="02020603050405020304" pitchFamily="18" charset="0"/>
                </a:rPr>
                <a:t>r</a:t>
              </a:r>
              <a:r>
                <a:rPr lang="en-US">
                  <a:latin typeface="Times New Roman" panose="02020603050405020304" pitchFamily="18" charset="0"/>
                </a:rPr>
                <a:t> =j</a:t>
              </a:r>
              <a:r>
                <a:rPr lang="en-US" i="1">
                  <a:latin typeface="Times New Roman" panose="02020603050405020304" pitchFamily="18" charset="0"/>
                  <a:sym typeface="Symbol" panose="05050102010706020507" pitchFamily="18" charset="2"/>
                </a:rPr>
                <a:t></a:t>
              </a:r>
              <a:r>
                <a:rPr lang="en-US" baseline="-25000">
                  <a:latin typeface="Times New Roman" panose="02020603050405020304" pitchFamily="18" charset="0"/>
                </a:rPr>
                <a:t>e</a:t>
              </a:r>
              <a:r>
                <a:rPr lang="en-US">
                  <a:latin typeface="Times New Roman" panose="02020603050405020304" pitchFamily="18" charset="0"/>
                </a:rPr>
                <a:t> </a:t>
              </a:r>
              <a:r>
                <a:rPr lang="en-US" i="1">
                  <a:latin typeface="Times New Roman" panose="02020603050405020304" pitchFamily="18" charset="0"/>
                </a:rPr>
                <a:t>l</a:t>
              </a:r>
              <a:r>
                <a:rPr lang="en-US" baseline="-25000">
                  <a:latin typeface="Times New Roman" panose="02020603050405020304" pitchFamily="18" charset="0"/>
                </a:rPr>
                <a:t>r</a:t>
              </a:r>
              <a:endParaRPr lang="en-US"/>
            </a:p>
          </p:txBody>
        </p:sp>
        <p:sp>
          <p:nvSpPr>
            <p:cNvPr id="10333" name="Text Box 83"/>
            <p:cNvSpPr txBox="1">
              <a:spLocks noChangeArrowheads="1"/>
            </p:cNvSpPr>
            <p:nvPr/>
          </p:nvSpPr>
          <p:spPr bwMode="auto">
            <a:xfrm>
              <a:off x="2372" y="2327"/>
              <a:ext cx="463" cy="287"/>
            </a:xfrm>
            <a:prstGeom prst="rect">
              <a:avLst/>
            </a:prstGeom>
            <a:solidFill>
              <a:srgbClr val="FFFFFF"/>
            </a:solidFill>
            <a:ln w="9525">
              <a:noFill/>
              <a:miter lim="800000"/>
            </a:ln>
          </p:spPr>
          <p:txBody>
            <a:bodyPr/>
            <a:lstStyle/>
            <a:p>
              <a:r>
                <a:rPr lang="en-US" i="1">
                  <a:latin typeface="Times New Roman" panose="02020603050405020304" pitchFamily="18" charset="0"/>
                </a:rPr>
                <a:t>R</a:t>
              </a:r>
              <a:r>
                <a:rPr lang="en-US" baseline="-25000">
                  <a:latin typeface="Times New Roman" panose="02020603050405020304" pitchFamily="18" charset="0"/>
                </a:rPr>
                <a:t>r </a:t>
              </a:r>
              <a:r>
                <a:rPr lang="en-US">
                  <a:latin typeface="Times New Roman" panose="02020603050405020304" pitchFamily="18" charset="0"/>
                </a:rPr>
                <a:t>/</a:t>
              </a:r>
              <a:r>
                <a:rPr lang="en-US" i="1">
                  <a:latin typeface="Times New Roman" panose="02020603050405020304" pitchFamily="18" charset="0"/>
                </a:rPr>
                <a:t> s</a:t>
              </a:r>
              <a:endParaRPr lang="en-US"/>
            </a:p>
          </p:txBody>
        </p:sp>
      </p:grpSp>
      <p:sp>
        <p:nvSpPr>
          <p:cNvPr id="10250" name="Text Box 96"/>
          <p:cNvSpPr txBox="1">
            <a:spLocks noChangeArrowheads="1"/>
          </p:cNvSpPr>
          <p:nvPr/>
        </p:nvSpPr>
        <p:spPr bwMode="auto">
          <a:xfrm>
            <a:off x="179388" y="188913"/>
            <a:ext cx="2303462" cy="457200"/>
          </a:xfrm>
          <a:prstGeom prst="rect">
            <a:avLst/>
          </a:prstGeom>
          <a:noFill/>
          <a:ln w="9525">
            <a:noFill/>
            <a:miter lim="800000"/>
          </a:ln>
        </p:spPr>
        <p:txBody>
          <a:bodyPr>
            <a:spAutoFit/>
          </a:bodyPr>
          <a:lstStyle/>
          <a:p>
            <a:pPr>
              <a:spcBef>
                <a:spcPct val="50000"/>
              </a:spcBef>
            </a:pPr>
            <a:r>
              <a:rPr lang="en-GB" sz="2400">
                <a:latin typeface="Times New Roman" panose="02020603050405020304" pitchFamily="18" charset="0"/>
                <a:cs typeface="Times New Roman" panose="02020603050405020304" pitchFamily="18" charset="0"/>
              </a:rPr>
              <a:t>Original circuit: </a:t>
            </a:r>
            <a:endParaRPr lang="en-US" sz="2400">
              <a:latin typeface="Times New Roman" panose="02020603050405020304" pitchFamily="18" charset="0"/>
              <a:cs typeface="Times New Roman" panose="02020603050405020304" pitchFamily="18" charset="0"/>
            </a:endParaRPr>
          </a:p>
        </p:txBody>
      </p:sp>
      <p:sp>
        <p:nvSpPr>
          <p:cNvPr id="10251" name="AutoShape 98"/>
          <p:cNvSpPr>
            <a:spLocks noChangeArrowheads="1"/>
          </p:cNvSpPr>
          <p:nvPr/>
        </p:nvSpPr>
        <p:spPr bwMode="auto">
          <a:xfrm>
            <a:off x="4427538" y="3716338"/>
            <a:ext cx="865187" cy="360362"/>
          </a:xfrm>
          <a:prstGeom prst="rightArrow">
            <a:avLst>
              <a:gd name="adj1" fmla="val 50000"/>
              <a:gd name="adj2" fmla="val 60022"/>
            </a:avLst>
          </a:prstGeom>
          <a:noFill/>
          <a:ln w="9525">
            <a:solidFill>
              <a:schemeClr val="tx1"/>
            </a:solidFill>
            <a:miter lim="800000"/>
          </a:ln>
        </p:spPr>
        <p:txBody>
          <a:bodyPr wrap="none" anchor="ctr"/>
          <a:lstStyle/>
          <a:p>
            <a:endParaRPr lang="ms-MY"/>
          </a:p>
        </p:txBody>
      </p:sp>
      <p:sp>
        <p:nvSpPr>
          <p:cNvPr id="10252" name="Rectangle 100"/>
          <p:cNvSpPr>
            <a:spLocks noChangeArrowheads="1"/>
          </p:cNvSpPr>
          <p:nvPr/>
        </p:nvSpPr>
        <p:spPr bwMode="auto">
          <a:xfrm>
            <a:off x="0" y="3128963"/>
            <a:ext cx="9144000" cy="0"/>
          </a:xfrm>
          <a:prstGeom prst="rect">
            <a:avLst/>
          </a:prstGeom>
          <a:noFill/>
          <a:ln w="9525">
            <a:noFill/>
            <a:miter lim="800000"/>
          </a:ln>
        </p:spPr>
        <p:txBody>
          <a:bodyPr wrap="none" anchor="ctr">
            <a:spAutoFit/>
          </a:bodyPr>
          <a:lstStyle/>
          <a:p>
            <a:endParaRPr lang="ms-MY"/>
          </a:p>
        </p:txBody>
      </p:sp>
      <p:grpSp>
        <p:nvGrpSpPr>
          <p:cNvPr id="10253" name="Group 101"/>
          <p:cNvGrpSpPr/>
          <p:nvPr/>
        </p:nvGrpSpPr>
        <p:grpSpPr bwMode="auto">
          <a:xfrm>
            <a:off x="6064250" y="2565400"/>
            <a:ext cx="2324100" cy="2090738"/>
            <a:chOff x="3820" y="1797"/>
            <a:chExt cx="1464" cy="1317"/>
          </a:xfrm>
        </p:grpSpPr>
        <p:grpSp>
          <p:nvGrpSpPr>
            <p:cNvPr id="10312" name="Group 84"/>
            <p:cNvGrpSpPr/>
            <p:nvPr/>
          </p:nvGrpSpPr>
          <p:grpSpPr bwMode="auto">
            <a:xfrm>
              <a:off x="3820" y="1797"/>
              <a:ext cx="1464" cy="1317"/>
              <a:chOff x="7418" y="5609"/>
              <a:chExt cx="3659" cy="3292"/>
            </a:xfrm>
          </p:grpSpPr>
          <p:sp>
            <p:nvSpPr>
              <p:cNvPr id="10313" name="Text Box 85"/>
              <p:cNvSpPr txBox="1">
                <a:spLocks noChangeArrowheads="1"/>
              </p:cNvSpPr>
              <p:nvPr/>
            </p:nvSpPr>
            <p:spPr bwMode="auto">
              <a:xfrm>
                <a:off x="7638" y="7296"/>
                <a:ext cx="617" cy="567"/>
              </a:xfrm>
              <a:prstGeom prst="rect">
                <a:avLst/>
              </a:prstGeom>
              <a:solidFill>
                <a:srgbClr val="FFFFFF"/>
              </a:solidFill>
              <a:ln w="9525">
                <a:noFill/>
                <a:miter lim="800000"/>
              </a:ln>
            </p:spPr>
            <p:txBody>
              <a:bodyPr/>
              <a:lstStyle/>
              <a:p>
                <a:r>
                  <a:rPr lang="en-US" i="1">
                    <a:latin typeface="Times New Roman" panose="02020603050405020304" pitchFamily="18" charset="0"/>
                  </a:rPr>
                  <a:t>V</a:t>
                </a:r>
                <a:r>
                  <a:rPr lang="en-US" i="1" baseline="-25000">
                    <a:latin typeface="Times New Roman" panose="02020603050405020304" pitchFamily="18" charset="0"/>
                  </a:rPr>
                  <a:t>s</a:t>
                </a:r>
                <a:endParaRPr lang="en-US"/>
              </a:p>
            </p:txBody>
          </p:sp>
          <p:sp>
            <p:nvSpPr>
              <p:cNvPr id="10314" name="Line 86"/>
              <p:cNvSpPr>
                <a:spLocks noChangeShapeType="1"/>
              </p:cNvSpPr>
              <p:nvPr/>
            </p:nvSpPr>
            <p:spPr bwMode="auto">
              <a:xfrm>
                <a:off x="7448" y="6372"/>
                <a:ext cx="1595" cy="0"/>
              </a:xfrm>
              <a:prstGeom prst="line">
                <a:avLst/>
              </a:prstGeom>
              <a:noFill/>
              <a:ln w="9525">
                <a:solidFill>
                  <a:srgbClr val="000000"/>
                </a:solidFill>
                <a:round/>
              </a:ln>
            </p:spPr>
            <p:txBody>
              <a:bodyPr/>
              <a:lstStyle/>
              <a:p>
                <a:endParaRPr lang="en-US"/>
              </a:p>
            </p:txBody>
          </p:sp>
          <p:sp>
            <p:nvSpPr>
              <p:cNvPr id="10315" name="Line 87"/>
              <p:cNvSpPr>
                <a:spLocks noChangeShapeType="1"/>
              </p:cNvSpPr>
              <p:nvPr/>
            </p:nvSpPr>
            <p:spPr bwMode="auto">
              <a:xfrm>
                <a:off x="7611" y="8901"/>
                <a:ext cx="1412" cy="0"/>
              </a:xfrm>
              <a:prstGeom prst="line">
                <a:avLst/>
              </a:prstGeom>
              <a:noFill/>
              <a:ln w="9525">
                <a:solidFill>
                  <a:srgbClr val="000000"/>
                </a:solidFill>
                <a:round/>
              </a:ln>
            </p:spPr>
            <p:txBody>
              <a:bodyPr/>
              <a:lstStyle/>
              <a:p>
                <a:endParaRPr lang="en-US"/>
              </a:p>
            </p:txBody>
          </p:sp>
          <p:sp>
            <p:nvSpPr>
              <p:cNvPr id="10316" name="Line 88"/>
              <p:cNvSpPr>
                <a:spLocks noChangeShapeType="1"/>
              </p:cNvSpPr>
              <p:nvPr/>
            </p:nvSpPr>
            <p:spPr bwMode="auto">
              <a:xfrm flipV="1">
                <a:off x="7418" y="6724"/>
                <a:ext cx="0" cy="1974"/>
              </a:xfrm>
              <a:prstGeom prst="line">
                <a:avLst/>
              </a:prstGeom>
              <a:noFill/>
              <a:ln w="9525">
                <a:solidFill>
                  <a:srgbClr val="000000"/>
                </a:solidFill>
                <a:round/>
                <a:tailEnd type="triangle" w="med" len="med"/>
              </a:ln>
            </p:spPr>
            <p:txBody>
              <a:bodyPr/>
              <a:lstStyle/>
              <a:p>
                <a:endParaRPr lang="en-US"/>
              </a:p>
            </p:txBody>
          </p:sp>
          <p:sp>
            <p:nvSpPr>
              <p:cNvPr id="10317" name="Line 89"/>
              <p:cNvSpPr>
                <a:spLocks noChangeShapeType="1"/>
              </p:cNvSpPr>
              <p:nvPr/>
            </p:nvSpPr>
            <p:spPr bwMode="auto">
              <a:xfrm flipV="1">
                <a:off x="7792" y="6379"/>
                <a:ext cx="149" cy="0"/>
              </a:xfrm>
              <a:prstGeom prst="line">
                <a:avLst/>
              </a:prstGeom>
              <a:noFill/>
              <a:ln w="9525">
                <a:solidFill>
                  <a:srgbClr val="000000"/>
                </a:solidFill>
                <a:round/>
                <a:tailEnd type="triangle" w="sm" len="med"/>
              </a:ln>
            </p:spPr>
            <p:txBody>
              <a:bodyPr/>
              <a:lstStyle/>
              <a:p>
                <a:endParaRPr lang="en-US"/>
              </a:p>
            </p:txBody>
          </p:sp>
          <p:sp>
            <p:nvSpPr>
              <p:cNvPr id="10318" name="Text Box 90"/>
              <p:cNvSpPr txBox="1">
                <a:spLocks noChangeArrowheads="1"/>
              </p:cNvSpPr>
              <p:nvPr/>
            </p:nvSpPr>
            <p:spPr bwMode="auto">
              <a:xfrm>
                <a:off x="7562" y="5609"/>
                <a:ext cx="702" cy="589"/>
              </a:xfrm>
              <a:prstGeom prst="rect">
                <a:avLst/>
              </a:prstGeom>
              <a:solidFill>
                <a:srgbClr val="FFFFFF"/>
              </a:solidFill>
              <a:ln w="9525">
                <a:noFill/>
                <a:miter lim="800000"/>
              </a:ln>
            </p:spPr>
            <p:txBody>
              <a:bodyPr/>
              <a:lstStyle/>
              <a:p>
                <a:r>
                  <a:rPr lang="en-US" i="1">
                    <a:latin typeface="Times New Roman" panose="02020603050405020304" pitchFamily="18" charset="0"/>
                  </a:rPr>
                  <a:t>I</a:t>
                </a:r>
                <a:r>
                  <a:rPr lang="en-US" baseline="-25000">
                    <a:latin typeface="Times New Roman" panose="02020603050405020304" pitchFamily="18" charset="0"/>
                  </a:rPr>
                  <a:t>r</a:t>
                </a:r>
                <a:endParaRPr lang="en-US"/>
              </a:p>
            </p:txBody>
          </p:sp>
          <p:sp>
            <p:nvSpPr>
              <p:cNvPr id="10319" name="Line 91"/>
              <p:cNvSpPr>
                <a:spLocks noChangeShapeType="1"/>
              </p:cNvSpPr>
              <p:nvPr/>
            </p:nvSpPr>
            <p:spPr bwMode="auto">
              <a:xfrm flipV="1">
                <a:off x="9059" y="6364"/>
                <a:ext cx="0" cy="770"/>
              </a:xfrm>
              <a:prstGeom prst="line">
                <a:avLst/>
              </a:prstGeom>
              <a:noFill/>
              <a:ln w="9525">
                <a:solidFill>
                  <a:srgbClr val="000000"/>
                </a:solidFill>
                <a:round/>
              </a:ln>
            </p:spPr>
            <p:txBody>
              <a:bodyPr/>
              <a:lstStyle/>
              <a:p>
                <a:endParaRPr lang="en-US"/>
              </a:p>
            </p:txBody>
          </p:sp>
          <p:sp>
            <p:nvSpPr>
              <p:cNvPr id="10320" name="Line 92"/>
              <p:cNvSpPr>
                <a:spLocks noChangeShapeType="1"/>
              </p:cNvSpPr>
              <p:nvPr/>
            </p:nvSpPr>
            <p:spPr bwMode="auto">
              <a:xfrm flipV="1">
                <a:off x="9071" y="7872"/>
                <a:ext cx="6" cy="1007"/>
              </a:xfrm>
              <a:prstGeom prst="line">
                <a:avLst/>
              </a:prstGeom>
              <a:noFill/>
              <a:ln w="9525">
                <a:solidFill>
                  <a:srgbClr val="000000"/>
                </a:solidFill>
                <a:round/>
              </a:ln>
            </p:spPr>
            <p:txBody>
              <a:bodyPr/>
              <a:lstStyle/>
              <a:p>
                <a:endParaRPr lang="en-US"/>
              </a:p>
            </p:txBody>
          </p:sp>
          <p:sp>
            <p:nvSpPr>
              <p:cNvPr id="10321" name="Rectangle 93"/>
              <p:cNvSpPr>
                <a:spLocks noChangeArrowheads="1"/>
              </p:cNvSpPr>
              <p:nvPr/>
            </p:nvSpPr>
            <p:spPr bwMode="auto">
              <a:xfrm>
                <a:off x="8925" y="7140"/>
                <a:ext cx="300" cy="735"/>
              </a:xfrm>
              <a:prstGeom prst="rect">
                <a:avLst/>
              </a:prstGeom>
              <a:solidFill>
                <a:srgbClr val="FFFFFF"/>
              </a:solidFill>
              <a:ln w="9525">
                <a:solidFill>
                  <a:srgbClr val="000000"/>
                </a:solidFill>
                <a:miter lim="800000"/>
              </a:ln>
            </p:spPr>
            <p:txBody>
              <a:bodyPr/>
              <a:lstStyle/>
              <a:p>
                <a:endParaRPr lang="ms-MY"/>
              </a:p>
            </p:txBody>
          </p:sp>
          <p:sp>
            <p:nvSpPr>
              <p:cNvPr id="10322" name="Text Box 94"/>
              <p:cNvSpPr txBox="1">
                <a:spLocks noChangeArrowheads="1"/>
              </p:cNvSpPr>
              <p:nvPr/>
            </p:nvSpPr>
            <p:spPr bwMode="auto">
              <a:xfrm>
                <a:off x="9317" y="6833"/>
                <a:ext cx="1760" cy="1089"/>
              </a:xfrm>
              <a:prstGeom prst="rect">
                <a:avLst/>
              </a:prstGeom>
              <a:solidFill>
                <a:srgbClr val="FFFFFF"/>
              </a:solidFill>
              <a:ln w="9525">
                <a:noFill/>
                <a:miter lim="800000"/>
              </a:ln>
            </p:spPr>
            <p:txBody>
              <a:bodyPr/>
              <a:lstStyle/>
              <a:p>
                <a:endParaRPr lang="en-GB"/>
              </a:p>
            </p:txBody>
          </p:sp>
        </p:grpSp>
        <p:graphicFrame>
          <p:nvGraphicFramePr>
            <p:cNvPr id="10246" name="Object 4"/>
            <p:cNvGraphicFramePr>
              <a:graphicFrameLocks noChangeAspect="1"/>
            </p:cNvGraphicFramePr>
            <p:nvPr/>
          </p:nvGraphicFramePr>
          <p:xfrm>
            <a:off x="4604" y="2387"/>
            <a:ext cx="588" cy="378"/>
          </p:xfrm>
          <a:graphic>
            <a:graphicData uri="http://schemas.openxmlformats.org/presentationml/2006/ole">
              <mc:AlternateContent xmlns:mc="http://schemas.openxmlformats.org/markup-compatibility/2006">
                <mc:Choice xmlns:v="urn:schemas-microsoft-com:vml" Requires="v">
                  <p:oleObj spid="_x0000_s10241" name="Equation" r:id="rId1" imgW="15240000" imgH="9753600" progId="Equation.3">
                    <p:embed/>
                  </p:oleObj>
                </mc:Choice>
                <mc:Fallback>
                  <p:oleObj name="Equation" r:id="rId1" imgW="15240000" imgH="9753600" progId="Equation.3">
                    <p:embed/>
                    <p:pic>
                      <p:nvPicPr>
                        <p:cNvPr id="0" name="Object 4"/>
                        <p:cNvPicPr>
                          <a:picLocks noChangeAspect="1"/>
                        </p:cNvPicPr>
                        <p:nvPr/>
                      </p:nvPicPr>
                      <p:blipFill>
                        <a:blip r:embed="rId2"/>
                        <a:stretch>
                          <a:fillRect/>
                        </a:stretch>
                      </p:blipFill>
                      <p:spPr>
                        <a:xfrm>
                          <a:off x="4604" y="2387"/>
                          <a:ext cx="588" cy="378"/>
                        </a:xfrm>
                        <a:prstGeom prst="rect">
                          <a:avLst/>
                        </a:prstGeom>
                        <a:noFill/>
                        <a:ln w="9525">
                          <a:noFill/>
                        </a:ln>
                      </p:spPr>
                    </p:pic>
                  </p:oleObj>
                </mc:Fallback>
              </mc:AlternateContent>
            </a:graphicData>
          </a:graphic>
        </p:graphicFrame>
      </p:grpSp>
      <p:sp>
        <p:nvSpPr>
          <p:cNvPr id="10254" name="Rectangle 105"/>
          <p:cNvSpPr>
            <a:spLocks noChangeArrowheads="1"/>
          </p:cNvSpPr>
          <p:nvPr/>
        </p:nvSpPr>
        <p:spPr bwMode="auto">
          <a:xfrm>
            <a:off x="0" y="3128963"/>
            <a:ext cx="9144000" cy="0"/>
          </a:xfrm>
          <a:prstGeom prst="rect">
            <a:avLst/>
          </a:prstGeom>
          <a:noFill/>
          <a:ln w="9525">
            <a:noFill/>
            <a:miter lim="800000"/>
          </a:ln>
        </p:spPr>
        <p:txBody>
          <a:bodyPr wrap="none" anchor="ctr">
            <a:spAutoFit/>
          </a:bodyPr>
          <a:lstStyle/>
          <a:p>
            <a:endParaRPr lang="ms-MY"/>
          </a:p>
        </p:txBody>
      </p:sp>
      <p:grpSp>
        <p:nvGrpSpPr>
          <p:cNvPr id="10255" name="Group 106"/>
          <p:cNvGrpSpPr/>
          <p:nvPr/>
        </p:nvGrpSpPr>
        <p:grpSpPr bwMode="auto">
          <a:xfrm>
            <a:off x="2736850" y="188913"/>
            <a:ext cx="5759450" cy="2036762"/>
            <a:chOff x="1724" y="119"/>
            <a:chExt cx="3628" cy="1283"/>
          </a:xfrm>
        </p:grpSpPr>
        <p:grpSp>
          <p:nvGrpSpPr>
            <p:cNvPr id="10261" name="Group 4"/>
            <p:cNvGrpSpPr/>
            <p:nvPr/>
          </p:nvGrpSpPr>
          <p:grpSpPr bwMode="auto">
            <a:xfrm>
              <a:off x="1724" y="119"/>
              <a:ext cx="2970" cy="1283"/>
              <a:chOff x="1698" y="1569"/>
              <a:chExt cx="7287" cy="3192"/>
            </a:xfrm>
          </p:grpSpPr>
          <p:sp>
            <p:nvSpPr>
              <p:cNvPr id="10264" name="Line 5"/>
              <p:cNvSpPr>
                <a:spLocks noChangeShapeType="1"/>
              </p:cNvSpPr>
              <p:nvPr/>
            </p:nvSpPr>
            <p:spPr bwMode="auto">
              <a:xfrm flipV="1">
                <a:off x="3094" y="2231"/>
                <a:ext cx="149" cy="0"/>
              </a:xfrm>
              <a:prstGeom prst="line">
                <a:avLst/>
              </a:prstGeom>
              <a:noFill/>
              <a:ln w="9525">
                <a:solidFill>
                  <a:srgbClr val="000000"/>
                </a:solidFill>
                <a:round/>
                <a:tailEnd type="triangle" w="sm" len="med"/>
              </a:ln>
            </p:spPr>
            <p:txBody>
              <a:bodyPr/>
              <a:lstStyle/>
              <a:p>
                <a:endParaRPr lang="en-US"/>
              </a:p>
            </p:txBody>
          </p:sp>
          <p:sp>
            <p:nvSpPr>
              <p:cNvPr id="10265" name="Line 6"/>
              <p:cNvSpPr>
                <a:spLocks noChangeShapeType="1"/>
              </p:cNvSpPr>
              <p:nvPr/>
            </p:nvSpPr>
            <p:spPr bwMode="auto">
              <a:xfrm flipV="1">
                <a:off x="4657" y="2216"/>
                <a:ext cx="149" cy="0"/>
              </a:xfrm>
              <a:prstGeom prst="line">
                <a:avLst/>
              </a:prstGeom>
              <a:noFill/>
              <a:ln w="9525">
                <a:solidFill>
                  <a:srgbClr val="000000"/>
                </a:solidFill>
                <a:round/>
                <a:tailEnd type="triangle" w="sm" len="med"/>
              </a:ln>
            </p:spPr>
            <p:txBody>
              <a:bodyPr/>
              <a:lstStyle/>
              <a:p>
                <a:endParaRPr lang="en-US"/>
              </a:p>
            </p:txBody>
          </p:sp>
          <p:grpSp>
            <p:nvGrpSpPr>
              <p:cNvPr id="10266" name="Group 7"/>
              <p:cNvGrpSpPr/>
              <p:nvPr/>
            </p:nvGrpSpPr>
            <p:grpSpPr bwMode="auto">
              <a:xfrm>
                <a:off x="1698" y="1569"/>
                <a:ext cx="7287" cy="3192"/>
                <a:chOff x="1338" y="3594"/>
                <a:chExt cx="7287" cy="3192"/>
              </a:xfrm>
            </p:grpSpPr>
            <p:sp>
              <p:nvSpPr>
                <p:cNvPr id="10267" name="Line 8"/>
                <p:cNvSpPr>
                  <a:spLocks noChangeShapeType="1"/>
                </p:cNvSpPr>
                <p:nvPr/>
              </p:nvSpPr>
              <p:spPr bwMode="auto">
                <a:xfrm flipV="1">
                  <a:off x="2063" y="4541"/>
                  <a:ext cx="0" cy="1974"/>
                </a:xfrm>
                <a:prstGeom prst="line">
                  <a:avLst/>
                </a:prstGeom>
                <a:noFill/>
                <a:ln w="9525">
                  <a:solidFill>
                    <a:srgbClr val="000000"/>
                  </a:solidFill>
                  <a:round/>
                  <a:tailEnd type="triangle" w="med" len="med"/>
                </a:ln>
              </p:spPr>
              <p:txBody>
                <a:bodyPr/>
                <a:lstStyle/>
                <a:p>
                  <a:endParaRPr lang="en-US"/>
                </a:p>
              </p:txBody>
            </p:sp>
            <p:sp>
              <p:nvSpPr>
                <p:cNvPr id="10268" name="Text Box 9"/>
                <p:cNvSpPr txBox="1">
                  <a:spLocks noChangeArrowheads="1"/>
                </p:cNvSpPr>
                <p:nvPr/>
              </p:nvSpPr>
              <p:spPr bwMode="auto">
                <a:xfrm>
                  <a:off x="3992" y="3636"/>
                  <a:ext cx="702" cy="589"/>
                </a:xfrm>
                <a:prstGeom prst="rect">
                  <a:avLst/>
                </a:prstGeom>
                <a:solidFill>
                  <a:srgbClr val="FFFFFF"/>
                </a:solidFill>
                <a:ln w="9525">
                  <a:noFill/>
                  <a:miter lim="800000"/>
                </a:ln>
              </p:spPr>
              <p:txBody>
                <a:bodyPr/>
                <a:lstStyle/>
                <a:p>
                  <a:r>
                    <a:rPr lang="en-US" i="1">
                      <a:latin typeface="Times New Roman" panose="02020603050405020304" pitchFamily="18" charset="0"/>
                    </a:rPr>
                    <a:t>I</a:t>
                  </a:r>
                  <a:r>
                    <a:rPr lang="en-US" baseline="-25000">
                      <a:latin typeface="Times New Roman" panose="02020603050405020304" pitchFamily="18" charset="0"/>
                    </a:rPr>
                    <a:t>r</a:t>
                  </a:r>
                  <a:endParaRPr lang="en-US"/>
                </a:p>
              </p:txBody>
            </p:sp>
            <p:sp>
              <p:nvSpPr>
                <p:cNvPr id="10269" name="Text Box 10"/>
                <p:cNvSpPr txBox="1">
                  <a:spLocks noChangeArrowheads="1"/>
                </p:cNvSpPr>
                <p:nvPr/>
              </p:nvSpPr>
              <p:spPr bwMode="auto">
                <a:xfrm>
                  <a:off x="2888" y="3594"/>
                  <a:ext cx="702" cy="590"/>
                </a:xfrm>
                <a:prstGeom prst="rect">
                  <a:avLst/>
                </a:prstGeom>
                <a:solidFill>
                  <a:srgbClr val="FFFFFF"/>
                </a:solidFill>
                <a:ln w="9525">
                  <a:noFill/>
                  <a:miter lim="800000"/>
                </a:ln>
              </p:spPr>
              <p:txBody>
                <a:bodyPr/>
                <a:lstStyle/>
                <a:p>
                  <a:r>
                    <a:rPr lang="en-US" i="1">
                      <a:latin typeface="Times New Roman" panose="02020603050405020304" pitchFamily="18" charset="0"/>
                    </a:rPr>
                    <a:t>I</a:t>
                  </a:r>
                  <a:r>
                    <a:rPr lang="en-US" baseline="-25000">
                      <a:latin typeface="Times New Roman" panose="02020603050405020304" pitchFamily="18" charset="0"/>
                    </a:rPr>
                    <a:t>s</a:t>
                  </a:r>
                  <a:endParaRPr lang="en-US"/>
                </a:p>
              </p:txBody>
            </p:sp>
            <p:grpSp>
              <p:nvGrpSpPr>
                <p:cNvPr id="10270" name="Group 11"/>
                <p:cNvGrpSpPr/>
                <p:nvPr/>
              </p:nvGrpSpPr>
              <p:grpSpPr bwMode="auto">
                <a:xfrm>
                  <a:off x="3325" y="4256"/>
                  <a:ext cx="429" cy="2529"/>
                  <a:chOff x="3325" y="2784"/>
                  <a:chExt cx="429" cy="2529"/>
                </a:xfrm>
              </p:grpSpPr>
              <p:sp>
                <p:nvSpPr>
                  <p:cNvPr id="10305" name="Line 12"/>
                  <p:cNvSpPr>
                    <a:spLocks noChangeShapeType="1"/>
                  </p:cNvSpPr>
                  <p:nvPr/>
                </p:nvSpPr>
                <p:spPr bwMode="auto">
                  <a:xfrm flipV="1">
                    <a:off x="3588" y="2784"/>
                    <a:ext cx="0" cy="802"/>
                  </a:xfrm>
                  <a:prstGeom prst="line">
                    <a:avLst/>
                  </a:prstGeom>
                  <a:noFill/>
                  <a:ln w="9525">
                    <a:solidFill>
                      <a:srgbClr val="000000"/>
                    </a:solidFill>
                    <a:prstDash val="dash"/>
                    <a:round/>
                  </a:ln>
                </p:spPr>
                <p:txBody>
                  <a:bodyPr/>
                  <a:lstStyle/>
                  <a:p>
                    <a:endParaRPr lang="en-US"/>
                  </a:p>
                </p:txBody>
              </p:sp>
              <p:sp>
                <p:nvSpPr>
                  <p:cNvPr id="10306" name="Oval 13"/>
                  <p:cNvSpPr>
                    <a:spLocks noChangeArrowheads="1"/>
                  </p:cNvSpPr>
                  <p:nvPr/>
                </p:nvSpPr>
                <p:spPr bwMode="auto">
                  <a:xfrm rot="5400000">
                    <a:off x="3447" y="3520"/>
                    <a:ext cx="272" cy="342"/>
                  </a:xfrm>
                  <a:prstGeom prst="ellipse">
                    <a:avLst/>
                  </a:prstGeom>
                  <a:solidFill>
                    <a:srgbClr val="FFFFFF"/>
                  </a:solidFill>
                  <a:ln w="9525">
                    <a:solidFill>
                      <a:srgbClr val="000000"/>
                    </a:solidFill>
                    <a:prstDash val="dash"/>
                    <a:round/>
                  </a:ln>
                </p:spPr>
                <p:txBody>
                  <a:bodyPr/>
                  <a:lstStyle/>
                  <a:p>
                    <a:endParaRPr lang="ms-MY"/>
                  </a:p>
                </p:txBody>
              </p:sp>
              <p:sp>
                <p:nvSpPr>
                  <p:cNvPr id="10307" name="Oval 14"/>
                  <p:cNvSpPr>
                    <a:spLocks noChangeArrowheads="1"/>
                  </p:cNvSpPr>
                  <p:nvPr/>
                </p:nvSpPr>
                <p:spPr bwMode="auto">
                  <a:xfrm rot="5400000">
                    <a:off x="3447" y="3792"/>
                    <a:ext cx="271" cy="342"/>
                  </a:xfrm>
                  <a:prstGeom prst="ellipse">
                    <a:avLst/>
                  </a:prstGeom>
                  <a:solidFill>
                    <a:srgbClr val="FFFFFF"/>
                  </a:solidFill>
                  <a:ln w="9525">
                    <a:solidFill>
                      <a:srgbClr val="000000"/>
                    </a:solidFill>
                    <a:prstDash val="dash"/>
                    <a:round/>
                  </a:ln>
                </p:spPr>
                <p:txBody>
                  <a:bodyPr/>
                  <a:lstStyle/>
                  <a:p>
                    <a:endParaRPr lang="ms-MY"/>
                  </a:p>
                </p:txBody>
              </p:sp>
              <p:sp>
                <p:nvSpPr>
                  <p:cNvPr id="10308" name="Oval 15"/>
                  <p:cNvSpPr>
                    <a:spLocks noChangeArrowheads="1"/>
                  </p:cNvSpPr>
                  <p:nvPr/>
                </p:nvSpPr>
                <p:spPr bwMode="auto">
                  <a:xfrm rot="5400000">
                    <a:off x="3447" y="4063"/>
                    <a:ext cx="272" cy="342"/>
                  </a:xfrm>
                  <a:prstGeom prst="ellipse">
                    <a:avLst/>
                  </a:prstGeom>
                  <a:solidFill>
                    <a:srgbClr val="FFFFFF"/>
                  </a:solidFill>
                  <a:ln w="9525">
                    <a:solidFill>
                      <a:srgbClr val="000000"/>
                    </a:solidFill>
                    <a:prstDash val="dash"/>
                    <a:round/>
                  </a:ln>
                </p:spPr>
                <p:txBody>
                  <a:bodyPr/>
                  <a:lstStyle/>
                  <a:p>
                    <a:endParaRPr lang="ms-MY"/>
                  </a:p>
                </p:txBody>
              </p:sp>
              <p:sp>
                <p:nvSpPr>
                  <p:cNvPr id="10309" name="Oval 16"/>
                  <p:cNvSpPr>
                    <a:spLocks noChangeArrowheads="1"/>
                  </p:cNvSpPr>
                  <p:nvPr/>
                </p:nvSpPr>
                <p:spPr bwMode="auto">
                  <a:xfrm rot="5400000">
                    <a:off x="3447" y="4335"/>
                    <a:ext cx="271" cy="342"/>
                  </a:xfrm>
                  <a:prstGeom prst="ellipse">
                    <a:avLst/>
                  </a:prstGeom>
                  <a:solidFill>
                    <a:srgbClr val="FFFFFF"/>
                  </a:solidFill>
                  <a:ln w="9525">
                    <a:solidFill>
                      <a:srgbClr val="000000"/>
                    </a:solidFill>
                    <a:prstDash val="dash"/>
                    <a:round/>
                  </a:ln>
                </p:spPr>
                <p:txBody>
                  <a:bodyPr/>
                  <a:lstStyle/>
                  <a:p>
                    <a:endParaRPr lang="ms-MY"/>
                  </a:p>
                </p:txBody>
              </p:sp>
              <p:sp>
                <p:nvSpPr>
                  <p:cNvPr id="10310" name="Rectangle 17"/>
                  <p:cNvSpPr>
                    <a:spLocks noChangeArrowheads="1"/>
                  </p:cNvSpPr>
                  <p:nvPr/>
                </p:nvSpPr>
                <p:spPr bwMode="auto">
                  <a:xfrm rot="5400000">
                    <a:off x="2865" y="4015"/>
                    <a:ext cx="1177" cy="257"/>
                  </a:xfrm>
                  <a:prstGeom prst="rect">
                    <a:avLst/>
                  </a:prstGeom>
                  <a:solidFill>
                    <a:srgbClr val="FFFFFF"/>
                  </a:solidFill>
                  <a:ln w="9525">
                    <a:noFill/>
                    <a:prstDash val="dash"/>
                    <a:miter lim="800000"/>
                  </a:ln>
                </p:spPr>
                <p:txBody>
                  <a:bodyPr/>
                  <a:lstStyle/>
                  <a:p>
                    <a:endParaRPr lang="ms-MY"/>
                  </a:p>
                </p:txBody>
              </p:sp>
              <p:sp>
                <p:nvSpPr>
                  <p:cNvPr id="10311" name="Line 18"/>
                  <p:cNvSpPr>
                    <a:spLocks noChangeShapeType="1"/>
                  </p:cNvSpPr>
                  <p:nvPr/>
                </p:nvSpPr>
                <p:spPr bwMode="auto">
                  <a:xfrm flipH="1">
                    <a:off x="3588" y="4616"/>
                    <a:ext cx="6" cy="697"/>
                  </a:xfrm>
                  <a:prstGeom prst="line">
                    <a:avLst/>
                  </a:prstGeom>
                  <a:noFill/>
                  <a:ln w="9525">
                    <a:solidFill>
                      <a:srgbClr val="000000"/>
                    </a:solidFill>
                    <a:prstDash val="dash"/>
                    <a:round/>
                  </a:ln>
                </p:spPr>
                <p:txBody>
                  <a:bodyPr/>
                  <a:lstStyle/>
                  <a:p>
                    <a:endParaRPr lang="en-US"/>
                  </a:p>
                </p:txBody>
              </p:sp>
            </p:grpSp>
            <p:grpSp>
              <p:nvGrpSpPr>
                <p:cNvPr id="10271" name="Group 19"/>
                <p:cNvGrpSpPr/>
                <p:nvPr/>
              </p:nvGrpSpPr>
              <p:grpSpPr bwMode="auto">
                <a:xfrm flipH="1">
                  <a:off x="6814" y="4124"/>
                  <a:ext cx="742" cy="301"/>
                  <a:chOff x="5814" y="8892"/>
                  <a:chExt cx="570" cy="228"/>
                </a:xfrm>
              </p:grpSpPr>
              <p:sp>
                <p:nvSpPr>
                  <p:cNvPr id="10299" name="Line 20"/>
                  <p:cNvSpPr>
                    <a:spLocks noChangeShapeType="1"/>
                  </p:cNvSpPr>
                  <p:nvPr/>
                </p:nvSpPr>
                <p:spPr bwMode="auto">
                  <a:xfrm flipH="1">
                    <a:off x="5814" y="8892"/>
                    <a:ext cx="57" cy="114"/>
                  </a:xfrm>
                  <a:prstGeom prst="line">
                    <a:avLst/>
                  </a:prstGeom>
                  <a:noFill/>
                  <a:ln w="9525">
                    <a:solidFill>
                      <a:srgbClr val="000000"/>
                    </a:solidFill>
                    <a:round/>
                  </a:ln>
                </p:spPr>
                <p:txBody>
                  <a:bodyPr/>
                  <a:lstStyle/>
                  <a:p>
                    <a:endParaRPr lang="en-US"/>
                  </a:p>
                </p:txBody>
              </p:sp>
              <p:sp>
                <p:nvSpPr>
                  <p:cNvPr id="10300" name="Line 21"/>
                  <p:cNvSpPr>
                    <a:spLocks noChangeShapeType="1"/>
                  </p:cNvSpPr>
                  <p:nvPr/>
                </p:nvSpPr>
                <p:spPr bwMode="auto">
                  <a:xfrm flipH="1">
                    <a:off x="5985" y="8892"/>
                    <a:ext cx="114" cy="228"/>
                  </a:xfrm>
                  <a:prstGeom prst="line">
                    <a:avLst/>
                  </a:prstGeom>
                  <a:noFill/>
                  <a:ln w="9525">
                    <a:solidFill>
                      <a:srgbClr val="000000"/>
                    </a:solidFill>
                    <a:round/>
                  </a:ln>
                </p:spPr>
                <p:txBody>
                  <a:bodyPr/>
                  <a:lstStyle/>
                  <a:p>
                    <a:endParaRPr lang="en-US"/>
                  </a:p>
                </p:txBody>
              </p:sp>
              <p:sp>
                <p:nvSpPr>
                  <p:cNvPr id="10301" name="Line 22"/>
                  <p:cNvSpPr>
                    <a:spLocks noChangeShapeType="1"/>
                  </p:cNvSpPr>
                  <p:nvPr/>
                </p:nvSpPr>
                <p:spPr bwMode="auto">
                  <a:xfrm>
                    <a:off x="5871" y="8892"/>
                    <a:ext cx="114" cy="228"/>
                  </a:xfrm>
                  <a:prstGeom prst="line">
                    <a:avLst/>
                  </a:prstGeom>
                  <a:noFill/>
                  <a:ln w="9525">
                    <a:solidFill>
                      <a:srgbClr val="000000"/>
                    </a:solidFill>
                    <a:round/>
                  </a:ln>
                </p:spPr>
                <p:txBody>
                  <a:bodyPr/>
                  <a:lstStyle/>
                  <a:p>
                    <a:endParaRPr lang="en-US"/>
                  </a:p>
                </p:txBody>
              </p:sp>
              <p:sp>
                <p:nvSpPr>
                  <p:cNvPr id="10302" name="Line 23"/>
                  <p:cNvSpPr>
                    <a:spLocks noChangeShapeType="1"/>
                  </p:cNvSpPr>
                  <p:nvPr/>
                </p:nvSpPr>
                <p:spPr bwMode="auto">
                  <a:xfrm>
                    <a:off x="6099" y="8892"/>
                    <a:ext cx="114" cy="228"/>
                  </a:xfrm>
                  <a:prstGeom prst="line">
                    <a:avLst/>
                  </a:prstGeom>
                  <a:noFill/>
                  <a:ln w="9525">
                    <a:solidFill>
                      <a:srgbClr val="000000"/>
                    </a:solidFill>
                    <a:round/>
                  </a:ln>
                </p:spPr>
                <p:txBody>
                  <a:bodyPr/>
                  <a:lstStyle/>
                  <a:p>
                    <a:endParaRPr lang="en-US"/>
                  </a:p>
                </p:txBody>
              </p:sp>
              <p:sp>
                <p:nvSpPr>
                  <p:cNvPr id="10303" name="Line 24"/>
                  <p:cNvSpPr>
                    <a:spLocks noChangeShapeType="1"/>
                  </p:cNvSpPr>
                  <p:nvPr/>
                </p:nvSpPr>
                <p:spPr bwMode="auto">
                  <a:xfrm flipH="1">
                    <a:off x="6213" y="8892"/>
                    <a:ext cx="114" cy="228"/>
                  </a:xfrm>
                  <a:prstGeom prst="line">
                    <a:avLst/>
                  </a:prstGeom>
                  <a:noFill/>
                  <a:ln w="9525">
                    <a:solidFill>
                      <a:srgbClr val="000000"/>
                    </a:solidFill>
                    <a:round/>
                  </a:ln>
                </p:spPr>
                <p:txBody>
                  <a:bodyPr/>
                  <a:lstStyle/>
                  <a:p>
                    <a:endParaRPr lang="en-US"/>
                  </a:p>
                </p:txBody>
              </p:sp>
              <p:sp>
                <p:nvSpPr>
                  <p:cNvPr id="10304" name="Line 25"/>
                  <p:cNvSpPr>
                    <a:spLocks noChangeShapeType="1"/>
                  </p:cNvSpPr>
                  <p:nvPr/>
                </p:nvSpPr>
                <p:spPr bwMode="auto">
                  <a:xfrm>
                    <a:off x="6327" y="8892"/>
                    <a:ext cx="57" cy="114"/>
                  </a:xfrm>
                  <a:prstGeom prst="line">
                    <a:avLst/>
                  </a:prstGeom>
                  <a:noFill/>
                  <a:ln w="9525">
                    <a:solidFill>
                      <a:srgbClr val="000000"/>
                    </a:solidFill>
                    <a:round/>
                  </a:ln>
                </p:spPr>
                <p:txBody>
                  <a:bodyPr/>
                  <a:lstStyle/>
                  <a:p>
                    <a:endParaRPr lang="en-US"/>
                  </a:p>
                </p:txBody>
              </p:sp>
            </p:grpSp>
            <p:sp>
              <p:nvSpPr>
                <p:cNvPr id="10272" name="Text Box 26"/>
                <p:cNvSpPr txBox="1">
                  <a:spLocks noChangeArrowheads="1"/>
                </p:cNvSpPr>
                <p:nvPr/>
              </p:nvSpPr>
              <p:spPr bwMode="auto">
                <a:xfrm>
                  <a:off x="4578" y="5278"/>
                  <a:ext cx="617" cy="567"/>
                </a:xfrm>
                <a:prstGeom prst="rect">
                  <a:avLst/>
                </a:prstGeom>
                <a:solidFill>
                  <a:srgbClr val="FFFFFF"/>
                </a:solidFill>
                <a:ln w="9525">
                  <a:noFill/>
                  <a:miter lim="800000"/>
                </a:ln>
              </p:spPr>
              <p:txBody>
                <a:bodyPr/>
                <a:lstStyle/>
                <a:p>
                  <a:r>
                    <a:rPr lang="en-US" i="1">
                      <a:latin typeface="Times New Roman" panose="02020603050405020304" pitchFamily="18" charset="0"/>
                    </a:rPr>
                    <a:t>V</a:t>
                  </a:r>
                  <a:r>
                    <a:rPr lang="en-US" i="1" baseline="-25000">
                      <a:latin typeface="Times New Roman" panose="02020603050405020304" pitchFamily="18" charset="0"/>
                    </a:rPr>
                    <a:t>s</a:t>
                  </a:r>
                  <a:endParaRPr lang="en-US"/>
                </a:p>
              </p:txBody>
            </p:sp>
            <p:sp>
              <p:nvSpPr>
                <p:cNvPr id="10273" name="Line 27"/>
                <p:cNvSpPr>
                  <a:spLocks noChangeShapeType="1"/>
                </p:cNvSpPr>
                <p:nvPr/>
              </p:nvSpPr>
              <p:spPr bwMode="auto">
                <a:xfrm>
                  <a:off x="2153" y="6785"/>
                  <a:ext cx="3275" cy="0"/>
                </a:xfrm>
                <a:prstGeom prst="line">
                  <a:avLst/>
                </a:prstGeom>
                <a:noFill/>
                <a:ln w="9525">
                  <a:solidFill>
                    <a:srgbClr val="000000"/>
                  </a:solidFill>
                  <a:round/>
                </a:ln>
              </p:spPr>
              <p:txBody>
                <a:bodyPr/>
                <a:lstStyle/>
                <a:p>
                  <a:endParaRPr lang="en-US"/>
                </a:p>
              </p:txBody>
            </p:sp>
            <p:sp>
              <p:nvSpPr>
                <p:cNvPr id="10274" name="Line 28"/>
                <p:cNvSpPr>
                  <a:spLocks noChangeShapeType="1"/>
                </p:cNvSpPr>
                <p:nvPr/>
              </p:nvSpPr>
              <p:spPr bwMode="auto">
                <a:xfrm>
                  <a:off x="2048" y="4264"/>
                  <a:ext cx="3110" cy="0"/>
                </a:xfrm>
                <a:prstGeom prst="line">
                  <a:avLst/>
                </a:prstGeom>
                <a:noFill/>
                <a:ln w="9525">
                  <a:solidFill>
                    <a:srgbClr val="000000"/>
                  </a:solidFill>
                  <a:round/>
                </a:ln>
              </p:spPr>
              <p:txBody>
                <a:bodyPr/>
                <a:lstStyle/>
                <a:p>
                  <a:endParaRPr lang="en-US"/>
                </a:p>
              </p:txBody>
            </p:sp>
            <p:sp>
              <p:nvSpPr>
                <p:cNvPr id="10275" name="Line 29"/>
                <p:cNvSpPr>
                  <a:spLocks noChangeShapeType="1"/>
                </p:cNvSpPr>
                <p:nvPr/>
              </p:nvSpPr>
              <p:spPr bwMode="auto">
                <a:xfrm>
                  <a:off x="5391" y="6778"/>
                  <a:ext cx="3077" cy="0"/>
                </a:xfrm>
                <a:prstGeom prst="line">
                  <a:avLst/>
                </a:prstGeom>
                <a:noFill/>
                <a:ln w="9525">
                  <a:solidFill>
                    <a:srgbClr val="000000"/>
                  </a:solidFill>
                  <a:round/>
                </a:ln>
              </p:spPr>
              <p:txBody>
                <a:bodyPr/>
                <a:lstStyle/>
                <a:p>
                  <a:endParaRPr lang="en-US"/>
                </a:p>
              </p:txBody>
            </p:sp>
            <p:grpSp>
              <p:nvGrpSpPr>
                <p:cNvPr id="10276" name="Group 30"/>
                <p:cNvGrpSpPr/>
                <p:nvPr/>
              </p:nvGrpSpPr>
              <p:grpSpPr bwMode="auto">
                <a:xfrm rot="5400000" flipH="1">
                  <a:off x="8104" y="5249"/>
                  <a:ext cx="742" cy="301"/>
                  <a:chOff x="5814" y="8892"/>
                  <a:chExt cx="570" cy="228"/>
                </a:xfrm>
              </p:grpSpPr>
              <p:sp>
                <p:nvSpPr>
                  <p:cNvPr id="10293" name="Line 31"/>
                  <p:cNvSpPr>
                    <a:spLocks noChangeShapeType="1"/>
                  </p:cNvSpPr>
                  <p:nvPr/>
                </p:nvSpPr>
                <p:spPr bwMode="auto">
                  <a:xfrm flipH="1">
                    <a:off x="5814" y="8892"/>
                    <a:ext cx="57" cy="114"/>
                  </a:xfrm>
                  <a:prstGeom prst="line">
                    <a:avLst/>
                  </a:prstGeom>
                  <a:noFill/>
                  <a:ln w="9525">
                    <a:solidFill>
                      <a:srgbClr val="000000"/>
                    </a:solidFill>
                    <a:round/>
                  </a:ln>
                </p:spPr>
                <p:txBody>
                  <a:bodyPr/>
                  <a:lstStyle/>
                  <a:p>
                    <a:endParaRPr lang="en-US"/>
                  </a:p>
                </p:txBody>
              </p:sp>
              <p:sp>
                <p:nvSpPr>
                  <p:cNvPr id="10294" name="Line 32"/>
                  <p:cNvSpPr>
                    <a:spLocks noChangeShapeType="1"/>
                  </p:cNvSpPr>
                  <p:nvPr/>
                </p:nvSpPr>
                <p:spPr bwMode="auto">
                  <a:xfrm flipH="1">
                    <a:off x="5985" y="8892"/>
                    <a:ext cx="114" cy="228"/>
                  </a:xfrm>
                  <a:prstGeom prst="line">
                    <a:avLst/>
                  </a:prstGeom>
                  <a:noFill/>
                  <a:ln w="9525">
                    <a:solidFill>
                      <a:srgbClr val="000000"/>
                    </a:solidFill>
                    <a:round/>
                  </a:ln>
                </p:spPr>
                <p:txBody>
                  <a:bodyPr/>
                  <a:lstStyle/>
                  <a:p>
                    <a:endParaRPr lang="en-US"/>
                  </a:p>
                </p:txBody>
              </p:sp>
              <p:sp>
                <p:nvSpPr>
                  <p:cNvPr id="10295" name="Line 33"/>
                  <p:cNvSpPr>
                    <a:spLocks noChangeShapeType="1"/>
                  </p:cNvSpPr>
                  <p:nvPr/>
                </p:nvSpPr>
                <p:spPr bwMode="auto">
                  <a:xfrm>
                    <a:off x="5871" y="8892"/>
                    <a:ext cx="114" cy="228"/>
                  </a:xfrm>
                  <a:prstGeom prst="line">
                    <a:avLst/>
                  </a:prstGeom>
                  <a:noFill/>
                  <a:ln w="9525">
                    <a:solidFill>
                      <a:srgbClr val="000000"/>
                    </a:solidFill>
                    <a:round/>
                  </a:ln>
                </p:spPr>
                <p:txBody>
                  <a:bodyPr/>
                  <a:lstStyle/>
                  <a:p>
                    <a:endParaRPr lang="en-US"/>
                  </a:p>
                </p:txBody>
              </p:sp>
              <p:sp>
                <p:nvSpPr>
                  <p:cNvPr id="10296" name="Line 34"/>
                  <p:cNvSpPr>
                    <a:spLocks noChangeShapeType="1"/>
                  </p:cNvSpPr>
                  <p:nvPr/>
                </p:nvSpPr>
                <p:spPr bwMode="auto">
                  <a:xfrm>
                    <a:off x="6099" y="8892"/>
                    <a:ext cx="114" cy="228"/>
                  </a:xfrm>
                  <a:prstGeom prst="line">
                    <a:avLst/>
                  </a:prstGeom>
                  <a:noFill/>
                  <a:ln w="9525">
                    <a:solidFill>
                      <a:srgbClr val="000000"/>
                    </a:solidFill>
                    <a:round/>
                  </a:ln>
                </p:spPr>
                <p:txBody>
                  <a:bodyPr/>
                  <a:lstStyle/>
                  <a:p>
                    <a:endParaRPr lang="en-US"/>
                  </a:p>
                </p:txBody>
              </p:sp>
              <p:sp>
                <p:nvSpPr>
                  <p:cNvPr id="10297" name="Line 35"/>
                  <p:cNvSpPr>
                    <a:spLocks noChangeShapeType="1"/>
                  </p:cNvSpPr>
                  <p:nvPr/>
                </p:nvSpPr>
                <p:spPr bwMode="auto">
                  <a:xfrm flipH="1">
                    <a:off x="6213" y="8892"/>
                    <a:ext cx="114" cy="228"/>
                  </a:xfrm>
                  <a:prstGeom prst="line">
                    <a:avLst/>
                  </a:prstGeom>
                  <a:noFill/>
                  <a:ln w="9525">
                    <a:solidFill>
                      <a:srgbClr val="000000"/>
                    </a:solidFill>
                    <a:round/>
                  </a:ln>
                </p:spPr>
                <p:txBody>
                  <a:bodyPr/>
                  <a:lstStyle/>
                  <a:p>
                    <a:endParaRPr lang="en-US"/>
                  </a:p>
                </p:txBody>
              </p:sp>
              <p:sp>
                <p:nvSpPr>
                  <p:cNvPr id="10298" name="Line 36"/>
                  <p:cNvSpPr>
                    <a:spLocks noChangeShapeType="1"/>
                  </p:cNvSpPr>
                  <p:nvPr/>
                </p:nvSpPr>
                <p:spPr bwMode="auto">
                  <a:xfrm>
                    <a:off x="6327" y="8892"/>
                    <a:ext cx="57" cy="114"/>
                  </a:xfrm>
                  <a:prstGeom prst="line">
                    <a:avLst/>
                  </a:prstGeom>
                  <a:noFill/>
                  <a:ln w="9525">
                    <a:solidFill>
                      <a:srgbClr val="000000"/>
                    </a:solidFill>
                    <a:round/>
                  </a:ln>
                </p:spPr>
                <p:txBody>
                  <a:bodyPr/>
                  <a:lstStyle/>
                  <a:p>
                    <a:endParaRPr lang="en-US"/>
                  </a:p>
                </p:txBody>
              </p:sp>
            </p:grpSp>
            <p:sp>
              <p:nvSpPr>
                <p:cNvPr id="10277" name="Line 37"/>
                <p:cNvSpPr>
                  <a:spLocks noChangeShapeType="1"/>
                </p:cNvSpPr>
                <p:nvPr/>
              </p:nvSpPr>
              <p:spPr bwMode="auto">
                <a:xfrm flipH="1">
                  <a:off x="7560" y="4248"/>
                  <a:ext cx="901" cy="0"/>
                </a:xfrm>
                <a:prstGeom prst="line">
                  <a:avLst/>
                </a:prstGeom>
                <a:noFill/>
                <a:ln w="9525">
                  <a:solidFill>
                    <a:srgbClr val="000000"/>
                  </a:solidFill>
                  <a:round/>
                </a:ln>
              </p:spPr>
              <p:txBody>
                <a:bodyPr/>
                <a:lstStyle/>
                <a:p>
                  <a:endParaRPr lang="en-US"/>
                </a:p>
              </p:txBody>
            </p:sp>
            <p:sp>
              <p:nvSpPr>
                <p:cNvPr id="10278" name="Line 38"/>
                <p:cNvSpPr>
                  <a:spLocks noChangeShapeType="1"/>
                </p:cNvSpPr>
                <p:nvPr/>
              </p:nvSpPr>
              <p:spPr bwMode="auto">
                <a:xfrm flipV="1">
                  <a:off x="8474" y="4256"/>
                  <a:ext cx="0" cy="775"/>
                </a:xfrm>
                <a:prstGeom prst="line">
                  <a:avLst/>
                </a:prstGeom>
                <a:noFill/>
                <a:ln w="9525">
                  <a:solidFill>
                    <a:srgbClr val="000000"/>
                  </a:solidFill>
                  <a:round/>
                </a:ln>
              </p:spPr>
              <p:txBody>
                <a:bodyPr/>
                <a:lstStyle/>
                <a:p>
                  <a:endParaRPr lang="en-US"/>
                </a:p>
              </p:txBody>
            </p:sp>
            <p:sp>
              <p:nvSpPr>
                <p:cNvPr id="10279" name="Line 39"/>
                <p:cNvSpPr>
                  <a:spLocks noChangeShapeType="1"/>
                </p:cNvSpPr>
                <p:nvPr/>
              </p:nvSpPr>
              <p:spPr bwMode="auto">
                <a:xfrm flipV="1">
                  <a:off x="8486" y="5773"/>
                  <a:ext cx="6" cy="1013"/>
                </a:xfrm>
                <a:prstGeom prst="line">
                  <a:avLst/>
                </a:prstGeom>
                <a:noFill/>
                <a:ln w="9525">
                  <a:solidFill>
                    <a:srgbClr val="000000"/>
                  </a:solidFill>
                  <a:round/>
                </a:ln>
              </p:spPr>
              <p:txBody>
                <a:bodyPr/>
                <a:lstStyle/>
                <a:p>
                  <a:endParaRPr lang="en-US"/>
                </a:p>
              </p:txBody>
            </p:sp>
            <p:grpSp>
              <p:nvGrpSpPr>
                <p:cNvPr id="10280" name="Group 40"/>
                <p:cNvGrpSpPr/>
                <p:nvPr/>
              </p:nvGrpSpPr>
              <p:grpSpPr bwMode="auto">
                <a:xfrm>
                  <a:off x="4977" y="4060"/>
                  <a:ext cx="1801" cy="470"/>
                  <a:chOff x="7110" y="8951"/>
                  <a:chExt cx="1500" cy="285"/>
                </a:xfrm>
              </p:grpSpPr>
              <p:grpSp>
                <p:nvGrpSpPr>
                  <p:cNvPr id="10283" name="Group 41"/>
                  <p:cNvGrpSpPr/>
                  <p:nvPr/>
                </p:nvGrpSpPr>
                <p:grpSpPr bwMode="auto">
                  <a:xfrm>
                    <a:off x="7110" y="8951"/>
                    <a:ext cx="1500" cy="285"/>
                    <a:chOff x="7110" y="8951"/>
                    <a:chExt cx="1500" cy="285"/>
                  </a:xfrm>
                </p:grpSpPr>
                <p:grpSp>
                  <p:nvGrpSpPr>
                    <p:cNvPr id="10285" name="Group 42"/>
                    <p:cNvGrpSpPr/>
                    <p:nvPr/>
                  </p:nvGrpSpPr>
                  <p:grpSpPr bwMode="auto">
                    <a:xfrm flipH="1">
                      <a:off x="7444" y="8951"/>
                      <a:ext cx="516" cy="285"/>
                      <a:chOff x="6954" y="8892"/>
                      <a:chExt cx="741" cy="285"/>
                    </a:xfrm>
                  </p:grpSpPr>
                  <p:sp>
                    <p:nvSpPr>
                      <p:cNvPr id="10288" name="Oval 43"/>
                      <p:cNvSpPr>
                        <a:spLocks noChangeArrowheads="1"/>
                      </p:cNvSpPr>
                      <p:nvPr/>
                    </p:nvSpPr>
                    <p:spPr bwMode="auto">
                      <a:xfrm>
                        <a:off x="6954" y="8892"/>
                        <a:ext cx="171" cy="228"/>
                      </a:xfrm>
                      <a:prstGeom prst="ellipse">
                        <a:avLst/>
                      </a:prstGeom>
                      <a:solidFill>
                        <a:srgbClr val="FFFFFF"/>
                      </a:solidFill>
                      <a:ln w="9525">
                        <a:solidFill>
                          <a:srgbClr val="000000"/>
                        </a:solidFill>
                        <a:round/>
                      </a:ln>
                    </p:spPr>
                    <p:txBody>
                      <a:bodyPr/>
                      <a:lstStyle/>
                      <a:p>
                        <a:endParaRPr lang="ms-MY"/>
                      </a:p>
                    </p:txBody>
                  </p:sp>
                  <p:sp>
                    <p:nvSpPr>
                      <p:cNvPr id="10289" name="Oval 44"/>
                      <p:cNvSpPr>
                        <a:spLocks noChangeArrowheads="1"/>
                      </p:cNvSpPr>
                      <p:nvPr/>
                    </p:nvSpPr>
                    <p:spPr bwMode="auto">
                      <a:xfrm>
                        <a:off x="7125" y="8892"/>
                        <a:ext cx="171" cy="228"/>
                      </a:xfrm>
                      <a:prstGeom prst="ellipse">
                        <a:avLst/>
                      </a:prstGeom>
                      <a:solidFill>
                        <a:srgbClr val="FFFFFF"/>
                      </a:solidFill>
                      <a:ln w="9525">
                        <a:solidFill>
                          <a:srgbClr val="000000"/>
                        </a:solidFill>
                        <a:round/>
                      </a:ln>
                    </p:spPr>
                    <p:txBody>
                      <a:bodyPr/>
                      <a:lstStyle/>
                      <a:p>
                        <a:endParaRPr lang="ms-MY"/>
                      </a:p>
                    </p:txBody>
                  </p:sp>
                  <p:sp>
                    <p:nvSpPr>
                      <p:cNvPr id="10290" name="Oval 45"/>
                      <p:cNvSpPr>
                        <a:spLocks noChangeArrowheads="1"/>
                      </p:cNvSpPr>
                      <p:nvPr/>
                    </p:nvSpPr>
                    <p:spPr bwMode="auto">
                      <a:xfrm>
                        <a:off x="7296" y="8892"/>
                        <a:ext cx="171" cy="228"/>
                      </a:xfrm>
                      <a:prstGeom prst="ellipse">
                        <a:avLst/>
                      </a:prstGeom>
                      <a:solidFill>
                        <a:srgbClr val="FFFFFF"/>
                      </a:solidFill>
                      <a:ln w="9525">
                        <a:solidFill>
                          <a:srgbClr val="000000"/>
                        </a:solidFill>
                        <a:round/>
                      </a:ln>
                    </p:spPr>
                    <p:txBody>
                      <a:bodyPr/>
                      <a:lstStyle/>
                      <a:p>
                        <a:endParaRPr lang="ms-MY"/>
                      </a:p>
                    </p:txBody>
                  </p:sp>
                  <p:sp>
                    <p:nvSpPr>
                      <p:cNvPr id="10291" name="Oval 46"/>
                      <p:cNvSpPr>
                        <a:spLocks noChangeArrowheads="1"/>
                      </p:cNvSpPr>
                      <p:nvPr/>
                    </p:nvSpPr>
                    <p:spPr bwMode="auto">
                      <a:xfrm>
                        <a:off x="7467" y="8892"/>
                        <a:ext cx="171" cy="228"/>
                      </a:xfrm>
                      <a:prstGeom prst="ellipse">
                        <a:avLst/>
                      </a:prstGeom>
                      <a:solidFill>
                        <a:srgbClr val="FFFFFF"/>
                      </a:solidFill>
                      <a:ln w="9525">
                        <a:solidFill>
                          <a:srgbClr val="000000"/>
                        </a:solidFill>
                        <a:round/>
                      </a:ln>
                    </p:spPr>
                    <p:txBody>
                      <a:bodyPr/>
                      <a:lstStyle/>
                      <a:p>
                        <a:endParaRPr lang="ms-MY"/>
                      </a:p>
                    </p:txBody>
                  </p:sp>
                  <p:sp>
                    <p:nvSpPr>
                      <p:cNvPr id="10292" name="Rectangle 47"/>
                      <p:cNvSpPr>
                        <a:spLocks noChangeArrowheads="1"/>
                      </p:cNvSpPr>
                      <p:nvPr/>
                    </p:nvSpPr>
                    <p:spPr bwMode="auto">
                      <a:xfrm>
                        <a:off x="6954" y="9006"/>
                        <a:ext cx="741" cy="171"/>
                      </a:xfrm>
                      <a:prstGeom prst="rect">
                        <a:avLst/>
                      </a:prstGeom>
                      <a:solidFill>
                        <a:srgbClr val="FFFFFF"/>
                      </a:solidFill>
                      <a:ln w="9525">
                        <a:noFill/>
                        <a:miter lim="800000"/>
                      </a:ln>
                    </p:spPr>
                    <p:txBody>
                      <a:bodyPr/>
                      <a:lstStyle/>
                      <a:p>
                        <a:endParaRPr lang="ms-MY"/>
                      </a:p>
                    </p:txBody>
                  </p:sp>
                </p:grpSp>
                <p:sp>
                  <p:nvSpPr>
                    <p:cNvPr id="10286" name="Line 48"/>
                    <p:cNvSpPr>
                      <a:spLocks noChangeShapeType="1"/>
                    </p:cNvSpPr>
                    <p:nvPr/>
                  </p:nvSpPr>
                  <p:spPr bwMode="auto">
                    <a:xfrm flipV="1">
                      <a:off x="7965" y="9065"/>
                      <a:ext cx="645" cy="0"/>
                    </a:xfrm>
                    <a:prstGeom prst="line">
                      <a:avLst/>
                    </a:prstGeom>
                    <a:noFill/>
                    <a:ln w="9525">
                      <a:solidFill>
                        <a:srgbClr val="000000"/>
                      </a:solidFill>
                      <a:round/>
                    </a:ln>
                  </p:spPr>
                  <p:txBody>
                    <a:bodyPr/>
                    <a:lstStyle/>
                    <a:p>
                      <a:endParaRPr lang="en-US"/>
                    </a:p>
                  </p:txBody>
                </p:sp>
                <p:sp>
                  <p:nvSpPr>
                    <p:cNvPr id="10287" name="Line 49"/>
                    <p:cNvSpPr>
                      <a:spLocks noChangeShapeType="1"/>
                    </p:cNvSpPr>
                    <p:nvPr/>
                  </p:nvSpPr>
                  <p:spPr bwMode="auto">
                    <a:xfrm>
                      <a:off x="7110" y="9075"/>
                      <a:ext cx="380" cy="0"/>
                    </a:xfrm>
                    <a:prstGeom prst="line">
                      <a:avLst/>
                    </a:prstGeom>
                    <a:noFill/>
                    <a:ln w="9525">
                      <a:solidFill>
                        <a:srgbClr val="000000"/>
                      </a:solidFill>
                      <a:round/>
                    </a:ln>
                  </p:spPr>
                  <p:txBody>
                    <a:bodyPr/>
                    <a:lstStyle/>
                    <a:p>
                      <a:endParaRPr lang="en-US"/>
                    </a:p>
                  </p:txBody>
                </p:sp>
              </p:grpSp>
              <p:sp>
                <p:nvSpPr>
                  <p:cNvPr id="10284" name="Rectangle 50"/>
                  <p:cNvSpPr>
                    <a:spLocks noChangeArrowheads="1"/>
                  </p:cNvSpPr>
                  <p:nvPr/>
                </p:nvSpPr>
                <p:spPr bwMode="auto">
                  <a:xfrm>
                    <a:off x="7920" y="9070"/>
                    <a:ext cx="143" cy="143"/>
                  </a:xfrm>
                  <a:prstGeom prst="rect">
                    <a:avLst/>
                  </a:prstGeom>
                  <a:solidFill>
                    <a:srgbClr val="FFFFFF"/>
                  </a:solidFill>
                  <a:ln w="9525">
                    <a:noFill/>
                    <a:miter lim="800000"/>
                  </a:ln>
                </p:spPr>
                <p:txBody>
                  <a:bodyPr/>
                  <a:lstStyle/>
                  <a:p>
                    <a:endParaRPr lang="ms-MY"/>
                  </a:p>
                </p:txBody>
              </p:sp>
            </p:grpSp>
            <p:sp>
              <p:nvSpPr>
                <p:cNvPr id="10281" name="Line 51"/>
                <p:cNvSpPr>
                  <a:spLocks noChangeShapeType="1"/>
                </p:cNvSpPr>
                <p:nvPr/>
              </p:nvSpPr>
              <p:spPr bwMode="auto">
                <a:xfrm flipV="1">
                  <a:off x="4418" y="4481"/>
                  <a:ext cx="0" cy="1974"/>
                </a:xfrm>
                <a:prstGeom prst="line">
                  <a:avLst/>
                </a:prstGeom>
                <a:noFill/>
                <a:ln w="9525">
                  <a:solidFill>
                    <a:srgbClr val="000000"/>
                  </a:solidFill>
                  <a:round/>
                  <a:tailEnd type="triangle" w="med" len="med"/>
                </a:ln>
              </p:spPr>
              <p:txBody>
                <a:bodyPr/>
                <a:lstStyle/>
                <a:p>
                  <a:endParaRPr lang="en-US"/>
                </a:p>
              </p:txBody>
            </p:sp>
            <p:sp>
              <p:nvSpPr>
                <p:cNvPr id="10282" name="Text Box 52"/>
                <p:cNvSpPr txBox="1">
                  <a:spLocks noChangeArrowheads="1"/>
                </p:cNvSpPr>
                <p:nvPr/>
              </p:nvSpPr>
              <p:spPr bwMode="auto">
                <a:xfrm>
                  <a:off x="1338" y="5278"/>
                  <a:ext cx="617" cy="567"/>
                </a:xfrm>
                <a:prstGeom prst="rect">
                  <a:avLst/>
                </a:prstGeom>
                <a:solidFill>
                  <a:srgbClr val="FFFFFF"/>
                </a:solidFill>
                <a:ln w="9525">
                  <a:noFill/>
                  <a:miter lim="800000"/>
                </a:ln>
              </p:spPr>
              <p:txBody>
                <a:bodyPr/>
                <a:lstStyle/>
                <a:p>
                  <a:r>
                    <a:rPr lang="en-US" i="1">
                      <a:latin typeface="Times New Roman" panose="02020603050405020304" pitchFamily="18" charset="0"/>
                    </a:rPr>
                    <a:t>V</a:t>
                  </a:r>
                  <a:r>
                    <a:rPr lang="en-US" i="1" baseline="-25000">
                      <a:latin typeface="Times New Roman" panose="02020603050405020304" pitchFamily="18" charset="0"/>
                    </a:rPr>
                    <a:t>s</a:t>
                  </a:r>
                  <a:endParaRPr lang="en-US"/>
                </a:p>
              </p:txBody>
            </p:sp>
          </p:grpSp>
        </p:grpSp>
        <p:sp>
          <p:nvSpPr>
            <p:cNvPr id="10262" name="Text Box 102"/>
            <p:cNvSpPr txBox="1">
              <a:spLocks noChangeArrowheads="1"/>
            </p:cNvSpPr>
            <p:nvPr/>
          </p:nvSpPr>
          <p:spPr bwMode="auto">
            <a:xfrm>
              <a:off x="3923" y="482"/>
              <a:ext cx="330" cy="216"/>
            </a:xfrm>
            <a:prstGeom prst="rect">
              <a:avLst/>
            </a:prstGeom>
            <a:solidFill>
              <a:srgbClr val="FFFFFF"/>
            </a:solidFill>
            <a:ln w="9525">
              <a:noFill/>
              <a:miter lim="800000"/>
            </a:ln>
          </p:spPr>
          <p:txBody>
            <a:bodyPr/>
            <a:lstStyle/>
            <a:p>
              <a:r>
                <a:rPr lang="en-US" sz="1600" i="1">
                  <a:latin typeface="Times New Roman" panose="02020603050405020304" pitchFamily="18" charset="0"/>
                </a:rPr>
                <a:t>R</a:t>
              </a:r>
              <a:r>
                <a:rPr lang="en-US" sz="1600" baseline="-25000">
                  <a:latin typeface="Times New Roman" panose="02020603050405020304" pitchFamily="18" charset="0"/>
                </a:rPr>
                <a:t>r</a:t>
              </a:r>
              <a:endParaRPr lang="en-US"/>
            </a:p>
          </p:txBody>
        </p:sp>
        <p:sp>
          <p:nvSpPr>
            <p:cNvPr id="10263" name="Text Box 103"/>
            <p:cNvSpPr txBox="1">
              <a:spLocks noChangeArrowheads="1"/>
            </p:cNvSpPr>
            <p:nvPr/>
          </p:nvSpPr>
          <p:spPr bwMode="auto">
            <a:xfrm>
              <a:off x="3152" y="436"/>
              <a:ext cx="642" cy="213"/>
            </a:xfrm>
            <a:prstGeom prst="rect">
              <a:avLst/>
            </a:prstGeom>
            <a:noFill/>
            <a:ln w="9525">
              <a:noFill/>
              <a:miter lim="800000"/>
            </a:ln>
          </p:spPr>
          <p:txBody>
            <a:bodyPr/>
            <a:lstStyle/>
            <a:p>
              <a:r>
                <a:rPr lang="en-US" sz="1600" i="1">
                  <a:latin typeface="Times New Roman" panose="02020603050405020304" pitchFamily="18" charset="0"/>
                </a:rPr>
                <a:t>X</a:t>
              </a:r>
              <a:r>
                <a:rPr lang="en-US" sz="1600" baseline="-25000">
                  <a:latin typeface="Times New Roman" panose="02020603050405020304" pitchFamily="18" charset="0"/>
                </a:rPr>
                <a:t>r</a:t>
              </a:r>
              <a:r>
                <a:rPr lang="en-US" sz="1600">
                  <a:latin typeface="Times New Roman" panose="02020603050405020304" pitchFamily="18" charset="0"/>
                </a:rPr>
                <a:t> =j</a:t>
              </a:r>
              <a:r>
                <a:rPr lang="en-US" sz="1600" i="1">
                  <a:latin typeface="Times New Roman" panose="02020603050405020304" pitchFamily="18" charset="0"/>
                  <a:sym typeface="Symbol" panose="05050102010706020507" pitchFamily="18" charset="2"/>
                </a:rPr>
                <a:t></a:t>
              </a:r>
              <a:r>
                <a:rPr lang="en-US" sz="1600" baseline="-25000">
                  <a:latin typeface="Times New Roman" panose="02020603050405020304" pitchFamily="18" charset="0"/>
                </a:rPr>
                <a:t>e</a:t>
              </a:r>
              <a:r>
                <a:rPr lang="en-US" sz="1600">
                  <a:latin typeface="Times New Roman" panose="02020603050405020304" pitchFamily="18" charset="0"/>
                </a:rPr>
                <a:t> </a:t>
              </a:r>
              <a:r>
                <a:rPr lang="en-US" sz="1600" i="1">
                  <a:latin typeface="Times New Roman" panose="02020603050405020304" pitchFamily="18" charset="0"/>
                </a:rPr>
                <a:t>l</a:t>
              </a:r>
              <a:r>
                <a:rPr lang="en-US" sz="1600" baseline="-25000">
                  <a:latin typeface="Times New Roman" panose="02020603050405020304" pitchFamily="18" charset="0"/>
                </a:rPr>
                <a:t>r</a:t>
              </a:r>
              <a:endParaRPr lang="en-US"/>
            </a:p>
          </p:txBody>
        </p:sp>
        <p:graphicFrame>
          <p:nvGraphicFramePr>
            <p:cNvPr id="10245" name="Object 3"/>
            <p:cNvGraphicFramePr>
              <a:graphicFrameLocks noChangeAspect="1"/>
            </p:cNvGraphicFramePr>
            <p:nvPr/>
          </p:nvGraphicFramePr>
          <p:xfrm>
            <a:off x="4740" y="663"/>
            <a:ext cx="612" cy="414"/>
          </p:xfrm>
          <a:graphic>
            <a:graphicData uri="http://schemas.openxmlformats.org/presentationml/2006/ole">
              <mc:AlternateContent xmlns:mc="http://schemas.openxmlformats.org/markup-compatibility/2006">
                <mc:Choice xmlns:v="urn:schemas-microsoft-com:vml" Requires="v">
                  <p:oleObj spid="_x0000_s10245" name="Equation" r:id="rId3" imgW="14020800" imgH="9448800" progId="Equation.3">
                    <p:embed/>
                  </p:oleObj>
                </mc:Choice>
                <mc:Fallback>
                  <p:oleObj name="Equation" r:id="rId3" imgW="14020800" imgH="9448800" progId="Equation.3">
                    <p:embed/>
                    <p:pic>
                      <p:nvPicPr>
                        <p:cNvPr id="0" name="Object 3"/>
                        <p:cNvPicPr>
                          <a:picLocks noChangeAspect="1"/>
                        </p:cNvPicPr>
                        <p:nvPr/>
                      </p:nvPicPr>
                      <p:blipFill>
                        <a:blip r:embed="rId4"/>
                        <a:stretch>
                          <a:fillRect/>
                        </a:stretch>
                      </p:blipFill>
                      <p:spPr>
                        <a:xfrm>
                          <a:off x="4740" y="663"/>
                          <a:ext cx="612" cy="414"/>
                        </a:xfrm>
                        <a:prstGeom prst="rect">
                          <a:avLst/>
                        </a:prstGeom>
                        <a:noFill/>
                        <a:ln w="9525">
                          <a:noFill/>
                        </a:ln>
                      </p:spPr>
                    </p:pic>
                  </p:oleObj>
                </mc:Fallback>
              </mc:AlternateContent>
            </a:graphicData>
          </a:graphic>
        </p:graphicFrame>
      </p:grpSp>
      <p:sp>
        <p:nvSpPr>
          <p:cNvPr id="10256" name="Rectangle 108"/>
          <p:cNvSpPr>
            <a:spLocks noChangeArrowheads="1"/>
          </p:cNvSpPr>
          <p:nvPr/>
        </p:nvSpPr>
        <p:spPr bwMode="auto">
          <a:xfrm>
            <a:off x="0" y="2981325"/>
            <a:ext cx="9144000" cy="0"/>
          </a:xfrm>
          <a:prstGeom prst="rect">
            <a:avLst/>
          </a:prstGeom>
          <a:noFill/>
          <a:ln w="9525">
            <a:noFill/>
            <a:miter lim="800000"/>
          </a:ln>
        </p:spPr>
        <p:txBody>
          <a:bodyPr wrap="none" anchor="ctr">
            <a:spAutoFit/>
          </a:bodyPr>
          <a:lstStyle/>
          <a:p>
            <a:endParaRPr lang="ms-MY"/>
          </a:p>
        </p:txBody>
      </p:sp>
      <p:graphicFrame>
        <p:nvGraphicFramePr>
          <p:cNvPr id="10242" name="Object 0"/>
          <p:cNvGraphicFramePr>
            <a:graphicFrameLocks noChangeAspect="1"/>
          </p:cNvGraphicFramePr>
          <p:nvPr/>
        </p:nvGraphicFramePr>
        <p:xfrm>
          <a:off x="1403350" y="5289550"/>
          <a:ext cx="2447925" cy="979488"/>
        </p:xfrm>
        <a:graphic>
          <a:graphicData uri="http://schemas.openxmlformats.org/presentationml/2006/ole">
            <mc:AlternateContent xmlns:mc="http://schemas.openxmlformats.org/markup-compatibility/2006">
              <mc:Choice xmlns:v="urn:schemas-microsoft-com:vml" Requires="v">
                <p:oleObj spid="_x0000_s10242" name="Equation" r:id="rId5" imgW="36576000" imgH="14630400" progId="Equation.3">
                  <p:embed/>
                </p:oleObj>
              </mc:Choice>
              <mc:Fallback>
                <p:oleObj name="Equation" r:id="rId5" imgW="36576000" imgH="14630400" progId="Equation.3">
                  <p:embed/>
                  <p:pic>
                    <p:nvPicPr>
                      <p:cNvPr id="0" name="Object 0"/>
                      <p:cNvPicPr>
                        <a:picLocks noChangeAspect="1"/>
                      </p:cNvPicPr>
                      <p:nvPr/>
                    </p:nvPicPr>
                    <p:blipFill>
                      <a:blip r:embed="rId6"/>
                      <a:stretch>
                        <a:fillRect/>
                      </a:stretch>
                    </p:blipFill>
                    <p:spPr>
                      <a:xfrm>
                        <a:off x="1403350" y="5289550"/>
                        <a:ext cx="2447925" cy="979488"/>
                      </a:xfrm>
                      <a:prstGeom prst="rect">
                        <a:avLst/>
                      </a:prstGeom>
                      <a:noFill/>
                      <a:ln w="9525">
                        <a:noFill/>
                      </a:ln>
                    </p:spPr>
                  </p:pic>
                </p:oleObj>
              </mc:Fallback>
            </mc:AlternateContent>
          </a:graphicData>
        </a:graphic>
      </p:graphicFrame>
      <p:sp>
        <p:nvSpPr>
          <p:cNvPr id="10257" name="Rectangle 110"/>
          <p:cNvSpPr>
            <a:spLocks noChangeArrowheads="1"/>
          </p:cNvSpPr>
          <p:nvPr/>
        </p:nvSpPr>
        <p:spPr bwMode="auto">
          <a:xfrm>
            <a:off x="0" y="3076575"/>
            <a:ext cx="9144000" cy="0"/>
          </a:xfrm>
          <a:prstGeom prst="rect">
            <a:avLst/>
          </a:prstGeom>
          <a:noFill/>
          <a:ln w="9525">
            <a:noFill/>
            <a:miter lim="800000"/>
          </a:ln>
        </p:spPr>
        <p:txBody>
          <a:bodyPr wrap="none" anchor="ctr">
            <a:spAutoFit/>
          </a:bodyPr>
          <a:lstStyle/>
          <a:p>
            <a:endParaRPr lang="ms-MY"/>
          </a:p>
        </p:txBody>
      </p:sp>
      <p:graphicFrame>
        <p:nvGraphicFramePr>
          <p:cNvPr id="10243" name="Object 1"/>
          <p:cNvGraphicFramePr>
            <a:graphicFrameLocks noChangeAspect="1"/>
          </p:cNvGraphicFramePr>
          <p:nvPr/>
        </p:nvGraphicFramePr>
        <p:xfrm>
          <a:off x="5362575" y="5281613"/>
          <a:ext cx="1873250" cy="796925"/>
        </p:xfrm>
        <a:graphic>
          <a:graphicData uri="http://schemas.openxmlformats.org/presentationml/2006/ole">
            <mc:AlternateContent xmlns:mc="http://schemas.openxmlformats.org/markup-compatibility/2006">
              <mc:Choice xmlns:v="urn:schemas-microsoft-com:vml" Requires="v">
                <p:oleObj spid="_x0000_s10243" name="Equation" r:id="rId7" imgW="29870400" imgH="12801600" progId="Equation.3">
                  <p:embed/>
                </p:oleObj>
              </mc:Choice>
              <mc:Fallback>
                <p:oleObj name="Equation" r:id="rId7" imgW="29870400" imgH="12801600" progId="Equation.3">
                  <p:embed/>
                  <p:pic>
                    <p:nvPicPr>
                      <p:cNvPr id="0" name="Object 1"/>
                      <p:cNvPicPr>
                        <a:picLocks noChangeAspect="1"/>
                      </p:cNvPicPr>
                      <p:nvPr/>
                    </p:nvPicPr>
                    <p:blipFill>
                      <a:blip r:embed="rId8"/>
                      <a:stretch>
                        <a:fillRect/>
                      </a:stretch>
                    </p:blipFill>
                    <p:spPr>
                      <a:xfrm>
                        <a:off x="5362575" y="5281613"/>
                        <a:ext cx="1873250" cy="796925"/>
                      </a:xfrm>
                      <a:prstGeom prst="rect">
                        <a:avLst/>
                      </a:prstGeom>
                      <a:noFill/>
                      <a:ln w="9525">
                        <a:noFill/>
                      </a:ln>
                    </p:spPr>
                  </p:pic>
                </p:oleObj>
              </mc:Fallback>
            </mc:AlternateContent>
          </a:graphicData>
        </a:graphic>
      </p:graphicFrame>
      <p:sp>
        <p:nvSpPr>
          <p:cNvPr id="10258" name="Text Box 111"/>
          <p:cNvSpPr txBox="1">
            <a:spLocks noChangeArrowheads="1"/>
          </p:cNvSpPr>
          <p:nvPr/>
        </p:nvSpPr>
        <p:spPr bwMode="auto">
          <a:xfrm>
            <a:off x="4356100" y="5516563"/>
            <a:ext cx="1008063" cy="396875"/>
          </a:xfrm>
          <a:prstGeom prst="rect">
            <a:avLst/>
          </a:prstGeom>
          <a:noFill/>
          <a:ln w="9525">
            <a:noFill/>
            <a:miter lim="800000"/>
          </a:ln>
        </p:spPr>
        <p:txBody>
          <a:bodyPr>
            <a:spAutoFit/>
          </a:bodyPr>
          <a:lstStyle/>
          <a:p>
            <a:pPr>
              <a:spcBef>
                <a:spcPct val="50000"/>
              </a:spcBef>
            </a:pPr>
            <a:r>
              <a:rPr lang="en-GB" sz="2000">
                <a:latin typeface="Times New Roman" panose="02020603050405020304" pitchFamily="18" charset="0"/>
                <a:cs typeface="Times New Roman" panose="02020603050405020304" pitchFamily="18" charset="0"/>
              </a:rPr>
              <a:t>Where</a:t>
            </a:r>
            <a:endParaRPr lang="en-US" sz="2000">
              <a:latin typeface="Times New Roman" panose="02020603050405020304" pitchFamily="18" charset="0"/>
              <a:cs typeface="Times New Roman" panose="02020603050405020304" pitchFamily="18" charset="0"/>
            </a:endParaRPr>
          </a:p>
        </p:txBody>
      </p:sp>
      <p:sp>
        <p:nvSpPr>
          <p:cNvPr id="10259" name="Rectangle 113"/>
          <p:cNvSpPr>
            <a:spLocks noChangeArrowheads="1"/>
          </p:cNvSpPr>
          <p:nvPr/>
        </p:nvSpPr>
        <p:spPr bwMode="auto">
          <a:xfrm>
            <a:off x="0" y="3095625"/>
            <a:ext cx="9144000" cy="0"/>
          </a:xfrm>
          <a:prstGeom prst="rect">
            <a:avLst/>
          </a:prstGeom>
          <a:noFill/>
          <a:ln w="9525">
            <a:noFill/>
            <a:miter lim="800000"/>
          </a:ln>
        </p:spPr>
        <p:txBody>
          <a:bodyPr wrap="none" anchor="ctr">
            <a:spAutoFit/>
          </a:bodyPr>
          <a:lstStyle/>
          <a:p>
            <a:endParaRPr lang="ms-MY"/>
          </a:p>
        </p:txBody>
      </p:sp>
      <p:graphicFrame>
        <p:nvGraphicFramePr>
          <p:cNvPr id="10244" name="Object 2"/>
          <p:cNvGraphicFramePr>
            <a:graphicFrameLocks noChangeAspect="1"/>
          </p:cNvGraphicFramePr>
          <p:nvPr/>
        </p:nvGraphicFramePr>
        <p:xfrm>
          <a:off x="5508625" y="6129338"/>
          <a:ext cx="1727200" cy="728662"/>
        </p:xfrm>
        <a:graphic>
          <a:graphicData uri="http://schemas.openxmlformats.org/presentationml/2006/ole">
            <mc:AlternateContent xmlns:mc="http://schemas.openxmlformats.org/markup-compatibility/2006">
              <mc:Choice xmlns:v="urn:schemas-microsoft-com:vml" Requires="v">
                <p:oleObj spid="_x0000_s10244" name="Equation" r:id="rId9" imgW="27736800" imgH="11582400" progId="Equation.3">
                  <p:embed/>
                </p:oleObj>
              </mc:Choice>
              <mc:Fallback>
                <p:oleObj name="Equation" r:id="rId9" imgW="27736800" imgH="11582400" progId="Equation.3">
                  <p:embed/>
                  <p:pic>
                    <p:nvPicPr>
                      <p:cNvPr id="0" name="Object 2"/>
                      <p:cNvPicPr>
                        <a:picLocks noChangeAspect="1"/>
                      </p:cNvPicPr>
                      <p:nvPr/>
                    </p:nvPicPr>
                    <p:blipFill>
                      <a:blip r:embed="rId10"/>
                      <a:stretch>
                        <a:fillRect/>
                      </a:stretch>
                    </p:blipFill>
                    <p:spPr>
                      <a:xfrm>
                        <a:off x="5508625" y="6129338"/>
                        <a:ext cx="1727200" cy="728662"/>
                      </a:xfrm>
                      <a:prstGeom prst="rect">
                        <a:avLst/>
                      </a:prstGeom>
                      <a:noFill/>
                      <a:ln w="9525">
                        <a:noFill/>
                      </a:ln>
                    </p:spPr>
                  </p:pic>
                </p:oleObj>
              </mc:Fallback>
            </mc:AlternateContent>
          </a:graphicData>
        </a:graphic>
      </p:graphicFrame>
      <p:sp>
        <p:nvSpPr>
          <p:cNvPr id="10260" name="Text Box 114"/>
          <p:cNvSpPr txBox="1">
            <a:spLocks noChangeArrowheads="1"/>
          </p:cNvSpPr>
          <p:nvPr/>
        </p:nvSpPr>
        <p:spPr bwMode="auto">
          <a:xfrm>
            <a:off x="4572000" y="6237288"/>
            <a:ext cx="935038" cy="396875"/>
          </a:xfrm>
          <a:prstGeom prst="rect">
            <a:avLst/>
          </a:prstGeom>
          <a:noFill/>
          <a:ln w="9525">
            <a:noFill/>
            <a:miter lim="800000"/>
          </a:ln>
        </p:spPr>
        <p:txBody>
          <a:bodyPr>
            <a:spAutoFit/>
          </a:bodyPr>
          <a:lstStyle/>
          <a:p>
            <a:pPr>
              <a:spcBef>
                <a:spcPct val="50000"/>
              </a:spcBef>
            </a:pPr>
            <a:r>
              <a:rPr lang="en-GB" sz="2000">
                <a:latin typeface="Times New Roman" panose="02020603050405020304" pitchFamily="18" charset="0"/>
                <a:cs typeface="Times New Roman" panose="02020603050405020304" pitchFamily="18" charset="0"/>
              </a:rPr>
              <a:t>and</a:t>
            </a:r>
            <a:endParaRPr lang="en-US" sz="2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70" name="Rectangle 5"/>
          <p:cNvSpPr>
            <a:spLocks noChangeArrowheads="1"/>
          </p:cNvSpPr>
          <p:nvPr/>
        </p:nvSpPr>
        <p:spPr bwMode="auto">
          <a:xfrm>
            <a:off x="0" y="2876550"/>
            <a:ext cx="9144000" cy="0"/>
          </a:xfrm>
          <a:prstGeom prst="rect">
            <a:avLst/>
          </a:prstGeom>
          <a:noFill/>
          <a:ln w="9525">
            <a:noFill/>
            <a:miter lim="800000"/>
          </a:ln>
        </p:spPr>
        <p:txBody>
          <a:bodyPr wrap="none" anchor="ctr">
            <a:spAutoFit/>
          </a:bodyPr>
          <a:lstStyle/>
          <a:p>
            <a:endParaRPr lang="ms-MY"/>
          </a:p>
        </p:txBody>
      </p:sp>
      <p:sp>
        <p:nvSpPr>
          <p:cNvPr id="11271" name="Rectangle 7"/>
          <p:cNvSpPr>
            <a:spLocks noChangeArrowheads="1"/>
          </p:cNvSpPr>
          <p:nvPr/>
        </p:nvSpPr>
        <p:spPr bwMode="auto">
          <a:xfrm>
            <a:off x="0" y="2776538"/>
            <a:ext cx="9144000" cy="0"/>
          </a:xfrm>
          <a:prstGeom prst="rect">
            <a:avLst/>
          </a:prstGeom>
          <a:noFill/>
          <a:ln w="9525">
            <a:noFill/>
            <a:miter lim="800000"/>
          </a:ln>
        </p:spPr>
        <p:txBody>
          <a:bodyPr wrap="none" anchor="ctr">
            <a:spAutoFit/>
          </a:bodyPr>
          <a:lstStyle/>
          <a:p>
            <a:endParaRPr lang="ms-MY"/>
          </a:p>
        </p:txBody>
      </p:sp>
      <p:grpSp>
        <p:nvGrpSpPr>
          <p:cNvPr id="11272" name="Group 11"/>
          <p:cNvGrpSpPr/>
          <p:nvPr/>
        </p:nvGrpSpPr>
        <p:grpSpPr bwMode="auto">
          <a:xfrm>
            <a:off x="900113" y="404813"/>
            <a:ext cx="4608512" cy="1311275"/>
            <a:chOff x="567" y="255"/>
            <a:chExt cx="2903" cy="826"/>
          </a:xfrm>
        </p:grpSpPr>
        <p:graphicFrame>
          <p:nvGraphicFramePr>
            <p:cNvPr id="11267" name="Object 1"/>
            <p:cNvGraphicFramePr>
              <a:graphicFrameLocks noChangeAspect="1"/>
            </p:cNvGraphicFramePr>
            <p:nvPr/>
          </p:nvGraphicFramePr>
          <p:xfrm>
            <a:off x="1882" y="255"/>
            <a:ext cx="1588" cy="826"/>
          </p:xfrm>
          <a:graphic>
            <a:graphicData uri="http://schemas.openxmlformats.org/presentationml/2006/ole">
              <mc:AlternateContent xmlns:mc="http://schemas.openxmlformats.org/markup-compatibility/2006">
                <mc:Choice xmlns:v="urn:schemas-microsoft-com:vml" Requires="v">
                  <p:oleObj spid="_x0000_s11265" name="Equation" r:id="rId1" imgW="34747200" imgH="17983200" progId="Equation.3">
                    <p:embed/>
                  </p:oleObj>
                </mc:Choice>
                <mc:Fallback>
                  <p:oleObj name="Equation" r:id="rId1" imgW="34747200" imgH="17983200" progId="Equation.3">
                    <p:embed/>
                    <p:pic>
                      <p:nvPicPr>
                        <p:cNvPr id="0" name="Object 1"/>
                        <p:cNvPicPr>
                          <a:picLocks noChangeAspect="1"/>
                        </p:cNvPicPr>
                        <p:nvPr/>
                      </p:nvPicPr>
                      <p:blipFill>
                        <a:blip r:embed="rId2"/>
                        <a:stretch>
                          <a:fillRect/>
                        </a:stretch>
                      </p:blipFill>
                      <p:spPr>
                        <a:xfrm>
                          <a:off x="1882" y="255"/>
                          <a:ext cx="1588" cy="826"/>
                        </a:xfrm>
                        <a:prstGeom prst="rect">
                          <a:avLst/>
                        </a:prstGeom>
                        <a:noFill/>
                        <a:ln w="9525">
                          <a:noFill/>
                        </a:ln>
                      </p:spPr>
                    </p:pic>
                  </p:oleObj>
                </mc:Fallback>
              </mc:AlternateContent>
            </a:graphicData>
          </a:graphic>
        </p:graphicFrame>
        <p:sp>
          <p:nvSpPr>
            <p:cNvPr id="11276" name="Text Box 8"/>
            <p:cNvSpPr txBox="1">
              <a:spLocks noChangeArrowheads="1"/>
            </p:cNvSpPr>
            <p:nvPr/>
          </p:nvSpPr>
          <p:spPr bwMode="auto">
            <a:xfrm>
              <a:off x="567" y="391"/>
              <a:ext cx="953" cy="288"/>
            </a:xfrm>
            <a:prstGeom prst="rect">
              <a:avLst/>
            </a:prstGeom>
            <a:noFill/>
            <a:ln w="9525">
              <a:noFill/>
              <a:miter lim="800000"/>
            </a:ln>
          </p:spPr>
          <p:txBody>
            <a:bodyPr>
              <a:spAutoFit/>
            </a:bodyPr>
            <a:lstStyle/>
            <a:p>
              <a:pPr>
                <a:spcBef>
                  <a:spcPct val="50000"/>
                </a:spcBef>
              </a:pPr>
              <a:r>
                <a:rPr lang="en-GB" sz="2400">
                  <a:latin typeface="Times New Roman" panose="02020603050405020304" pitchFamily="18" charset="0"/>
                  <a:cs typeface="Times New Roman" panose="02020603050405020304" pitchFamily="18" charset="0"/>
                </a:rPr>
                <a:t>Hence:</a:t>
              </a:r>
              <a:endParaRPr lang="en-US" sz="2400">
                <a:latin typeface="Times New Roman" panose="02020603050405020304" pitchFamily="18" charset="0"/>
                <a:cs typeface="Times New Roman" panose="02020603050405020304" pitchFamily="18" charset="0"/>
              </a:endParaRPr>
            </a:p>
          </p:txBody>
        </p:sp>
      </p:grpSp>
      <p:grpSp>
        <p:nvGrpSpPr>
          <p:cNvPr id="11273" name="Group 12"/>
          <p:cNvGrpSpPr/>
          <p:nvPr/>
        </p:nvGrpSpPr>
        <p:grpSpPr bwMode="auto">
          <a:xfrm>
            <a:off x="1116013" y="2039938"/>
            <a:ext cx="4895850" cy="1398587"/>
            <a:chOff x="703" y="1285"/>
            <a:chExt cx="3084" cy="881"/>
          </a:xfrm>
        </p:grpSpPr>
        <p:graphicFrame>
          <p:nvGraphicFramePr>
            <p:cNvPr id="11266" name="Object 0"/>
            <p:cNvGraphicFramePr>
              <a:graphicFrameLocks noChangeAspect="1"/>
            </p:cNvGraphicFramePr>
            <p:nvPr/>
          </p:nvGraphicFramePr>
          <p:xfrm>
            <a:off x="1837" y="1285"/>
            <a:ext cx="1950" cy="881"/>
          </p:xfrm>
          <a:graphic>
            <a:graphicData uri="http://schemas.openxmlformats.org/presentationml/2006/ole">
              <mc:AlternateContent xmlns:mc="http://schemas.openxmlformats.org/markup-compatibility/2006">
                <mc:Choice xmlns:v="urn:schemas-microsoft-com:vml" Requires="v">
                  <p:oleObj spid="_x0000_s11266" name="Equation" r:id="rId3" imgW="40233600" imgH="17983200" progId="Equation.3">
                    <p:embed/>
                  </p:oleObj>
                </mc:Choice>
                <mc:Fallback>
                  <p:oleObj name="Equation" r:id="rId3" imgW="40233600" imgH="17983200" progId="Equation.3">
                    <p:embed/>
                    <p:pic>
                      <p:nvPicPr>
                        <p:cNvPr id="0" name="Object 0"/>
                        <p:cNvPicPr>
                          <a:picLocks noChangeAspect="1"/>
                        </p:cNvPicPr>
                        <p:nvPr/>
                      </p:nvPicPr>
                      <p:blipFill>
                        <a:blip r:embed="rId4"/>
                        <a:stretch>
                          <a:fillRect/>
                        </a:stretch>
                      </p:blipFill>
                      <p:spPr>
                        <a:xfrm>
                          <a:off x="1837" y="1285"/>
                          <a:ext cx="1950" cy="881"/>
                        </a:xfrm>
                        <a:prstGeom prst="rect">
                          <a:avLst/>
                        </a:prstGeom>
                        <a:noFill/>
                        <a:ln w="9525">
                          <a:noFill/>
                        </a:ln>
                      </p:spPr>
                    </p:pic>
                  </p:oleObj>
                </mc:Fallback>
              </mc:AlternateContent>
            </a:graphicData>
          </a:graphic>
        </p:graphicFrame>
        <p:sp>
          <p:nvSpPr>
            <p:cNvPr id="11275" name="Text Box 9"/>
            <p:cNvSpPr txBox="1">
              <a:spLocks noChangeArrowheads="1"/>
            </p:cNvSpPr>
            <p:nvPr/>
          </p:nvSpPr>
          <p:spPr bwMode="auto">
            <a:xfrm>
              <a:off x="703" y="1480"/>
              <a:ext cx="590" cy="288"/>
            </a:xfrm>
            <a:prstGeom prst="rect">
              <a:avLst/>
            </a:prstGeom>
            <a:noFill/>
            <a:ln w="9525">
              <a:noFill/>
              <a:miter lim="800000"/>
            </a:ln>
          </p:spPr>
          <p:txBody>
            <a:bodyPr>
              <a:spAutoFit/>
            </a:bodyPr>
            <a:lstStyle/>
            <a:p>
              <a:pPr>
                <a:spcBef>
                  <a:spcPct val="50000"/>
                </a:spcBef>
              </a:pPr>
              <a:r>
                <a:rPr lang="en-GB" sz="2400">
                  <a:latin typeface="Times New Roman" panose="02020603050405020304" pitchFamily="18" charset="0"/>
                  <a:cs typeface="Times New Roman" panose="02020603050405020304" pitchFamily="18" charset="0"/>
                </a:rPr>
                <a:t>and</a:t>
              </a:r>
              <a:endParaRPr lang="en-US" sz="2400">
                <a:latin typeface="Times New Roman" panose="02020603050405020304" pitchFamily="18" charset="0"/>
                <a:cs typeface="Times New Roman" panose="02020603050405020304" pitchFamily="18" charset="0"/>
              </a:endParaRPr>
            </a:p>
          </p:txBody>
        </p:sp>
      </p:grpSp>
      <p:sp>
        <p:nvSpPr>
          <p:cNvPr id="11274" name="Rectangle 10"/>
          <p:cNvSpPr>
            <a:spLocks noChangeArrowheads="1"/>
          </p:cNvSpPr>
          <p:nvPr/>
        </p:nvSpPr>
        <p:spPr bwMode="auto">
          <a:xfrm>
            <a:off x="684213" y="4005263"/>
            <a:ext cx="7200900" cy="1309687"/>
          </a:xfrm>
          <a:prstGeom prst="rect">
            <a:avLst/>
          </a:prstGeom>
          <a:noFill/>
          <a:ln w="9525">
            <a:noFill/>
            <a:miter lim="800000"/>
          </a:ln>
        </p:spPr>
        <p:txBody>
          <a:bodyPr anchor="ctr">
            <a:spAutoFit/>
          </a:bodyPr>
          <a:lstStyle/>
          <a:p>
            <a:r>
              <a:rPr lang="en-GB" sz="2400">
                <a:latin typeface="Times New Roman" panose="02020603050405020304" pitchFamily="18" charset="0"/>
                <a:cs typeface="Times New Roman" panose="02020603050405020304" pitchFamily="18" charset="0"/>
              </a:rPr>
              <a:t>This expression has only one variable – s!</a:t>
            </a:r>
            <a:endParaRPr lang="en-GB" sz="2400">
              <a:latin typeface="Times New Roman" panose="02020603050405020304" pitchFamily="18" charset="0"/>
              <a:cs typeface="Times New Roman" panose="02020603050405020304" pitchFamily="18" charset="0"/>
            </a:endParaRPr>
          </a:p>
          <a:p>
            <a:endParaRPr lang="en-US" sz="800">
              <a:latin typeface="Times New Roman" panose="02020603050405020304" pitchFamily="18" charset="0"/>
              <a:cs typeface="Times New Roman" panose="02020603050405020304" pitchFamily="18" charset="0"/>
            </a:endParaRPr>
          </a:p>
          <a:p>
            <a:r>
              <a:rPr lang="en-GB" sz="2400">
                <a:latin typeface="Times New Roman" panose="02020603050405020304" pitchFamily="18" charset="0"/>
                <a:cs typeface="Times New Roman" panose="02020603050405020304" pitchFamily="18" charset="0"/>
              </a:rPr>
              <a:t>Therefore plotting the expression against s: see next slide</a:t>
            </a:r>
            <a:endParaRPr lang="en-US" sz="2400">
              <a:latin typeface="Times New Roman" panose="02020603050405020304" pitchFamily="18" charset="0"/>
              <a:cs typeface="Times New Roman" panose="02020603050405020304" pitchFamily="18" charset="0"/>
            </a:endParaRPr>
          </a:p>
          <a:p>
            <a:pPr eaLnBrk="0" hangingPunct="0"/>
            <a:endParaRPr 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295" name="Group 4"/>
          <p:cNvGrpSpPr/>
          <p:nvPr/>
        </p:nvGrpSpPr>
        <p:grpSpPr bwMode="auto">
          <a:xfrm>
            <a:off x="1692275" y="333375"/>
            <a:ext cx="5975350" cy="3167063"/>
            <a:chOff x="1817" y="3514"/>
            <a:chExt cx="8965" cy="4767"/>
          </a:xfrm>
        </p:grpSpPr>
        <p:sp>
          <p:nvSpPr>
            <p:cNvPr id="12300" name="Text Box 5"/>
            <p:cNvSpPr txBox="1">
              <a:spLocks noChangeArrowheads="1"/>
            </p:cNvSpPr>
            <p:nvPr/>
          </p:nvSpPr>
          <p:spPr bwMode="auto">
            <a:xfrm>
              <a:off x="1817" y="3659"/>
              <a:ext cx="640" cy="598"/>
            </a:xfrm>
            <a:prstGeom prst="rect">
              <a:avLst/>
            </a:prstGeom>
            <a:solidFill>
              <a:srgbClr val="FFFFFF"/>
            </a:solidFill>
            <a:ln w="9525">
              <a:noFill/>
              <a:miter lim="800000"/>
            </a:ln>
          </p:spPr>
          <p:txBody>
            <a:bodyPr/>
            <a:lstStyle/>
            <a:p>
              <a:r>
                <a:rPr lang="en-US"/>
                <a:t>T</a:t>
              </a:r>
              <a:endParaRPr lang="en-US"/>
            </a:p>
          </p:txBody>
        </p:sp>
        <p:sp>
          <p:nvSpPr>
            <p:cNvPr id="12301" name="Text Box 6"/>
            <p:cNvSpPr txBox="1">
              <a:spLocks noChangeArrowheads="1"/>
            </p:cNvSpPr>
            <p:nvPr/>
          </p:nvSpPr>
          <p:spPr bwMode="auto">
            <a:xfrm>
              <a:off x="10142" y="6810"/>
              <a:ext cx="640" cy="598"/>
            </a:xfrm>
            <a:prstGeom prst="rect">
              <a:avLst/>
            </a:prstGeom>
            <a:solidFill>
              <a:srgbClr val="FFFFFF"/>
            </a:solidFill>
            <a:ln w="9525">
              <a:noFill/>
              <a:miter lim="800000"/>
            </a:ln>
          </p:spPr>
          <p:txBody>
            <a:bodyPr/>
            <a:lstStyle/>
            <a:p>
              <a:r>
                <a:rPr lang="en-US">
                  <a:sym typeface="Symbol" panose="05050102010706020507" pitchFamily="18" charset="2"/>
                </a:rPr>
                <a:t></a:t>
              </a:r>
              <a:r>
                <a:rPr lang="en-US" baseline="-25000"/>
                <a:t>r</a:t>
              </a:r>
              <a:endParaRPr lang="en-US"/>
            </a:p>
          </p:txBody>
        </p:sp>
        <p:sp>
          <p:nvSpPr>
            <p:cNvPr id="12302" name="Text Box 7"/>
            <p:cNvSpPr txBox="1">
              <a:spLocks noChangeArrowheads="1"/>
            </p:cNvSpPr>
            <p:nvPr/>
          </p:nvSpPr>
          <p:spPr bwMode="auto">
            <a:xfrm>
              <a:off x="7670" y="7075"/>
              <a:ext cx="640" cy="598"/>
            </a:xfrm>
            <a:prstGeom prst="rect">
              <a:avLst/>
            </a:prstGeom>
            <a:solidFill>
              <a:srgbClr val="FFFFFF"/>
            </a:solidFill>
            <a:ln w="9525">
              <a:noFill/>
              <a:miter lim="800000"/>
            </a:ln>
          </p:spPr>
          <p:txBody>
            <a:bodyPr/>
            <a:lstStyle/>
            <a:p>
              <a:r>
                <a:rPr lang="en-US">
                  <a:sym typeface="Symbol" panose="05050102010706020507" pitchFamily="18" charset="2"/>
                </a:rPr>
                <a:t></a:t>
              </a:r>
              <a:r>
                <a:rPr lang="en-US" baseline="-25000"/>
                <a:t>s</a:t>
              </a:r>
              <a:endParaRPr lang="en-US"/>
            </a:p>
          </p:txBody>
        </p:sp>
        <p:sp>
          <p:nvSpPr>
            <p:cNvPr id="12303" name="Line 8"/>
            <p:cNvSpPr>
              <a:spLocks noChangeShapeType="1"/>
            </p:cNvSpPr>
            <p:nvPr/>
          </p:nvSpPr>
          <p:spPr bwMode="auto">
            <a:xfrm>
              <a:off x="2457" y="3514"/>
              <a:ext cx="0" cy="3567"/>
            </a:xfrm>
            <a:prstGeom prst="line">
              <a:avLst/>
            </a:prstGeom>
            <a:noFill/>
            <a:ln w="9525">
              <a:solidFill>
                <a:srgbClr val="000000"/>
              </a:solidFill>
              <a:round/>
              <a:headEnd type="triangle" w="med" len="med"/>
            </a:ln>
          </p:spPr>
          <p:txBody>
            <a:bodyPr/>
            <a:lstStyle/>
            <a:p>
              <a:endParaRPr lang="en-US"/>
            </a:p>
          </p:txBody>
        </p:sp>
        <p:sp>
          <p:nvSpPr>
            <p:cNvPr id="12304" name="Line 9"/>
            <p:cNvSpPr>
              <a:spLocks noChangeShapeType="1"/>
            </p:cNvSpPr>
            <p:nvPr/>
          </p:nvSpPr>
          <p:spPr bwMode="auto">
            <a:xfrm>
              <a:off x="2457" y="7081"/>
              <a:ext cx="7699" cy="0"/>
            </a:xfrm>
            <a:prstGeom prst="line">
              <a:avLst/>
            </a:prstGeom>
            <a:noFill/>
            <a:ln w="9525">
              <a:solidFill>
                <a:srgbClr val="000000"/>
              </a:solidFill>
              <a:round/>
              <a:tailEnd type="triangle" w="med" len="med"/>
            </a:ln>
          </p:spPr>
          <p:txBody>
            <a:bodyPr/>
            <a:lstStyle/>
            <a:p>
              <a:endParaRPr lang="en-US"/>
            </a:p>
          </p:txBody>
        </p:sp>
        <p:sp>
          <p:nvSpPr>
            <p:cNvPr id="12305" name="Line 10"/>
            <p:cNvSpPr>
              <a:spLocks noChangeShapeType="1"/>
            </p:cNvSpPr>
            <p:nvPr/>
          </p:nvSpPr>
          <p:spPr bwMode="auto">
            <a:xfrm flipH="1" flipV="1">
              <a:off x="7365" y="4124"/>
              <a:ext cx="594" cy="2990"/>
            </a:xfrm>
            <a:prstGeom prst="line">
              <a:avLst/>
            </a:prstGeom>
            <a:noFill/>
            <a:ln w="19050">
              <a:solidFill>
                <a:srgbClr val="000000"/>
              </a:solidFill>
              <a:round/>
            </a:ln>
          </p:spPr>
          <p:txBody>
            <a:bodyPr/>
            <a:lstStyle/>
            <a:p>
              <a:endParaRPr lang="en-US"/>
            </a:p>
          </p:txBody>
        </p:sp>
        <p:sp>
          <p:nvSpPr>
            <p:cNvPr id="12306" name="Line 11"/>
            <p:cNvSpPr>
              <a:spLocks noChangeShapeType="1"/>
            </p:cNvSpPr>
            <p:nvPr/>
          </p:nvSpPr>
          <p:spPr bwMode="auto">
            <a:xfrm>
              <a:off x="7594" y="5254"/>
              <a:ext cx="0" cy="1827"/>
            </a:xfrm>
            <a:prstGeom prst="line">
              <a:avLst/>
            </a:prstGeom>
            <a:noFill/>
            <a:ln w="9525">
              <a:solidFill>
                <a:srgbClr val="000000"/>
              </a:solidFill>
              <a:prstDash val="dash"/>
              <a:round/>
            </a:ln>
          </p:spPr>
          <p:txBody>
            <a:bodyPr/>
            <a:lstStyle/>
            <a:p>
              <a:endParaRPr lang="en-US"/>
            </a:p>
          </p:txBody>
        </p:sp>
        <p:grpSp>
          <p:nvGrpSpPr>
            <p:cNvPr id="12307" name="Group 12"/>
            <p:cNvGrpSpPr/>
            <p:nvPr/>
          </p:nvGrpSpPr>
          <p:grpSpPr bwMode="auto">
            <a:xfrm>
              <a:off x="1873" y="7589"/>
              <a:ext cx="6086" cy="598"/>
              <a:chOff x="1873" y="6853"/>
              <a:chExt cx="6086" cy="598"/>
            </a:xfrm>
          </p:grpSpPr>
          <p:sp>
            <p:nvSpPr>
              <p:cNvPr id="12314" name="Text Box 13"/>
              <p:cNvSpPr txBox="1">
                <a:spLocks noChangeArrowheads="1"/>
              </p:cNvSpPr>
              <p:nvPr/>
            </p:nvSpPr>
            <p:spPr bwMode="auto">
              <a:xfrm>
                <a:off x="1873" y="6853"/>
                <a:ext cx="945" cy="598"/>
              </a:xfrm>
              <a:prstGeom prst="rect">
                <a:avLst/>
              </a:prstGeom>
              <a:solidFill>
                <a:srgbClr val="FFFFFF"/>
              </a:solidFill>
              <a:ln w="9525">
                <a:noFill/>
                <a:miter lim="800000"/>
              </a:ln>
            </p:spPr>
            <p:txBody>
              <a:bodyPr/>
              <a:lstStyle/>
              <a:p>
                <a:r>
                  <a:rPr lang="en-US"/>
                  <a:t>s</a:t>
                </a:r>
                <a:endParaRPr lang="en-US"/>
              </a:p>
            </p:txBody>
          </p:sp>
          <p:sp>
            <p:nvSpPr>
              <p:cNvPr id="12315" name="Line 14"/>
              <p:cNvSpPr>
                <a:spLocks noChangeShapeType="1"/>
              </p:cNvSpPr>
              <p:nvPr/>
            </p:nvSpPr>
            <p:spPr bwMode="auto">
              <a:xfrm>
                <a:off x="7959" y="6949"/>
                <a:ext cx="0" cy="315"/>
              </a:xfrm>
              <a:prstGeom prst="line">
                <a:avLst/>
              </a:prstGeom>
              <a:noFill/>
              <a:ln w="9525">
                <a:solidFill>
                  <a:srgbClr val="000000"/>
                </a:solidFill>
                <a:round/>
              </a:ln>
            </p:spPr>
            <p:txBody>
              <a:bodyPr/>
              <a:lstStyle/>
              <a:p>
                <a:endParaRPr lang="en-US"/>
              </a:p>
            </p:txBody>
          </p:sp>
          <p:sp>
            <p:nvSpPr>
              <p:cNvPr id="12316" name="Line 15"/>
              <p:cNvSpPr>
                <a:spLocks noChangeShapeType="1"/>
              </p:cNvSpPr>
              <p:nvPr/>
            </p:nvSpPr>
            <p:spPr bwMode="auto">
              <a:xfrm flipH="1">
                <a:off x="2473" y="7114"/>
                <a:ext cx="5486" cy="0"/>
              </a:xfrm>
              <a:prstGeom prst="line">
                <a:avLst/>
              </a:prstGeom>
              <a:noFill/>
              <a:ln w="9525">
                <a:solidFill>
                  <a:srgbClr val="000000"/>
                </a:solidFill>
                <a:round/>
                <a:tailEnd type="triangle" w="med" len="med"/>
              </a:ln>
            </p:spPr>
            <p:txBody>
              <a:bodyPr/>
              <a:lstStyle/>
              <a:p>
                <a:endParaRPr lang="en-US"/>
              </a:p>
            </p:txBody>
          </p:sp>
          <p:sp>
            <p:nvSpPr>
              <p:cNvPr id="12317" name="Line 16"/>
              <p:cNvSpPr>
                <a:spLocks noChangeShapeType="1"/>
              </p:cNvSpPr>
              <p:nvPr/>
            </p:nvSpPr>
            <p:spPr bwMode="auto">
              <a:xfrm>
                <a:off x="7594" y="6949"/>
                <a:ext cx="0" cy="299"/>
              </a:xfrm>
              <a:prstGeom prst="line">
                <a:avLst/>
              </a:prstGeom>
              <a:noFill/>
              <a:ln w="9525">
                <a:solidFill>
                  <a:srgbClr val="000000"/>
                </a:solidFill>
                <a:round/>
              </a:ln>
            </p:spPr>
            <p:txBody>
              <a:bodyPr/>
              <a:lstStyle/>
              <a:p>
                <a:endParaRPr lang="en-US"/>
              </a:p>
            </p:txBody>
          </p:sp>
        </p:grpSp>
        <p:sp>
          <p:nvSpPr>
            <p:cNvPr id="12308" name="Freeform 17"/>
            <p:cNvSpPr/>
            <p:nvPr/>
          </p:nvSpPr>
          <p:spPr bwMode="auto">
            <a:xfrm>
              <a:off x="2443" y="3856"/>
              <a:ext cx="4920" cy="1610"/>
            </a:xfrm>
            <a:custGeom>
              <a:avLst/>
              <a:gdLst>
                <a:gd name="T0" fmla="*/ 4920 w 4920"/>
                <a:gd name="T1" fmla="*/ 300 h 1610"/>
                <a:gd name="T2" fmla="*/ 4800 w 4920"/>
                <a:gd name="T3" fmla="*/ 120 h 1610"/>
                <a:gd name="T4" fmla="*/ 4590 w 4920"/>
                <a:gd name="T5" fmla="*/ 30 h 1610"/>
                <a:gd name="T6" fmla="*/ 4410 w 4920"/>
                <a:gd name="T7" fmla="*/ 15 h 1610"/>
                <a:gd name="T8" fmla="*/ 4185 w 4920"/>
                <a:gd name="T9" fmla="*/ 120 h 1610"/>
                <a:gd name="T10" fmla="*/ 3930 w 4920"/>
                <a:gd name="T11" fmla="*/ 300 h 1610"/>
                <a:gd name="T12" fmla="*/ 3300 w 4920"/>
                <a:gd name="T13" fmla="*/ 750 h 1610"/>
                <a:gd name="T14" fmla="*/ 2640 w 4920"/>
                <a:gd name="T15" fmla="*/ 1155 h 1610"/>
                <a:gd name="T16" fmla="*/ 2145 w 4920"/>
                <a:gd name="T17" fmla="*/ 1335 h 1610"/>
                <a:gd name="T18" fmla="*/ 1425 w 4920"/>
                <a:gd name="T19" fmla="*/ 1500 h 1610"/>
                <a:gd name="T20" fmla="*/ 900 w 4920"/>
                <a:gd name="T21" fmla="*/ 1575 h 1610"/>
                <a:gd name="T22" fmla="*/ 345 w 4920"/>
                <a:gd name="T23" fmla="*/ 1605 h 1610"/>
                <a:gd name="T24" fmla="*/ 0 w 4920"/>
                <a:gd name="T25" fmla="*/ 1605 h 16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20"/>
                <a:gd name="T40" fmla="*/ 0 h 1610"/>
                <a:gd name="T41" fmla="*/ 4920 w 4920"/>
                <a:gd name="T42" fmla="*/ 1610 h 16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20" h="1610">
                  <a:moveTo>
                    <a:pt x="4920" y="300"/>
                  </a:moveTo>
                  <a:cubicBezTo>
                    <a:pt x="4887" y="232"/>
                    <a:pt x="4855" y="165"/>
                    <a:pt x="4800" y="120"/>
                  </a:cubicBezTo>
                  <a:cubicBezTo>
                    <a:pt x="4745" y="75"/>
                    <a:pt x="4655" y="47"/>
                    <a:pt x="4590" y="30"/>
                  </a:cubicBezTo>
                  <a:cubicBezTo>
                    <a:pt x="4525" y="13"/>
                    <a:pt x="4477" y="0"/>
                    <a:pt x="4410" y="15"/>
                  </a:cubicBezTo>
                  <a:cubicBezTo>
                    <a:pt x="4343" y="30"/>
                    <a:pt x="4265" y="73"/>
                    <a:pt x="4185" y="120"/>
                  </a:cubicBezTo>
                  <a:cubicBezTo>
                    <a:pt x="4105" y="167"/>
                    <a:pt x="4077" y="195"/>
                    <a:pt x="3930" y="300"/>
                  </a:cubicBezTo>
                  <a:cubicBezTo>
                    <a:pt x="3783" y="405"/>
                    <a:pt x="3515" y="608"/>
                    <a:pt x="3300" y="750"/>
                  </a:cubicBezTo>
                  <a:cubicBezTo>
                    <a:pt x="3085" y="892"/>
                    <a:pt x="2832" y="1058"/>
                    <a:pt x="2640" y="1155"/>
                  </a:cubicBezTo>
                  <a:cubicBezTo>
                    <a:pt x="2448" y="1252"/>
                    <a:pt x="2347" y="1278"/>
                    <a:pt x="2145" y="1335"/>
                  </a:cubicBezTo>
                  <a:cubicBezTo>
                    <a:pt x="1943" y="1392"/>
                    <a:pt x="1632" y="1460"/>
                    <a:pt x="1425" y="1500"/>
                  </a:cubicBezTo>
                  <a:cubicBezTo>
                    <a:pt x="1218" y="1540"/>
                    <a:pt x="1080" y="1558"/>
                    <a:pt x="900" y="1575"/>
                  </a:cubicBezTo>
                  <a:cubicBezTo>
                    <a:pt x="720" y="1592"/>
                    <a:pt x="495" y="1600"/>
                    <a:pt x="345" y="1605"/>
                  </a:cubicBezTo>
                  <a:cubicBezTo>
                    <a:pt x="195" y="1610"/>
                    <a:pt x="57" y="1605"/>
                    <a:pt x="0" y="1605"/>
                  </a:cubicBezTo>
                </a:path>
              </a:pathLst>
            </a:custGeom>
            <a:noFill/>
            <a:ln w="19050" cmpd="sng">
              <a:solidFill>
                <a:srgbClr val="000000"/>
              </a:solidFill>
              <a:round/>
            </a:ln>
          </p:spPr>
          <p:txBody>
            <a:bodyPr/>
            <a:lstStyle/>
            <a:p>
              <a:endParaRPr lang="en-US"/>
            </a:p>
          </p:txBody>
        </p:sp>
        <p:sp>
          <p:nvSpPr>
            <p:cNvPr id="12309" name="Line 18"/>
            <p:cNvSpPr>
              <a:spLocks noChangeShapeType="1"/>
            </p:cNvSpPr>
            <p:nvPr/>
          </p:nvSpPr>
          <p:spPr bwMode="auto">
            <a:xfrm flipV="1">
              <a:off x="2248" y="5446"/>
              <a:ext cx="0" cy="1650"/>
            </a:xfrm>
            <a:prstGeom prst="line">
              <a:avLst/>
            </a:prstGeom>
            <a:noFill/>
            <a:ln w="9525">
              <a:solidFill>
                <a:srgbClr val="000000"/>
              </a:solidFill>
              <a:round/>
              <a:tailEnd type="triangle" w="med" len="med"/>
            </a:ln>
          </p:spPr>
          <p:txBody>
            <a:bodyPr/>
            <a:lstStyle/>
            <a:p>
              <a:endParaRPr lang="en-US"/>
            </a:p>
          </p:txBody>
        </p:sp>
        <p:sp>
          <p:nvSpPr>
            <p:cNvPr id="12310" name="Line 19"/>
            <p:cNvSpPr>
              <a:spLocks noChangeShapeType="1"/>
            </p:cNvSpPr>
            <p:nvPr/>
          </p:nvSpPr>
          <p:spPr bwMode="auto">
            <a:xfrm>
              <a:off x="6313" y="3841"/>
              <a:ext cx="1500" cy="0"/>
            </a:xfrm>
            <a:prstGeom prst="line">
              <a:avLst/>
            </a:prstGeom>
            <a:noFill/>
            <a:ln w="9525">
              <a:solidFill>
                <a:srgbClr val="000000"/>
              </a:solidFill>
              <a:prstDash val="dash"/>
              <a:round/>
            </a:ln>
          </p:spPr>
          <p:txBody>
            <a:bodyPr/>
            <a:lstStyle/>
            <a:p>
              <a:endParaRPr lang="en-US"/>
            </a:p>
          </p:txBody>
        </p:sp>
        <p:sp>
          <p:nvSpPr>
            <p:cNvPr id="12311" name="Text Box 20"/>
            <p:cNvSpPr txBox="1">
              <a:spLocks noChangeArrowheads="1"/>
            </p:cNvSpPr>
            <p:nvPr/>
          </p:nvSpPr>
          <p:spPr bwMode="auto">
            <a:xfrm>
              <a:off x="8006" y="3695"/>
              <a:ext cx="1128" cy="598"/>
            </a:xfrm>
            <a:prstGeom prst="rect">
              <a:avLst/>
            </a:prstGeom>
            <a:solidFill>
              <a:srgbClr val="FFFFFF"/>
            </a:solidFill>
            <a:ln w="9525">
              <a:noFill/>
              <a:miter lim="800000"/>
            </a:ln>
          </p:spPr>
          <p:txBody>
            <a:bodyPr/>
            <a:lstStyle/>
            <a:p>
              <a:r>
                <a:rPr lang="en-US"/>
                <a:t>T</a:t>
              </a:r>
              <a:r>
                <a:rPr lang="en-US" baseline="-25000"/>
                <a:t>max</a:t>
              </a:r>
              <a:endParaRPr lang="en-US"/>
            </a:p>
          </p:txBody>
        </p:sp>
        <p:sp>
          <p:nvSpPr>
            <p:cNvPr id="12312" name="Line 21"/>
            <p:cNvSpPr>
              <a:spLocks noChangeShapeType="1"/>
            </p:cNvSpPr>
            <p:nvPr/>
          </p:nvSpPr>
          <p:spPr bwMode="auto">
            <a:xfrm>
              <a:off x="6930" y="3661"/>
              <a:ext cx="0" cy="4620"/>
            </a:xfrm>
            <a:prstGeom prst="line">
              <a:avLst/>
            </a:prstGeom>
            <a:noFill/>
            <a:ln w="9525">
              <a:solidFill>
                <a:srgbClr val="000000"/>
              </a:solidFill>
              <a:prstDash val="dash"/>
              <a:round/>
            </a:ln>
          </p:spPr>
          <p:txBody>
            <a:bodyPr/>
            <a:lstStyle/>
            <a:p>
              <a:endParaRPr lang="en-US"/>
            </a:p>
          </p:txBody>
        </p:sp>
        <p:sp>
          <p:nvSpPr>
            <p:cNvPr id="12313" name="Line 22"/>
            <p:cNvSpPr>
              <a:spLocks noChangeShapeType="1"/>
            </p:cNvSpPr>
            <p:nvPr/>
          </p:nvSpPr>
          <p:spPr bwMode="auto">
            <a:xfrm>
              <a:off x="7515" y="5311"/>
              <a:ext cx="255" cy="0"/>
            </a:xfrm>
            <a:prstGeom prst="line">
              <a:avLst/>
            </a:prstGeom>
            <a:noFill/>
            <a:ln w="9525">
              <a:solidFill>
                <a:srgbClr val="000000"/>
              </a:solidFill>
              <a:prstDash val="dash"/>
              <a:round/>
            </a:ln>
          </p:spPr>
          <p:txBody>
            <a:bodyPr/>
            <a:lstStyle/>
            <a:p>
              <a:endParaRPr lang="en-US"/>
            </a:p>
          </p:txBody>
        </p:sp>
      </p:grpSp>
      <p:grpSp>
        <p:nvGrpSpPr>
          <p:cNvPr id="12296" name="Group 27"/>
          <p:cNvGrpSpPr/>
          <p:nvPr/>
        </p:nvGrpSpPr>
        <p:grpSpPr bwMode="auto">
          <a:xfrm>
            <a:off x="468313" y="3789363"/>
            <a:ext cx="7777162" cy="762000"/>
            <a:chOff x="612" y="2575"/>
            <a:chExt cx="4899" cy="480"/>
          </a:xfrm>
        </p:grpSpPr>
        <p:graphicFrame>
          <p:nvGraphicFramePr>
            <p:cNvPr id="12291" name="Object 24"/>
            <p:cNvGraphicFramePr>
              <a:graphicFrameLocks noChangeAspect="1"/>
            </p:cNvGraphicFramePr>
            <p:nvPr/>
          </p:nvGraphicFramePr>
          <p:xfrm>
            <a:off x="1746" y="2599"/>
            <a:ext cx="544" cy="432"/>
          </p:xfrm>
          <a:graphic>
            <a:graphicData uri="http://schemas.openxmlformats.org/presentationml/2006/ole">
              <mc:AlternateContent xmlns:mc="http://schemas.openxmlformats.org/markup-compatibility/2006">
                <mc:Choice xmlns:v="urn:schemas-microsoft-com:vml" Requires="v">
                  <p:oleObj spid="_x0000_s12289" name="Equation" r:id="rId1" imgW="11887200" imgH="9448800" progId="Equation.3">
                    <p:embed/>
                  </p:oleObj>
                </mc:Choice>
                <mc:Fallback>
                  <p:oleObj name="Equation" r:id="rId1" imgW="11887200" imgH="9448800" progId="Equation.3">
                    <p:embed/>
                    <p:pic>
                      <p:nvPicPr>
                        <p:cNvPr id="0" name="Object 24"/>
                        <p:cNvPicPr>
                          <a:picLocks noChangeAspect="1"/>
                        </p:cNvPicPr>
                        <p:nvPr/>
                      </p:nvPicPr>
                      <p:blipFill>
                        <a:blip r:embed="rId2"/>
                        <a:stretch>
                          <a:fillRect/>
                        </a:stretch>
                      </p:blipFill>
                      <p:spPr>
                        <a:xfrm>
                          <a:off x="1746" y="2599"/>
                          <a:ext cx="544" cy="432"/>
                        </a:xfrm>
                        <a:prstGeom prst="rect">
                          <a:avLst/>
                        </a:prstGeom>
                        <a:noFill/>
                        <a:ln w="9525">
                          <a:noFill/>
                        </a:ln>
                      </p:spPr>
                    </p:pic>
                  </p:oleObj>
                </mc:Fallback>
              </mc:AlternateContent>
            </a:graphicData>
          </a:graphic>
        </p:graphicFrame>
        <p:sp>
          <p:nvSpPr>
            <p:cNvPr id="12299" name="Rectangle 26"/>
            <p:cNvSpPr>
              <a:spLocks noChangeArrowheads="1"/>
            </p:cNvSpPr>
            <p:nvPr/>
          </p:nvSpPr>
          <p:spPr bwMode="auto">
            <a:xfrm>
              <a:off x="612" y="2659"/>
              <a:ext cx="4495" cy="288"/>
            </a:xfrm>
            <a:prstGeom prst="rect">
              <a:avLst/>
            </a:prstGeom>
            <a:noFill/>
            <a:ln w="9525">
              <a:noFill/>
              <a:miter lim="800000"/>
            </a:ln>
          </p:spPr>
          <p:txBody>
            <a:bodyPr wrap="none" anchor="ctr">
              <a:spAutoFit/>
            </a:bodyPr>
            <a:lstStyle/>
            <a:p>
              <a:r>
                <a:rPr lang="en-GB" sz="2400">
                  <a:cs typeface="Times New Roman" panose="02020603050405020304" pitchFamily="18" charset="0"/>
                </a:rPr>
                <a:t> </a:t>
              </a:r>
              <a:r>
                <a:rPr lang="en-GB" sz="2400"/>
                <a:t>By putting                </a:t>
              </a:r>
              <a:r>
                <a:rPr lang="en-GB" sz="2400">
                  <a:cs typeface="Times New Roman" panose="02020603050405020304" pitchFamily="18" charset="0"/>
                </a:rPr>
                <a:t>can show that T</a:t>
              </a:r>
              <a:r>
                <a:rPr lang="en-GB" sz="2400" baseline="-30000">
                  <a:cs typeface="Times New Roman" panose="02020603050405020304" pitchFamily="18" charset="0"/>
                </a:rPr>
                <a:t>max </a:t>
              </a:r>
              <a:r>
                <a:rPr lang="en-GB" sz="2400">
                  <a:cs typeface="Times New Roman" panose="02020603050405020304" pitchFamily="18" charset="0"/>
                </a:rPr>
                <a:t> occurs at   </a:t>
              </a:r>
              <a:endParaRPr lang="en-GB" sz="2400">
                <a:cs typeface="Times New Roman" panose="02020603050405020304" pitchFamily="18" charset="0"/>
              </a:endParaRPr>
            </a:p>
          </p:txBody>
        </p:sp>
        <p:graphicFrame>
          <p:nvGraphicFramePr>
            <p:cNvPr id="12292" name="Object 23"/>
            <p:cNvGraphicFramePr>
              <a:graphicFrameLocks noChangeAspect="1"/>
            </p:cNvGraphicFramePr>
            <p:nvPr/>
          </p:nvGraphicFramePr>
          <p:xfrm>
            <a:off x="4967" y="2575"/>
            <a:ext cx="544" cy="480"/>
          </p:xfrm>
          <a:graphic>
            <a:graphicData uri="http://schemas.openxmlformats.org/presentationml/2006/ole">
              <mc:AlternateContent xmlns:mc="http://schemas.openxmlformats.org/markup-compatibility/2006">
                <mc:Choice xmlns:v="urn:schemas-microsoft-com:vml" Requires="v">
                  <p:oleObj spid="_x0000_s12292" name="Equation" r:id="rId3" imgW="12192000" imgH="10668000" progId="Equation.3">
                    <p:embed/>
                  </p:oleObj>
                </mc:Choice>
                <mc:Fallback>
                  <p:oleObj name="Equation" r:id="rId3" imgW="12192000" imgH="10668000" progId="Equation.3">
                    <p:embed/>
                    <p:pic>
                      <p:nvPicPr>
                        <p:cNvPr id="0" name="Object 23"/>
                        <p:cNvPicPr>
                          <a:picLocks noChangeAspect="1"/>
                        </p:cNvPicPr>
                        <p:nvPr/>
                      </p:nvPicPr>
                      <p:blipFill>
                        <a:blip r:embed="rId4"/>
                        <a:stretch>
                          <a:fillRect/>
                        </a:stretch>
                      </p:blipFill>
                      <p:spPr>
                        <a:xfrm>
                          <a:off x="4967" y="2575"/>
                          <a:ext cx="544" cy="480"/>
                        </a:xfrm>
                        <a:prstGeom prst="rect">
                          <a:avLst/>
                        </a:prstGeom>
                        <a:noFill/>
                        <a:ln w="9525">
                          <a:noFill/>
                        </a:ln>
                      </p:spPr>
                    </p:pic>
                  </p:oleObj>
                </mc:Fallback>
              </mc:AlternateContent>
            </a:graphicData>
          </a:graphic>
        </p:graphicFrame>
      </p:grpSp>
      <p:sp>
        <p:nvSpPr>
          <p:cNvPr id="12297" name="Rectangle 28"/>
          <p:cNvSpPr>
            <a:spLocks noChangeArrowheads="1"/>
          </p:cNvSpPr>
          <p:nvPr/>
        </p:nvSpPr>
        <p:spPr bwMode="auto">
          <a:xfrm>
            <a:off x="611188" y="4724400"/>
            <a:ext cx="4321175" cy="457200"/>
          </a:xfrm>
          <a:prstGeom prst="rect">
            <a:avLst/>
          </a:prstGeom>
          <a:noFill/>
          <a:ln w="9525">
            <a:noFill/>
            <a:miter lim="800000"/>
          </a:ln>
        </p:spPr>
        <p:txBody>
          <a:bodyPr wrap="none" anchor="ctr">
            <a:spAutoFit/>
          </a:bodyPr>
          <a:lstStyle/>
          <a:p>
            <a:r>
              <a:rPr lang="en-GB" sz="2400"/>
              <a:t>In operating region, neglect X</a:t>
            </a:r>
            <a:r>
              <a:rPr lang="en-GB" sz="2400" baseline="-25000"/>
              <a:t>r</a:t>
            </a:r>
            <a:r>
              <a:rPr lang="en-US" sz="2400"/>
              <a:t> </a:t>
            </a:r>
            <a:endParaRPr lang="en-US" sz="2400"/>
          </a:p>
        </p:txBody>
      </p:sp>
      <p:sp>
        <p:nvSpPr>
          <p:cNvPr id="12298" name="Rectangle 30"/>
          <p:cNvSpPr>
            <a:spLocks noChangeArrowheads="1"/>
          </p:cNvSpPr>
          <p:nvPr/>
        </p:nvSpPr>
        <p:spPr bwMode="auto">
          <a:xfrm>
            <a:off x="0" y="2776538"/>
            <a:ext cx="9144000" cy="0"/>
          </a:xfrm>
          <a:prstGeom prst="rect">
            <a:avLst/>
          </a:prstGeom>
          <a:noFill/>
          <a:ln w="9525">
            <a:noFill/>
            <a:miter lim="800000"/>
          </a:ln>
        </p:spPr>
        <p:txBody>
          <a:bodyPr wrap="none" anchor="ctr">
            <a:spAutoFit/>
          </a:bodyPr>
          <a:lstStyle/>
          <a:p>
            <a:endParaRPr lang="ms-MY"/>
          </a:p>
        </p:txBody>
      </p:sp>
      <p:graphicFrame>
        <p:nvGraphicFramePr>
          <p:cNvPr id="12290" name="Object 29"/>
          <p:cNvGraphicFramePr>
            <a:graphicFrameLocks noChangeAspect="1"/>
          </p:cNvGraphicFramePr>
          <p:nvPr/>
        </p:nvGraphicFramePr>
        <p:xfrm>
          <a:off x="2484438" y="5313363"/>
          <a:ext cx="4175125" cy="1500187"/>
        </p:xfrm>
        <a:graphic>
          <a:graphicData uri="http://schemas.openxmlformats.org/presentationml/2006/ole">
            <mc:AlternateContent xmlns:mc="http://schemas.openxmlformats.org/markup-compatibility/2006">
              <mc:Choice xmlns:v="urn:schemas-microsoft-com:vml" Requires="v">
                <p:oleObj spid="_x0000_s12290" name="Equation" r:id="rId5" imgW="50596800" imgH="17983200" progId="Equation.3">
                  <p:embed/>
                </p:oleObj>
              </mc:Choice>
              <mc:Fallback>
                <p:oleObj name="Equation" r:id="rId5" imgW="50596800" imgH="17983200" progId="Equation.3">
                  <p:embed/>
                  <p:pic>
                    <p:nvPicPr>
                      <p:cNvPr id="0" name="Object 29"/>
                      <p:cNvPicPr>
                        <a:picLocks noChangeAspect="1"/>
                      </p:cNvPicPr>
                      <p:nvPr/>
                    </p:nvPicPr>
                    <p:blipFill>
                      <a:blip r:embed="rId6"/>
                      <a:stretch>
                        <a:fillRect/>
                      </a:stretch>
                    </p:blipFill>
                    <p:spPr>
                      <a:xfrm>
                        <a:off x="2484438" y="5313363"/>
                        <a:ext cx="4175125" cy="1500187"/>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7" name="Rectangle 5"/>
          <p:cNvSpPr>
            <a:spLocks noChangeArrowheads="1"/>
          </p:cNvSpPr>
          <p:nvPr/>
        </p:nvSpPr>
        <p:spPr bwMode="auto">
          <a:xfrm>
            <a:off x="407988" y="504825"/>
            <a:ext cx="8485187" cy="1552575"/>
          </a:xfrm>
          <a:prstGeom prst="rect">
            <a:avLst/>
          </a:prstGeom>
          <a:noFill/>
          <a:ln w="9525">
            <a:noFill/>
            <a:miter lim="800000"/>
          </a:ln>
        </p:spPr>
        <p:txBody>
          <a:bodyPr anchor="ctr">
            <a:spAutoFit/>
          </a:bodyPr>
          <a:lstStyle/>
          <a:p>
            <a:r>
              <a:rPr lang="en-GB" sz="2400">
                <a:latin typeface="Times New Roman" panose="02020603050405020304" pitchFamily="18" charset="0"/>
                <a:cs typeface="Times New Roman" panose="02020603050405020304" pitchFamily="18" charset="0"/>
              </a:rPr>
              <a:t>and we see that T </a:t>
            </a:r>
            <a:r>
              <a:rPr lang="en-GB" sz="2400" b="1">
                <a:latin typeface="Times New Roman" panose="02020603050405020304" pitchFamily="18" charset="0"/>
                <a:cs typeface="Times New Roman" panose="02020603050405020304" pitchFamily="18" charset="0"/>
                <a:sym typeface="Symbol" panose="05050102010706020507" pitchFamily="18" charset="2"/>
              </a:rPr>
              <a:t></a:t>
            </a:r>
            <a:r>
              <a:rPr lang="en-GB" sz="2400">
                <a:latin typeface="Times New Roman" panose="02020603050405020304" pitchFamily="18" charset="0"/>
                <a:cs typeface="Times New Roman" panose="02020603050405020304" pitchFamily="18" charset="0"/>
              </a:rPr>
              <a:t> s</a:t>
            </a:r>
            <a:endParaRPr lang="en-GB" sz="2400">
              <a:latin typeface="Times New Roman" panose="02020603050405020304" pitchFamily="18" charset="0"/>
              <a:cs typeface="Times New Roman" panose="02020603050405020304" pitchFamily="18" charset="0"/>
            </a:endParaRPr>
          </a:p>
          <a:p>
            <a:endParaRPr lang="en-US" sz="2400" b="1">
              <a:latin typeface="Times New Roman" panose="02020603050405020304" pitchFamily="18" charset="0"/>
              <a:cs typeface="Times New Roman" panose="02020603050405020304" pitchFamily="18" charset="0"/>
              <a:sym typeface="Symbol" panose="05050102010706020507" pitchFamily="18" charset="2"/>
            </a:endParaRPr>
          </a:p>
          <a:p>
            <a:pPr eaLnBrk="0" hangingPunct="0"/>
            <a:r>
              <a:rPr lang="en-GB" sz="2400" b="1">
                <a:latin typeface="Times New Roman" panose="02020603050405020304" pitchFamily="18" charset="0"/>
                <a:cs typeface="Times New Roman" panose="02020603050405020304" pitchFamily="18" charset="0"/>
                <a:sym typeface="Symbol" panose="05050102010706020507" pitchFamily="18" charset="2"/>
              </a:rPr>
              <a:t>For reference, T</a:t>
            </a:r>
            <a:r>
              <a:rPr lang="en-GB" sz="2400" b="1" baseline="-30000">
                <a:latin typeface="Times New Roman" panose="02020603050405020304" pitchFamily="18" charset="0"/>
                <a:cs typeface="Times New Roman" panose="02020603050405020304" pitchFamily="18" charset="0"/>
                <a:sym typeface="Symbol" panose="05050102010706020507" pitchFamily="18" charset="2"/>
              </a:rPr>
              <a:t>start</a:t>
            </a:r>
            <a:r>
              <a:rPr lang="en-GB" sz="2400" b="1">
                <a:latin typeface="Times New Roman" panose="02020603050405020304" pitchFamily="18" charset="0"/>
                <a:cs typeface="Times New Roman" panose="02020603050405020304" pitchFamily="18" charset="0"/>
                <a:sym typeface="Symbol" panose="05050102010706020507" pitchFamily="18" charset="2"/>
              </a:rPr>
              <a:t> obtained from putting s = 1 in Full</a:t>
            </a:r>
            <a:endParaRPr lang="en-GB" sz="2400" b="1">
              <a:latin typeface="Times New Roman" panose="02020603050405020304" pitchFamily="18" charset="0"/>
              <a:cs typeface="Times New Roman" panose="02020603050405020304" pitchFamily="18" charset="0"/>
              <a:sym typeface="Symbol" panose="05050102010706020507" pitchFamily="18" charset="2"/>
            </a:endParaRPr>
          </a:p>
          <a:p>
            <a:pPr eaLnBrk="0" hangingPunct="0"/>
            <a:r>
              <a:rPr lang="en-GB" sz="2400">
                <a:latin typeface="Times New Roman" panose="02020603050405020304" pitchFamily="18" charset="0"/>
                <a:cs typeface="Times New Roman" panose="02020603050405020304" pitchFamily="18" charset="0"/>
                <a:sym typeface="Symbol" panose="05050102010706020507" pitchFamily="18" charset="2"/>
              </a:rPr>
              <a:t> expression:</a:t>
            </a:r>
            <a:r>
              <a:rPr lang="en-GB" sz="2400" b="1">
                <a:latin typeface="Times New Roman" panose="02020603050405020304" pitchFamily="18" charset="0"/>
                <a:cs typeface="Times New Roman" panose="02020603050405020304" pitchFamily="18" charset="0"/>
                <a:sym typeface="Symbol" panose="05050102010706020507" pitchFamily="18" charset="2"/>
              </a:rPr>
              <a:t>                               </a:t>
            </a:r>
            <a:endParaRPr lang="en-GB" sz="2400" b="1">
              <a:latin typeface="Times New Roman" panose="02020603050405020304" pitchFamily="18" charset="0"/>
              <a:cs typeface="Times New Roman" panose="02020603050405020304" pitchFamily="18" charset="0"/>
              <a:sym typeface="Symbol" panose="05050102010706020507" pitchFamily="18" charset="2"/>
            </a:endParaRPr>
          </a:p>
        </p:txBody>
      </p:sp>
      <p:graphicFrame>
        <p:nvGraphicFramePr>
          <p:cNvPr id="13314" name="Object 4"/>
          <p:cNvGraphicFramePr>
            <a:graphicFrameLocks noChangeAspect="1"/>
          </p:cNvGraphicFramePr>
          <p:nvPr/>
        </p:nvGraphicFramePr>
        <p:xfrm>
          <a:off x="2260600" y="2163763"/>
          <a:ext cx="3516313" cy="1133475"/>
        </p:xfrm>
        <a:graphic>
          <a:graphicData uri="http://schemas.openxmlformats.org/presentationml/2006/ole">
            <mc:AlternateContent xmlns:mc="http://schemas.openxmlformats.org/markup-compatibility/2006">
              <mc:Choice xmlns:v="urn:schemas-microsoft-com:vml" Requires="v">
                <p:oleObj spid="_x0000_s13313" name="Equation" r:id="rId1" imgW="36576000" imgH="11582400" progId="Equation.3">
                  <p:embed/>
                </p:oleObj>
              </mc:Choice>
              <mc:Fallback>
                <p:oleObj name="Equation" r:id="rId1" imgW="36576000" imgH="11582400" progId="Equation.3">
                  <p:embed/>
                  <p:pic>
                    <p:nvPicPr>
                      <p:cNvPr id="0" name="Object 4"/>
                      <p:cNvPicPr>
                        <a:picLocks noChangeAspect="1"/>
                      </p:cNvPicPr>
                      <p:nvPr/>
                    </p:nvPicPr>
                    <p:blipFill>
                      <a:blip r:embed="rId2"/>
                      <a:stretch>
                        <a:fillRect/>
                      </a:stretch>
                    </p:blipFill>
                    <p:spPr>
                      <a:xfrm>
                        <a:off x="2260600" y="2163763"/>
                        <a:ext cx="3516313" cy="11334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a:xfrm>
            <a:off x="1042988" y="116632"/>
            <a:ext cx="6049292" cy="1286718"/>
          </a:xfrm>
          <a:solidFill>
            <a:schemeClr val="accent5">
              <a:lumMod val="90000"/>
            </a:schemeClr>
          </a:solidFill>
        </p:spPr>
        <p:txBody>
          <a:bodyPr/>
          <a:lstStyle/>
          <a:p>
            <a:pPr eaLnBrk="1" hangingPunct="1"/>
            <a:r>
              <a:rPr lang="en-GB" sz="2800" b="1" dirty="0" smtClean="0"/>
              <a:t>Induction Motor Equivalent Circuit - Example</a:t>
            </a:r>
            <a:br>
              <a:rPr lang="en-GB" sz="2800" b="1" dirty="0" smtClean="0"/>
            </a:br>
            <a:endParaRPr lang="en-GB" sz="2800" b="1" dirty="0" smtClean="0"/>
          </a:p>
        </p:txBody>
      </p:sp>
      <p:sp>
        <p:nvSpPr>
          <p:cNvPr id="52229" name="Rectangle 3"/>
          <p:cNvSpPr>
            <a:spLocks noGrp="1" noChangeArrowheads="1"/>
          </p:cNvSpPr>
          <p:nvPr>
            <p:ph type="body" idx="1"/>
          </p:nvPr>
        </p:nvSpPr>
        <p:spPr>
          <a:xfrm>
            <a:off x="323850" y="1600200"/>
            <a:ext cx="8569325" cy="4525963"/>
          </a:xfrm>
        </p:spPr>
        <p:txBody>
          <a:bodyPr/>
          <a:lstStyle/>
          <a:p>
            <a:pPr eaLnBrk="1" hangingPunct="1">
              <a:lnSpc>
                <a:spcPct val="80000"/>
              </a:lnSpc>
            </a:pPr>
            <a:r>
              <a:rPr lang="en-GB" sz="2400" smtClean="0"/>
              <a:t>A 3-phase Cage Rotor Induction Motor with 2 pole-pairs is connected in delta and is fed from a 415V, 50Hz supply. The machine is mechanically loaded so that it runs at a slip of 2%. The parameters of the machine referred to the stator are: Rotor Resistance 0.2</a:t>
            </a:r>
            <a:r>
              <a:rPr lang="en-GB" sz="2400" smtClean="0">
                <a:sym typeface="Symbol" panose="05050102010706020507" pitchFamily="18" charset="2"/>
              </a:rPr>
              <a:t></a:t>
            </a:r>
            <a:r>
              <a:rPr lang="en-GB" sz="2400" smtClean="0"/>
              <a:t> and Rotor Leakage Inductance = 10mH. The stator resistance, stator leakage inductance and the iron losses may be neglected. Determine:</a:t>
            </a:r>
            <a:endParaRPr lang="en-GB" sz="2400" smtClean="0"/>
          </a:p>
          <a:p>
            <a:pPr eaLnBrk="1" hangingPunct="1">
              <a:lnSpc>
                <a:spcPct val="80000"/>
              </a:lnSpc>
            </a:pPr>
            <a:endParaRPr lang="en-GB" sz="1200" smtClean="0"/>
          </a:p>
          <a:p>
            <a:pPr eaLnBrk="1" hangingPunct="1">
              <a:lnSpc>
                <a:spcPct val="80000"/>
              </a:lnSpc>
              <a:buFontTx/>
              <a:buNone/>
            </a:pPr>
            <a:r>
              <a:rPr lang="en-GB" sz="2400" smtClean="0"/>
              <a:t>	</a:t>
            </a:r>
            <a:r>
              <a:rPr lang="en-GB" sz="2200" smtClean="0"/>
              <a:t>i.</a:t>
            </a:r>
            <a:r>
              <a:rPr lang="en-GB" sz="2000" smtClean="0"/>
              <a:t>	</a:t>
            </a:r>
            <a:r>
              <a:rPr lang="en-GB" sz="2200" smtClean="0"/>
              <a:t>The speed of the rotating field in rpm. [</a:t>
            </a:r>
            <a:r>
              <a:rPr lang="en-GB" sz="2200" smtClean="0">
                <a:solidFill>
                  <a:schemeClr val="accent2"/>
                </a:solidFill>
              </a:rPr>
              <a:t>1500rpm</a:t>
            </a:r>
            <a:r>
              <a:rPr lang="en-GB" sz="2200" smtClean="0"/>
              <a:t>]</a:t>
            </a:r>
            <a:endParaRPr lang="en-GB" sz="2200" smtClean="0"/>
          </a:p>
          <a:p>
            <a:pPr eaLnBrk="1" hangingPunct="1">
              <a:lnSpc>
                <a:spcPct val="80000"/>
              </a:lnSpc>
              <a:buFontTx/>
              <a:buNone/>
            </a:pPr>
            <a:r>
              <a:rPr lang="en-GB" sz="2200" smtClean="0"/>
              <a:t>	ii.	The rotor speed in rpm.[</a:t>
            </a:r>
            <a:r>
              <a:rPr lang="en-GB" sz="2200" smtClean="0">
                <a:solidFill>
                  <a:schemeClr val="accent2"/>
                </a:solidFill>
              </a:rPr>
              <a:t>1470rpm</a:t>
            </a:r>
            <a:r>
              <a:rPr lang="en-GB" sz="2200" smtClean="0"/>
              <a:t>]</a:t>
            </a:r>
            <a:endParaRPr lang="en-GB" sz="2200" smtClean="0"/>
          </a:p>
          <a:p>
            <a:pPr eaLnBrk="1" hangingPunct="1">
              <a:lnSpc>
                <a:spcPct val="80000"/>
              </a:lnSpc>
              <a:buFontTx/>
              <a:buNone/>
            </a:pPr>
            <a:r>
              <a:rPr lang="en-GB" sz="2200" smtClean="0"/>
              <a:t>	iii.	The magnitude of rotor current per-phase referred to the 	stator. [</a:t>
            </a:r>
            <a:r>
              <a:rPr lang="en-GB" sz="2200" smtClean="0">
                <a:solidFill>
                  <a:schemeClr val="accent2"/>
                </a:solidFill>
              </a:rPr>
              <a:t>39.6A</a:t>
            </a:r>
            <a:r>
              <a:rPr lang="en-GB" sz="2200" smtClean="0"/>
              <a:t>]</a:t>
            </a:r>
            <a:endParaRPr lang="en-GB" sz="2200" smtClean="0"/>
          </a:p>
          <a:p>
            <a:pPr eaLnBrk="1" hangingPunct="1">
              <a:lnSpc>
                <a:spcPct val="80000"/>
              </a:lnSpc>
              <a:buFontTx/>
              <a:buNone/>
            </a:pPr>
            <a:r>
              <a:rPr lang="en-GB" sz="2200" smtClean="0"/>
              <a:t>	iv.	The total power input to the rotor. [</a:t>
            </a:r>
            <a:r>
              <a:rPr lang="en-GB" sz="2200" smtClean="0">
                <a:solidFill>
                  <a:schemeClr val="accent2"/>
                </a:solidFill>
              </a:rPr>
              <a:t>47.045kW</a:t>
            </a:r>
            <a:r>
              <a:rPr lang="en-GB" sz="2200" smtClean="0"/>
              <a:t>]</a:t>
            </a:r>
            <a:endParaRPr lang="en-GB" sz="2200" smtClean="0"/>
          </a:p>
          <a:p>
            <a:pPr eaLnBrk="1" hangingPunct="1">
              <a:lnSpc>
                <a:spcPct val="80000"/>
              </a:lnSpc>
              <a:buFontTx/>
              <a:buNone/>
            </a:pPr>
            <a:r>
              <a:rPr lang="en-GB" sz="2200" smtClean="0"/>
              <a:t>	v.	The power lost as heat in the rotor. [</a:t>
            </a:r>
            <a:r>
              <a:rPr lang="en-GB" sz="2200" smtClean="0">
                <a:solidFill>
                  <a:schemeClr val="accent2"/>
                </a:solidFill>
              </a:rPr>
              <a:t>941W</a:t>
            </a:r>
            <a:r>
              <a:rPr lang="en-GB" sz="2200" smtClean="0"/>
              <a:t>]</a:t>
            </a:r>
            <a:endParaRPr lang="en-GB" sz="2200" smtClean="0"/>
          </a:p>
          <a:p>
            <a:pPr eaLnBrk="1" hangingPunct="1">
              <a:lnSpc>
                <a:spcPct val="80000"/>
              </a:lnSpc>
              <a:buFontTx/>
              <a:buNone/>
            </a:pPr>
            <a:r>
              <a:rPr lang="en-GB" sz="2200" smtClean="0"/>
              <a:t>	vi.	The torque produced by the machine. [</a:t>
            </a:r>
            <a:r>
              <a:rPr lang="en-GB" sz="2200" smtClean="0">
                <a:solidFill>
                  <a:schemeClr val="accent2"/>
                </a:solidFill>
              </a:rPr>
              <a:t>299Nm</a:t>
            </a:r>
            <a:r>
              <a:rPr lang="en-GB" sz="2200" smtClean="0"/>
              <a:t>]</a:t>
            </a:r>
            <a:endParaRPr lang="en-GB" sz="22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1" name="Rectangle 4"/>
          <p:cNvSpPr>
            <a:spLocks noGrp="1" noChangeArrowheads="1"/>
          </p:cNvSpPr>
          <p:nvPr>
            <p:ph type="body" sz="half" idx="1"/>
          </p:nvPr>
        </p:nvSpPr>
        <p:spPr>
          <a:xfrm>
            <a:off x="468313" y="908050"/>
            <a:ext cx="8147050" cy="5616575"/>
          </a:xfrm>
          <a:noFill/>
        </p:spPr>
        <p:txBody>
          <a:bodyPr/>
          <a:lstStyle/>
          <a:p>
            <a:pPr eaLnBrk="1" hangingPunct="1">
              <a:lnSpc>
                <a:spcPct val="80000"/>
              </a:lnSpc>
            </a:pPr>
            <a:r>
              <a:rPr lang="en-US" sz="2400" b="1" smtClean="0"/>
              <a:t>EXERCISE: Slip</a:t>
            </a:r>
            <a:br>
              <a:rPr lang="en-US" sz="2400" b="1" smtClean="0"/>
            </a:br>
            <a:r>
              <a:rPr lang="en-US" sz="2400" smtClean="0"/>
              <a:t>A three-phase 415 V (line-to-line voltage), 50 Hz induction motor runs at 1478 rpm. Determine the number of poles, the slip and the frequency of the rotor current.</a:t>
            </a:r>
            <a:br>
              <a:rPr lang="en-US" sz="2400" smtClean="0"/>
            </a:br>
            <a:br>
              <a:rPr lang="en-US" sz="2400" smtClean="0"/>
            </a:br>
            <a:r>
              <a:rPr lang="en-US" sz="2400" b="1" smtClean="0"/>
              <a:t>SOLUTION:</a:t>
            </a:r>
            <a:br>
              <a:rPr lang="en-US" sz="2400" smtClean="0"/>
            </a:br>
            <a:r>
              <a:rPr lang="en-US" sz="2400" smtClean="0"/>
              <a:t>Because the synchronous speed must be slightly higher than the running speed and because at 50 Hz the only possibility is 1500 rpm.</a:t>
            </a:r>
            <a:br>
              <a:rPr lang="en-US" sz="2400" smtClean="0"/>
            </a:br>
            <a:br>
              <a:rPr lang="en-US" sz="2400" smtClean="0"/>
            </a:br>
            <a:br>
              <a:rPr lang="en-US" sz="2400" smtClean="0"/>
            </a:br>
            <a:br>
              <a:rPr lang="en-US" sz="2400" smtClean="0"/>
            </a:br>
            <a:br>
              <a:rPr lang="en-US" sz="2400" smtClean="0"/>
            </a:br>
            <a:endParaRPr lang="en-US" sz="2400" smtClean="0"/>
          </a:p>
          <a:p>
            <a:pPr eaLnBrk="1" hangingPunct="1">
              <a:lnSpc>
                <a:spcPct val="80000"/>
              </a:lnSpc>
            </a:pPr>
            <a:r>
              <a:rPr lang="en-US" sz="2400" smtClean="0"/>
              <a:t>The induced emf in the rotor is due to the slip speed, and therefore</a:t>
            </a:r>
            <a:br>
              <a:rPr lang="en-US" sz="2400" smtClean="0"/>
            </a:br>
            <a:r>
              <a:rPr lang="en-US" sz="2400" smtClean="0"/>
              <a:t>f</a:t>
            </a:r>
            <a:r>
              <a:rPr lang="en-US" sz="2400" baseline="-25000" smtClean="0"/>
              <a:t>rotor</a:t>
            </a:r>
            <a:r>
              <a:rPr lang="en-US" sz="2400" smtClean="0"/>
              <a:t> = s x f = 0.015 x 50 Hz = 0.75 Hz</a:t>
            </a:r>
            <a:br>
              <a:rPr lang="en-US" sz="2400" smtClean="0"/>
            </a:br>
            <a:endParaRPr lang="en-US" sz="2400" smtClean="0"/>
          </a:p>
        </p:txBody>
      </p:sp>
      <p:graphicFrame>
        <p:nvGraphicFramePr>
          <p:cNvPr id="14338" name="Object 5"/>
          <p:cNvGraphicFramePr>
            <a:graphicFrameLocks noChangeAspect="1"/>
          </p:cNvGraphicFramePr>
          <p:nvPr>
            <p:ph sz="half" idx="2"/>
          </p:nvPr>
        </p:nvGraphicFramePr>
        <p:xfrm>
          <a:off x="1908175" y="4243388"/>
          <a:ext cx="4751388" cy="833437"/>
        </p:xfrm>
        <a:graphic>
          <a:graphicData uri="http://schemas.openxmlformats.org/presentationml/2006/ole">
            <mc:AlternateContent xmlns:mc="http://schemas.openxmlformats.org/markup-compatibility/2006">
              <mc:Choice xmlns:v="urn:schemas-microsoft-com:vml" Requires="v">
                <p:oleObj spid="_x0000_s14337" name="Equation" r:id="rId1" imgW="59131200" imgH="10363200" progId="Equation.3">
                  <p:embed/>
                </p:oleObj>
              </mc:Choice>
              <mc:Fallback>
                <p:oleObj name="Equation" r:id="rId1" imgW="59131200" imgH="10363200" progId="Equation.3">
                  <p:embed/>
                  <p:pic>
                    <p:nvPicPr>
                      <p:cNvPr id="0" name="Object 5"/>
                      <p:cNvPicPr>
                        <a:picLocks noChangeAspect="1"/>
                      </p:cNvPicPr>
                      <p:nvPr/>
                    </p:nvPicPr>
                    <p:blipFill>
                      <a:blip r:embed="rId2"/>
                      <a:stretch>
                        <a:fillRect/>
                      </a:stretch>
                    </p:blipFill>
                    <p:spPr>
                      <a:xfrm>
                        <a:off x="1908175" y="4243388"/>
                        <a:ext cx="4751388" cy="833437"/>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484" name="Group 47"/>
          <p:cNvGrpSpPr/>
          <p:nvPr/>
        </p:nvGrpSpPr>
        <p:grpSpPr bwMode="auto">
          <a:xfrm>
            <a:off x="539750" y="836613"/>
            <a:ext cx="8089900" cy="1433512"/>
            <a:chOff x="340" y="527"/>
            <a:chExt cx="5096" cy="903"/>
          </a:xfrm>
        </p:grpSpPr>
        <p:sp>
          <p:nvSpPr>
            <p:cNvPr id="20486" name="Text Box 4"/>
            <p:cNvSpPr txBox="1">
              <a:spLocks noChangeArrowheads="1"/>
            </p:cNvSpPr>
            <p:nvPr/>
          </p:nvSpPr>
          <p:spPr bwMode="auto">
            <a:xfrm>
              <a:off x="340" y="572"/>
              <a:ext cx="2858" cy="545"/>
            </a:xfrm>
            <a:prstGeom prst="rect">
              <a:avLst/>
            </a:prstGeom>
            <a:solidFill>
              <a:srgbClr val="FFFFFF"/>
            </a:solidFill>
            <a:ln w="9525">
              <a:noFill/>
              <a:miter lim="800000"/>
            </a:ln>
          </p:spPr>
          <p:txBody>
            <a:bodyPr/>
            <a:lstStyle/>
            <a:p>
              <a:r>
                <a:rPr lang="en-US" sz="2400"/>
                <a:t>Rotor rotates (anticlockwise)</a:t>
              </a:r>
              <a:endParaRPr lang="en-US" sz="2400"/>
            </a:p>
            <a:p>
              <a:r>
                <a:rPr lang="en-US" sz="2400"/>
                <a:t>1/4 revolution later we have</a:t>
              </a:r>
              <a:endParaRPr lang="en-US" sz="2400"/>
            </a:p>
          </p:txBody>
        </p:sp>
        <p:grpSp>
          <p:nvGrpSpPr>
            <p:cNvPr id="20487" name="Group 5"/>
            <p:cNvGrpSpPr/>
            <p:nvPr/>
          </p:nvGrpSpPr>
          <p:grpSpPr bwMode="auto">
            <a:xfrm>
              <a:off x="2880" y="527"/>
              <a:ext cx="2556" cy="903"/>
              <a:chOff x="5400" y="11378"/>
              <a:chExt cx="6390" cy="2257"/>
            </a:xfrm>
          </p:grpSpPr>
          <p:grpSp>
            <p:nvGrpSpPr>
              <p:cNvPr id="20488" name="Group 6"/>
              <p:cNvGrpSpPr/>
              <p:nvPr/>
            </p:nvGrpSpPr>
            <p:grpSpPr bwMode="auto">
              <a:xfrm rot="16200000" flipH="1">
                <a:off x="7467" y="11339"/>
                <a:ext cx="2257" cy="2336"/>
                <a:chOff x="7137" y="6605"/>
                <a:chExt cx="2257" cy="2096"/>
              </a:xfrm>
            </p:grpSpPr>
            <p:sp>
              <p:nvSpPr>
                <p:cNvPr id="20492" name="Oval 7"/>
                <p:cNvSpPr>
                  <a:spLocks noChangeArrowheads="1"/>
                </p:cNvSpPr>
                <p:nvPr/>
              </p:nvSpPr>
              <p:spPr bwMode="auto">
                <a:xfrm>
                  <a:off x="7137" y="6605"/>
                  <a:ext cx="2257" cy="2096"/>
                </a:xfrm>
                <a:prstGeom prst="ellipse">
                  <a:avLst/>
                </a:prstGeom>
                <a:solidFill>
                  <a:srgbClr val="FFFFFF"/>
                </a:solidFill>
                <a:ln w="9525">
                  <a:solidFill>
                    <a:srgbClr val="000000"/>
                  </a:solidFill>
                  <a:round/>
                </a:ln>
              </p:spPr>
              <p:txBody>
                <a:bodyPr/>
                <a:lstStyle/>
                <a:p>
                  <a:endParaRPr lang="ms-MY"/>
                </a:p>
              </p:txBody>
            </p:sp>
            <p:grpSp>
              <p:nvGrpSpPr>
                <p:cNvPr id="20493" name="Group 8"/>
                <p:cNvGrpSpPr/>
                <p:nvPr/>
              </p:nvGrpSpPr>
              <p:grpSpPr bwMode="auto">
                <a:xfrm>
                  <a:off x="8085" y="6645"/>
                  <a:ext cx="345" cy="315"/>
                  <a:chOff x="8055" y="6645"/>
                  <a:chExt cx="345" cy="285"/>
                </a:xfrm>
              </p:grpSpPr>
              <p:sp>
                <p:nvSpPr>
                  <p:cNvPr id="20525" name="Oval 9"/>
                  <p:cNvSpPr>
                    <a:spLocks noChangeArrowheads="1"/>
                  </p:cNvSpPr>
                  <p:nvPr/>
                </p:nvSpPr>
                <p:spPr bwMode="auto">
                  <a:xfrm>
                    <a:off x="8055" y="6645"/>
                    <a:ext cx="345" cy="285"/>
                  </a:xfrm>
                  <a:prstGeom prst="ellipse">
                    <a:avLst/>
                  </a:prstGeom>
                  <a:solidFill>
                    <a:srgbClr val="FFFFFF"/>
                  </a:solidFill>
                  <a:ln w="9525">
                    <a:solidFill>
                      <a:srgbClr val="000000"/>
                    </a:solidFill>
                    <a:round/>
                  </a:ln>
                </p:spPr>
                <p:txBody>
                  <a:bodyPr/>
                  <a:lstStyle/>
                  <a:p>
                    <a:endParaRPr lang="ms-MY"/>
                  </a:p>
                </p:txBody>
              </p:sp>
              <p:sp>
                <p:nvSpPr>
                  <p:cNvPr id="20526" name="Line 10"/>
                  <p:cNvSpPr>
                    <a:spLocks noChangeShapeType="1"/>
                  </p:cNvSpPr>
                  <p:nvPr/>
                </p:nvSpPr>
                <p:spPr bwMode="auto">
                  <a:xfrm>
                    <a:off x="8100" y="6675"/>
                    <a:ext cx="240" cy="225"/>
                  </a:xfrm>
                  <a:prstGeom prst="line">
                    <a:avLst/>
                  </a:prstGeom>
                  <a:noFill/>
                  <a:ln w="19050">
                    <a:solidFill>
                      <a:srgbClr val="000000"/>
                    </a:solidFill>
                    <a:round/>
                  </a:ln>
                </p:spPr>
                <p:txBody>
                  <a:bodyPr/>
                  <a:lstStyle/>
                  <a:p>
                    <a:endParaRPr lang="en-US"/>
                  </a:p>
                </p:txBody>
              </p:sp>
              <p:sp>
                <p:nvSpPr>
                  <p:cNvPr id="20527" name="Line 11"/>
                  <p:cNvSpPr>
                    <a:spLocks noChangeShapeType="1"/>
                  </p:cNvSpPr>
                  <p:nvPr/>
                </p:nvSpPr>
                <p:spPr bwMode="auto">
                  <a:xfrm flipH="1">
                    <a:off x="8115" y="6675"/>
                    <a:ext cx="210" cy="240"/>
                  </a:xfrm>
                  <a:prstGeom prst="line">
                    <a:avLst/>
                  </a:prstGeom>
                  <a:noFill/>
                  <a:ln w="19050">
                    <a:solidFill>
                      <a:srgbClr val="000000"/>
                    </a:solidFill>
                    <a:round/>
                  </a:ln>
                </p:spPr>
                <p:txBody>
                  <a:bodyPr/>
                  <a:lstStyle/>
                  <a:p>
                    <a:endParaRPr lang="en-US"/>
                  </a:p>
                </p:txBody>
              </p:sp>
            </p:grpSp>
            <p:grpSp>
              <p:nvGrpSpPr>
                <p:cNvPr id="20494" name="Group 12"/>
                <p:cNvGrpSpPr/>
                <p:nvPr/>
              </p:nvGrpSpPr>
              <p:grpSpPr bwMode="auto">
                <a:xfrm>
                  <a:off x="8070" y="8355"/>
                  <a:ext cx="345" cy="315"/>
                  <a:chOff x="8055" y="8355"/>
                  <a:chExt cx="345" cy="315"/>
                </a:xfrm>
              </p:grpSpPr>
              <p:sp>
                <p:nvSpPr>
                  <p:cNvPr id="20523" name="Oval 13"/>
                  <p:cNvSpPr>
                    <a:spLocks noChangeArrowheads="1"/>
                  </p:cNvSpPr>
                  <p:nvPr/>
                </p:nvSpPr>
                <p:spPr bwMode="auto">
                  <a:xfrm>
                    <a:off x="8055" y="8355"/>
                    <a:ext cx="345" cy="315"/>
                  </a:xfrm>
                  <a:prstGeom prst="ellipse">
                    <a:avLst/>
                  </a:prstGeom>
                  <a:solidFill>
                    <a:srgbClr val="FFFFFF"/>
                  </a:solidFill>
                  <a:ln w="9525">
                    <a:solidFill>
                      <a:srgbClr val="000000"/>
                    </a:solidFill>
                    <a:round/>
                  </a:ln>
                </p:spPr>
                <p:txBody>
                  <a:bodyPr/>
                  <a:lstStyle/>
                  <a:p>
                    <a:endParaRPr lang="ms-MY"/>
                  </a:p>
                </p:txBody>
              </p:sp>
              <p:sp>
                <p:nvSpPr>
                  <p:cNvPr id="20524" name="Oval 14"/>
                  <p:cNvSpPr>
                    <a:spLocks noChangeArrowheads="1"/>
                  </p:cNvSpPr>
                  <p:nvPr/>
                </p:nvSpPr>
                <p:spPr bwMode="auto">
                  <a:xfrm>
                    <a:off x="8167" y="8445"/>
                    <a:ext cx="128" cy="128"/>
                  </a:xfrm>
                  <a:prstGeom prst="ellipse">
                    <a:avLst/>
                  </a:prstGeom>
                  <a:solidFill>
                    <a:srgbClr val="000000"/>
                  </a:solidFill>
                  <a:ln w="9525">
                    <a:solidFill>
                      <a:srgbClr val="000000"/>
                    </a:solidFill>
                    <a:round/>
                  </a:ln>
                </p:spPr>
                <p:txBody>
                  <a:bodyPr/>
                  <a:lstStyle/>
                  <a:p>
                    <a:endParaRPr lang="ms-MY"/>
                  </a:p>
                </p:txBody>
              </p:sp>
            </p:grpSp>
            <p:grpSp>
              <p:nvGrpSpPr>
                <p:cNvPr id="20495" name="Group 15"/>
                <p:cNvGrpSpPr/>
                <p:nvPr/>
              </p:nvGrpSpPr>
              <p:grpSpPr bwMode="auto">
                <a:xfrm>
                  <a:off x="7665" y="6750"/>
                  <a:ext cx="345" cy="315"/>
                  <a:chOff x="8055" y="6645"/>
                  <a:chExt cx="345" cy="285"/>
                </a:xfrm>
              </p:grpSpPr>
              <p:sp>
                <p:nvSpPr>
                  <p:cNvPr id="20520" name="Oval 16"/>
                  <p:cNvSpPr>
                    <a:spLocks noChangeArrowheads="1"/>
                  </p:cNvSpPr>
                  <p:nvPr/>
                </p:nvSpPr>
                <p:spPr bwMode="auto">
                  <a:xfrm>
                    <a:off x="8055" y="6645"/>
                    <a:ext cx="345" cy="285"/>
                  </a:xfrm>
                  <a:prstGeom prst="ellipse">
                    <a:avLst/>
                  </a:prstGeom>
                  <a:solidFill>
                    <a:srgbClr val="FFFFFF"/>
                  </a:solidFill>
                  <a:ln w="9525">
                    <a:solidFill>
                      <a:srgbClr val="000000"/>
                    </a:solidFill>
                    <a:round/>
                  </a:ln>
                </p:spPr>
                <p:txBody>
                  <a:bodyPr/>
                  <a:lstStyle/>
                  <a:p>
                    <a:endParaRPr lang="ms-MY"/>
                  </a:p>
                </p:txBody>
              </p:sp>
              <p:sp>
                <p:nvSpPr>
                  <p:cNvPr id="20521" name="Line 17"/>
                  <p:cNvSpPr>
                    <a:spLocks noChangeShapeType="1"/>
                  </p:cNvSpPr>
                  <p:nvPr/>
                </p:nvSpPr>
                <p:spPr bwMode="auto">
                  <a:xfrm>
                    <a:off x="8100" y="6675"/>
                    <a:ext cx="240" cy="225"/>
                  </a:xfrm>
                  <a:prstGeom prst="line">
                    <a:avLst/>
                  </a:prstGeom>
                  <a:noFill/>
                  <a:ln w="19050">
                    <a:solidFill>
                      <a:srgbClr val="000000"/>
                    </a:solidFill>
                    <a:round/>
                  </a:ln>
                </p:spPr>
                <p:txBody>
                  <a:bodyPr/>
                  <a:lstStyle/>
                  <a:p>
                    <a:endParaRPr lang="en-US"/>
                  </a:p>
                </p:txBody>
              </p:sp>
              <p:sp>
                <p:nvSpPr>
                  <p:cNvPr id="20522" name="Line 18"/>
                  <p:cNvSpPr>
                    <a:spLocks noChangeShapeType="1"/>
                  </p:cNvSpPr>
                  <p:nvPr/>
                </p:nvSpPr>
                <p:spPr bwMode="auto">
                  <a:xfrm flipH="1">
                    <a:off x="8115" y="6675"/>
                    <a:ext cx="210" cy="240"/>
                  </a:xfrm>
                  <a:prstGeom prst="line">
                    <a:avLst/>
                  </a:prstGeom>
                  <a:noFill/>
                  <a:ln w="19050">
                    <a:solidFill>
                      <a:srgbClr val="000000"/>
                    </a:solidFill>
                    <a:round/>
                  </a:ln>
                </p:spPr>
                <p:txBody>
                  <a:bodyPr/>
                  <a:lstStyle/>
                  <a:p>
                    <a:endParaRPr lang="en-US"/>
                  </a:p>
                </p:txBody>
              </p:sp>
            </p:grpSp>
            <p:grpSp>
              <p:nvGrpSpPr>
                <p:cNvPr id="20496" name="Group 19"/>
                <p:cNvGrpSpPr/>
                <p:nvPr/>
              </p:nvGrpSpPr>
              <p:grpSpPr bwMode="auto">
                <a:xfrm>
                  <a:off x="7380" y="7035"/>
                  <a:ext cx="345" cy="315"/>
                  <a:chOff x="8055" y="6645"/>
                  <a:chExt cx="345" cy="285"/>
                </a:xfrm>
              </p:grpSpPr>
              <p:sp>
                <p:nvSpPr>
                  <p:cNvPr id="20517" name="Oval 20"/>
                  <p:cNvSpPr>
                    <a:spLocks noChangeArrowheads="1"/>
                  </p:cNvSpPr>
                  <p:nvPr/>
                </p:nvSpPr>
                <p:spPr bwMode="auto">
                  <a:xfrm>
                    <a:off x="8055" y="6645"/>
                    <a:ext cx="345" cy="285"/>
                  </a:xfrm>
                  <a:prstGeom prst="ellipse">
                    <a:avLst/>
                  </a:prstGeom>
                  <a:solidFill>
                    <a:srgbClr val="FFFFFF"/>
                  </a:solidFill>
                  <a:ln w="9525">
                    <a:solidFill>
                      <a:srgbClr val="000000"/>
                    </a:solidFill>
                    <a:round/>
                  </a:ln>
                </p:spPr>
                <p:txBody>
                  <a:bodyPr/>
                  <a:lstStyle/>
                  <a:p>
                    <a:endParaRPr lang="ms-MY"/>
                  </a:p>
                </p:txBody>
              </p:sp>
              <p:sp>
                <p:nvSpPr>
                  <p:cNvPr id="20518" name="Line 21"/>
                  <p:cNvSpPr>
                    <a:spLocks noChangeShapeType="1"/>
                  </p:cNvSpPr>
                  <p:nvPr/>
                </p:nvSpPr>
                <p:spPr bwMode="auto">
                  <a:xfrm>
                    <a:off x="8100" y="6675"/>
                    <a:ext cx="240" cy="225"/>
                  </a:xfrm>
                  <a:prstGeom prst="line">
                    <a:avLst/>
                  </a:prstGeom>
                  <a:noFill/>
                  <a:ln w="19050">
                    <a:solidFill>
                      <a:srgbClr val="000000"/>
                    </a:solidFill>
                    <a:round/>
                  </a:ln>
                </p:spPr>
                <p:txBody>
                  <a:bodyPr/>
                  <a:lstStyle/>
                  <a:p>
                    <a:endParaRPr lang="en-US"/>
                  </a:p>
                </p:txBody>
              </p:sp>
              <p:sp>
                <p:nvSpPr>
                  <p:cNvPr id="20519" name="Line 22"/>
                  <p:cNvSpPr>
                    <a:spLocks noChangeShapeType="1"/>
                  </p:cNvSpPr>
                  <p:nvPr/>
                </p:nvSpPr>
                <p:spPr bwMode="auto">
                  <a:xfrm flipH="1">
                    <a:off x="8115" y="6675"/>
                    <a:ext cx="210" cy="240"/>
                  </a:xfrm>
                  <a:prstGeom prst="line">
                    <a:avLst/>
                  </a:prstGeom>
                  <a:noFill/>
                  <a:ln w="19050">
                    <a:solidFill>
                      <a:srgbClr val="000000"/>
                    </a:solidFill>
                    <a:round/>
                  </a:ln>
                </p:spPr>
                <p:txBody>
                  <a:bodyPr/>
                  <a:lstStyle/>
                  <a:p>
                    <a:endParaRPr lang="en-US"/>
                  </a:p>
                </p:txBody>
              </p:sp>
            </p:grpSp>
            <p:grpSp>
              <p:nvGrpSpPr>
                <p:cNvPr id="20497" name="Group 23"/>
                <p:cNvGrpSpPr/>
                <p:nvPr/>
              </p:nvGrpSpPr>
              <p:grpSpPr bwMode="auto">
                <a:xfrm>
                  <a:off x="8505" y="6765"/>
                  <a:ext cx="345" cy="315"/>
                  <a:chOff x="8055" y="6645"/>
                  <a:chExt cx="345" cy="285"/>
                </a:xfrm>
              </p:grpSpPr>
              <p:sp>
                <p:nvSpPr>
                  <p:cNvPr id="20514" name="Oval 24"/>
                  <p:cNvSpPr>
                    <a:spLocks noChangeArrowheads="1"/>
                  </p:cNvSpPr>
                  <p:nvPr/>
                </p:nvSpPr>
                <p:spPr bwMode="auto">
                  <a:xfrm>
                    <a:off x="8055" y="6645"/>
                    <a:ext cx="345" cy="285"/>
                  </a:xfrm>
                  <a:prstGeom prst="ellipse">
                    <a:avLst/>
                  </a:prstGeom>
                  <a:solidFill>
                    <a:srgbClr val="FFFFFF"/>
                  </a:solidFill>
                  <a:ln w="9525">
                    <a:solidFill>
                      <a:srgbClr val="000000"/>
                    </a:solidFill>
                    <a:round/>
                  </a:ln>
                </p:spPr>
                <p:txBody>
                  <a:bodyPr/>
                  <a:lstStyle/>
                  <a:p>
                    <a:endParaRPr lang="ms-MY"/>
                  </a:p>
                </p:txBody>
              </p:sp>
              <p:sp>
                <p:nvSpPr>
                  <p:cNvPr id="20515" name="Line 25"/>
                  <p:cNvSpPr>
                    <a:spLocks noChangeShapeType="1"/>
                  </p:cNvSpPr>
                  <p:nvPr/>
                </p:nvSpPr>
                <p:spPr bwMode="auto">
                  <a:xfrm>
                    <a:off x="8100" y="6675"/>
                    <a:ext cx="240" cy="225"/>
                  </a:xfrm>
                  <a:prstGeom prst="line">
                    <a:avLst/>
                  </a:prstGeom>
                  <a:noFill/>
                  <a:ln w="19050">
                    <a:solidFill>
                      <a:srgbClr val="000000"/>
                    </a:solidFill>
                    <a:round/>
                  </a:ln>
                </p:spPr>
                <p:txBody>
                  <a:bodyPr/>
                  <a:lstStyle/>
                  <a:p>
                    <a:endParaRPr lang="en-US"/>
                  </a:p>
                </p:txBody>
              </p:sp>
              <p:sp>
                <p:nvSpPr>
                  <p:cNvPr id="20516" name="Line 26"/>
                  <p:cNvSpPr>
                    <a:spLocks noChangeShapeType="1"/>
                  </p:cNvSpPr>
                  <p:nvPr/>
                </p:nvSpPr>
                <p:spPr bwMode="auto">
                  <a:xfrm flipH="1">
                    <a:off x="8115" y="6675"/>
                    <a:ext cx="210" cy="240"/>
                  </a:xfrm>
                  <a:prstGeom prst="line">
                    <a:avLst/>
                  </a:prstGeom>
                  <a:noFill/>
                  <a:ln w="19050">
                    <a:solidFill>
                      <a:srgbClr val="000000"/>
                    </a:solidFill>
                    <a:round/>
                  </a:ln>
                </p:spPr>
                <p:txBody>
                  <a:bodyPr/>
                  <a:lstStyle/>
                  <a:p>
                    <a:endParaRPr lang="en-US"/>
                  </a:p>
                </p:txBody>
              </p:sp>
            </p:grpSp>
            <p:grpSp>
              <p:nvGrpSpPr>
                <p:cNvPr id="20498" name="Group 27"/>
                <p:cNvGrpSpPr/>
                <p:nvPr/>
              </p:nvGrpSpPr>
              <p:grpSpPr bwMode="auto">
                <a:xfrm>
                  <a:off x="8865" y="7020"/>
                  <a:ext cx="345" cy="315"/>
                  <a:chOff x="8055" y="6645"/>
                  <a:chExt cx="345" cy="285"/>
                </a:xfrm>
              </p:grpSpPr>
              <p:sp>
                <p:nvSpPr>
                  <p:cNvPr id="20511" name="Oval 28"/>
                  <p:cNvSpPr>
                    <a:spLocks noChangeArrowheads="1"/>
                  </p:cNvSpPr>
                  <p:nvPr/>
                </p:nvSpPr>
                <p:spPr bwMode="auto">
                  <a:xfrm>
                    <a:off x="8055" y="6645"/>
                    <a:ext cx="345" cy="285"/>
                  </a:xfrm>
                  <a:prstGeom prst="ellipse">
                    <a:avLst/>
                  </a:prstGeom>
                  <a:solidFill>
                    <a:srgbClr val="FFFFFF"/>
                  </a:solidFill>
                  <a:ln w="9525">
                    <a:solidFill>
                      <a:srgbClr val="000000"/>
                    </a:solidFill>
                    <a:round/>
                  </a:ln>
                </p:spPr>
                <p:txBody>
                  <a:bodyPr/>
                  <a:lstStyle/>
                  <a:p>
                    <a:endParaRPr lang="ms-MY"/>
                  </a:p>
                </p:txBody>
              </p:sp>
              <p:sp>
                <p:nvSpPr>
                  <p:cNvPr id="20512" name="Line 29"/>
                  <p:cNvSpPr>
                    <a:spLocks noChangeShapeType="1"/>
                  </p:cNvSpPr>
                  <p:nvPr/>
                </p:nvSpPr>
                <p:spPr bwMode="auto">
                  <a:xfrm>
                    <a:off x="8100" y="6675"/>
                    <a:ext cx="240" cy="225"/>
                  </a:xfrm>
                  <a:prstGeom prst="line">
                    <a:avLst/>
                  </a:prstGeom>
                  <a:noFill/>
                  <a:ln w="19050">
                    <a:solidFill>
                      <a:srgbClr val="000000"/>
                    </a:solidFill>
                    <a:round/>
                  </a:ln>
                </p:spPr>
                <p:txBody>
                  <a:bodyPr/>
                  <a:lstStyle/>
                  <a:p>
                    <a:endParaRPr lang="en-US"/>
                  </a:p>
                </p:txBody>
              </p:sp>
              <p:sp>
                <p:nvSpPr>
                  <p:cNvPr id="20513" name="Line 30"/>
                  <p:cNvSpPr>
                    <a:spLocks noChangeShapeType="1"/>
                  </p:cNvSpPr>
                  <p:nvPr/>
                </p:nvSpPr>
                <p:spPr bwMode="auto">
                  <a:xfrm flipH="1">
                    <a:off x="8115" y="6675"/>
                    <a:ext cx="210" cy="240"/>
                  </a:xfrm>
                  <a:prstGeom prst="line">
                    <a:avLst/>
                  </a:prstGeom>
                  <a:noFill/>
                  <a:ln w="19050">
                    <a:solidFill>
                      <a:srgbClr val="000000"/>
                    </a:solidFill>
                    <a:round/>
                  </a:ln>
                </p:spPr>
                <p:txBody>
                  <a:bodyPr/>
                  <a:lstStyle/>
                  <a:p>
                    <a:endParaRPr lang="en-US"/>
                  </a:p>
                </p:txBody>
              </p:sp>
            </p:grpSp>
            <p:grpSp>
              <p:nvGrpSpPr>
                <p:cNvPr id="20499" name="Group 31"/>
                <p:cNvGrpSpPr/>
                <p:nvPr/>
              </p:nvGrpSpPr>
              <p:grpSpPr bwMode="auto">
                <a:xfrm>
                  <a:off x="8475" y="8235"/>
                  <a:ext cx="345" cy="315"/>
                  <a:chOff x="8055" y="8355"/>
                  <a:chExt cx="345" cy="315"/>
                </a:xfrm>
              </p:grpSpPr>
              <p:sp>
                <p:nvSpPr>
                  <p:cNvPr id="20509" name="Oval 32"/>
                  <p:cNvSpPr>
                    <a:spLocks noChangeArrowheads="1"/>
                  </p:cNvSpPr>
                  <p:nvPr/>
                </p:nvSpPr>
                <p:spPr bwMode="auto">
                  <a:xfrm>
                    <a:off x="8055" y="8355"/>
                    <a:ext cx="345" cy="315"/>
                  </a:xfrm>
                  <a:prstGeom prst="ellipse">
                    <a:avLst/>
                  </a:prstGeom>
                  <a:solidFill>
                    <a:srgbClr val="FFFFFF"/>
                  </a:solidFill>
                  <a:ln w="9525">
                    <a:solidFill>
                      <a:srgbClr val="000000"/>
                    </a:solidFill>
                    <a:round/>
                  </a:ln>
                </p:spPr>
                <p:txBody>
                  <a:bodyPr/>
                  <a:lstStyle/>
                  <a:p>
                    <a:endParaRPr lang="ms-MY"/>
                  </a:p>
                </p:txBody>
              </p:sp>
              <p:sp>
                <p:nvSpPr>
                  <p:cNvPr id="20510" name="Oval 33"/>
                  <p:cNvSpPr>
                    <a:spLocks noChangeArrowheads="1"/>
                  </p:cNvSpPr>
                  <p:nvPr/>
                </p:nvSpPr>
                <p:spPr bwMode="auto">
                  <a:xfrm>
                    <a:off x="8167" y="8445"/>
                    <a:ext cx="128" cy="128"/>
                  </a:xfrm>
                  <a:prstGeom prst="ellipse">
                    <a:avLst/>
                  </a:prstGeom>
                  <a:solidFill>
                    <a:srgbClr val="000000"/>
                  </a:solidFill>
                  <a:ln w="9525">
                    <a:solidFill>
                      <a:srgbClr val="000000"/>
                    </a:solidFill>
                    <a:round/>
                  </a:ln>
                </p:spPr>
                <p:txBody>
                  <a:bodyPr/>
                  <a:lstStyle/>
                  <a:p>
                    <a:endParaRPr lang="ms-MY"/>
                  </a:p>
                </p:txBody>
              </p:sp>
            </p:grpSp>
            <p:grpSp>
              <p:nvGrpSpPr>
                <p:cNvPr id="20500" name="Group 34"/>
                <p:cNvGrpSpPr/>
                <p:nvPr/>
              </p:nvGrpSpPr>
              <p:grpSpPr bwMode="auto">
                <a:xfrm>
                  <a:off x="8805" y="8010"/>
                  <a:ext cx="345" cy="315"/>
                  <a:chOff x="8055" y="8355"/>
                  <a:chExt cx="345" cy="315"/>
                </a:xfrm>
              </p:grpSpPr>
              <p:sp>
                <p:nvSpPr>
                  <p:cNvPr id="20507" name="Oval 35"/>
                  <p:cNvSpPr>
                    <a:spLocks noChangeArrowheads="1"/>
                  </p:cNvSpPr>
                  <p:nvPr/>
                </p:nvSpPr>
                <p:spPr bwMode="auto">
                  <a:xfrm>
                    <a:off x="8055" y="8355"/>
                    <a:ext cx="345" cy="315"/>
                  </a:xfrm>
                  <a:prstGeom prst="ellipse">
                    <a:avLst/>
                  </a:prstGeom>
                  <a:solidFill>
                    <a:srgbClr val="FFFFFF"/>
                  </a:solidFill>
                  <a:ln w="9525">
                    <a:solidFill>
                      <a:srgbClr val="000000"/>
                    </a:solidFill>
                    <a:round/>
                  </a:ln>
                </p:spPr>
                <p:txBody>
                  <a:bodyPr/>
                  <a:lstStyle/>
                  <a:p>
                    <a:endParaRPr lang="ms-MY"/>
                  </a:p>
                </p:txBody>
              </p:sp>
              <p:sp>
                <p:nvSpPr>
                  <p:cNvPr id="20508" name="Oval 36"/>
                  <p:cNvSpPr>
                    <a:spLocks noChangeArrowheads="1"/>
                  </p:cNvSpPr>
                  <p:nvPr/>
                </p:nvSpPr>
                <p:spPr bwMode="auto">
                  <a:xfrm>
                    <a:off x="8167" y="8445"/>
                    <a:ext cx="128" cy="128"/>
                  </a:xfrm>
                  <a:prstGeom prst="ellipse">
                    <a:avLst/>
                  </a:prstGeom>
                  <a:solidFill>
                    <a:srgbClr val="000000"/>
                  </a:solidFill>
                  <a:ln w="9525">
                    <a:solidFill>
                      <a:srgbClr val="000000"/>
                    </a:solidFill>
                    <a:round/>
                  </a:ln>
                </p:spPr>
                <p:txBody>
                  <a:bodyPr/>
                  <a:lstStyle/>
                  <a:p>
                    <a:endParaRPr lang="ms-MY"/>
                  </a:p>
                </p:txBody>
              </p:sp>
            </p:grpSp>
            <p:grpSp>
              <p:nvGrpSpPr>
                <p:cNvPr id="20501" name="Group 37"/>
                <p:cNvGrpSpPr/>
                <p:nvPr/>
              </p:nvGrpSpPr>
              <p:grpSpPr bwMode="auto">
                <a:xfrm>
                  <a:off x="7695" y="8250"/>
                  <a:ext cx="345" cy="315"/>
                  <a:chOff x="8055" y="8355"/>
                  <a:chExt cx="345" cy="315"/>
                </a:xfrm>
              </p:grpSpPr>
              <p:sp>
                <p:nvSpPr>
                  <p:cNvPr id="20505" name="Oval 38"/>
                  <p:cNvSpPr>
                    <a:spLocks noChangeArrowheads="1"/>
                  </p:cNvSpPr>
                  <p:nvPr/>
                </p:nvSpPr>
                <p:spPr bwMode="auto">
                  <a:xfrm>
                    <a:off x="8055" y="8355"/>
                    <a:ext cx="345" cy="315"/>
                  </a:xfrm>
                  <a:prstGeom prst="ellipse">
                    <a:avLst/>
                  </a:prstGeom>
                  <a:solidFill>
                    <a:srgbClr val="FFFFFF"/>
                  </a:solidFill>
                  <a:ln w="9525">
                    <a:solidFill>
                      <a:srgbClr val="000000"/>
                    </a:solidFill>
                    <a:round/>
                  </a:ln>
                </p:spPr>
                <p:txBody>
                  <a:bodyPr/>
                  <a:lstStyle/>
                  <a:p>
                    <a:endParaRPr lang="ms-MY"/>
                  </a:p>
                </p:txBody>
              </p:sp>
              <p:sp>
                <p:nvSpPr>
                  <p:cNvPr id="20506" name="Oval 39"/>
                  <p:cNvSpPr>
                    <a:spLocks noChangeArrowheads="1"/>
                  </p:cNvSpPr>
                  <p:nvPr/>
                </p:nvSpPr>
                <p:spPr bwMode="auto">
                  <a:xfrm>
                    <a:off x="8167" y="8445"/>
                    <a:ext cx="128" cy="128"/>
                  </a:xfrm>
                  <a:prstGeom prst="ellipse">
                    <a:avLst/>
                  </a:prstGeom>
                  <a:solidFill>
                    <a:srgbClr val="000000"/>
                  </a:solidFill>
                  <a:ln w="9525">
                    <a:solidFill>
                      <a:srgbClr val="000000"/>
                    </a:solidFill>
                    <a:round/>
                  </a:ln>
                </p:spPr>
                <p:txBody>
                  <a:bodyPr/>
                  <a:lstStyle/>
                  <a:p>
                    <a:endParaRPr lang="ms-MY"/>
                  </a:p>
                </p:txBody>
              </p:sp>
            </p:grpSp>
            <p:grpSp>
              <p:nvGrpSpPr>
                <p:cNvPr id="20502" name="Group 40"/>
                <p:cNvGrpSpPr/>
                <p:nvPr/>
              </p:nvGrpSpPr>
              <p:grpSpPr bwMode="auto">
                <a:xfrm>
                  <a:off x="7380" y="8010"/>
                  <a:ext cx="345" cy="315"/>
                  <a:chOff x="8055" y="8355"/>
                  <a:chExt cx="345" cy="315"/>
                </a:xfrm>
              </p:grpSpPr>
              <p:sp>
                <p:nvSpPr>
                  <p:cNvPr id="20503" name="Oval 41"/>
                  <p:cNvSpPr>
                    <a:spLocks noChangeArrowheads="1"/>
                  </p:cNvSpPr>
                  <p:nvPr/>
                </p:nvSpPr>
                <p:spPr bwMode="auto">
                  <a:xfrm>
                    <a:off x="8055" y="8355"/>
                    <a:ext cx="345" cy="315"/>
                  </a:xfrm>
                  <a:prstGeom prst="ellipse">
                    <a:avLst/>
                  </a:prstGeom>
                  <a:solidFill>
                    <a:srgbClr val="FFFFFF"/>
                  </a:solidFill>
                  <a:ln w="9525">
                    <a:solidFill>
                      <a:srgbClr val="000000"/>
                    </a:solidFill>
                    <a:round/>
                  </a:ln>
                </p:spPr>
                <p:txBody>
                  <a:bodyPr/>
                  <a:lstStyle/>
                  <a:p>
                    <a:endParaRPr lang="ms-MY"/>
                  </a:p>
                </p:txBody>
              </p:sp>
              <p:sp>
                <p:nvSpPr>
                  <p:cNvPr id="20504" name="Oval 42"/>
                  <p:cNvSpPr>
                    <a:spLocks noChangeArrowheads="1"/>
                  </p:cNvSpPr>
                  <p:nvPr/>
                </p:nvSpPr>
                <p:spPr bwMode="auto">
                  <a:xfrm>
                    <a:off x="8167" y="8445"/>
                    <a:ext cx="128" cy="128"/>
                  </a:xfrm>
                  <a:prstGeom prst="ellipse">
                    <a:avLst/>
                  </a:prstGeom>
                  <a:solidFill>
                    <a:srgbClr val="000000"/>
                  </a:solidFill>
                  <a:ln w="9525">
                    <a:solidFill>
                      <a:srgbClr val="000000"/>
                    </a:solidFill>
                    <a:round/>
                  </a:ln>
                </p:spPr>
                <p:txBody>
                  <a:bodyPr/>
                  <a:lstStyle/>
                  <a:p>
                    <a:endParaRPr lang="ms-MY"/>
                  </a:p>
                </p:txBody>
              </p:sp>
            </p:grpSp>
          </p:grpSp>
          <p:sp>
            <p:nvSpPr>
              <p:cNvPr id="20489" name="Line 43"/>
              <p:cNvSpPr>
                <a:spLocks noChangeShapeType="1"/>
              </p:cNvSpPr>
              <p:nvPr/>
            </p:nvSpPr>
            <p:spPr bwMode="auto">
              <a:xfrm>
                <a:off x="5400" y="12024"/>
                <a:ext cx="825" cy="0"/>
              </a:xfrm>
              <a:prstGeom prst="line">
                <a:avLst/>
              </a:prstGeom>
              <a:noFill/>
              <a:ln w="9525">
                <a:solidFill>
                  <a:srgbClr val="000000"/>
                </a:solidFill>
                <a:round/>
                <a:tailEnd type="arrow" w="med" len="med"/>
              </a:ln>
            </p:spPr>
            <p:txBody>
              <a:bodyPr/>
              <a:lstStyle/>
              <a:p>
                <a:endParaRPr lang="en-US"/>
              </a:p>
            </p:txBody>
          </p:sp>
          <p:sp>
            <p:nvSpPr>
              <p:cNvPr id="20490" name="Line 44"/>
              <p:cNvSpPr>
                <a:spLocks noChangeShapeType="1"/>
              </p:cNvSpPr>
              <p:nvPr/>
            </p:nvSpPr>
            <p:spPr bwMode="auto">
              <a:xfrm flipH="1">
                <a:off x="5475" y="12510"/>
                <a:ext cx="2175" cy="0"/>
              </a:xfrm>
              <a:prstGeom prst="line">
                <a:avLst/>
              </a:prstGeom>
              <a:noFill/>
              <a:ln w="9525">
                <a:solidFill>
                  <a:srgbClr val="000000"/>
                </a:solidFill>
                <a:round/>
                <a:tailEnd type="triangle" w="med" len="med"/>
              </a:ln>
            </p:spPr>
            <p:txBody>
              <a:bodyPr/>
              <a:lstStyle/>
              <a:p>
                <a:endParaRPr lang="en-US"/>
              </a:p>
            </p:txBody>
          </p:sp>
          <p:sp>
            <p:nvSpPr>
              <p:cNvPr id="20491" name="Line 45"/>
              <p:cNvSpPr>
                <a:spLocks noChangeShapeType="1"/>
              </p:cNvSpPr>
              <p:nvPr/>
            </p:nvSpPr>
            <p:spPr bwMode="auto">
              <a:xfrm>
                <a:off x="9570" y="12510"/>
                <a:ext cx="2220" cy="0"/>
              </a:xfrm>
              <a:prstGeom prst="line">
                <a:avLst/>
              </a:prstGeom>
              <a:noFill/>
              <a:ln w="9525">
                <a:solidFill>
                  <a:srgbClr val="000000"/>
                </a:solidFill>
                <a:round/>
                <a:tailEnd type="triangle" w="med" len="med"/>
              </a:ln>
            </p:spPr>
            <p:txBody>
              <a:bodyPr/>
              <a:lstStyle/>
              <a:p>
                <a:endParaRPr lang="en-US"/>
              </a:p>
            </p:txBody>
          </p:sp>
        </p:grpSp>
      </p:grpSp>
      <p:sp>
        <p:nvSpPr>
          <p:cNvPr id="20485" name="Text Box 46"/>
          <p:cNvSpPr txBox="1">
            <a:spLocks noChangeArrowheads="1"/>
          </p:cNvSpPr>
          <p:nvPr/>
        </p:nvSpPr>
        <p:spPr bwMode="auto">
          <a:xfrm>
            <a:off x="468313" y="2420938"/>
            <a:ext cx="8675687" cy="2736850"/>
          </a:xfrm>
          <a:prstGeom prst="rect">
            <a:avLst/>
          </a:prstGeom>
          <a:solidFill>
            <a:srgbClr val="FFFFFF"/>
          </a:solidFill>
          <a:ln w="9525">
            <a:noFill/>
            <a:miter lim="800000"/>
          </a:ln>
        </p:spPr>
        <p:txBody>
          <a:bodyPr/>
          <a:lstStyle/>
          <a:p>
            <a:r>
              <a:rPr lang="en-US" sz="2800"/>
              <a:t>For a particular machine:</a:t>
            </a:r>
            <a:endParaRPr lang="en-US" sz="2800"/>
          </a:p>
          <a:p>
            <a:endParaRPr lang="en-US" sz="2800"/>
          </a:p>
          <a:p>
            <a:pPr marL="723900" lvl="1" indent="-266700">
              <a:buFont typeface="Symbol" panose="05050102010706020507" pitchFamily="18" charset="2"/>
              <a:buChar char="·"/>
            </a:pPr>
            <a:r>
              <a:rPr lang="en-US" sz="2800"/>
              <a:t> How B is produced?</a:t>
            </a:r>
            <a:endParaRPr lang="en-US" sz="2800"/>
          </a:p>
          <a:p>
            <a:pPr marL="723900" lvl="1" indent="-266700">
              <a:buFont typeface="Symbol" panose="05050102010706020507" pitchFamily="18" charset="2"/>
              <a:buChar char="·"/>
            </a:pPr>
            <a:r>
              <a:rPr lang="en-US" sz="2800"/>
              <a:t> How do we get currents in rotor to produce  continuous torque? </a:t>
            </a:r>
            <a:endParaRPr lang="en-US" sz="28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a:solidFill>
            <a:schemeClr val="accent5">
              <a:lumMod val="90000"/>
            </a:schemeClr>
          </a:solidFill>
        </p:spPr>
        <p:txBody>
          <a:bodyPr/>
          <a:lstStyle/>
          <a:p>
            <a:r>
              <a:rPr lang="en-US" dirty="0" smtClean="0"/>
              <a:t>Examples</a:t>
            </a:r>
            <a:endParaRPr lang="en-US" dirty="0" smtClean="0"/>
          </a:p>
        </p:txBody>
      </p:sp>
      <p:sp>
        <p:nvSpPr>
          <p:cNvPr id="53253" name="Rectangle 3"/>
          <p:cNvSpPr>
            <a:spLocks noGrp="1" noChangeArrowheads="1"/>
          </p:cNvSpPr>
          <p:nvPr>
            <p:ph type="body" idx="1"/>
          </p:nvPr>
        </p:nvSpPr>
        <p:spPr/>
        <p:txBody>
          <a:bodyPr/>
          <a:lstStyle/>
          <a:p>
            <a:pPr marL="609600" indent="-609600">
              <a:lnSpc>
                <a:spcPct val="90000"/>
              </a:lnSpc>
            </a:pPr>
            <a:r>
              <a:rPr lang="en-GB" sz="2400" smtClean="0"/>
              <a:t>A 4 pole machine on a 50 Hz supply is running at a speed of 1440 rpm what is the slip?</a:t>
            </a:r>
            <a:endParaRPr lang="en-GB" sz="2400" smtClean="0"/>
          </a:p>
          <a:p>
            <a:pPr marL="609600" indent="-609600">
              <a:lnSpc>
                <a:spcPct val="90000"/>
              </a:lnSpc>
            </a:pPr>
            <a:endParaRPr lang="en-GB" sz="2400" smtClean="0"/>
          </a:p>
          <a:p>
            <a:pPr marL="609600" indent="-609600">
              <a:lnSpc>
                <a:spcPct val="90000"/>
              </a:lnSpc>
            </a:pPr>
            <a:r>
              <a:rPr lang="en-GB" sz="2400" smtClean="0"/>
              <a:t>A 10 pole machine operates at a speed of 700 rpm at a slip of 0.0278 what is the supply frequency?</a:t>
            </a:r>
            <a:endParaRPr lang="en-GB" sz="2400" smtClean="0"/>
          </a:p>
          <a:p>
            <a:pPr marL="609600" indent="-609600">
              <a:lnSpc>
                <a:spcPct val="90000"/>
              </a:lnSpc>
            </a:pPr>
            <a:endParaRPr lang="en-GB" sz="2400" smtClean="0"/>
          </a:p>
          <a:p>
            <a:pPr marL="609600" indent="-609600">
              <a:lnSpc>
                <a:spcPct val="90000"/>
              </a:lnSpc>
            </a:pPr>
            <a:r>
              <a:rPr lang="en-GB" sz="2400" smtClean="0"/>
              <a:t>A 50 Hz 4 pole machine is operating at a speed of 1560 rpm what is the slip?</a:t>
            </a:r>
            <a:endParaRPr lang="en-GB" sz="2400" smtClean="0"/>
          </a:p>
          <a:p>
            <a:pPr marL="609600" indent="-609600">
              <a:lnSpc>
                <a:spcPct val="90000"/>
              </a:lnSpc>
            </a:pPr>
            <a:endParaRPr lang="en-GB" sz="2400" smtClean="0"/>
          </a:p>
          <a:p>
            <a:pPr marL="609600" indent="-609600">
              <a:lnSpc>
                <a:spcPct val="90000"/>
              </a:lnSpc>
            </a:pPr>
            <a:r>
              <a:rPr lang="en-GB" sz="2400" smtClean="0"/>
              <a:t>A 6 pole machine operating from a 50 Hz supply has a slip of 1.96, what is the mechanical speed?</a:t>
            </a:r>
            <a:endParaRPr lang="en-US" sz="2400" smtClean="0"/>
          </a:p>
        </p:txBody>
      </p:sp>
      <p:sp>
        <p:nvSpPr>
          <p:cNvPr id="53254" name="Text Box 4"/>
          <p:cNvSpPr txBox="1">
            <a:spLocks noChangeArrowheads="1"/>
          </p:cNvSpPr>
          <p:nvPr/>
        </p:nvSpPr>
        <p:spPr bwMode="auto">
          <a:xfrm>
            <a:off x="971550" y="4581525"/>
            <a:ext cx="7842250" cy="366713"/>
          </a:xfrm>
          <a:prstGeom prst="rect">
            <a:avLst/>
          </a:prstGeom>
          <a:noFill/>
          <a:ln w="9525">
            <a:noFill/>
            <a:miter lim="800000"/>
          </a:ln>
        </p:spPr>
        <p:txBody>
          <a:bodyPr wrap="none">
            <a:spAutoFit/>
          </a:bodyPr>
          <a:lstStyle/>
          <a:p>
            <a:pPr marL="342900" indent="-342900"/>
            <a:r>
              <a:rPr lang="en-US"/>
              <a:t>(a) 60 rpm	(b) 4%		(c) -0.04		(d) none of the above</a:t>
            </a:r>
            <a:endParaRPr lang="en-MY"/>
          </a:p>
        </p:txBody>
      </p:sp>
      <p:sp>
        <p:nvSpPr>
          <p:cNvPr id="53255" name="Text Box 5"/>
          <p:cNvSpPr txBox="1">
            <a:spLocks noChangeArrowheads="1"/>
          </p:cNvSpPr>
          <p:nvPr/>
        </p:nvSpPr>
        <p:spPr bwMode="auto">
          <a:xfrm>
            <a:off x="1042988" y="5805488"/>
            <a:ext cx="7842250" cy="366712"/>
          </a:xfrm>
          <a:prstGeom prst="rect">
            <a:avLst/>
          </a:prstGeom>
          <a:noFill/>
          <a:ln w="9525">
            <a:noFill/>
            <a:miter lim="800000"/>
          </a:ln>
        </p:spPr>
        <p:txBody>
          <a:bodyPr wrap="none">
            <a:spAutoFit/>
          </a:bodyPr>
          <a:lstStyle/>
          <a:p>
            <a:pPr marL="342900" indent="-342900"/>
            <a:r>
              <a:rPr lang="en-US"/>
              <a:t>(a) 980.4 rpm	(b) 960 rpm	(c) -960 rpm	(d) none of the above</a:t>
            </a:r>
            <a:endParaRPr lang="en-MY"/>
          </a:p>
        </p:txBody>
      </p:sp>
      <p:sp>
        <p:nvSpPr>
          <p:cNvPr id="63494" name="Oval 6"/>
          <p:cNvSpPr>
            <a:spLocks noChangeArrowheads="1"/>
          </p:cNvSpPr>
          <p:nvPr/>
        </p:nvSpPr>
        <p:spPr bwMode="auto">
          <a:xfrm>
            <a:off x="6443663" y="4652963"/>
            <a:ext cx="2449512" cy="288925"/>
          </a:xfrm>
          <a:prstGeom prst="ellipse">
            <a:avLst/>
          </a:prstGeom>
          <a:noFill/>
          <a:ln w="38100">
            <a:solidFill>
              <a:srgbClr val="FF3300"/>
            </a:solidFill>
            <a:round/>
          </a:ln>
        </p:spPr>
        <p:txBody>
          <a:bodyPr wrap="none" anchor="ctr"/>
          <a:lstStyle/>
          <a:p>
            <a:endParaRPr lang="ms-MY"/>
          </a:p>
        </p:txBody>
      </p:sp>
      <p:sp>
        <p:nvSpPr>
          <p:cNvPr id="63495" name="Oval 7"/>
          <p:cNvSpPr>
            <a:spLocks noChangeArrowheads="1"/>
          </p:cNvSpPr>
          <p:nvPr/>
        </p:nvSpPr>
        <p:spPr bwMode="auto">
          <a:xfrm>
            <a:off x="6516688" y="5876925"/>
            <a:ext cx="2449512" cy="288925"/>
          </a:xfrm>
          <a:prstGeom prst="ellipse">
            <a:avLst/>
          </a:prstGeom>
          <a:noFill/>
          <a:ln w="38100">
            <a:solidFill>
              <a:srgbClr val="FF3300"/>
            </a:solidFill>
            <a:round/>
          </a:ln>
        </p:spPr>
        <p:txBody>
          <a:bodyPr wrap="none" anchor="ctr"/>
          <a:lstStyle/>
          <a:p>
            <a:endParaRPr lang="ms-MY"/>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494"/>
                                        </p:tgtEl>
                                        <p:attrNameLst>
                                          <p:attrName>style.visibility</p:attrName>
                                        </p:attrNameLst>
                                      </p:cBhvr>
                                      <p:to>
                                        <p:strVal val="visible"/>
                                      </p:to>
                                    </p:set>
                                    <p:animEffect transition="in" filter="fade">
                                      <p:cBhvr>
                                        <p:cTn id="7" dur="2000"/>
                                        <p:tgtEl>
                                          <p:spTgt spid="634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495"/>
                                        </p:tgtEl>
                                        <p:attrNameLst>
                                          <p:attrName>style.visibility</p:attrName>
                                        </p:attrNameLst>
                                      </p:cBhvr>
                                      <p:to>
                                        <p:strVal val="visible"/>
                                      </p:to>
                                    </p:set>
                                    <p:animEffect transition="in" filter="fade">
                                      <p:cBhvr>
                                        <p:cTn id="12" dur="2000"/>
                                        <p:tgtEl>
                                          <p:spTgt spid="63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animBg="1"/>
      <p:bldP spid="6349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467544" y="0"/>
            <a:ext cx="8229600" cy="935038"/>
          </a:xfrm>
          <a:solidFill>
            <a:srgbClr val="FFCC66"/>
          </a:solidFill>
        </p:spPr>
        <p:txBody>
          <a:bodyPr/>
          <a:lstStyle/>
          <a:p>
            <a:pPr eaLnBrk="1" hangingPunct="1"/>
            <a:r>
              <a:rPr lang="en-US" sz="3600" b="1" dirty="0" smtClean="0">
                <a:solidFill>
                  <a:schemeClr val="accent2"/>
                </a:solidFill>
              </a:rPr>
              <a:t>Principle of Operation of DC Motors</a:t>
            </a:r>
            <a:endParaRPr lang="en-US" sz="3600" b="1" dirty="0" smtClean="0">
              <a:solidFill>
                <a:schemeClr val="accent2"/>
              </a:solidFill>
            </a:endParaRPr>
          </a:p>
        </p:txBody>
      </p:sp>
      <p:grpSp>
        <p:nvGrpSpPr>
          <p:cNvPr id="21509" name="Group 83"/>
          <p:cNvGrpSpPr/>
          <p:nvPr/>
        </p:nvGrpSpPr>
        <p:grpSpPr bwMode="auto">
          <a:xfrm>
            <a:off x="1042988" y="981075"/>
            <a:ext cx="2881312" cy="3168650"/>
            <a:chOff x="1565" y="1292"/>
            <a:chExt cx="1401" cy="1525"/>
          </a:xfrm>
        </p:grpSpPr>
        <p:sp>
          <p:nvSpPr>
            <p:cNvPr id="21557" name="Text Box 5"/>
            <p:cNvSpPr txBox="1">
              <a:spLocks noChangeArrowheads="1"/>
            </p:cNvSpPr>
            <p:nvPr/>
          </p:nvSpPr>
          <p:spPr bwMode="auto">
            <a:xfrm>
              <a:off x="2457" y="1292"/>
              <a:ext cx="296" cy="312"/>
            </a:xfrm>
            <a:prstGeom prst="rect">
              <a:avLst/>
            </a:prstGeom>
            <a:solidFill>
              <a:srgbClr val="FFFFFF"/>
            </a:solidFill>
            <a:ln w="9525">
              <a:noFill/>
              <a:miter lim="800000"/>
            </a:ln>
          </p:spPr>
          <p:txBody>
            <a:bodyPr/>
            <a:lstStyle/>
            <a:p>
              <a:r>
                <a:rPr lang="en-GB" b="1" i="1">
                  <a:latin typeface="Times New Roman" panose="02020603050405020304" pitchFamily="18" charset="0"/>
                  <a:cs typeface="Times New Roman" panose="02020603050405020304" pitchFamily="18" charset="0"/>
                </a:rPr>
                <a:t>I</a:t>
              </a:r>
              <a:r>
                <a:rPr lang="en-GB" b="1" i="1" baseline="-30000">
                  <a:latin typeface="Times New Roman" panose="02020603050405020304" pitchFamily="18" charset="0"/>
                  <a:cs typeface="Times New Roman" panose="02020603050405020304" pitchFamily="18" charset="0"/>
                </a:rPr>
                <a:t>f</a:t>
              </a:r>
              <a:endParaRPr lang="en-GB">
                <a:latin typeface="Times New Roman" panose="02020603050405020304" pitchFamily="18" charset="0"/>
                <a:cs typeface="Times New Roman" panose="02020603050405020304" pitchFamily="18" charset="0"/>
              </a:endParaRPr>
            </a:p>
          </p:txBody>
        </p:sp>
        <p:grpSp>
          <p:nvGrpSpPr>
            <p:cNvPr id="21558" name="Group 6"/>
            <p:cNvGrpSpPr/>
            <p:nvPr/>
          </p:nvGrpSpPr>
          <p:grpSpPr bwMode="auto">
            <a:xfrm>
              <a:off x="1565" y="1434"/>
              <a:ext cx="1401" cy="1383"/>
              <a:chOff x="1270" y="1365"/>
              <a:chExt cx="4185" cy="4135"/>
            </a:xfrm>
          </p:grpSpPr>
          <p:sp>
            <p:nvSpPr>
              <p:cNvPr id="21560" name="Oval 34"/>
              <p:cNvSpPr>
                <a:spLocks noChangeArrowheads="1"/>
              </p:cNvSpPr>
              <p:nvPr/>
            </p:nvSpPr>
            <p:spPr bwMode="auto">
              <a:xfrm>
                <a:off x="2225" y="2317"/>
                <a:ext cx="2284" cy="2266"/>
              </a:xfrm>
              <a:prstGeom prst="ellipse">
                <a:avLst/>
              </a:prstGeom>
              <a:solidFill>
                <a:srgbClr val="FFFFFF"/>
              </a:solidFill>
              <a:ln w="9525">
                <a:solidFill>
                  <a:srgbClr val="000000"/>
                </a:solidFill>
                <a:round/>
              </a:ln>
            </p:spPr>
            <p:txBody>
              <a:bodyPr/>
              <a:lstStyle/>
              <a:p>
                <a:endParaRPr lang="ms-MY"/>
              </a:p>
            </p:txBody>
          </p:sp>
          <p:sp>
            <p:nvSpPr>
              <p:cNvPr id="21561" name="Arc 33"/>
              <p:cNvSpPr/>
              <p:nvPr/>
            </p:nvSpPr>
            <p:spPr bwMode="auto">
              <a:xfrm>
                <a:off x="3374" y="2189"/>
                <a:ext cx="358" cy="8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ln>
            </p:spPr>
            <p:txBody>
              <a:bodyPr/>
              <a:lstStyle/>
              <a:p>
                <a:endParaRPr lang="en-US"/>
              </a:p>
            </p:txBody>
          </p:sp>
          <p:sp>
            <p:nvSpPr>
              <p:cNvPr id="21562" name="Arc 32"/>
              <p:cNvSpPr/>
              <p:nvPr/>
            </p:nvSpPr>
            <p:spPr bwMode="auto">
              <a:xfrm flipH="1">
                <a:off x="3033" y="2189"/>
                <a:ext cx="357" cy="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ln>
            </p:spPr>
            <p:txBody>
              <a:bodyPr/>
              <a:lstStyle/>
              <a:p>
                <a:endParaRPr lang="en-US"/>
              </a:p>
            </p:txBody>
          </p:sp>
          <p:sp>
            <p:nvSpPr>
              <p:cNvPr id="21563" name="Line 31"/>
              <p:cNvSpPr>
                <a:spLocks noChangeShapeType="1"/>
              </p:cNvSpPr>
              <p:nvPr/>
            </p:nvSpPr>
            <p:spPr bwMode="auto">
              <a:xfrm flipV="1">
                <a:off x="3717" y="1806"/>
                <a:ext cx="0" cy="447"/>
              </a:xfrm>
              <a:prstGeom prst="line">
                <a:avLst/>
              </a:prstGeom>
              <a:noFill/>
              <a:ln w="9525">
                <a:solidFill>
                  <a:srgbClr val="000000"/>
                </a:solidFill>
                <a:round/>
              </a:ln>
            </p:spPr>
            <p:txBody>
              <a:bodyPr/>
              <a:lstStyle/>
              <a:p>
                <a:endParaRPr lang="en-US"/>
              </a:p>
            </p:txBody>
          </p:sp>
          <p:sp>
            <p:nvSpPr>
              <p:cNvPr id="21564" name="Line 30"/>
              <p:cNvSpPr>
                <a:spLocks noChangeShapeType="1"/>
              </p:cNvSpPr>
              <p:nvPr/>
            </p:nvSpPr>
            <p:spPr bwMode="auto">
              <a:xfrm flipV="1">
                <a:off x="3049" y="1791"/>
                <a:ext cx="0" cy="447"/>
              </a:xfrm>
              <a:prstGeom prst="line">
                <a:avLst/>
              </a:prstGeom>
              <a:noFill/>
              <a:ln w="9525">
                <a:solidFill>
                  <a:srgbClr val="000000"/>
                </a:solidFill>
                <a:round/>
              </a:ln>
            </p:spPr>
            <p:txBody>
              <a:bodyPr/>
              <a:lstStyle/>
              <a:p>
                <a:endParaRPr lang="en-US"/>
              </a:p>
            </p:txBody>
          </p:sp>
          <p:grpSp>
            <p:nvGrpSpPr>
              <p:cNvPr id="21565" name="Group 26"/>
              <p:cNvGrpSpPr/>
              <p:nvPr/>
            </p:nvGrpSpPr>
            <p:grpSpPr bwMode="auto">
              <a:xfrm>
                <a:off x="2675" y="1966"/>
                <a:ext cx="327" cy="287"/>
                <a:chOff x="4770" y="2940"/>
                <a:chExt cx="315" cy="270"/>
              </a:xfrm>
            </p:grpSpPr>
            <p:sp>
              <p:nvSpPr>
                <p:cNvPr id="21585" name="Oval 29"/>
                <p:cNvSpPr>
                  <a:spLocks noChangeArrowheads="1"/>
                </p:cNvSpPr>
                <p:nvPr/>
              </p:nvSpPr>
              <p:spPr bwMode="auto">
                <a:xfrm>
                  <a:off x="4770" y="2940"/>
                  <a:ext cx="315" cy="270"/>
                </a:xfrm>
                <a:prstGeom prst="ellipse">
                  <a:avLst/>
                </a:prstGeom>
                <a:solidFill>
                  <a:srgbClr val="FFFFFF"/>
                </a:solidFill>
                <a:ln w="9525">
                  <a:solidFill>
                    <a:srgbClr val="000000"/>
                  </a:solidFill>
                  <a:round/>
                </a:ln>
              </p:spPr>
              <p:txBody>
                <a:bodyPr/>
                <a:lstStyle/>
                <a:p>
                  <a:endParaRPr lang="ms-MY"/>
                </a:p>
              </p:txBody>
            </p:sp>
            <p:sp>
              <p:nvSpPr>
                <p:cNvPr id="21586" name="Line 28"/>
                <p:cNvSpPr>
                  <a:spLocks noChangeShapeType="1"/>
                </p:cNvSpPr>
                <p:nvPr/>
              </p:nvSpPr>
              <p:spPr bwMode="auto">
                <a:xfrm>
                  <a:off x="4825" y="2970"/>
                  <a:ext cx="195" cy="225"/>
                </a:xfrm>
                <a:prstGeom prst="line">
                  <a:avLst/>
                </a:prstGeom>
                <a:noFill/>
                <a:ln w="9525">
                  <a:solidFill>
                    <a:srgbClr val="000000"/>
                  </a:solidFill>
                  <a:round/>
                </a:ln>
              </p:spPr>
              <p:txBody>
                <a:bodyPr/>
                <a:lstStyle/>
                <a:p>
                  <a:endParaRPr lang="en-US"/>
                </a:p>
              </p:txBody>
            </p:sp>
            <p:sp>
              <p:nvSpPr>
                <p:cNvPr id="21587" name="Line 27"/>
                <p:cNvSpPr>
                  <a:spLocks noChangeShapeType="1"/>
                </p:cNvSpPr>
                <p:nvPr/>
              </p:nvSpPr>
              <p:spPr bwMode="auto">
                <a:xfrm flipH="1">
                  <a:off x="4830" y="2970"/>
                  <a:ext cx="180" cy="210"/>
                </a:xfrm>
                <a:prstGeom prst="line">
                  <a:avLst/>
                </a:prstGeom>
                <a:noFill/>
                <a:ln w="9525">
                  <a:solidFill>
                    <a:srgbClr val="000000"/>
                  </a:solidFill>
                  <a:round/>
                </a:ln>
              </p:spPr>
              <p:txBody>
                <a:bodyPr/>
                <a:lstStyle/>
                <a:p>
                  <a:endParaRPr lang="en-US"/>
                </a:p>
              </p:txBody>
            </p:sp>
          </p:grpSp>
          <p:sp>
            <p:nvSpPr>
              <p:cNvPr id="21566" name="Arc 25"/>
              <p:cNvSpPr/>
              <p:nvPr/>
            </p:nvSpPr>
            <p:spPr bwMode="auto">
              <a:xfrm flipV="1">
                <a:off x="3390" y="4631"/>
                <a:ext cx="332" cy="5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ln>
            </p:spPr>
            <p:txBody>
              <a:bodyPr/>
              <a:lstStyle/>
              <a:p>
                <a:endParaRPr lang="en-US"/>
              </a:p>
            </p:txBody>
          </p:sp>
          <p:sp>
            <p:nvSpPr>
              <p:cNvPr id="21567" name="Arc 24"/>
              <p:cNvSpPr/>
              <p:nvPr/>
            </p:nvSpPr>
            <p:spPr bwMode="auto">
              <a:xfrm flipH="1" flipV="1">
                <a:off x="3038" y="4631"/>
                <a:ext cx="342" cy="5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ln>
            </p:spPr>
            <p:txBody>
              <a:bodyPr/>
              <a:lstStyle/>
              <a:p>
                <a:endParaRPr lang="en-US"/>
              </a:p>
            </p:txBody>
          </p:sp>
          <p:sp>
            <p:nvSpPr>
              <p:cNvPr id="21568" name="Line 23"/>
              <p:cNvSpPr>
                <a:spLocks noChangeShapeType="1"/>
              </p:cNvSpPr>
              <p:nvPr/>
            </p:nvSpPr>
            <p:spPr bwMode="auto">
              <a:xfrm flipV="1">
                <a:off x="3048" y="4640"/>
                <a:ext cx="0" cy="458"/>
              </a:xfrm>
              <a:prstGeom prst="line">
                <a:avLst/>
              </a:prstGeom>
              <a:noFill/>
              <a:ln w="9525">
                <a:solidFill>
                  <a:srgbClr val="000000"/>
                </a:solidFill>
                <a:round/>
              </a:ln>
            </p:spPr>
            <p:txBody>
              <a:bodyPr/>
              <a:lstStyle/>
              <a:p>
                <a:endParaRPr lang="en-US"/>
              </a:p>
            </p:txBody>
          </p:sp>
          <p:sp>
            <p:nvSpPr>
              <p:cNvPr id="21569" name="Line 22"/>
              <p:cNvSpPr>
                <a:spLocks noChangeShapeType="1"/>
              </p:cNvSpPr>
              <p:nvPr/>
            </p:nvSpPr>
            <p:spPr bwMode="auto">
              <a:xfrm flipV="1">
                <a:off x="3711" y="4653"/>
                <a:ext cx="0" cy="447"/>
              </a:xfrm>
              <a:prstGeom prst="line">
                <a:avLst/>
              </a:prstGeom>
              <a:noFill/>
              <a:ln w="9525">
                <a:solidFill>
                  <a:srgbClr val="000000"/>
                </a:solidFill>
                <a:round/>
              </a:ln>
            </p:spPr>
            <p:txBody>
              <a:bodyPr/>
              <a:lstStyle/>
              <a:p>
                <a:endParaRPr lang="en-US"/>
              </a:p>
            </p:txBody>
          </p:sp>
          <p:grpSp>
            <p:nvGrpSpPr>
              <p:cNvPr id="21570" name="Group 19"/>
              <p:cNvGrpSpPr/>
              <p:nvPr/>
            </p:nvGrpSpPr>
            <p:grpSpPr bwMode="auto">
              <a:xfrm>
                <a:off x="3748" y="1934"/>
                <a:ext cx="326" cy="287"/>
                <a:chOff x="5805" y="2910"/>
                <a:chExt cx="315" cy="270"/>
              </a:xfrm>
            </p:grpSpPr>
            <p:sp>
              <p:nvSpPr>
                <p:cNvPr id="21583" name="Oval 21"/>
                <p:cNvSpPr>
                  <a:spLocks noChangeArrowheads="1"/>
                </p:cNvSpPr>
                <p:nvPr/>
              </p:nvSpPr>
              <p:spPr bwMode="auto">
                <a:xfrm>
                  <a:off x="5805" y="2910"/>
                  <a:ext cx="315" cy="270"/>
                </a:xfrm>
                <a:prstGeom prst="ellipse">
                  <a:avLst/>
                </a:prstGeom>
                <a:solidFill>
                  <a:srgbClr val="FFFFFF"/>
                </a:solidFill>
                <a:ln w="9525">
                  <a:solidFill>
                    <a:srgbClr val="000000"/>
                  </a:solidFill>
                  <a:round/>
                </a:ln>
              </p:spPr>
              <p:txBody>
                <a:bodyPr/>
                <a:lstStyle/>
                <a:p>
                  <a:endParaRPr lang="ms-MY"/>
                </a:p>
              </p:txBody>
            </p:sp>
            <p:sp>
              <p:nvSpPr>
                <p:cNvPr id="21584" name="Oval 20"/>
                <p:cNvSpPr>
                  <a:spLocks noChangeArrowheads="1"/>
                </p:cNvSpPr>
                <p:nvPr/>
              </p:nvSpPr>
              <p:spPr bwMode="auto">
                <a:xfrm>
                  <a:off x="5930" y="3014"/>
                  <a:ext cx="70" cy="56"/>
                </a:xfrm>
                <a:prstGeom prst="ellipse">
                  <a:avLst/>
                </a:prstGeom>
                <a:solidFill>
                  <a:srgbClr val="000000"/>
                </a:solidFill>
                <a:ln w="9525">
                  <a:solidFill>
                    <a:srgbClr val="000000"/>
                  </a:solidFill>
                  <a:round/>
                </a:ln>
              </p:spPr>
              <p:txBody>
                <a:bodyPr/>
                <a:lstStyle/>
                <a:p>
                  <a:endParaRPr lang="ms-MY"/>
                </a:p>
              </p:txBody>
            </p:sp>
          </p:grpSp>
          <p:grpSp>
            <p:nvGrpSpPr>
              <p:cNvPr id="21571" name="Group 16"/>
              <p:cNvGrpSpPr/>
              <p:nvPr/>
            </p:nvGrpSpPr>
            <p:grpSpPr bwMode="auto">
              <a:xfrm>
                <a:off x="2681" y="4658"/>
                <a:ext cx="326" cy="287"/>
                <a:chOff x="5805" y="2910"/>
                <a:chExt cx="315" cy="270"/>
              </a:xfrm>
            </p:grpSpPr>
            <p:sp>
              <p:nvSpPr>
                <p:cNvPr id="21581" name="Oval 18"/>
                <p:cNvSpPr>
                  <a:spLocks noChangeArrowheads="1"/>
                </p:cNvSpPr>
                <p:nvPr/>
              </p:nvSpPr>
              <p:spPr bwMode="auto">
                <a:xfrm>
                  <a:off x="5805" y="2910"/>
                  <a:ext cx="315" cy="270"/>
                </a:xfrm>
                <a:prstGeom prst="ellipse">
                  <a:avLst/>
                </a:prstGeom>
                <a:solidFill>
                  <a:srgbClr val="FFFFFF"/>
                </a:solidFill>
                <a:ln w="9525">
                  <a:solidFill>
                    <a:srgbClr val="000000"/>
                  </a:solidFill>
                  <a:round/>
                </a:ln>
              </p:spPr>
              <p:txBody>
                <a:bodyPr/>
                <a:lstStyle/>
                <a:p>
                  <a:endParaRPr lang="ms-MY"/>
                </a:p>
              </p:txBody>
            </p:sp>
            <p:sp>
              <p:nvSpPr>
                <p:cNvPr id="21582" name="Oval 17"/>
                <p:cNvSpPr>
                  <a:spLocks noChangeArrowheads="1"/>
                </p:cNvSpPr>
                <p:nvPr/>
              </p:nvSpPr>
              <p:spPr bwMode="auto">
                <a:xfrm>
                  <a:off x="5930" y="3014"/>
                  <a:ext cx="70" cy="56"/>
                </a:xfrm>
                <a:prstGeom prst="ellipse">
                  <a:avLst/>
                </a:prstGeom>
                <a:solidFill>
                  <a:srgbClr val="000000"/>
                </a:solidFill>
                <a:ln w="9525">
                  <a:solidFill>
                    <a:srgbClr val="000000"/>
                  </a:solidFill>
                  <a:round/>
                </a:ln>
              </p:spPr>
              <p:txBody>
                <a:bodyPr/>
                <a:lstStyle/>
                <a:p>
                  <a:endParaRPr lang="ms-MY"/>
                </a:p>
              </p:txBody>
            </p:sp>
          </p:grpSp>
          <p:grpSp>
            <p:nvGrpSpPr>
              <p:cNvPr id="21572" name="Group 12"/>
              <p:cNvGrpSpPr/>
              <p:nvPr/>
            </p:nvGrpSpPr>
            <p:grpSpPr bwMode="auto">
              <a:xfrm>
                <a:off x="3753" y="4669"/>
                <a:ext cx="326" cy="287"/>
                <a:chOff x="4770" y="2940"/>
                <a:chExt cx="315" cy="270"/>
              </a:xfrm>
            </p:grpSpPr>
            <p:sp>
              <p:nvSpPr>
                <p:cNvPr id="21578" name="Oval 15"/>
                <p:cNvSpPr>
                  <a:spLocks noChangeArrowheads="1"/>
                </p:cNvSpPr>
                <p:nvPr/>
              </p:nvSpPr>
              <p:spPr bwMode="auto">
                <a:xfrm>
                  <a:off x="4770" y="2940"/>
                  <a:ext cx="315" cy="270"/>
                </a:xfrm>
                <a:prstGeom prst="ellipse">
                  <a:avLst/>
                </a:prstGeom>
                <a:solidFill>
                  <a:srgbClr val="FFFFFF"/>
                </a:solidFill>
                <a:ln w="9525">
                  <a:solidFill>
                    <a:srgbClr val="000000"/>
                  </a:solidFill>
                  <a:round/>
                </a:ln>
              </p:spPr>
              <p:txBody>
                <a:bodyPr/>
                <a:lstStyle/>
                <a:p>
                  <a:endParaRPr lang="ms-MY"/>
                </a:p>
              </p:txBody>
            </p:sp>
            <p:sp>
              <p:nvSpPr>
                <p:cNvPr id="21579" name="Line 14"/>
                <p:cNvSpPr>
                  <a:spLocks noChangeShapeType="1"/>
                </p:cNvSpPr>
                <p:nvPr/>
              </p:nvSpPr>
              <p:spPr bwMode="auto">
                <a:xfrm>
                  <a:off x="4825" y="2970"/>
                  <a:ext cx="195" cy="225"/>
                </a:xfrm>
                <a:prstGeom prst="line">
                  <a:avLst/>
                </a:prstGeom>
                <a:noFill/>
                <a:ln w="9525">
                  <a:solidFill>
                    <a:srgbClr val="000000"/>
                  </a:solidFill>
                  <a:round/>
                </a:ln>
              </p:spPr>
              <p:txBody>
                <a:bodyPr/>
                <a:lstStyle/>
                <a:p>
                  <a:endParaRPr lang="en-US"/>
                </a:p>
              </p:txBody>
            </p:sp>
            <p:sp>
              <p:nvSpPr>
                <p:cNvPr id="21580" name="Line 13"/>
                <p:cNvSpPr>
                  <a:spLocks noChangeShapeType="1"/>
                </p:cNvSpPr>
                <p:nvPr/>
              </p:nvSpPr>
              <p:spPr bwMode="auto">
                <a:xfrm flipH="1">
                  <a:off x="4830" y="2970"/>
                  <a:ext cx="180" cy="210"/>
                </a:xfrm>
                <a:prstGeom prst="line">
                  <a:avLst/>
                </a:prstGeom>
                <a:noFill/>
                <a:ln w="9525">
                  <a:solidFill>
                    <a:srgbClr val="000000"/>
                  </a:solidFill>
                  <a:round/>
                </a:ln>
              </p:spPr>
              <p:txBody>
                <a:bodyPr/>
                <a:lstStyle/>
                <a:p>
                  <a:endParaRPr lang="en-US"/>
                </a:p>
              </p:txBody>
            </p:sp>
          </p:grpSp>
          <p:sp>
            <p:nvSpPr>
              <p:cNvPr id="21573" name="Oval 11"/>
              <p:cNvSpPr>
                <a:spLocks noChangeArrowheads="1"/>
              </p:cNvSpPr>
              <p:nvPr/>
            </p:nvSpPr>
            <p:spPr bwMode="auto">
              <a:xfrm>
                <a:off x="1677" y="1770"/>
                <a:ext cx="3371" cy="3352"/>
              </a:xfrm>
              <a:prstGeom prst="ellipse">
                <a:avLst/>
              </a:prstGeom>
              <a:noFill/>
              <a:ln w="9525">
                <a:solidFill>
                  <a:srgbClr val="000000"/>
                </a:solidFill>
                <a:round/>
              </a:ln>
            </p:spPr>
            <p:txBody>
              <a:bodyPr/>
              <a:lstStyle/>
              <a:p>
                <a:endParaRPr lang="ms-MY"/>
              </a:p>
            </p:txBody>
          </p:sp>
          <p:sp>
            <p:nvSpPr>
              <p:cNvPr id="21574" name="Rectangle 10"/>
              <p:cNvSpPr>
                <a:spLocks noChangeArrowheads="1"/>
              </p:cNvSpPr>
              <p:nvPr/>
            </p:nvSpPr>
            <p:spPr bwMode="auto">
              <a:xfrm>
                <a:off x="3060" y="1743"/>
                <a:ext cx="642" cy="125"/>
              </a:xfrm>
              <a:prstGeom prst="rect">
                <a:avLst/>
              </a:prstGeom>
              <a:solidFill>
                <a:srgbClr val="FFFFFF"/>
              </a:solidFill>
              <a:ln w="9525">
                <a:noFill/>
                <a:miter lim="800000"/>
              </a:ln>
            </p:spPr>
            <p:txBody>
              <a:bodyPr/>
              <a:lstStyle/>
              <a:p>
                <a:endParaRPr lang="ms-MY"/>
              </a:p>
            </p:txBody>
          </p:sp>
          <p:sp>
            <p:nvSpPr>
              <p:cNvPr id="21575" name="Rectangle 9"/>
              <p:cNvSpPr>
                <a:spLocks noChangeArrowheads="1"/>
              </p:cNvSpPr>
              <p:nvPr/>
            </p:nvSpPr>
            <p:spPr bwMode="auto">
              <a:xfrm>
                <a:off x="3048" y="5044"/>
                <a:ext cx="642" cy="124"/>
              </a:xfrm>
              <a:prstGeom prst="rect">
                <a:avLst/>
              </a:prstGeom>
              <a:solidFill>
                <a:srgbClr val="FFFFFF"/>
              </a:solidFill>
              <a:ln w="9525">
                <a:noFill/>
                <a:miter lim="800000"/>
              </a:ln>
            </p:spPr>
            <p:txBody>
              <a:bodyPr/>
              <a:lstStyle/>
              <a:p>
                <a:endParaRPr lang="ms-MY"/>
              </a:p>
            </p:txBody>
          </p:sp>
          <p:sp>
            <p:nvSpPr>
              <p:cNvPr id="21576" name="Oval 8"/>
              <p:cNvSpPr>
                <a:spLocks noChangeArrowheads="1"/>
              </p:cNvSpPr>
              <p:nvPr/>
            </p:nvSpPr>
            <p:spPr bwMode="auto">
              <a:xfrm>
                <a:off x="1270" y="1365"/>
                <a:ext cx="4185" cy="4135"/>
              </a:xfrm>
              <a:prstGeom prst="ellipse">
                <a:avLst/>
              </a:prstGeom>
              <a:noFill/>
              <a:ln w="9525">
                <a:solidFill>
                  <a:srgbClr val="000000"/>
                </a:solidFill>
                <a:round/>
              </a:ln>
            </p:spPr>
            <p:txBody>
              <a:bodyPr/>
              <a:lstStyle/>
              <a:p>
                <a:endParaRPr lang="ms-MY"/>
              </a:p>
            </p:txBody>
          </p:sp>
          <p:sp>
            <p:nvSpPr>
              <p:cNvPr id="21577" name="Line 7"/>
              <p:cNvSpPr>
                <a:spLocks noChangeShapeType="1"/>
              </p:cNvSpPr>
              <p:nvPr/>
            </p:nvSpPr>
            <p:spPr bwMode="auto">
              <a:xfrm flipH="1">
                <a:off x="3037" y="5008"/>
                <a:ext cx="5" cy="75"/>
              </a:xfrm>
              <a:prstGeom prst="line">
                <a:avLst/>
              </a:prstGeom>
              <a:noFill/>
              <a:ln w="9525">
                <a:solidFill>
                  <a:srgbClr val="000000"/>
                </a:solidFill>
                <a:round/>
              </a:ln>
            </p:spPr>
            <p:txBody>
              <a:bodyPr/>
              <a:lstStyle/>
              <a:p>
                <a:endParaRPr lang="en-US"/>
              </a:p>
            </p:txBody>
          </p:sp>
        </p:grpSp>
        <p:sp>
          <p:nvSpPr>
            <p:cNvPr id="21559" name="Line 4"/>
            <p:cNvSpPr>
              <a:spLocks noChangeShapeType="1"/>
            </p:cNvSpPr>
            <p:nvPr/>
          </p:nvSpPr>
          <p:spPr bwMode="auto">
            <a:xfrm flipH="1">
              <a:off x="2273" y="1364"/>
              <a:ext cx="176" cy="232"/>
            </a:xfrm>
            <a:prstGeom prst="line">
              <a:avLst/>
            </a:prstGeom>
            <a:noFill/>
            <a:ln w="9525">
              <a:solidFill>
                <a:srgbClr val="000000"/>
              </a:solidFill>
              <a:round/>
              <a:tailEnd type="triangle" w="med" len="med"/>
            </a:ln>
          </p:spPr>
          <p:txBody>
            <a:bodyPr/>
            <a:lstStyle/>
            <a:p>
              <a:endParaRPr lang="en-US"/>
            </a:p>
          </p:txBody>
        </p:sp>
      </p:grpSp>
      <p:sp>
        <p:nvSpPr>
          <p:cNvPr id="21510" name="Text Box 84"/>
          <p:cNvSpPr txBox="1">
            <a:spLocks noChangeArrowheads="1"/>
          </p:cNvSpPr>
          <p:nvPr/>
        </p:nvSpPr>
        <p:spPr bwMode="auto">
          <a:xfrm>
            <a:off x="468313" y="4652963"/>
            <a:ext cx="3887787" cy="1439862"/>
          </a:xfrm>
          <a:prstGeom prst="rect">
            <a:avLst/>
          </a:prstGeom>
          <a:solidFill>
            <a:srgbClr val="FFFFFF"/>
          </a:solidFill>
          <a:ln w="9525">
            <a:solidFill>
              <a:srgbClr val="000000"/>
            </a:solidFill>
            <a:miter lim="800000"/>
          </a:ln>
        </p:spPr>
        <p:txBody>
          <a:bodyPr/>
          <a:lstStyle/>
          <a:p>
            <a:r>
              <a:rPr lang="en-US" sz="2400">
                <a:latin typeface="Times New Roman" panose="02020603050405020304" pitchFamily="18" charset="0"/>
                <a:cs typeface="Times New Roman" panose="02020603050405020304" pitchFamily="18" charset="0"/>
              </a:rPr>
              <a:t>Field winding (2 coils in series as shown) carries field current </a:t>
            </a:r>
            <a:r>
              <a:rPr lang="en-US" sz="2400" i="1">
                <a:latin typeface="Times New Roman" panose="02020603050405020304" pitchFamily="18" charset="0"/>
                <a:cs typeface="Times New Roman" panose="02020603050405020304" pitchFamily="18" charset="0"/>
              </a:rPr>
              <a:t>I</a:t>
            </a:r>
            <a:r>
              <a:rPr lang="en-US" sz="2400" i="1" baseline="-25000">
                <a:latin typeface="Times New Roman" panose="02020603050405020304" pitchFamily="18" charset="0"/>
                <a:cs typeface="Times New Roman" panose="02020603050405020304" pitchFamily="18" charset="0"/>
              </a:rPr>
              <a:t>f</a:t>
            </a:r>
            <a:r>
              <a:rPr lang="en-US" sz="2400" i="1">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sp>
        <p:nvSpPr>
          <p:cNvPr id="21511" name="Text Box 85"/>
          <p:cNvSpPr txBox="1">
            <a:spLocks noChangeArrowheads="1"/>
          </p:cNvSpPr>
          <p:nvPr/>
        </p:nvSpPr>
        <p:spPr bwMode="auto">
          <a:xfrm>
            <a:off x="5435600" y="4654550"/>
            <a:ext cx="3063875" cy="935038"/>
          </a:xfrm>
          <a:prstGeom prst="rect">
            <a:avLst/>
          </a:prstGeom>
          <a:solidFill>
            <a:srgbClr val="FFFFFF"/>
          </a:solidFill>
          <a:ln w="9525">
            <a:solidFill>
              <a:srgbClr val="000000"/>
            </a:solidFill>
            <a:miter lim="800000"/>
          </a:ln>
        </p:spPr>
        <p:txBody>
          <a:bodyPr/>
          <a:lstStyle/>
          <a:p>
            <a:r>
              <a:rPr lang="en-US" sz="2400" i="1">
                <a:latin typeface="Times New Roman" panose="02020603050405020304" pitchFamily="18" charset="0"/>
                <a:cs typeface="Times New Roman" panose="02020603050405020304" pitchFamily="18" charset="0"/>
              </a:rPr>
              <a:t>I</a:t>
            </a:r>
            <a:r>
              <a:rPr lang="en-US" sz="2400" i="1" baseline="-25000">
                <a:latin typeface="Times New Roman" panose="02020603050405020304" pitchFamily="18" charset="0"/>
                <a:cs typeface="Times New Roman" panose="02020603050405020304" pitchFamily="18" charset="0"/>
              </a:rPr>
              <a:t>f</a:t>
            </a:r>
            <a:r>
              <a:rPr lang="en-US" sz="2400">
                <a:latin typeface="Times New Roman" panose="02020603050405020304" pitchFamily="18" charset="0"/>
                <a:cs typeface="Times New Roman" panose="02020603050405020304" pitchFamily="18" charset="0"/>
              </a:rPr>
              <a:t> sets up magnetic field shape as shown</a:t>
            </a:r>
            <a:endParaRPr lang="en-US" sz="2400">
              <a:latin typeface="Times New Roman" panose="02020603050405020304" pitchFamily="18" charset="0"/>
              <a:cs typeface="Times New Roman" panose="02020603050405020304" pitchFamily="18" charset="0"/>
            </a:endParaRPr>
          </a:p>
        </p:txBody>
      </p:sp>
      <p:grpSp>
        <p:nvGrpSpPr>
          <p:cNvPr id="21512" name="Group 88"/>
          <p:cNvGrpSpPr/>
          <p:nvPr/>
        </p:nvGrpSpPr>
        <p:grpSpPr bwMode="auto">
          <a:xfrm>
            <a:off x="5003800" y="1196975"/>
            <a:ext cx="3024188" cy="2952750"/>
            <a:chOff x="3152" y="754"/>
            <a:chExt cx="1905" cy="1860"/>
          </a:xfrm>
        </p:grpSpPr>
        <p:grpSp>
          <p:nvGrpSpPr>
            <p:cNvPr id="21514" name="Group 52"/>
            <p:cNvGrpSpPr/>
            <p:nvPr/>
          </p:nvGrpSpPr>
          <p:grpSpPr bwMode="auto">
            <a:xfrm>
              <a:off x="3152" y="754"/>
              <a:ext cx="1905" cy="1860"/>
              <a:chOff x="1270" y="1365"/>
              <a:chExt cx="4185" cy="4135"/>
            </a:xfrm>
          </p:grpSpPr>
          <p:sp>
            <p:nvSpPr>
              <p:cNvPr id="21529" name="Oval 80"/>
              <p:cNvSpPr>
                <a:spLocks noChangeArrowheads="1"/>
              </p:cNvSpPr>
              <p:nvPr/>
            </p:nvSpPr>
            <p:spPr bwMode="auto">
              <a:xfrm>
                <a:off x="2225" y="2317"/>
                <a:ext cx="2284" cy="2266"/>
              </a:xfrm>
              <a:prstGeom prst="ellipse">
                <a:avLst/>
              </a:prstGeom>
              <a:solidFill>
                <a:srgbClr val="FFFFFF"/>
              </a:solidFill>
              <a:ln w="9525">
                <a:solidFill>
                  <a:srgbClr val="000000"/>
                </a:solidFill>
                <a:round/>
              </a:ln>
            </p:spPr>
            <p:txBody>
              <a:bodyPr/>
              <a:lstStyle/>
              <a:p>
                <a:endParaRPr lang="ms-MY"/>
              </a:p>
            </p:txBody>
          </p:sp>
          <p:sp>
            <p:nvSpPr>
              <p:cNvPr id="21530" name="Arc 79"/>
              <p:cNvSpPr/>
              <p:nvPr/>
            </p:nvSpPr>
            <p:spPr bwMode="auto">
              <a:xfrm>
                <a:off x="3374" y="2189"/>
                <a:ext cx="358" cy="8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ln>
            </p:spPr>
            <p:txBody>
              <a:bodyPr/>
              <a:lstStyle/>
              <a:p>
                <a:endParaRPr lang="en-US"/>
              </a:p>
            </p:txBody>
          </p:sp>
          <p:sp>
            <p:nvSpPr>
              <p:cNvPr id="21531" name="Arc 78"/>
              <p:cNvSpPr/>
              <p:nvPr/>
            </p:nvSpPr>
            <p:spPr bwMode="auto">
              <a:xfrm flipH="1">
                <a:off x="3033" y="2189"/>
                <a:ext cx="357" cy="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ln>
            </p:spPr>
            <p:txBody>
              <a:bodyPr/>
              <a:lstStyle/>
              <a:p>
                <a:endParaRPr lang="en-US"/>
              </a:p>
            </p:txBody>
          </p:sp>
          <p:sp>
            <p:nvSpPr>
              <p:cNvPr id="21532" name="Line 77"/>
              <p:cNvSpPr>
                <a:spLocks noChangeShapeType="1"/>
              </p:cNvSpPr>
              <p:nvPr/>
            </p:nvSpPr>
            <p:spPr bwMode="auto">
              <a:xfrm flipV="1">
                <a:off x="3717" y="1806"/>
                <a:ext cx="0" cy="447"/>
              </a:xfrm>
              <a:prstGeom prst="line">
                <a:avLst/>
              </a:prstGeom>
              <a:noFill/>
              <a:ln w="9525">
                <a:solidFill>
                  <a:srgbClr val="000000"/>
                </a:solidFill>
                <a:round/>
              </a:ln>
            </p:spPr>
            <p:txBody>
              <a:bodyPr/>
              <a:lstStyle/>
              <a:p>
                <a:endParaRPr lang="en-US"/>
              </a:p>
            </p:txBody>
          </p:sp>
          <p:sp>
            <p:nvSpPr>
              <p:cNvPr id="21533" name="Line 76"/>
              <p:cNvSpPr>
                <a:spLocks noChangeShapeType="1"/>
              </p:cNvSpPr>
              <p:nvPr/>
            </p:nvSpPr>
            <p:spPr bwMode="auto">
              <a:xfrm flipV="1">
                <a:off x="3049" y="1791"/>
                <a:ext cx="0" cy="447"/>
              </a:xfrm>
              <a:prstGeom prst="line">
                <a:avLst/>
              </a:prstGeom>
              <a:noFill/>
              <a:ln w="9525">
                <a:solidFill>
                  <a:srgbClr val="000000"/>
                </a:solidFill>
                <a:round/>
              </a:ln>
            </p:spPr>
            <p:txBody>
              <a:bodyPr/>
              <a:lstStyle/>
              <a:p>
                <a:endParaRPr lang="en-US"/>
              </a:p>
            </p:txBody>
          </p:sp>
          <p:grpSp>
            <p:nvGrpSpPr>
              <p:cNvPr id="21534" name="Group 72"/>
              <p:cNvGrpSpPr/>
              <p:nvPr/>
            </p:nvGrpSpPr>
            <p:grpSpPr bwMode="auto">
              <a:xfrm>
                <a:off x="2675" y="1966"/>
                <a:ext cx="327" cy="287"/>
                <a:chOff x="4770" y="2940"/>
                <a:chExt cx="315" cy="270"/>
              </a:xfrm>
            </p:grpSpPr>
            <p:sp>
              <p:nvSpPr>
                <p:cNvPr id="21554" name="Oval 75"/>
                <p:cNvSpPr>
                  <a:spLocks noChangeArrowheads="1"/>
                </p:cNvSpPr>
                <p:nvPr/>
              </p:nvSpPr>
              <p:spPr bwMode="auto">
                <a:xfrm>
                  <a:off x="4770" y="2940"/>
                  <a:ext cx="315" cy="270"/>
                </a:xfrm>
                <a:prstGeom prst="ellipse">
                  <a:avLst/>
                </a:prstGeom>
                <a:solidFill>
                  <a:srgbClr val="FFFFFF"/>
                </a:solidFill>
                <a:ln w="9525">
                  <a:solidFill>
                    <a:srgbClr val="000000"/>
                  </a:solidFill>
                  <a:round/>
                </a:ln>
              </p:spPr>
              <p:txBody>
                <a:bodyPr/>
                <a:lstStyle/>
                <a:p>
                  <a:endParaRPr lang="ms-MY"/>
                </a:p>
              </p:txBody>
            </p:sp>
            <p:sp>
              <p:nvSpPr>
                <p:cNvPr id="21555" name="Line 74"/>
                <p:cNvSpPr>
                  <a:spLocks noChangeShapeType="1"/>
                </p:cNvSpPr>
                <p:nvPr/>
              </p:nvSpPr>
              <p:spPr bwMode="auto">
                <a:xfrm>
                  <a:off x="4825" y="2970"/>
                  <a:ext cx="195" cy="225"/>
                </a:xfrm>
                <a:prstGeom prst="line">
                  <a:avLst/>
                </a:prstGeom>
                <a:noFill/>
                <a:ln w="9525">
                  <a:solidFill>
                    <a:srgbClr val="000000"/>
                  </a:solidFill>
                  <a:round/>
                </a:ln>
              </p:spPr>
              <p:txBody>
                <a:bodyPr/>
                <a:lstStyle/>
                <a:p>
                  <a:endParaRPr lang="en-US"/>
                </a:p>
              </p:txBody>
            </p:sp>
            <p:sp>
              <p:nvSpPr>
                <p:cNvPr id="21556" name="Line 73"/>
                <p:cNvSpPr>
                  <a:spLocks noChangeShapeType="1"/>
                </p:cNvSpPr>
                <p:nvPr/>
              </p:nvSpPr>
              <p:spPr bwMode="auto">
                <a:xfrm flipH="1">
                  <a:off x="4830" y="2970"/>
                  <a:ext cx="180" cy="210"/>
                </a:xfrm>
                <a:prstGeom prst="line">
                  <a:avLst/>
                </a:prstGeom>
                <a:noFill/>
                <a:ln w="9525">
                  <a:solidFill>
                    <a:srgbClr val="000000"/>
                  </a:solidFill>
                  <a:round/>
                </a:ln>
              </p:spPr>
              <p:txBody>
                <a:bodyPr/>
                <a:lstStyle/>
                <a:p>
                  <a:endParaRPr lang="en-US"/>
                </a:p>
              </p:txBody>
            </p:sp>
          </p:grpSp>
          <p:sp>
            <p:nvSpPr>
              <p:cNvPr id="21535" name="Arc 71"/>
              <p:cNvSpPr/>
              <p:nvPr/>
            </p:nvSpPr>
            <p:spPr bwMode="auto">
              <a:xfrm flipV="1">
                <a:off x="3390" y="4631"/>
                <a:ext cx="332" cy="5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ln>
            </p:spPr>
            <p:txBody>
              <a:bodyPr/>
              <a:lstStyle/>
              <a:p>
                <a:endParaRPr lang="en-US"/>
              </a:p>
            </p:txBody>
          </p:sp>
          <p:sp>
            <p:nvSpPr>
              <p:cNvPr id="21536" name="Arc 70"/>
              <p:cNvSpPr/>
              <p:nvPr/>
            </p:nvSpPr>
            <p:spPr bwMode="auto">
              <a:xfrm flipH="1" flipV="1">
                <a:off x="3038" y="4631"/>
                <a:ext cx="342" cy="5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ln>
            </p:spPr>
            <p:txBody>
              <a:bodyPr/>
              <a:lstStyle/>
              <a:p>
                <a:endParaRPr lang="en-US"/>
              </a:p>
            </p:txBody>
          </p:sp>
          <p:sp>
            <p:nvSpPr>
              <p:cNvPr id="21537" name="Line 69"/>
              <p:cNvSpPr>
                <a:spLocks noChangeShapeType="1"/>
              </p:cNvSpPr>
              <p:nvPr/>
            </p:nvSpPr>
            <p:spPr bwMode="auto">
              <a:xfrm flipV="1">
                <a:off x="3048" y="4640"/>
                <a:ext cx="0" cy="458"/>
              </a:xfrm>
              <a:prstGeom prst="line">
                <a:avLst/>
              </a:prstGeom>
              <a:noFill/>
              <a:ln w="9525">
                <a:solidFill>
                  <a:srgbClr val="000000"/>
                </a:solidFill>
                <a:round/>
              </a:ln>
            </p:spPr>
            <p:txBody>
              <a:bodyPr/>
              <a:lstStyle/>
              <a:p>
                <a:endParaRPr lang="en-US"/>
              </a:p>
            </p:txBody>
          </p:sp>
          <p:sp>
            <p:nvSpPr>
              <p:cNvPr id="21538" name="Line 68"/>
              <p:cNvSpPr>
                <a:spLocks noChangeShapeType="1"/>
              </p:cNvSpPr>
              <p:nvPr/>
            </p:nvSpPr>
            <p:spPr bwMode="auto">
              <a:xfrm flipV="1">
                <a:off x="3711" y="4653"/>
                <a:ext cx="0" cy="447"/>
              </a:xfrm>
              <a:prstGeom prst="line">
                <a:avLst/>
              </a:prstGeom>
              <a:noFill/>
              <a:ln w="9525">
                <a:solidFill>
                  <a:srgbClr val="000000"/>
                </a:solidFill>
                <a:round/>
              </a:ln>
            </p:spPr>
            <p:txBody>
              <a:bodyPr/>
              <a:lstStyle/>
              <a:p>
                <a:endParaRPr lang="en-US"/>
              </a:p>
            </p:txBody>
          </p:sp>
          <p:grpSp>
            <p:nvGrpSpPr>
              <p:cNvPr id="21539" name="Group 65"/>
              <p:cNvGrpSpPr/>
              <p:nvPr/>
            </p:nvGrpSpPr>
            <p:grpSpPr bwMode="auto">
              <a:xfrm>
                <a:off x="3748" y="1934"/>
                <a:ext cx="326" cy="287"/>
                <a:chOff x="5805" y="2910"/>
                <a:chExt cx="315" cy="270"/>
              </a:xfrm>
            </p:grpSpPr>
            <p:sp>
              <p:nvSpPr>
                <p:cNvPr id="21552" name="Oval 67"/>
                <p:cNvSpPr>
                  <a:spLocks noChangeArrowheads="1"/>
                </p:cNvSpPr>
                <p:nvPr/>
              </p:nvSpPr>
              <p:spPr bwMode="auto">
                <a:xfrm>
                  <a:off x="5805" y="2910"/>
                  <a:ext cx="315" cy="270"/>
                </a:xfrm>
                <a:prstGeom prst="ellipse">
                  <a:avLst/>
                </a:prstGeom>
                <a:solidFill>
                  <a:srgbClr val="FFFFFF"/>
                </a:solidFill>
                <a:ln w="9525">
                  <a:solidFill>
                    <a:srgbClr val="000000"/>
                  </a:solidFill>
                  <a:round/>
                </a:ln>
              </p:spPr>
              <p:txBody>
                <a:bodyPr/>
                <a:lstStyle/>
                <a:p>
                  <a:endParaRPr lang="ms-MY"/>
                </a:p>
              </p:txBody>
            </p:sp>
            <p:sp>
              <p:nvSpPr>
                <p:cNvPr id="21553" name="Oval 66"/>
                <p:cNvSpPr>
                  <a:spLocks noChangeArrowheads="1"/>
                </p:cNvSpPr>
                <p:nvPr/>
              </p:nvSpPr>
              <p:spPr bwMode="auto">
                <a:xfrm>
                  <a:off x="5930" y="3014"/>
                  <a:ext cx="70" cy="56"/>
                </a:xfrm>
                <a:prstGeom prst="ellipse">
                  <a:avLst/>
                </a:prstGeom>
                <a:solidFill>
                  <a:srgbClr val="000000"/>
                </a:solidFill>
                <a:ln w="9525">
                  <a:solidFill>
                    <a:srgbClr val="000000"/>
                  </a:solidFill>
                  <a:round/>
                </a:ln>
              </p:spPr>
              <p:txBody>
                <a:bodyPr/>
                <a:lstStyle/>
                <a:p>
                  <a:endParaRPr lang="ms-MY"/>
                </a:p>
              </p:txBody>
            </p:sp>
          </p:grpSp>
          <p:grpSp>
            <p:nvGrpSpPr>
              <p:cNvPr id="21540" name="Group 62"/>
              <p:cNvGrpSpPr/>
              <p:nvPr/>
            </p:nvGrpSpPr>
            <p:grpSpPr bwMode="auto">
              <a:xfrm>
                <a:off x="2681" y="4658"/>
                <a:ext cx="326" cy="287"/>
                <a:chOff x="5805" y="2910"/>
                <a:chExt cx="315" cy="270"/>
              </a:xfrm>
            </p:grpSpPr>
            <p:sp>
              <p:nvSpPr>
                <p:cNvPr id="21550" name="Oval 64"/>
                <p:cNvSpPr>
                  <a:spLocks noChangeArrowheads="1"/>
                </p:cNvSpPr>
                <p:nvPr/>
              </p:nvSpPr>
              <p:spPr bwMode="auto">
                <a:xfrm>
                  <a:off x="5805" y="2910"/>
                  <a:ext cx="315" cy="270"/>
                </a:xfrm>
                <a:prstGeom prst="ellipse">
                  <a:avLst/>
                </a:prstGeom>
                <a:solidFill>
                  <a:srgbClr val="FFFFFF"/>
                </a:solidFill>
                <a:ln w="9525">
                  <a:solidFill>
                    <a:srgbClr val="000000"/>
                  </a:solidFill>
                  <a:round/>
                </a:ln>
              </p:spPr>
              <p:txBody>
                <a:bodyPr/>
                <a:lstStyle/>
                <a:p>
                  <a:endParaRPr lang="ms-MY"/>
                </a:p>
              </p:txBody>
            </p:sp>
            <p:sp>
              <p:nvSpPr>
                <p:cNvPr id="21551" name="Oval 63"/>
                <p:cNvSpPr>
                  <a:spLocks noChangeArrowheads="1"/>
                </p:cNvSpPr>
                <p:nvPr/>
              </p:nvSpPr>
              <p:spPr bwMode="auto">
                <a:xfrm>
                  <a:off x="5930" y="3014"/>
                  <a:ext cx="70" cy="56"/>
                </a:xfrm>
                <a:prstGeom prst="ellipse">
                  <a:avLst/>
                </a:prstGeom>
                <a:solidFill>
                  <a:srgbClr val="000000"/>
                </a:solidFill>
                <a:ln w="9525">
                  <a:solidFill>
                    <a:srgbClr val="000000"/>
                  </a:solidFill>
                  <a:round/>
                </a:ln>
              </p:spPr>
              <p:txBody>
                <a:bodyPr/>
                <a:lstStyle/>
                <a:p>
                  <a:endParaRPr lang="ms-MY"/>
                </a:p>
              </p:txBody>
            </p:sp>
          </p:grpSp>
          <p:grpSp>
            <p:nvGrpSpPr>
              <p:cNvPr id="21541" name="Group 58"/>
              <p:cNvGrpSpPr/>
              <p:nvPr/>
            </p:nvGrpSpPr>
            <p:grpSpPr bwMode="auto">
              <a:xfrm>
                <a:off x="3753" y="4669"/>
                <a:ext cx="326" cy="287"/>
                <a:chOff x="4770" y="2940"/>
                <a:chExt cx="315" cy="270"/>
              </a:xfrm>
            </p:grpSpPr>
            <p:sp>
              <p:nvSpPr>
                <p:cNvPr id="21547" name="Oval 61"/>
                <p:cNvSpPr>
                  <a:spLocks noChangeArrowheads="1"/>
                </p:cNvSpPr>
                <p:nvPr/>
              </p:nvSpPr>
              <p:spPr bwMode="auto">
                <a:xfrm>
                  <a:off x="4770" y="2940"/>
                  <a:ext cx="315" cy="270"/>
                </a:xfrm>
                <a:prstGeom prst="ellipse">
                  <a:avLst/>
                </a:prstGeom>
                <a:solidFill>
                  <a:srgbClr val="FFFFFF"/>
                </a:solidFill>
                <a:ln w="9525">
                  <a:solidFill>
                    <a:srgbClr val="000000"/>
                  </a:solidFill>
                  <a:round/>
                </a:ln>
              </p:spPr>
              <p:txBody>
                <a:bodyPr/>
                <a:lstStyle/>
                <a:p>
                  <a:endParaRPr lang="ms-MY"/>
                </a:p>
              </p:txBody>
            </p:sp>
            <p:sp>
              <p:nvSpPr>
                <p:cNvPr id="21548" name="Line 60"/>
                <p:cNvSpPr>
                  <a:spLocks noChangeShapeType="1"/>
                </p:cNvSpPr>
                <p:nvPr/>
              </p:nvSpPr>
              <p:spPr bwMode="auto">
                <a:xfrm>
                  <a:off x="4825" y="2970"/>
                  <a:ext cx="195" cy="225"/>
                </a:xfrm>
                <a:prstGeom prst="line">
                  <a:avLst/>
                </a:prstGeom>
                <a:noFill/>
                <a:ln w="9525">
                  <a:solidFill>
                    <a:srgbClr val="000000"/>
                  </a:solidFill>
                  <a:round/>
                </a:ln>
              </p:spPr>
              <p:txBody>
                <a:bodyPr/>
                <a:lstStyle/>
                <a:p>
                  <a:endParaRPr lang="en-US"/>
                </a:p>
              </p:txBody>
            </p:sp>
            <p:sp>
              <p:nvSpPr>
                <p:cNvPr id="21549" name="Line 59"/>
                <p:cNvSpPr>
                  <a:spLocks noChangeShapeType="1"/>
                </p:cNvSpPr>
                <p:nvPr/>
              </p:nvSpPr>
              <p:spPr bwMode="auto">
                <a:xfrm flipH="1">
                  <a:off x="4830" y="2970"/>
                  <a:ext cx="180" cy="210"/>
                </a:xfrm>
                <a:prstGeom prst="line">
                  <a:avLst/>
                </a:prstGeom>
                <a:noFill/>
                <a:ln w="9525">
                  <a:solidFill>
                    <a:srgbClr val="000000"/>
                  </a:solidFill>
                  <a:round/>
                </a:ln>
              </p:spPr>
              <p:txBody>
                <a:bodyPr/>
                <a:lstStyle/>
                <a:p>
                  <a:endParaRPr lang="en-US"/>
                </a:p>
              </p:txBody>
            </p:sp>
          </p:grpSp>
          <p:sp>
            <p:nvSpPr>
              <p:cNvPr id="21542" name="Oval 57"/>
              <p:cNvSpPr>
                <a:spLocks noChangeArrowheads="1"/>
              </p:cNvSpPr>
              <p:nvPr/>
            </p:nvSpPr>
            <p:spPr bwMode="auto">
              <a:xfrm>
                <a:off x="1677" y="1770"/>
                <a:ext cx="3371" cy="3352"/>
              </a:xfrm>
              <a:prstGeom prst="ellipse">
                <a:avLst/>
              </a:prstGeom>
              <a:noFill/>
              <a:ln w="9525">
                <a:solidFill>
                  <a:srgbClr val="000000"/>
                </a:solidFill>
                <a:round/>
              </a:ln>
            </p:spPr>
            <p:txBody>
              <a:bodyPr/>
              <a:lstStyle/>
              <a:p>
                <a:endParaRPr lang="ms-MY"/>
              </a:p>
            </p:txBody>
          </p:sp>
          <p:sp>
            <p:nvSpPr>
              <p:cNvPr id="21543" name="Rectangle 56"/>
              <p:cNvSpPr>
                <a:spLocks noChangeArrowheads="1"/>
              </p:cNvSpPr>
              <p:nvPr/>
            </p:nvSpPr>
            <p:spPr bwMode="auto">
              <a:xfrm>
                <a:off x="3060" y="1743"/>
                <a:ext cx="642" cy="125"/>
              </a:xfrm>
              <a:prstGeom prst="rect">
                <a:avLst/>
              </a:prstGeom>
              <a:solidFill>
                <a:srgbClr val="FFFFFF"/>
              </a:solidFill>
              <a:ln w="9525">
                <a:noFill/>
                <a:miter lim="800000"/>
              </a:ln>
            </p:spPr>
            <p:txBody>
              <a:bodyPr/>
              <a:lstStyle/>
              <a:p>
                <a:endParaRPr lang="ms-MY"/>
              </a:p>
            </p:txBody>
          </p:sp>
          <p:sp>
            <p:nvSpPr>
              <p:cNvPr id="21544" name="Rectangle 55"/>
              <p:cNvSpPr>
                <a:spLocks noChangeArrowheads="1"/>
              </p:cNvSpPr>
              <p:nvPr/>
            </p:nvSpPr>
            <p:spPr bwMode="auto">
              <a:xfrm>
                <a:off x="3048" y="5044"/>
                <a:ext cx="642" cy="124"/>
              </a:xfrm>
              <a:prstGeom prst="rect">
                <a:avLst/>
              </a:prstGeom>
              <a:solidFill>
                <a:srgbClr val="FFFFFF"/>
              </a:solidFill>
              <a:ln w="9525">
                <a:noFill/>
                <a:miter lim="800000"/>
              </a:ln>
            </p:spPr>
            <p:txBody>
              <a:bodyPr/>
              <a:lstStyle/>
              <a:p>
                <a:endParaRPr lang="ms-MY"/>
              </a:p>
            </p:txBody>
          </p:sp>
          <p:sp>
            <p:nvSpPr>
              <p:cNvPr id="21545" name="Oval 54"/>
              <p:cNvSpPr>
                <a:spLocks noChangeArrowheads="1"/>
              </p:cNvSpPr>
              <p:nvPr/>
            </p:nvSpPr>
            <p:spPr bwMode="auto">
              <a:xfrm>
                <a:off x="1270" y="1365"/>
                <a:ext cx="4185" cy="4135"/>
              </a:xfrm>
              <a:prstGeom prst="ellipse">
                <a:avLst/>
              </a:prstGeom>
              <a:noFill/>
              <a:ln w="9525">
                <a:solidFill>
                  <a:srgbClr val="000000"/>
                </a:solidFill>
                <a:round/>
              </a:ln>
            </p:spPr>
            <p:txBody>
              <a:bodyPr/>
              <a:lstStyle/>
              <a:p>
                <a:endParaRPr lang="ms-MY"/>
              </a:p>
            </p:txBody>
          </p:sp>
          <p:sp>
            <p:nvSpPr>
              <p:cNvPr id="21546" name="Line 53"/>
              <p:cNvSpPr>
                <a:spLocks noChangeShapeType="1"/>
              </p:cNvSpPr>
              <p:nvPr/>
            </p:nvSpPr>
            <p:spPr bwMode="auto">
              <a:xfrm flipH="1">
                <a:off x="3037" y="5008"/>
                <a:ext cx="5" cy="75"/>
              </a:xfrm>
              <a:prstGeom prst="line">
                <a:avLst/>
              </a:prstGeom>
              <a:noFill/>
              <a:ln w="9525">
                <a:solidFill>
                  <a:srgbClr val="000000"/>
                </a:solidFill>
                <a:round/>
              </a:ln>
            </p:spPr>
            <p:txBody>
              <a:bodyPr/>
              <a:lstStyle/>
              <a:p>
                <a:endParaRPr lang="en-US"/>
              </a:p>
            </p:txBody>
          </p:sp>
        </p:grpSp>
        <p:sp>
          <p:nvSpPr>
            <p:cNvPr id="21515" name="Line 51"/>
            <p:cNvSpPr>
              <a:spLocks noChangeShapeType="1"/>
            </p:cNvSpPr>
            <p:nvPr/>
          </p:nvSpPr>
          <p:spPr bwMode="auto">
            <a:xfrm>
              <a:off x="4194" y="992"/>
              <a:ext cx="0" cy="1426"/>
            </a:xfrm>
            <a:prstGeom prst="line">
              <a:avLst/>
            </a:prstGeom>
            <a:noFill/>
            <a:ln w="28575">
              <a:solidFill>
                <a:schemeClr val="accent2"/>
              </a:solidFill>
              <a:round/>
            </a:ln>
          </p:spPr>
          <p:txBody>
            <a:bodyPr/>
            <a:lstStyle/>
            <a:p>
              <a:endParaRPr lang="en-US"/>
            </a:p>
          </p:txBody>
        </p:sp>
        <p:sp>
          <p:nvSpPr>
            <p:cNvPr id="21516" name="Oval 50"/>
            <p:cNvSpPr>
              <a:spLocks noChangeArrowheads="1"/>
            </p:cNvSpPr>
            <p:nvPr/>
          </p:nvSpPr>
          <p:spPr bwMode="auto">
            <a:xfrm>
              <a:off x="3242" y="829"/>
              <a:ext cx="1730" cy="1729"/>
            </a:xfrm>
            <a:prstGeom prst="ellipse">
              <a:avLst/>
            </a:prstGeom>
            <a:noFill/>
            <a:ln w="28575">
              <a:solidFill>
                <a:schemeClr val="accent2"/>
              </a:solidFill>
              <a:round/>
            </a:ln>
          </p:spPr>
          <p:txBody>
            <a:bodyPr/>
            <a:lstStyle/>
            <a:p>
              <a:endParaRPr lang="ms-MY"/>
            </a:p>
          </p:txBody>
        </p:sp>
        <p:sp>
          <p:nvSpPr>
            <p:cNvPr id="21517" name="Arc 49"/>
            <p:cNvSpPr/>
            <p:nvPr/>
          </p:nvSpPr>
          <p:spPr bwMode="auto">
            <a:xfrm>
              <a:off x="3844" y="854"/>
              <a:ext cx="195" cy="156"/>
            </a:xfrm>
            <a:custGeom>
              <a:avLst/>
              <a:gdLst>
                <a:gd name="T0" fmla="*/ 0 w 34298"/>
                <a:gd name="T1" fmla="*/ 0 h 26346"/>
                <a:gd name="T2" fmla="*/ 0 w 34298"/>
                <a:gd name="T3" fmla="*/ 0 h 26346"/>
                <a:gd name="T4" fmla="*/ 0 w 34298"/>
                <a:gd name="T5" fmla="*/ 0 h 26346"/>
                <a:gd name="T6" fmla="*/ 0 60000 65536"/>
                <a:gd name="T7" fmla="*/ 0 60000 65536"/>
                <a:gd name="T8" fmla="*/ 0 60000 65536"/>
                <a:gd name="T9" fmla="*/ 0 w 34298"/>
                <a:gd name="T10" fmla="*/ 0 h 26346"/>
                <a:gd name="T11" fmla="*/ 34298 w 34298"/>
                <a:gd name="T12" fmla="*/ 26346 h 26346"/>
              </a:gdLst>
              <a:ahLst/>
              <a:cxnLst>
                <a:cxn ang="T6">
                  <a:pos x="T0" y="T1"/>
                </a:cxn>
                <a:cxn ang="T7">
                  <a:pos x="T2" y="T3"/>
                </a:cxn>
                <a:cxn ang="T8">
                  <a:pos x="T4" y="T5"/>
                </a:cxn>
              </a:cxnLst>
              <a:rect l="T9" t="T10" r="T11" b="T12"/>
              <a:pathLst>
                <a:path w="34298" h="26346" fill="none" extrusionOk="0">
                  <a:moveTo>
                    <a:pt x="0" y="4126"/>
                  </a:moveTo>
                  <a:cubicBezTo>
                    <a:pt x="3690" y="1444"/>
                    <a:pt x="8135" y="-1"/>
                    <a:pt x="12698" y="0"/>
                  </a:cubicBezTo>
                  <a:cubicBezTo>
                    <a:pt x="24627" y="0"/>
                    <a:pt x="34298" y="9670"/>
                    <a:pt x="34298" y="21600"/>
                  </a:cubicBezTo>
                  <a:cubicBezTo>
                    <a:pt x="34298" y="23196"/>
                    <a:pt x="34120" y="24788"/>
                    <a:pt x="33770" y="26346"/>
                  </a:cubicBezTo>
                </a:path>
                <a:path w="34298" h="26346" stroke="0" extrusionOk="0">
                  <a:moveTo>
                    <a:pt x="0" y="4126"/>
                  </a:moveTo>
                  <a:cubicBezTo>
                    <a:pt x="3690" y="1444"/>
                    <a:pt x="8135" y="-1"/>
                    <a:pt x="12698" y="0"/>
                  </a:cubicBezTo>
                  <a:cubicBezTo>
                    <a:pt x="24627" y="0"/>
                    <a:pt x="34298" y="9670"/>
                    <a:pt x="34298" y="21600"/>
                  </a:cubicBezTo>
                  <a:cubicBezTo>
                    <a:pt x="34298" y="23196"/>
                    <a:pt x="34120" y="24788"/>
                    <a:pt x="33770" y="26346"/>
                  </a:cubicBezTo>
                  <a:lnTo>
                    <a:pt x="12698" y="21600"/>
                  </a:lnTo>
                  <a:close/>
                </a:path>
              </a:pathLst>
            </a:custGeom>
            <a:noFill/>
            <a:ln w="28575">
              <a:solidFill>
                <a:schemeClr val="accent2"/>
              </a:solidFill>
              <a:round/>
            </a:ln>
          </p:spPr>
          <p:txBody>
            <a:bodyPr/>
            <a:lstStyle/>
            <a:p>
              <a:endParaRPr lang="en-US"/>
            </a:p>
          </p:txBody>
        </p:sp>
        <p:sp>
          <p:nvSpPr>
            <p:cNvPr id="21518" name="Arc 48"/>
            <p:cNvSpPr/>
            <p:nvPr/>
          </p:nvSpPr>
          <p:spPr bwMode="auto">
            <a:xfrm flipH="1">
              <a:off x="4191" y="860"/>
              <a:ext cx="187" cy="137"/>
            </a:xfrm>
            <a:custGeom>
              <a:avLst/>
              <a:gdLst>
                <a:gd name="T0" fmla="*/ 0 w 32748"/>
                <a:gd name="T1" fmla="*/ 0 h 23104"/>
                <a:gd name="T2" fmla="*/ 0 w 32748"/>
                <a:gd name="T3" fmla="*/ 0 h 23104"/>
                <a:gd name="T4" fmla="*/ 0 w 32748"/>
                <a:gd name="T5" fmla="*/ 0 h 23104"/>
                <a:gd name="T6" fmla="*/ 0 60000 65536"/>
                <a:gd name="T7" fmla="*/ 0 60000 65536"/>
                <a:gd name="T8" fmla="*/ 0 60000 65536"/>
                <a:gd name="T9" fmla="*/ 0 w 32748"/>
                <a:gd name="T10" fmla="*/ 0 h 23104"/>
                <a:gd name="T11" fmla="*/ 32748 w 32748"/>
                <a:gd name="T12" fmla="*/ 23104 h 23104"/>
              </a:gdLst>
              <a:ahLst/>
              <a:cxnLst>
                <a:cxn ang="T6">
                  <a:pos x="T0" y="T1"/>
                </a:cxn>
                <a:cxn ang="T7">
                  <a:pos x="T2" y="T3"/>
                </a:cxn>
                <a:cxn ang="T8">
                  <a:pos x="T4" y="T5"/>
                </a:cxn>
              </a:cxnLst>
              <a:rect l="T9" t="T10" r="T11" b="T12"/>
              <a:pathLst>
                <a:path w="32748" h="23104" fill="none" extrusionOk="0">
                  <a:moveTo>
                    <a:pt x="0" y="3099"/>
                  </a:moveTo>
                  <a:cubicBezTo>
                    <a:pt x="3365" y="1071"/>
                    <a:pt x="7219" y="-1"/>
                    <a:pt x="11148" y="0"/>
                  </a:cubicBezTo>
                  <a:cubicBezTo>
                    <a:pt x="23077" y="0"/>
                    <a:pt x="32748" y="9670"/>
                    <a:pt x="32748" y="21600"/>
                  </a:cubicBezTo>
                  <a:cubicBezTo>
                    <a:pt x="32748" y="22101"/>
                    <a:pt x="32730" y="22603"/>
                    <a:pt x="32695" y="23103"/>
                  </a:cubicBezTo>
                </a:path>
                <a:path w="32748" h="23104" stroke="0" extrusionOk="0">
                  <a:moveTo>
                    <a:pt x="0" y="3099"/>
                  </a:moveTo>
                  <a:cubicBezTo>
                    <a:pt x="3365" y="1071"/>
                    <a:pt x="7219" y="-1"/>
                    <a:pt x="11148" y="0"/>
                  </a:cubicBezTo>
                  <a:cubicBezTo>
                    <a:pt x="23077" y="0"/>
                    <a:pt x="32748" y="9670"/>
                    <a:pt x="32748" y="21600"/>
                  </a:cubicBezTo>
                  <a:cubicBezTo>
                    <a:pt x="32748" y="22101"/>
                    <a:pt x="32730" y="22603"/>
                    <a:pt x="32695" y="23103"/>
                  </a:cubicBezTo>
                  <a:lnTo>
                    <a:pt x="11148" y="21600"/>
                  </a:lnTo>
                  <a:close/>
                </a:path>
              </a:pathLst>
            </a:custGeom>
            <a:noFill/>
            <a:ln w="28575">
              <a:solidFill>
                <a:schemeClr val="accent2"/>
              </a:solidFill>
              <a:round/>
            </a:ln>
          </p:spPr>
          <p:txBody>
            <a:bodyPr/>
            <a:lstStyle/>
            <a:p>
              <a:endParaRPr lang="en-US"/>
            </a:p>
          </p:txBody>
        </p:sp>
        <p:sp>
          <p:nvSpPr>
            <p:cNvPr id="21519" name="Arc 47"/>
            <p:cNvSpPr/>
            <p:nvPr/>
          </p:nvSpPr>
          <p:spPr bwMode="auto">
            <a:xfrm flipV="1">
              <a:off x="3844" y="2379"/>
              <a:ext cx="195" cy="156"/>
            </a:xfrm>
            <a:custGeom>
              <a:avLst/>
              <a:gdLst>
                <a:gd name="T0" fmla="*/ 0 w 34298"/>
                <a:gd name="T1" fmla="*/ 0 h 26346"/>
                <a:gd name="T2" fmla="*/ 0 w 34298"/>
                <a:gd name="T3" fmla="*/ 0 h 26346"/>
                <a:gd name="T4" fmla="*/ 0 w 34298"/>
                <a:gd name="T5" fmla="*/ 0 h 26346"/>
                <a:gd name="T6" fmla="*/ 0 60000 65536"/>
                <a:gd name="T7" fmla="*/ 0 60000 65536"/>
                <a:gd name="T8" fmla="*/ 0 60000 65536"/>
                <a:gd name="T9" fmla="*/ 0 w 34298"/>
                <a:gd name="T10" fmla="*/ 0 h 26346"/>
                <a:gd name="T11" fmla="*/ 34298 w 34298"/>
                <a:gd name="T12" fmla="*/ 26346 h 26346"/>
              </a:gdLst>
              <a:ahLst/>
              <a:cxnLst>
                <a:cxn ang="T6">
                  <a:pos x="T0" y="T1"/>
                </a:cxn>
                <a:cxn ang="T7">
                  <a:pos x="T2" y="T3"/>
                </a:cxn>
                <a:cxn ang="T8">
                  <a:pos x="T4" y="T5"/>
                </a:cxn>
              </a:cxnLst>
              <a:rect l="T9" t="T10" r="T11" b="T12"/>
              <a:pathLst>
                <a:path w="34298" h="26346" fill="none" extrusionOk="0">
                  <a:moveTo>
                    <a:pt x="0" y="4126"/>
                  </a:moveTo>
                  <a:cubicBezTo>
                    <a:pt x="3690" y="1444"/>
                    <a:pt x="8135" y="-1"/>
                    <a:pt x="12698" y="0"/>
                  </a:cubicBezTo>
                  <a:cubicBezTo>
                    <a:pt x="24627" y="0"/>
                    <a:pt x="34298" y="9670"/>
                    <a:pt x="34298" y="21600"/>
                  </a:cubicBezTo>
                  <a:cubicBezTo>
                    <a:pt x="34298" y="23196"/>
                    <a:pt x="34120" y="24788"/>
                    <a:pt x="33770" y="26346"/>
                  </a:cubicBezTo>
                </a:path>
                <a:path w="34298" h="26346" stroke="0" extrusionOk="0">
                  <a:moveTo>
                    <a:pt x="0" y="4126"/>
                  </a:moveTo>
                  <a:cubicBezTo>
                    <a:pt x="3690" y="1444"/>
                    <a:pt x="8135" y="-1"/>
                    <a:pt x="12698" y="0"/>
                  </a:cubicBezTo>
                  <a:cubicBezTo>
                    <a:pt x="24627" y="0"/>
                    <a:pt x="34298" y="9670"/>
                    <a:pt x="34298" y="21600"/>
                  </a:cubicBezTo>
                  <a:cubicBezTo>
                    <a:pt x="34298" y="23196"/>
                    <a:pt x="34120" y="24788"/>
                    <a:pt x="33770" y="26346"/>
                  </a:cubicBezTo>
                  <a:lnTo>
                    <a:pt x="12698" y="21600"/>
                  </a:lnTo>
                  <a:close/>
                </a:path>
              </a:pathLst>
            </a:custGeom>
            <a:noFill/>
            <a:ln w="28575">
              <a:solidFill>
                <a:schemeClr val="accent2"/>
              </a:solidFill>
              <a:round/>
            </a:ln>
          </p:spPr>
          <p:txBody>
            <a:bodyPr/>
            <a:lstStyle/>
            <a:p>
              <a:endParaRPr lang="en-US"/>
            </a:p>
          </p:txBody>
        </p:sp>
        <p:sp>
          <p:nvSpPr>
            <p:cNvPr id="21520" name="Line 46"/>
            <p:cNvSpPr>
              <a:spLocks noChangeShapeType="1"/>
            </p:cNvSpPr>
            <p:nvPr/>
          </p:nvSpPr>
          <p:spPr bwMode="auto">
            <a:xfrm>
              <a:off x="4037" y="1009"/>
              <a:ext cx="0" cy="1386"/>
            </a:xfrm>
            <a:prstGeom prst="line">
              <a:avLst/>
            </a:prstGeom>
            <a:noFill/>
            <a:ln w="28575">
              <a:solidFill>
                <a:schemeClr val="accent2"/>
              </a:solidFill>
              <a:round/>
            </a:ln>
          </p:spPr>
          <p:txBody>
            <a:bodyPr/>
            <a:lstStyle/>
            <a:p>
              <a:endParaRPr lang="en-US"/>
            </a:p>
          </p:txBody>
        </p:sp>
        <p:sp>
          <p:nvSpPr>
            <p:cNvPr id="21521" name="Arc 45"/>
            <p:cNvSpPr/>
            <p:nvPr/>
          </p:nvSpPr>
          <p:spPr bwMode="auto">
            <a:xfrm flipH="1" flipV="1">
              <a:off x="4193" y="2393"/>
              <a:ext cx="184" cy="133"/>
            </a:xfrm>
            <a:custGeom>
              <a:avLst/>
              <a:gdLst>
                <a:gd name="T0" fmla="*/ 0 w 31024"/>
                <a:gd name="T1" fmla="*/ 0 h 22404"/>
                <a:gd name="T2" fmla="*/ 0 w 31024"/>
                <a:gd name="T3" fmla="*/ 0 h 22404"/>
                <a:gd name="T4" fmla="*/ 0 w 31024"/>
                <a:gd name="T5" fmla="*/ 0 h 22404"/>
                <a:gd name="T6" fmla="*/ 0 60000 65536"/>
                <a:gd name="T7" fmla="*/ 0 60000 65536"/>
                <a:gd name="T8" fmla="*/ 0 60000 65536"/>
                <a:gd name="T9" fmla="*/ 0 w 31024"/>
                <a:gd name="T10" fmla="*/ 0 h 22404"/>
                <a:gd name="T11" fmla="*/ 31024 w 31024"/>
                <a:gd name="T12" fmla="*/ 22404 h 22404"/>
              </a:gdLst>
              <a:ahLst/>
              <a:cxnLst>
                <a:cxn ang="T6">
                  <a:pos x="T0" y="T1"/>
                </a:cxn>
                <a:cxn ang="T7">
                  <a:pos x="T2" y="T3"/>
                </a:cxn>
                <a:cxn ang="T8">
                  <a:pos x="T4" y="T5"/>
                </a:cxn>
              </a:cxnLst>
              <a:rect l="T9" t="T10" r="T11" b="T12"/>
              <a:pathLst>
                <a:path w="31024" h="22404" fill="none" extrusionOk="0">
                  <a:moveTo>
                    <a:pt x="0" y="2164"/>
                  </a:moveTo>
                  <a:cubicBezTo>
                    <a:pt x="2937" y="739"/>
                    <a:pt x="6159" y="-1"/>
                    <a:pt x="9424" y="0"/>
                  </a:cubicBezTo>
                  <a:cubicBezTo>
                    <a:pt x="21353" y="0"/>
                    <a:pt x="31024" y="9670"/>
                    <a:pt x="31024" y="21600"/>
                  </a:cubicBezTo>
                  <a:cubicBezTo>
                    <a:pt x="31024" y="21868"/>
                    <a:pt x="31019" y="22136"/>
                    <a:pt x="31009" y="22404"/>
                  </a:cubicBezTo>
                </a:path>
                <a:path w="31024" h="22404" stroke="0" extrusionOk="0">
                  <a:moveTo>
                    <a:pt x="0" y="2164"/>
                  </a:moveTo>
                  <a:cubicBezTo>
                    <a:pt x="2937" y="739"/>
                    <a:pt x="6159" y="-1"/>
                    <a:pt x="9424" y="0"/>
                  </a:cubicBezTo>
                  <a:cubicBezTo>
                    <a:pt x="21353" y="0"/>
                    <a:pt x="31024" y="9670"/>
                    <a:pt x="31024" y="21600"/>
                  </a:cubicBezTo>
                  <a:cubicBezTo>
                    <a:pt x="31024" y="21868"/>
                    <a:pt x="31019" y="22136"/>
                    <a:pt x="31009" y="22404"/>
                  </a:cubicBezTo>
                  <a:lnTo>
                    <a:pt x="9424" y="21600"/>
                  </a:lnTo>
                  <a:close/>
                </a:path>
              </a:pathLst>
            </a:custGeom>
            <a:noFill/>
            <a:ln w="28575">
              <a:solidFill>
                <a:schemeClr val="accent2"/>
              </a:solidFill>
              <a:round/>
            </a:ln>
          </p:spPr>
          <p:txBody>
            <a:bodyPr/>
            <a:lstStyle/>
            <a:p>
              <a:endParaRPr lang="en-US"/>
            </a:p>
          </p:txBody>
        </p:sp>
        <p:sp>
          <p:nvSpPr>
            <p:cNvPr id="21522" name="AutoShape 43"/>
            <p:cNvSpPr>
              <a:spLocks noChangeArrowheads="1"/>
            </p:cNvSpPr>
            <p:nvPr/>
          </p:nvSpPr>
          <p:spPr bwMode="auto">
            <a:xfrm rot="-5400000">
              <a:off x="4088" y="2372"/>
              <a:ext cx="74" cy="388"/>
            </a:xfrm>
            <a:prstGeom prst="moon">
              <a:avLst>
                <a:gd name="adj" fmla="val 73333"/>
              </a:avLst>
            </a:prstGeom>
            <a:solidFill>
              <a:srgbClr val="FFFFFF"/>
            </a:solidFill>
            <a:ln w="9525">
              <a:noFill/>
              <a:miter lim="800000"/>
            </a:ln>
          </p:spPr>
          <p:txBody>
            <a:bodyPr/>
            <a:lstStyle/>
            <a:p>
              <a:endParaRPr lang="ms-MY"/>
            </a:p>
          </p:txBody>
        </p:sp>
        <p:sp>
          <p:nvSpPr>
            <p:cNvPr id="21523" name="AutoShape 42"/>
            <p:cNvSpPr>
              <a:spLocks noChangeArrowheads="1"/>
            </p:cNvSpPr>
            <p:nvPr/>
          </p:nvSpPr>
          <p:spPr bwMode="auto">
            <a:xfrm rot="5400000" flipV="1">
              <a:off x="4079" y="634"/>
              <a:ext cx="66" cy="385"/>
            </a:xfrm>
            <a:prstGeom prst="moon">
              <a:avLst>
                <a:gd name="adj" fmla="val 73333"/>
              </a:avLst>
            </a:prstGeom>
            <a:solidFill>
              <a:srgbClr val="FFFFFF"/>
            </a:solidFill>
            <a:ln w="9525">
              <a:noFill/>
              <a:miter lim="800000"/>
            </a:ln>
          </p:spPr>
          <p:txBody>
            <a:bodyPr/>
            <a:lstStyle/>
            <a:p>
              <a:endParaRPr lang="ms-MY"/>
            </a:p>
          </p:txBody>
        </p:sp>
        <p:sp>
          <p:nvSpPr>
            <p:cNvPr id="21524" name="Line 40"/>
            <p:cNvSpPr>
              <a:spLocks noChangeShapeType="1"/>
            </p:cNvSpPr>
            <p:nvPr/>
          </p:nvSpPr>
          <p:spPr bwMode="auto">
            <a:xfrm flipV="1">
              <a:off x="4970" y="1662"/>
              <a:ext cx="0" cy="85"/>
            </a:xfrm>
            <a:prstGeom prst="line">
              <a:avLst/>
            </a:prstGeom>
            <a:noFill/>
            <a:ln w="9525">
              <a:solidFill>
                <a:srgbClr val="000000"/>
              </a:solidFill>
              <a:round/>
              <a:tailEnd type="triangle" w="med" len="med"/>
            </a:ln>
          </p:spPr>
          <p:txBody>
            <a:bodyPr/>
            <a:lstStyle/>
            <a:p>
              <a:endParaRPr lang="en-US"/>
            </a:p>
          </p:txBody>
        </p:sp>
        <p:sp>
          <p:nvSpPr>
            <p:cNvPr id="21525" name="Line 39"/>
            <p:cNvSpPr>
              <a:spLocks noChangeShapeType="1"/>
            </p:cNvSpPr>
            <p:nvPr/>
          </p:nvSpPr>
          <p:spPr bwMode="auto">
            <a:xfrm flipV="1">
              <a:off x="3246" y="1654"/>
              <a:ext cx="0" cy="85"/>
            </a:xfrm>
            <a:prstGeom prst="line">
              <a:avLst/>
            </a:prstGeom>
            <a:noFill/>
            <a:ln w="9525">
              <a:solidFill>
                <a:srgbClr val="000000"/>
              </a:solidFill>
              <a:round/>
              <a:tailEnd type="triangle" w="med" len="med"/>
            </a:ln>
          </p:spPr>
          <p:txBody>
            <a:bodyPr/>
            <a:lstStyle/>
            <a:p>
              <a:endParaRPr lang="en-US"/>
            </a:p>
          </p:txBody>
        </p:sp>
        <p:sp>
          <p:nvSpPr>
            <p:cNvPr id="21526" name="Line 38"/>
            <p:cNvSpPr>
              <a:spLocks noChangeShapeType="1"/>
            </p:cNvSpPr>
            <p:nvPr/>
          </p:nvSpPr>
          <p:spPr bwMode="auto">
            <a:xfrm>
              <a:off x="4033" y="1615"/>
              <a:ext cx="0" cy="85"/>
            </a:xfrm>
            <a:prstGeom prst="line">
              <a:avLst/>
            </a:prstGeom>
            <a:noFill/>
            <a:ln w="9525">
              <a:solidFill>
                <a:srgbClr val="000000"/>
              </a:solidFill>
              <a:round/>
              <a:tailEnd type="triangle" w="med" len="med"/>
            </a:ln>
          </p:spPr>
          <p:txBody>
            <a:bodyPr/>
            <a:lstStyle/>
            <a:p>
              <a:endParaRPr lang="en-US"/>
            </a:p>
          </p:txBody>
        </p:sp>
        <p:sp>
          <p:nvSpPr>
            <p:cNvPr id="21527" name="Line 37"/>
            <p:cNvSpPr>
              <a:spLocks noChangeShapeType="1"/>
            </p:cNvSpPr>
            <p:nvPr/>
          </p:nvSpPr>
          <p:spPr bwMode="auto">
            <a:xfrm>
              <a:off x="4194" y="1615"/>
              <a:ext cx="0" cy="85"/>
            </a:xfrm>
            <a:prstGeom prst="line">
              <a:avLst/>
            </a:prstGeom>
            <a:noFill/>
            <a:ln w="9525">
              <a:solidFill>
                <a:srgbClr val="000000"/>
              </a:solidFill>
              <a:round/>
              <a:tailEnd type="triangle" w="med" len="med"/>
            </a:ln>
          </p:spPr>
          <p:txBody>
            <a:bodyPr/>
            <a:lstStyle/>
            <a:p>
              <a:endParaRPr lang="en-US"/>
            </a:p>
          </p:txBody>
        </p:sp>
        <p:sp>
          <p:nvSpPr>
            <p:cNvPr id="21528" name="Text Box 86"/>
            <p:cNvSpPr txBox="1">
              <a:spLocks noChangeArrowheads="1"/>
            </p:cNvSpPr>
            <p:nvPr/>
          </p:nvSpPr>
          <p:spPr bwMode="auto">
            <a:xfrm>
              <a:off x="4241" y="1661"/>
              <a:ext cx="363" cy="231"/>
            </a:xfrm>
            <a:prstGeom prst="rect">
              <a:avLst/>
            </a:prstGeom>
            <a:noFill/>
            <a:ln w="9525">
              <a:noFill/>
              <a:miter lim="800000"/>
            </a:ln>
          </p:spPr>
          <p:txBody>
            <a:bodyPr>
              <a:spAutoFit/>
            </a:bodyPr>
            <a:lstStyle/>
            <a:p>
              <a:pPr>
                <a:spcBef>
                  <a:spcPct val="50000"/>
                </a:spcBef>
              </a:pPr>
              <a:r>
                <a:rPr lang="en-GB">
                  <a:solidFill>
                    <a:schemeClr val="accent2"/>
                  </a:solidFill>
                </a:rPr>
                <a:t>B</a:t>
              </a:r>
              <a:endParaRPr lang="en-US">
                <a:solidFill>
                  <a:schemeClr val="accent2"/>
                </a:solidFill>
              </a:endParaRPr>
            </a:p>
          </p:txBody>
        </p:sp>
      </p:grpSp>
      <p:sp>
        <p:nvSpPr>
          <p:cNvPr id="21513" name="Rectangle 89"/>
          <p:cNvSpPr>
            <a:spLocks noChangeArrowheads="1"/>
          </p:cNvSpPr>
          <p:nvPr/>
        </p:nvSpPr>
        <p:spPr bwMode="auto">
          <a:xfrm>
            <a:off x="5724525" y="3357563"/>
            <a:ext cx="1511300" cy="503237"/>
          </a:xfrm>
          <a:prstGeom prst="rect">
            <a:avLst/>
          </a:prstGeom>
          <a:noFill/>
          <a:ln w="9525">
            <a:solidFill>
              <a:srgbClr val="FF3300"/>
            </a:solidFill>
            <a:prstDash val="dash"/>
            <a:miter lim="800000"/>
          </a:ln>
        </p:spPr>
        <p:txBody>
          <a:bodyPr wrap="none" anchor="ctr"/>
          <a:lstStyle/>
          <a:p>
            <a:endParaRPr lang="ms-MY"/>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532" name="Group 254"/>
          <p:cNvGrpSpPr/>
          <p:nvPr/>
        </p:nvGrpSpPr>
        <p:grpSpPr bwMode="auto">
          <a:xfrm>
            <a:off x="611188" y="117475"/>
            <a:ext cx="3306762" cy="3887788"/>
            <a:chOff x="524" y="74"/>
            <a:chExt cx="2083" cy="2449"/>
          </a:xfrm>
        </p:grpSpPr>
        <p:sp>
          <p:nvSpPr>
            <p:cNvPr id="22676" name="Line 6"/>
            <p:cNvSpPr>
              <a:spLocks noChangeShapeType="1"/>
            </p:cNvSpPr>
            <p:nvPr/>
          </p:nvSpPr>
          <p:spPr bwMode="auto">
            <a:xfrm flipH="1">
              <a:off x="844" y="1192"/>
              <a:ext cx="241" cy="0"/>
            </a:xfrm>
            <a:prstGeom prst="line">
              <a:avLst/>
            </a:prstGeom>
            <a:noFill/>
            <a:ln w="9525">
              <a:solidFill>
                <a:srgbClr val="000000"/>
              </a:solidFill>
              <a:round/>
            </a:ln>
          </p:spPr>
          <p:txBody>
            <a:bodyPr/>
            <a:lstStyle/>
            <a:p>
              <a:endParaRPr lang="en-US"/>
            </a:p>
          </p:txBody>
        </p:sp>
        <p:sp>
          <p:nvSpPr>
            <p:cNvPr id="22677" name="Text Box 7"/>
            <p:cNvSpPr txBox="1">
              <a:spLocks noChangeArrowheads="1"/>
            </p:cNvSpPr>
            <p:nvPr/>
          </p:nvSpPr>
          <p:spPr bwMode="auto">
            <a:xfrm>
              <a:off x="524" y="1484"/>
              <a:ext cx="406" cy="268"/>
            </a:xfrm>
            <a:prstGeom prst="rect">
              <a:avLst/>
            </a:prstGeom>
            <a:solidFill>
              <a:srgbClr val="FFFFFF"/>
            </a:solidFill>
            <a:ln w="9525">
              <a:noFill/>
              <a:miter lim="800000"/>
            </a:ln>
          </p:spPr>
          <p:txBody>
            <a:bodyPr/>
            <a:lstStyle/>
            <a:p>
              <a:r>
                <a:rPr lang="en-US" sz="2400" b="1" i="1">
                  <a:latin typeface="Times New Roman" panose="02020603050405020304" pitchFamily="18" charset="0"/>
                </a:rPr>
                <a:t>i</a:t>
              </a:r>
              <a:r>
                <a:rPr lang="en-US" sz="2400" i="1" baseline="-25000">
                  <a:latin typeface="Times New Roman" panose="02020603050405020304" pitchFamily="18" charset="0"/>
                </a:rPr>
                <a:t>a</a:t>
              </a:r>
              <a:endParaRPr lang="en-US" sz="2400"/>
            </a:p>
          </p:txBody>
        </p:sp>
        <p:sp>
          <p:nvSpPr>
            <p:cNvPr id="22678" name="Rectangle 8"/>
            <p:cNvSpPr>
              <a:spLocks noChangeArrowheads="1"/>
            </p:cNvSpPr>
            <p:nvPr/>
          </p:nvSpPr>
          <p:spPr bwMode="auto">
            <a:xfrm>
              <a:off x="2200" y="1094"/>
              <a:ext cx="118" cy="207"/>
            </a:xfrm>
            <a:prstGeom prst="rect">
              <a:avLst/>
            </a:prstGeom>
            <a:solidFill>
              <a:srgbClr val="FFFFFF"/>
            </a:solidFill>
            <a:ln w="9525">
              <a:solidFill>
                <a:srgbClr val="000000"/>
              </a:solidFill>
              <a:miter lim="800000"/>
            </a:ln>
          </p:spPr>
          <p:txBody>
            <a:bodyPr/>
            <a:lstStyle/>
            <a:p>
              <a:endParaRPr lang="ms-MY"/>
            </a:p>
          </p:txBody>
        </p:sp>
        <p:sp>
          <p:nvSpPr>
            <p:cNvPr id="22679" name="Rectangle 9"/>
            <p:cNvSpPr>
              <a:spLocks noChangeArrowheads="1"/>
            </p:cNvSpPr>
            <p:nvPr/>
          </p:nvSpPr>
          <p:spPr bwMode="auto">
            <a:xfrm>
              <a:off x="1092" y="1094"/>
              <a:ext cx="118" cy="207"/>
            </a:xfrm>
            <a:prstGeom prst="rect">
              <a:avLst/>
            </a:prstGeom>
            <a:solidFill>
              <a:srgbClr val="FFFFFF"/>
            </a:solidFill>
            <a:ln w="9525">
              <a:solidFill>
                <a:srgbClr val="000000"/>
              </a:solidFill>
              <a:miter lim="800000"/>
            </a:ln>
          </p:spPr>
          <p:txBody>
            <a:bodyPr/>
            <a:lstStyle/>
            <a:p>
              <a:endParaRPr lang="ms-MY"/>
            </a:p>
          </p:txBody>
        </p:sp>
        <p:sp>
          <p:nvSpPr>
            <p:cNvPr id="22680" name="Line 10"/>
            <p:cNvSpPr>
              <a:spLocks noChangeShapeType="1"/>
            </p:cNvSpPr>
            <p:nvPr/>
          </p:nvSpPr>
          <p:spPr bwMode="auto">
            <a:xfrm flipH="1">
              <a:off x="2318" y="1187"/>
              <a:ext cx="242" cy="0"/>
            </a:xfrm>
            <a:prstGeom prst="line">
              <a:avLst/>
            </a:prstGeom>
            <a:noFill/>
            <a:ln w="9525">
              <a:solidFill>
                <a:srgbClr val="000000"/>
              </a:solidFill>
              <a:round/>
            </a:ln>
          </p:spPr>
          <p:txBody>
            <a:bodyPr/>
            <a:lstStyle/>
            <a:p>
              <a:endParaRPr lang="en-US"/>
            </a:p>
          </p:txBody>
        </p:sp>
        <p:sp>
          <p:nvSpPr>
            <p:cNvPr id="22681" name="Line 11"/>
            <p:cNvSpPr>
              <a:spLocks noChangeShapeType="1"/>
            </p:cNvSpPr>
            <p:nvPr/>
          </p:nvSpPr>
          <p:spPr bwMode="auto">
            <a:xfrm>
              <a:off x="851" y="1192"/>
              <a:ext cx="0" cy="875"/>
            </a:xfrm>
            <a:prstGeom prst="line">
              <a:avLst/>
            </a:prstGeom>
            <a:noFill/>
            <a:ln w="9525">
              <a:solidFill>
                <a:srgbClr val="000000"/>
              </a:solidFill>
              <a:round/>
            </a:ln>
          </p:spPr>
          <p:txBody>
            <a:bodyPr/>
            <a:lstStyle/>
            <a:p>
              <a:endParaRPr lang="en-US"/>
            </a:p>
          </p:txBody>
        </p:sp>
        <p:sp>
          <p:nvSpPr>
            <p:cNvPr id="22682" name="Line 12"/>
            <p:cNvSpPr>
              <a:spLocks noChangeShapeType="1"/>
            </p:cNvSpPr>
            <p:nvPr/>
          </p:nvSpPr>
          <p:spPr bwMode="auto">
            <a:xfrm>
              <a:off x="2560" y="1187"/>
              <a:ext cx="0" cy="874"/>
            </a:xfrm>
            <a:prstGeom prst="line">
              <a:avLst/>
            </a:prstGeom>
            <a:noFill/>
            <a:ln w="9525">
              <a:solidFill>
                <a:srgbClr val="000000"/>
              </a:solidFill>
              <a:round/>
            </a:ln>
          </p:spPr>
          <p:txBody>
            <a:bodyPr/>
            <a:lstStyle/>
            <a:p>
              <a:endParaRPr lang="en-US"/>
            </a:p>
          </p:txBody>
        </p:sp>
        <p:sp>
          <p:nvSpPr>
            <p:cNvPr id="22683" name="Line 13"/>
            <p:cNvSpPr>
              <a:spLocks noChangeShapeType="1"/>
            </p:cNvSpPr>
            <p:nvPr/>
          </p:nvSpPr>
          <p:spPr bwMode="auto">
            <a:xfrm>
              <a:off x="2560" y="1580"/>
              <a:ext cx="0" cy="98"/>
            </a:xfrm>
            <a:prstGeom prst="line">
              <a:avLst/>
            </a:prstGeom>
            <a:noFill/>
            <a:ln w="9525">
              <a:solidFill>
                <a:srgbClr val="000000"/>
              </a:solidFill>
              <a:round/>
              <a:tailEnd type="triangle" w="med" len="med"/>
            </a:ln>
          </p:spPr>
          <p:txBody>
            <a:bodyPr/>
            <a:lstStyle/>
            <a:p>
              <a:endParaRPr lang="en-US"/>
            </a:p>
          </p:txBody>
        </p:sp>
        <p:sp>
          <p:nvSpPr>
            <p:cNvPr id="22684" name="Line 14"/>
            <p:cNvSpPr>
              <a:spLocks noChangeShapeType="1"/>
            </p:cNvSpPr>
            <p:nvPr/>
          </p:nvSpPr>
          <p:spPr bwMode="auto">
            <a:xfrm flipV="1">
              <a:off x="849" y="1601"/>
              <a:ext cx="0" cy="76"/>
            </a:xfrm>
            <a:prstGeom prst="line">
              <a:avLst/>
            </a:prstGeom>
            <a:noFill/>
            <a:ln w="9525">
              <a:solidFill>
                <a:srgbClr val="000000"/>
              </a:solidFill>
              <a:round/>
              <a:tailEnd type="triangle" w="med" len="med"/>
            </a:ln>
          </p:spPr>
          <p:txBody>
            <a:bodyPr/>
            <a:lstStyle/>
            <a:p>
              <a:endParaRPr lang="en-US"/>
            </a:p>
          </p:txBody>
        </p:sp>
        <p:grpSp>
          <p:nvGrpSpPr>
            <p:cNvPr id="22685" name="Group 16"/>
            <p:cNvGrpSpPr/>
            <p:nvPr/>
          </p:nvGrpSpPr>
          <p:grpSpPr bwMode="auto">
            <a:xfrm>
              <a:off x="795" y="277"/>
              <a:ext cx="1812" cy="1813"/>
              <a:chOff x="1270" y="1365"/>
              <a:chExt cx="4185" cy="4135"/>
            </a:xfrm>
          </p:grpSpPr>
          <p:sp>
            <p:nvSpPr>
              <p:cNvPr id="22778" name="Oval 17"/>
              <p:cNvSpPr>
                <a:spLocks noChangeArrowheads="1"/>
              </p:cNvSpPr>
              <p:nvPr/>
            </p:nvSpPr>
            <p:spPr bwMode="auto">
              <a:xfrm>
                <a:off x="2225" y="2317"/>
                <a:ext cx="2284" cy="2266"/>
              </a:xfrm>
              <a:prstGeom prst="ellipse">
                <a:avLst/>
              </a:prstGeom>
              <a:solidFill>
                <a:srgbClr val="FFFFFF"/>
              </a:solidFill>
              <a:ln w="9525">
                <a:solidFill>
                  <a:srgbClr val="000000"/>
                </a:solidFill>
                <a:round/>
              </a:ln>
            </p:spPr>
            <p:txBody>
              <a:bodyPr/>
              <a:lstStyle/>
              <a:p>
                <a:endParaRPr lang="ms-MY"/>
              </a:p>
            </p:txBody>
          </p:sp>
          <p:sp>
            <p:nvSpPr>
              <p:cNvPr id="22779" name="Arc 18"/>
              <p:cNvSpPr/>
              <p:nvPr/>
            </p:nvSpPr>
            <p:spPr bwMode="auto">
              <a:xfrm>
                <a:off x="3374" y="2189"/>
                <a:ext cx="358" cy="8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ln>
            </p:spPr>
            <p:txBody>
              <a:bodyPr/>
              <a:lstStyle/>
              <a:p>
                <a:endParaRPr lang="en-US"/>
              </a:p>
            </p:txBody>
          </p:sp>
          <p:sp>
            <p:nvSpPr>
              <p:cNvPr id="22780" name="Arc 19"/>
              <p:cNvSpPr/>
              <p:nvPr/>
            </p:nvSpPr>
            <p:spPr bwMode="auto">
              <a:xfrm flipH="1">
                <a:off x="3033" y="2189"/>
                <a:ext cx="357" cy="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ln>
            </p:spPr>
            <p:txBody>
              <a:bodyPr/>
              <a:lstStyle/>
              <a:p>
                <a:endParaRPr lang="en-US"/>
              </a:p>
            </p:txBody>
          </p:sp>
          <p:sp>
            <p:nvSpPr>
              <p:cNvPr id="22781" name="Line 20"/>
              <p:cNvSpPr>
                <a:spLocks noChangeShapeType="1"/>
              </p:cNvSpPr>
              <p:nvPr/>
            </p:nvSpPr>
            <p:spPr bwMode="auto">
              <a:xfrm flipV="1">
                <a:off x="3717" y="1806"/>
                <a:ext cx="0" cy="447"/>
              </a:xfrm>
              <a:prstGeom prst="line">
                <a:avLst/>
              </a:prstGeom>
              <a:noFill/>
              <a:ln w="9525">
                <a:solidFill>
                  <a:srgbClr val="000000"/>
                </a:solidFill>
                <a:round/>
              </a:ln>
            </p:spPr>
            <p:txBody>
              <a:bodyPr/>
              <a:lstStyle/>
              <a:p>
                <a:endParaRPr lang="en-US"/>
              </a:p>
            </p:txBody>
          </p:sp>
          <p:sp>
            <p:nvSpPr>
              <p:cNvPr id="22782" name="Line 21"/>
              <p:cNvSpPr>
                <a:spLocks noChangeShapeType="1"/>
              </p:cNvSpPr>
              <p:nvPr/>
            </p:nvSpPr>
            <p:spPr bwMode="auto">
              <a:xfrm flipV="1">
                <a:off x="3049" y="1791"/>
                <a:ext cx="0" cy="447"/>
              </a:xfrm>
              <a:prstGeom prst="line">
                <a:avLst/>
              </a:prstGeom>
              <a:noFill/>
              <a:ln w="9525">
                <a:solidFill>
                  <a:srgbClr val="000000"/>
                </a:solidFill>
                <a:round/>
              </a:ln>
            </p:spPr>
            <p:txBody>
              <a:bodyPr/>
              <a:lstStyle/>
              <a:p>
                <a:endParaRPr lang="en-US"/>
              </a:p>
            </p:txBody>
          </p:sp>
          <p:grpSp>
            <p:nvGrpSpPr>
              <p:cNvPr id="22783" name="Group 22"/>
              <p:cNvGrpSpPr/>
              <p:nvPr/>
            </p:nvGrpSpPr>
            <p:grpSpPr bwMode="auto">
              <a:xfrm>
                <a:off x="2675" y="1966"/>
                <a:ext cx="327" cy="287"/>
                <a:chOff x="4770" y="2940"/>
                <a:chExt cx="315" cy="270"/>
              </a:xfrm>
            </p:grpSpPr>
            <p:sp>
              <p:nvSpPr>
                <p:cNvPr id="22803" name="Oval 23"/>
                <p:cNvSpPr>
                  <a:spLocks noChangeArrowheads="1"/>
                </p:cNvSpPr>
                <p:nvPr/>
              </p:nvSpPr>
              <p:spPr bwMode="auto">
                <a:xfrm>
                  <a:off x="4770" y="2940"/>
                  <a:ext cx="315" cy="270"/>
                </a:xfrm>
                <a:prstGeom prst="ellipse">
                  <a:avLst/>
                </a:prstGeom>
                <a:solidFill>
                  <a:srgbClr val="FFFFFF"/>
                </a:solidFill>
                <a:ln w="9525">
                  <a:solidFill>
                    <a:srgbClr val="000000"/>
                  </a:solidFill>
                  <a:round/>
                </a:ln>
              </p:spPr>
              <p:txBody>
                <a:bodyPr/>
                <a:lstStyle/>
                <a:p>
                  <a:endParaRPr lang="ms-MY"/>
                </a:p>
              </p:txBody>
            </p:sp>
            <p:sp>
              <p:nvSpPr>
                <p:cNvPr id="22804" name="Line 24"/>
                <p:cNvSpPr>
                  <a:spLocks noChangeShapeType="1"/>
                </p:cNvSpPr>
                <p:nvPr/>
              </p:nvSpPr>
              <p:spPr bwMode="auto">
                <a:xfrm>
                  <a:off x="4825" y="2970"/>
                  <a:ext cx="195" cy="225"/>
                </a:xfrm>
                <a:prstGeom prst="line">
                  <a:avLst/>
                </a:prstGeom>
                <a:noFill/>
                <a:ln w="9525">
                  <a:solidFill>
                    <a:srgbClr val="000000"/>
                  </a:solidFill>
                  <a:round/>
                </a:ln>
              </p:spPr>
              <p:txBody>
                <a:bodyPr/>
                <a:lstStyle/>
                <a:p>
                  <a:endParaRPr lang="en-US"/>
                </a:p>
              </p:txBody>
            </p:sp>
            <p:sp>
              <p:nvSpPr>
                <p:cNvPr id="22805" name="Line 25"/>
                <p:cNvSpPr>
                  <a:spLocks noChangeShapeType="1"/>
                </p:cNvSpPr>
                <p:nvPr/>
              </p:nvSpPr>
              <p:spPr bwMode="auto">
                <a:xfrm flipH="1">
                  <a:off x="4830" y="2970"/>
                  <a:ext cx="180" cy="210"/>
                </a:xfrm>
                <a:prstGeom prst="line">
                  <a:avLst/>
                </a:prstGeom>
                <a:noFill/>
                <a:ln w="9525">
                  <a:solidFill>
                    <a:srgbClr val="000000"/>
                  </a:solidFill>
                  <a:round/>
                </a:ln>
              </p:spPr>
              <p:txBody>
                <a:bodyPr/>
                <a:lstStyle/>
                <a:p>
                  <a:endParaRPr lang="en-US"/>
                </a:p>
              </p:txBody>
            </p:sp>
          </p:grpSp>
          <p:sp>
            <p:nvSpPr>
              <p:cNvPr id="22784" name="Arc 26"/>
              <p:cNvSpPr/>
              <p:nvPr/>
            </p:nvSpPr>
            <p:spPr bwMode="auto">
              <a:xfrm flipV="1">
                <a:off x="3390" y="4631"/>
                <a:ext cx="332" cy="5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ln>
            </p:spPr>
            <p:txBody>
              <a:bodyPr/>
              <a:lstStyle/>
              <a:p>
                <a:endParaRPr lang="en-US"/>
              </a:p>
            </p:txBody>
          </p:sp>
          <p:sp>
            <p:nvSpPr>
              <p:cNvPr id="22785" name="Arc 27"/>
              <p:cNvSpPr/>
              <p:nvPr/>
            </p:nvSpPr>
            <p:spPr bwMode="auto">
              <a:xfrm flipH="1" flipV="1">
                <a:off x="3038" y="4631"/>
                <a:ext cx="342" cy="5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ln>
            </p:spPr>
            <p:txBody>
              <a:bodyPr/>
              <a:lstStyle/>
              <a:p>
                <a:endParaRPr lang="en-US"/>
              </a:p>
            </p:txBody>
          </p:sp>
          <p:sp>
            <p:nvSpPr>
              <p:cNvPr id="22786" name="Line 28"/>
              <p:cNvSpPr>
                <a:spLocks noChangeShapeType="1"/>
              </p:cNvSpPr>
              <p:nvPr/>
            </p:nvSpPr>
            <p:spPr bwMode="auto">
              <a:xfrm flipV="1">
                <a:off x="3048" y="4640"/>
                <a:ext cx="0" cy="458"/>
              </a:xfrm>
              <a:prstGeom prst="line">
                <a:avLst/>
              </a:prstGeom>
              <a:noFill/>
              <a:ln w="9525">
                <a:solidFill>
                  <a:srgbClr val="000000"/>
                </a:solidFill>
                <a:round/>
              </a:ln>
            </p:spPr>
            <p:txBody>
              <a:bodyPr/>
              <a:lstStyle/>
              <a:p>
                <a:endParaRPr lang="en-US"/>
              </a:p>
            </p:txBody>
          </p:sp>
          <p:sp>
            <p:nvSpPr>
              <p:cNvPr id="22787" name="Line 29"/>
              <p:cNvSpPr>
                <a:spLocks noChangeShapeType="1"/>
              </p:cNvSpPr>
              <p:nvPr/>
            </p:nvSpPr>
            <p:spPr bwMode="auto">
              <a:xfrm flipV="1">
                <a:off x="3711" y="4653"/>
                <a:ext cx="0" cy="447"/>
              </a:xfrm>
              <a:prstGeom prst="line">
                <a:avLst/>
              </a:prstGeom>
              <a:noFill/>
              <a:ln w="9525">
                <a:solidFill>
                  <a:srgbClr val="000000"/>
                </a:solidFill>
                <a:round/>
              </a:ln>
            </p:spPr>
            <p:txBody>
              <a:bodyPr/>
              <a:lstStyle/>
              <a:p>
                <a:endParaRPr lang="en-US"/>
              </a:p>
            </p:txBody>
          </p:sp>
          <p:grpSp>
            <p:nvGrpSpPr>
              <p:cNvPr id="22788" name="Group 30"/>
              <p:cNvGrpSpPr/>
              <p:nvPr/>
            </p:nvGrpSpPr>
            <p:grpSpPr bwMode="auto">
              <a:xfrm>
                <a:off x="3748" y="1934"/>
                <a:ext cx="326" cy="287"/>
                <a:chOff x="5805" y="2910"/>
                <a:chExt cx="315" cy="270"/>
              </a:xfrm>
            </p:grpSpPr>
            <p:sp>
              <p:nvSpPr>
                <p:cNvPr id="22801" name="Oval 31"/>
                <p:cNvSpPr>
                  <a:spLocks noChangeArrowheads="1"/>
                </p:cNvSpPr>
                <p:nvPr/>
              </p:nvSpPr>
              <p:spPr bwMode="auto">
                <a:xfrm>
                  <a:off x="5805" y="2910"/>
                  <a:ext cx="315" cy="270"/>
                </a:xfrm>
                <a:prstGeom prst="ellipse">
                  <a:avLst/>
                </a:prstGeom>
                <a:solidFill>
                  <a:srgbClr val="FFFFFF"/>
                </a:solidFill>
                <a:ln w="9525">
                  <a:solidFill>
                    <a:srgbClr val="000000"/>
                  </a:solidFill>
                  <a:round/>
                </a:ln>
              </p:spPr>
              <p:txBody>
                <a:bodyPr/>
                <a:lstStyle/>
                <a:p>
                  <a:endParaRPr lang="ms-MY"/>
                </a:p>
              </p:txBody>
            </p:sp>
            <p:sp>
              <p:nvSpPr>
                <p:cNvPr id="22802" name="Oval 32"/>
                <p:cNvSpPr>
                  <a:spLocks noChangeArrowheads="1"/>
                </p:cNvSpPr>
                <p:nvPr/>
              </p:nvSpPr>
              <p:spPr bwMode="auto">
                <a:xfrm>
                  <a:off x="5930" y="3014"/>
                  <a:ext cx="70" cy="56"/>
                </a:xfrm>
                <a:prstGeom prst="ellipse">
                  <a:avLst/>
                </a:prstGeom>
                <a:solidFill>
                  <a:srgbClr val="000000"/>
                </a:solidFill>
                <a:ln w="9525">
                  <a:solidFill>
                    <a:srgbClr val="000000"/>
                  </a:solidFill>
                  <a:round/>
                </a:ln>
              </p:spPr>
              <p:txBody>
                <a:bodyPr/>
                <a:lstStyle/>
                <a:p>
                  <a:endParaRPr lang="ms-MY"/>
                </a:p>
              </p:txBody>
            </p:sp>
          </p:grpSp>
          <p:grpSp>
            <p:nvGrpSpPr>
              <p:cNvPr id="22789" name="Group 33"/>
              <p:cNvGrpSpPr/>
              <p:nvPr/>
            </p:nvGrpSpPr>
            <p:grpSpPr bwMode="auto">
              <a:xfrm>
                <a:off x="2681" y="4658"/>
                <a:ext cx="326" cy="287"/>
                <a:chOff x="5805" y="2910"/>
                <a:chExt cx="315" cy="270"/>
              </a:xfrm>
            </p:grpSpPr>
            <p:sp>
              <p:nvSpPr>
                <p:cNvPr id="22799" name="Oval 34"/>
                <p:cNvSpPr>
                  <a:spLocks noChangeArrowheads="1"/>
                </p:cNvSpPr>
                <p:nvPr/>
              </p:nvSpPr>
              <p:spPr bwMode="auto">
                <a:xfrm>
                  <a:off x="5805" y="2910"/>
                  <a:ext cx="315" cy="270"/>
                </a:xfrm>
                <a:prstGeom prst="ellipse">
                  <a:avLst/>
                </a:prstGeom>
                <a:solidFill>
                  <a:srgbClr val="FFFFFF"/>
                </a:solidFill>
                <a:ln w="9525">
                  <a:solidFill>
                    <a:srgbClr val="000000"/>
                  </a:solidFill>
                  <a:round/>
                </a:ln>
              </p:spPr>
              <p:txBody>
                <a:bodyPr/>
                <a:lstStyle/>
                <a:p>
                  <a:endParaRPr lang="ms-MY"/>
                </a:p>
              </p:txBody>
            </p:sp>
            <p:sp>
              <p:nvSpPr>
                <p:cNvPr id="22800" name="Oval 35"/>
                <p:cNvSpPr>
                  <a:spLocks noChangeArrowheads="1"/>
                </p:cNvSpPr>
                <p:nvPr/>
              </p:nvSpPr>
              <p:spPr bwMode="auto">
                <a:xfrm>
                  <a:off x="5930" y="3014"/>
                  <a:ext cx="70" cy="56"/>
                </a:xfrm>
                <a:prstGeom prst="ellipse">
                  <a:avLst/>
                </a:prstGeom>
                <a:solidFill>
                  <a:srgbClr val="000000"/>
                </a:solidFill>
                <a:ln w="9525">
                  <a:solidFill>
                    <a:srgbClr val="000000"/>
                  </a:solidFill>
                  <a:round/>
                </a:ln>
              </p:spPr>
              <p:txBody>
                <a:bodyPr/>
                <a:lstStyle/>
                <a:p>
                  <a:endParaRPr lang="ms-MY"/>
                </a:p>
              </p:txBody>
            </p:sp>
          </p:grpSp>
          <p:grpSp>
            <p:nvGrpSpPr>
              <p:cNvPr id="22790" name="Group 36"/>
              <p:cNvGrpSpPr/>
              <p:nvPr/>
            </p:nvGrpSpPr>
            <p:grpSpPr bwMode="auto">
              <a:xfrm>
                <a:off x="3753" y="4669"/>
                <a:ext cx="326" cy="287"/>
                <a:chOff x="4770" y="2940"/>
                <a:chExt cx="315" cy="270"/>
              </a:xfrm>
            </p:grpSpPr>
            <p:sp>
              <p:nvSpPr>
                <p:cNvPr id="22796" name="Oval 37"/>
                <p:cNvSpPr>
                  <a:spLocks noChangeArrowheads="1"/>
                </p:cNvSpPr>
                <p:nvPr/>
              </p:nvSpPr>
              <p:spPr bwMode="auto">
                <a:xfrm>
                  <a:off x="4770" y="2940"/>
                  <a:ext cx="315" cy="270"/>
                </a:xfrm>
                <a:prstGeom prst="ellipse">
                  <a:avLst/>
                </a:prstGeom>
                <a:solidFill>
                  <a:srgbClr val="FFFFFF"/>
                </a:solidFill>
                <a:ln w="9525">
                  <a:solidFill>
                    <a:srgbClr val="000000"/>
                  </a:solidFill>
                  <a:round/>
                </a:ln>
              </p:spPr>
              <p:txBody>
                <a:bodyPr/>
                <a:lstStyle/>
                <a:p>
                  <a:endParaRPr lang="ms-MY"/>
                </a:p>
              </p:txBody>
            </p:sp>
            <p:sp>
              <p:nvSpPr>
                <p:cNvPr id="22797" name="Line 38"/>
                <p:cNvSpPr>
                  <a:spLocks noChangeShapeType="1"/>
                </p:cNvSpPr>
                <p:nvPr/>
              </p:nvSpPr>
              <p:spPr bwMode="auto">
                <a:xfrm>
                  <a:off x="4825" y="2970"/>
                  <a:ext cx="195" cy="225"/>
                </a:xfrm>
                <a:prstGeom prst="line">
                  <a:avLst/>
                </a:prstGeom>
                <a:noFill/>
                <a:ln w="9525">
                  <a:solidFill>
                    <a:srgbClr val="000000"/>
                  </a:solidFill>
                  <a:round/>
                </a:ln>
              </p:spPr>
              <p:txBody>
                <a:bodyPr/>
                <a:lstStyle/>
                <a:p>
                  <a:endParaRPr lang="en-US"/>
                </a:p>
              </p:txBody>
            </p:sp>
            <p:sp>
              <p:nvSpPr>
                <p:cNvPr id="22798" name="Line 39"/>
                <p:cNvSpPr>
                  <a:spLocks noChangeShapeType="1"/>
                </p:cNvSpPr>
                <p:nvPr/>
              </p:nvSpPr>
              <p:spPr bwMode="auto">
                <a:xfrm flipH="1">
                  <a:off x="4830" y="2970"/>
                  <a:ext cx="180" cy="210"/>
                </a:xfrm>
                <a:prstGeom prst="line">
                  <a:avLst/>
                </a:prstGeom>
                <a:noFill/>
                <a:ln w="9525">
                  <a:solidFill>
                    <a:srgbClr val="000000"/>
                  </a:solidFill>
                  <a:round/>
                </a:ln>
              </p:spPr>
              <p:txBody>
                <a:bodyPr/>
                <a:lstStyle/>
                <a:p>
                  <a:endParaRPr lang="en-US"/>
                </a:p>
              </p:txBody>
            </p:sp>
          </p:grpSp>
          <p:sp>
            <p:nvSpPr>
              <p:cNvPr id="22791" name="Oval 40"/>
              <p:cNvSpPr>
                <a:spLocks noChangeArrowheads="1"/>
              </p:cNvSpPr>
              <p:nvPr/>
            </p:nvSpPr>
            <p:spPr bwMode="auto">
              <a:xfrm>
                <a:off x="1677" y="1770"/>
                <a:ext cx="3371" cy="3352"/>
              </a:xfrm>
              <a:prstGeom prst="ellipse">
                <a:avLst/>
              </a:prstGeom>
              <a:noFill/>
              <a:ln w="9525">
                <a:solidFill>
                  <a:srgbClr val="000000"/>
                </a:solidFill>
                <a:round/>
              </a:ln>
            </p:spPr>
            <p:txBody>
              <a:bodyPr/>
              <a:lstStyle/>
              <a:p>
                <a:endParaRPr lang="ms-MY"/>
              </a:p>
            </p:txBody>
          </p:sp>
          <p:sp>
            <p:nvSpPr>
              <p:cNvPr id="22792" name="Rectangle 41"/>
              <p:cNvSpPr>
                <a:spLocks noChangeArrowheads="1"/>
              </p:cNvSpPr>
              <p:nvPr/>
            </p:nvSpPr>
            <p:spPr bwMode="auto">
              <a:xfrm>
                <a:off x="3060" y="1743"/>
                <a:ext cx="642" cy="125"/>
              </a:xfrm>
              <a:prstGeom prst="rect">
                <a:avLst/>
              </a:prstGeom>
              <a:solidFill>
                <a:srgbClr val="FFFFFF"/>
              </a:solidFill>
              <a:ln w="9525">
                <a:noFill/>
                <a:miter lim="800000"/>
              </a:ln>
            </p:spPr>
            <p:txBody>
              <a:bodyPr/>
              <a:lstStyle/>
              <a:p>
                <a:endParaRPr lang="ms-MY"/>
              </a:p>
            </p:txBody>
          </p:sp>
          <p:sp>
            <p:nvSpPr>
              <p:cNvPr id="22793" name="Rectangle 42"/>
              <p:cNvSpPr>
                <a:spLocks noChangeArrowheads="1"/>
              </p:cNvSpPr>
              <p:nvPr/>
            </p:nvSpPr>
            <p:spPr bwMode="auto">
              <a:xfrm>
                <a:off x="3048" y="5044"/>
                <a:ext cx="642" cy="124"/>
              </a:xfrm>
              <a:prstGeom prst="rect">
                <a:avLst/>
              </a:prstGeom>
              <a:solidFill>
                <a:srgbClr val="FFFFFF"/>
              </a:solidFill>
              <a:ln w="9525">
                <a:noFill/>
                <a:miter lim="800000"/>
              </a:ln>
            </p:spPr>
            <p:txBody>
              <a:bodyPr/>
              <a:lstStyle/>
              <a:p>
                <a:endParaRPr lang="ms-MY"/>
              </a:p>
            </p:txBody>
          </p:sp>
          <p:sp>
            <p:nvSpPr>
              <p:cNvPr id="22794" name="Oval 43"/>
              <p:cNvSpPr>
                <a:spLocks noChangeArrowheads="1"/>
              </p:cNvSpPr>
              <p:nvPr/>
            </p:nvSpPr>
            <p:spPr bwMode="auto">
              <a:xfrm>
                <a:off x="1270" y="1365"/>
                <a:ext cx="4185" cy="4135"/>
              </a:xfrm>
              <a:prstGeom prst="ellipse">
                <a:avLst/>
              </a:prstGeom>
              <a:noFill/>
              <a:ln w="9525">
                <a:solidFill>
                  <a:srgbClr val="000000"/>
                </a:solidFill>
                <a:round/>
              </a:ln>
            </p:spPr>
            <p:txBody>
              <a:bodyPr/>
              <a:lstStyle/>
              <a:p>
                <a:endParaRPr lang="ms-MY"/>
              </a:p>
            </p:txBody>
          </p:sp>
          <p:sp>
            <p:nvSpPr>
              <p:cNvPr id="22795" name="Line 44"/>
              <p:cNvSpPr>
                <a:spLocks noChangeShapeType="1"/>
              </p:cNvSpPr>
              <p:nvPr/>
            </p:nvSpPr>
            <p:spPr bwMode="auto">
              <a:xfrm flipH="1">
                <a:off x="3037" y="5008"/>
                <a:ext cx="5" cy="75"/>
              </a:xfrm>
              <a:prstGeom prst="line">
                <a:avLst/>
              </a:prstGeom>
              <a:noFill/>
              <a:ln w="9525">
                <a:solidFill>
                  <a:srgbClr val="000000"/>
                </a:solidFill>
                <a:round/>
              </a:ln>
            </p:spPr>
            <p:txBody>
              <a:bodyPr/>
              <a:lstStyle/>
              <a:p>
                <a:endParaRPr lang="en-US"/>
              </a:p>
            </p:txBody>
          </p:sp>
        </p:grpSp>
        <p:grpSp>
          <p:nvGrpSpPr>
            <p:cNvPr id="22686" name="Group 45"/>
            <p:cNvGrpSpPr/>
            <p:nvPr/>
          </p:nvGrpSpPr>
          <p:grpSpPr bwMode="auto">
            <a:xfrm>
              <a:off x="1675" y="734"/>
              <a:ext cx="83" cy="87"/>
              <a:chOff x="5490" y="3465"/>
              <a:chExt cx="180" cy="195"/>
            </a:xfrm>
          </p:grpSpPr>
          <p:sp>
            <p:nvSpPr>
              <p:cNvPr id="22774" name="Oval 46"/>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2775" name="Group 47"/>
              <p:cNvGrpSpPr/>
              <p:nvPr/>
            </p:nvGrpSpPr>
            <p:grpSpPr bwMode="auto">
              <a:xfrm>
                <a:off x="5490" y="3465"/>
                <a:ext cx="180" cy="195"/>
                <a:chOff x="5280" y="3285"/>
                <a:chExt cx="180" cy="195"/>
              </a:xfrm>
            </p:grpSpPr>
            <p:sp>
              <p:nvSpPr>
                <p:cNvPr id="22776" name="Line 48"/>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2777" name="Line 49"/>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2687" name="Group 50"/>
            <p:cNvGrpSpPr/>
            <p:nvPr/>
          </p:nvGrpSpPr>
          <p:grpSpPr bwMode="auto">
            <a:xfrm>
              <a:off x="1894" y="778"/>
              <a:ext cx="82" cy="88"/>
              <a:chOff x="5490" y="3465"/>
              <a:chExt cx="180" cy="195"/>
            </a:xfrm>
          </p:grpSpPr>
          <p:sp>
            <p:nvSpPr>
              <p:cNvPr id="22770" name="Oval 51"/>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2771" name="Group 52"/>
              <p:cNvGrpSpPr/>
              <p:nvPr/>
            </p:nvGrpSpPr>
            <p:grpSpPr bwMode="auto">
              <a:xfrm>
                <a:off x="5490" y="3465"/>
                <a:ext cx="180" cy="195"/>
                <a:chOff x="5280" y="3285"/>
                <a:chExt cx="180" cy="195"/>
              </a:xfrm>
            </p:grpSpPr>
            <p:sp>
              <p:nvSpPr>
                <p:cNvPr id="22772" name="Line 53"/>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2773" name="Line 54"/>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2688" name="Group 55"/>
            <p:cNvGrpSpPr/>
            <p:nvPr/>
          </p:nvGrpSpPr>
          <p:grpSpPr bwMode="auto">
            <a:xfrm>
              <a:off x="1789" y="743"/>
              <a:ext cx="82" cy="87"/>
              <a:chOff x="5490" y="3465"/>
              <a:chExt cx="180" cy="195"/>
            </a:xfrm>
          </p:grpSpPr>
          <p:sp>
            <p:nvSpPr>
              <p:cNvPr id="22766" name="Oval 56"/>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2767" name="Group 57"/>
              <p:cNvGrpSpPr/>
              <p:nvPr/>
            </p:nvGrpSpPr>
            <p:grpSpPr bwMode="auto">
              <a:xfrm>
                <a:off x="5490" y="3465"/>
                <a:ext cx="180" cy="195"/>
                <a:chOff x="5280" y="3285"/>
                <a:chExt cx="180" cy="195"/>
              </a:xfrm>
            </p:grpSpPr>
            <p:sp>
              <p:nvSpPr>
                <p:cNvPr id="22768" name="Line 58"/>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2769" name="Line 59"/>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2689" name="Group 60"/>
            <p:cNvGrpSpPr/>
            <p:nvPr/>
          </p:nvGrpSpPr>
          <p:grpSpPr bwMode="auto">
            <a:xfrm>
              <a:off x="1561" y="738"/>
              <a:ext cx="82" cy="87"/>
              <a:chOff x="5490" y="3465"/>
              <a:chExt cx="180" cy="195"/>
            </a:xfrm>
          </p:grpSpPr>
          <p:sp>
            <p:nvSpPr>
              <p:cNvPr id="22762" name="Oval 61"/>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2763" name="Group 62"/>
              <p:cNvGrpSpPr/>
              <p:nvPr/>
            </p:nvGrpSpPr>
            <p:grpSpPr bwMode="auto">
              <a:xfrm>
                <a:off x="5490" y="3465"/>
                <a:ext cx="180" cy="195"/>
                <a:chOff x="5280" y="3285"/>
                <a:chExt cx="180" cy="195"/>
              </a:xfrm>
            </p:grpSpPr>
            <p:sp>
              <p:nvSpPr>
                <p:cNvPr id="22764" name="Line 63"/>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2765" name="Line 64"/>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2690" name="Group 65"/>
            <p:cNvGrpSpPr/>
            <p:nvPr/>
          </p:nvGrpSpPr>
          <p:grpSpPr bwMode="auto">
            <a:xfrm>
              <a:off x="1680" y="1565"/>
              <a:ext cx="75" cy="87"/>
              <a:chOff x="5370" y="5185"/>
              <a:chExt cx="165" cy="195"/>
            </a:xfrm>
          </p:grpSpPr>
          <p:sp>
            <p:nvSpPr>
              <p:cNvPr id="22760" name="Oval 66"/>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2761" name="Oval 67"/>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2691" name="Group 68"/>
            <p:cNvGrpSpPr/>
            <p:nvPr/>
          </p:nvGrpSpPr>
          <p:grpSpPr bwMode="auto">
            <a:xfrm>
              <a:off x="1574" y="1556"/>
              <a:ext cx="76" cy="87"/>
              <a:chOff x="5370" y="5185"/>
              <a:chExt cx="165" cy="195"/>
            </a:xfrm>
          </p:grpSpPr>
          <p:sp>
            <p:nvSpPr>
              <p:cNvPr id="22758" name="Oval 69"/>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2759" name="Oval 70"/>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2692" name="Group 71"/>
            <p:cNvGrpSpPr/>
            <p:nvPr/>
          </p:nvGrpSpPr>
          <p:grpSpPr bwMode="auto">
            <a:xfrm>
              <a:off x="1470" y="1520"/>
              <a:ext cx="75" cy="87"/>
              <a:chOff x="5370" y="5185"/>
              <a:chExt cx="165" cy="195"/>
            </a:xfrm>
          </p:grpSpPr>
          <p:sp>
            <p:nvSpPr>
              <p:cNvPr id="22756" name="Oval 72"/>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2757" name="Oval 73"/>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2693" name="Group 74"/>
            <p:cNvGrpSpPr/>
            <p:nvPr/>
          </p:nvGrpSpPr>
          <p:grpSpPr bwMode="auto">
            <a:xfrm>
              <a:off x="1369" y="1453"/>
              <a:ext cx="75" cy="87"/>
              <a:chOff x="5370" y="5185"/>
              <a:chExt cx="165" cy="195"/>
            </a:xfrm>
          </p:grpSpPr>
          <p:sp>
            <p:nvSpPr>
              <p:cNvPr id="22754" name="Oval 75"/>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2755" name="Oval 76"/>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2694" name="Group 77"/>
            <p:cNvGrpSpPr/>
            <p:nvPr/>
          </p:nvGrpSpPr>
          <p:grpSpPr bwMode="auto">
            <a:xfrm>
              <a:off x="1296" y="1373"/>
              <a:ext cx="76" cy="87"/>
              <a:chOff x="5370" y="5185"/>
              <a:chExt cx="165" cy="195"/>
            </a:xfrm>
          </p:grpSpPr>
          <p:sp>
            <p:nvSpPr>
              <p:cNvPr id="22752" name="Oval 78"/>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2753" name="Oval 79"/>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sp>
          <p:nvSpPr>
            <p:cNvPr id="22695" name="Oval 80"/>
            <p:cNvSpPr>
              <a:spLocks noChangeArrowheads="1"/>
            </p:cNvSpPr>
            <p:nvPr/>
          </p:nvSpPr>
          <p:spPr bwMode="auto">
            <a:xfrm flipV="1">
              <a:off x="1224" y="1147"/>
              <a:ext cx="84" cy="86"/>
            </a:xfrm>
            <a:prstGeom prst="ellipse">
              <a:avLst/>
            </a:prstGeom>
            <a:solidFill>
              <a:srgbClr val="FFFFFF"/>
            </a:solidFill>
            <a:ln w="9525">
              <a:solidFill>
                <a:srgbClr val="000000"/>
              </a:solidFill>
              <a:round/>
            </a:ln>
          </p:spPr>
          <p:txBody>
            <a:bodyPr/>
            <a:lstStyle/>
            <a:p>
              <a:endParaRPr lang="ms-MY"/>
            </a:p>
          </p:txBody>
        </p:sp>
        <p:sp>
          <p:nvSpPr>
            <p:cNvPr id="22696" name="Oval 81"/>
            <p:cNvSpPr>
              <a:spLocks noChangeArrowheads="1"/>
            </p:cNvSpPr>
            <p:nvPr/>
          </p:nvSpPr>
          <p:spPr bwMode="auto">
            <a:xfrm flipV="1">
              <a:off x="2118" y="1147"/>
              <a:ext cx="84" cy="86"/>
            </a:xfrm>
            <a:prstGeom prst="ellipse">
              <a:avLst/>
            </a:prstGeom>
            <a:solidFill>
              <a:srgbClr val="FFFFFF"/>
            </a:solidFill>
            <a:ln w="9525">
              <a:solidFill>
                <a:srgbClr val="000000"/>
              </a:solidFill>
              <a:round/>
            </a:ln>
          </p:spPr>
          <p:txBody>
            <a:bodyPr/>
            <a:lstStyle/>
            <a:p>
              <a:endParaRPr lang="ms-MY"/>
            </a:p>
          </p:txBody>
        </p:sp>
        <p:grpSp>
          <p:nvGrpSpPr>
            <p:cNvPr id="22697" name="Group 82"/>
            <p:cNvGrpSpPr/>
            <p:nvPr/>
          </p:nvGrpSpPr>
          <p:grpSpPr bwMode="auto">
            <a:xfrm>
              <a:off x="1994" y="841"/>
              <a:ext cx="83" cy="87"/>
              <a:chOff x="5490" y="3465"/>
              <a:chExt cx="180" cy="195"/>
            </a:xfrm>
          </p:grpSpPr>
          <p:sp>
            <p:nvSpPr>
              <p:cNvPr id="22748" name="Oval 83"/>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2749" name="Group 84"/>
              <p:cNvGrpSpPr/>
              <p:nvPr/>
            </p:nvGrpSpPr>
            <p:grpSpPr bwMode="auto">
              <a:xfrm>
                <a:off x="5490" y="3465"/>
                <a:ext cx="180" cy="195"/>
                <a:chOff x="5280" y="3285"/>
                <a:chExt cx="180" cy="195"/>
              </a:xfrm>
            </p:grpSpPr>
            <p:sp>
              <p:nvSpPr>
                <p:cNvPr id="22750" name="Line 85"/>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2751" name="Line 86"/>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2698" name="Group 87"/>
            <p:cNvGrpSpPr/>
            <p:nvPr/>
          </p:nvGrpSpPr>
          <p:grpSpPr bwMode="auto">
            <a:xfrm>
              <a:off x="2063" y="930"/>
              <a:ext cx="82" cy="87"/>
              <a:chOff x="5490" y="3465"/>
              <a:chExt cx="180" cy="195"/>
            </a:xfrm>
          </p:grpSpPr>
          <p:sp>
            <p:nvSpPr>
              <p:cNvPr id="22744" name="Oval 88"/>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2745" name="Group 89"/>
              <p:cNvGrpSpPr/>
              <p:nvPr/>
            </p:nvGrpSpPr>
            <p:grpSpPr bwMode="auto">
              <a:xfrm>
                <a:off x="5490" y="3465"/>
                <a:ext cx="180" cy="195"/>
                <a:chOff x="5280" y="3285"/>
                <a:chExt cx="180" cy="195"/>
              </a:xfrm>
            </p:grpSpPr>
            <p:sp>
              <p:nvSpPr>
                <p:cNvPr id="22746" name="Line 90"/>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2747" name="Line 91"/>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2699" name="Group 92"/>
            <p:cNvGrpSpPr/>
            <p:nvPr/>
          </p:nvGrpSpPr>
          <p:grpSpPr bwMode="auto">
            <a:xfrm>
              <a:off x="2108" y="1029"/>
              <a:ext cx="83" cy="87"/>
              <a:chOff x="5490" y="3465"/>
              <a:chExt cx="180" cy="195"/>
            </a:xfrm>
          </p:grpSpPr>
          <p:sp>
            <p:nvSpPr>
              <p:cNvPr id="22740" name="Oval 93"/>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2741" name="Group 94"/>
              <p:cNvGrpSpPr/>
              <p:nvPr/>
            </p:nvGrpSpPr>
            <p:grpSpPr bwMode="auto">
              <a:xfrm>
                <a:off x="5490" y="3465"/>
                <a:ext cx="180" cy="195"/>
                <a:chOff x="5280" y="3285"/>
                <a:chExt cx="180" cy="195"/>
              </a:xfrm>
            </p:grpSpPr>
            <p:sp>
              <p:nvSpPr>
                <p:cNvPr id="22742" name="Line 95"/>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2743" name="Line 96"/>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2700" name="Group 97"/>
            <p:cNvGrpSpPr/>
            <p:nvPr/>
          </p:nvGrpSpPr>
          <p:grpSpPr bwMode="auto">
            <a:xfrm>
              <a:off x="1452" y="774"/>
              <a:ext cx="82" cy="87"/>
              <a:chOff x="5490" y="3465"/>
              <a:chExt cx="180" cy="195"/>
            </a:xfrm>
          </p:grpSpPr>
          <p:sp>
            <p:nvSpPr>
              <p:cNvPr id="22736" name="Oval 98"/>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2737" name="Group 99"/>
              <p:cNvGrpSpPr/>
              <p:nvPr/>
            </p:nvGrpSpPr>
            <p:grpSpPr bwMode="auto">
              <a:xfrm>
                <a:off x="5490" y="3465"/>
                <a:ext cx="180" cy="195"/>
                <a:chOff x="5280" y="3285"/>
                <a:chExt cx="180" cy="195"/>
              </a:xfrm>
            </p:grpSpPr>
            <p:sp>
              <p:nvSpPr>
                <p:cNvPr id="22738" name="Line 100"/>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2739" name="Line 101"/>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2701" name="Group 102"/>
            <p:cNvGrpSpPr/>
            <p:nvPr/>
          </p:nvGrpSpPr>
          <p:grpSpPr bwMode="auto">
            <a:xfrm>
              <a:off x="1360" y="832"/>
              <a:ext cx="82" cy="87"/>
              <a:chOff x="5490" y="3465"/>
              <a:chExt cx="180" cy="195"/>
            </a:xfrm>
          </p:grpSpPr>
          <p:sp>
            <p:nvSpPr>
              <p:cNvPr id="22732" name="Oval 103"/>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2733" name="Group 104"/>
              <p:cNvGrpSpPr/>
              <p:nvPr/>
            </p:nvGrpSpPr>
            <p:grpSpPr bwMode="auto">
              <a:xfrm>
                <a:off x="5490" y="3465"/>
                <a:ext cx="180" cy="195"/>
                <a:chOff x="5280" y="3285"/>
                <a:chExt cx="180" cy="195"/>
              </a:xfrm>
            </p:grpSpPr>
            <p:sp>
              <p:nvSpPr>
                <p:cNvPr id="22734" name="Line 105"/>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2735" name="Line 106"/>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2702" name="Group 107"/>
            <p:cNvGrpSpPr/>
            <p:nvPr/>
          </p:nvGrpSpPr>
          <p:grpSpPr bwMode="auto">
            <a:xfrm>
              <a:off x="1282" y="930"/>
              <a:ext cx="83" cy="87"/>
              <a:chOff x="5490" y="3465"/>
              <a:chExt cx="180" cy="195"/>
            </a:xfrm>
          </p:grpSpPr>
          <p:sp>
            <p:nvSpPr>
              <p:cNvPr id="22728" name="Oval 108"/>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2729" name="Group 109"/>
              <p:cNvGrpSpPr/>
              <p:nvPr/>
            </p:nvGrpSpPr>
            <p:grpSpPr bwMode="auto">
              <a:xfrm>
                <a:off x="5490" y="3465"/>
                <a:ext cx="180" cy="195"/>
                <a:chOff x="5280" y="3285"/>
                <a:chExt cx="180" cy="195"/>
              </a:xfrm>
            </p:grpSpPr>
            <p:sp>
              <p:nvSpPr>
                <p:cNvPr id="22730" name="Line 110"/>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2731" name="Line 111"/>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2703" name="Group 112"/>
            <p:cNvGrpSpPr/>
            <p:nvPr/>
          </p:nvGrpSpPr>
          <p:grpSpPr bwMode="auto">
            <a:xfrm>
              <a:off x="1242" y="1037"/>
              <a:ext cx="82" cy="88"/>
              <a:chOff x="5490" y="3465"/>
              <a:chExt cx="180" cy="195"/>
            </a:xfrm>
          </p:grpSpPr>
          <p:sp>
            <p:nvSpPr>
              <p:cNvPr id="22724" name="Oval 113"/>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2725" name="Group 114"/>
              <p:cNvGrpSpPr/>
              <p:nvPr/>
            </p:nvGrpSpPr>
            <p:grpSpPr bwMode="auto">
              <a:xfrm>
                <a:off x="5490" y="3465"/>
                <a:ext cx="180" cy="195"/>
                <a:chOff x="5280" y="3285"/>
                <a:chExt cx="180" cy="195"/>
              </a:xfrm>
            </p:grpSpPr>
            <p:sp>
              <p:nvSpPr>
                <p:cNvPr id="22726" name="Line 115"/>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2727" name="Line 116"/>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2704" name="Group 117"/>
            <p:cNvGrpSpPr/>
            <p:nvPr/>
          </p:nvGrpSpPr>
          <p:grpSpPr bwMode="auto">
            <a:xfrm>
              <a:off x="1242" y="1261"/>
              <a:ext cx="75" cy="87"/>
              <a:chOff x="5370" y="5185"/>
              <a:chExt cx="165" cy="195"/>
            </a:xfrm>
          </p:grpSpPr>
          <p:sp>
            <p:nvSpPr>
              <p:cNvPr id="22722" name="Oval 118"/>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2723" name="Oval 119"/>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2705" name="Group 120"/>
            <p:cNvGrpSpPr/>
            <p:nvPr/>
          </p:nvGrpSpPr>
          <p:grpSpPr bwMode="auto">
            <a:xfrm>
              <a:off x="1793" y="1556"/>
              <a:ext cx="76" cy="87"/>
              <a:chOff x="5370" y="5185"/>
              <a:chExt cx="165" cy="195"/>
            </a:xfrm>
          </p:grpSpPr>
          <p:sp>
            <p:nvSpPr>
              <p:cNvPr id="22720" name="Oval 121"/>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2721" name="Oval 122"/>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2706" name="Group 123"/>
            <p:cNvGrpSpPr/>
            <p:nvPr/>
          </p:nvGrpSpPr>
          <p:grpSpPr bwMode="auto">
            <a:xfrm>
              <a:off x="1903" y="1507"/>
              <a:ext cx="75" cy="87"/>
              <a:chOff x="5370" y="5185"/>
              <a:chExt cx="165" cy="195"/>
            </a:xfrm>
          </p:grpSpPr>
          <p:sp>
            <p:nvSpPr>
              <p:cNvPr id="22718" name="Oval 124"/>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2719" name="Oval 125"/>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2707" name="Group 126"/>
            <p:cNvGrpSpPr/>
            <p:nvPr/>
          </p:nvGrpSpPr>
          <p:grpSpPr bwMode="auto">
            <a:xfrm>
              <a:off x="1994" y="1435"/>
              <a:ext cx="76" cy="87"/>
              <a:chOff x="5370" y="5185"/>
              <a:chExt cx="165" cy="195"/>
            </a:xfrm>
          </p:grpSpPr>
          <p:sp>
            <p:nvSpPr>
              <p:cNvPr id="22716" name="Oval 127"/>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2717" name="Oval 128"/>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2708" name="Group 129"/>
            <p:cNvGrpSpPr/>
            <p:nvPr/>
          </p:nvGrpSpPr>
          <p:grpSpPr bwMode="auto">
            <a:xfrm>
              <a:off x="2063" y="1359"/>
              <a:ext cx="75" cy="87"/>
              <a:chOff x="5370" y="5185"/>
              <a:chExt cx="165" cy="195"/>
            </a:xfrm>
          </p:grpSpPr>
          <p:sp>
            <p:nvSpPr>
              <p:cNvPr id="22714" name="Oval 130"/>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2715" name="Oval 131"/>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2709" name="Group 132"/>
            <p:cNvGrpSpPr/>
            <p:nvPr/>
          </p:nvGrpSpPr>
          <p:grpSpPr bwMode="auto">
            <a:xfrm>
              <a:off x="2108" y="1256"/>
              <a:ext cx="76" cy="87"/>
              <a:chOff x="5370" y="5185"/>
              <a:chExt cx="165" cy="195"/>
            </a:xfrm>
          </p:grpSpPr>
          <p:sp>
            <p:nvSpPr>
              <p:cNvPr id="22712" name="Oval 133"/>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2713" name="Oval 134"/>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sp>
          <p:nvSpPr>
            <p:cNvPr id="22710" name="Text Box 136"/>
            <p:cNvSpPr txBox="1">
              <a:spLocks noChangeArrowheads="1"/>
            </p:cNvSpPr>
            <p:nvPr/>
          </p:nvSpPr>
          <p:spPr bwMode="auto">
            <a:xfrm>
              <a:off x="1791" y="2199"/>
              <a:ext cx="440" cy="324"/>
            </a:xfrm>
            <a:prstGeom prst="rect">
              <a:avLst/>
            </a:prstGeom>
            <a:solidFill>
              <a:srgbClr val="FFFFFF"/>
            </a:solidFill>
            <a:ln w="9525">
              <a:noFill/>
              <a:miter lim="800000"/>
            </a:ln>
          </p:spPr>
          <p:txBody>
            <a:bodyPr/>
            <a:lstStyle/>
            <a:p>
              <a:r>
                <a:rPr lang="en-US" sz="2400" b="1" i="1">
                  <a:latin typeface="Times New Roman" panose="02020603050405020304" pitchFamily="18" charset="0"/>
                </a:rPr>
                <a:t>B</a:t>
              </a:r>
              <a:endParaRPr lang="en-US" sz="2400"/>
            </a:p>
          </p:txBody>
        </p:sp>
        <p:sp>
          <p:nvSpPr>
            <p:cNvPr id="22711" name="Line 137"/>
            <p:cNvSpPr>
              <a:spLocks noChangeShapeType="1"/>
            </p:cNvSpPr>
            <p:nvPr/>
          </p:nvSpPr>
          <p:spPr bwMode="auto">
            <a:xfrm>
              <a:off x="1721" y="74"/>
              <a:ext cx="0" cy="2237"/>
            </a:xfrm>
            <a:prstGeom prst="line">
              <a:avLst/>
            </a:prstGeom>
            <a:noFill/>
            <a:ln w="9525">
              <a:solidFill>
                <a:srgbClr val="000000"/>
              </a:solidFill>
              <a:round/>
              <a:tailEnd type="triangle" w="med" len="med"/>
            </a:ln>
          </p:spPr>
          <p:txBody>
            <a:bodyPr/>
            <a:lstStyle/>
            <a:p>
              <a:endParaRPr lang="en-US"/>
            </a:p>
          </p:txBody>
        </p:sp>
      </p:grpSp>
      <p:grpSp>
        <p:nvGrpSpPr>
          <p:cNvPr id="22533" name="Group 255"/>
          <p:cNvGrpSpPr/>
          <p:nvPr/>
        </p:nvGrpSpPr>
        <p:grpSpPr bwMode="auto">
          <a:xfrm>
            <a:off x="5076825" y="333375"/>
            <a:ext cx="3598863" cy="3602038"/>
            <a:chOff x="3198" y="210"/>
            <a:chExt cx="2267" cy="2269"/>
          </a:xfrm>
        </p:grpSpPr>
        <p:sp>
          <p:nvSpPr>
            <p:cNvPr id="22564" name="Oval 139"/>
            <p:cNvSpPr>
              <a:spLocks noChangeArrowheads="1"/>
            </p:cNvSpPr>
            <p:nvPr/>
          </p:nvSpPr>
          <p:spPr bwMode="auto">
            <a:xfrm>
              <a:off x="3918" y="524"/>
              <a:ext cx="1132" cy="1074"/>
            </a:xfrm>
            <a:prstGeom prst="ellipse">
              <a:avLst/>
            </a:prstGeom>
            <a:solidFill>
              <a:srgbClr val="FFFFFF"/>
            </a:solidFill>
            <a:ln w="9525">
              <a:solidFill>
                <a:srgbClr val="000000"/>
              </a:solidFill>
              <a:round/>
            </a:ln>
          </p:spPr>
          <p:txBody>
            <a:bodyPr/>
            <a:lstStyle/>
            <a:p>
              <a:endParaRPr lang="ms-MY"/>
            </a:p>
          </p:txBody>
        </p:sp>
        <p:sp>
          <p:nvSpPr>
            <p:cNvPr id="22565" name="Text Box 141"/>
            <p:cNvSpPr txBox="1">
              <a:spLocks noChangeArrowheads="1"/>
            </p:cNvSpPr>
            <p:nvPr/>
          </p:nvSpPr>
          <p:spPr bwMode="auto">
            <a:xfrm>
              <a:off x="3776" y="340"/>
              <a:ext cx="387" cy="291"/>
            </a:xfrm>
            <a:prstGeom prst="rect">
              <a:avLst/>
            </a:prstGeom>
            <a:solidFill>
              <a:srgbClr val="FFFFFF"/>
            </a:solidFill>
            <a:ln w="9525">
              <a:noFill/>
              <a:miter lim="800000"/>
            </a:ln>
          </p:spPr>
          <p:txBody>
            <a:bodyPr/>
            <a:lstStyle/>
            <a:p>
              <a:r>
                <a:rPr lang="en-US" sz="2400" b="1" i="1">
                  <a:latin typeface="Times New Roman" panose="02020603050405020304" pitchFamily="18" charset="0"/>
                </a:rPr>
                <a:t>F</a:t>
              </a:r>
              <a:endParaRPr lang="en-US" sz="2400"/>
            </a:p>
          </p:txBody>
        </p:sp>
        <p:sp>
          <p:nvSpPr>
            <p:cNvPr id="22566" name="Text Box 142"/>
            <p:cNvSpPr txBox="1">
              <a:spLocks noChangeArrowheads="1"/>
            </p:cNvSpPr>
            <p:nvPr/>
          </p:nvSpPr>
          <p:spPr bwMode="auto">
            <a:xfrm>
              <a:off x="4930" y="1527"/>
              <a:ext cx="386" cy="292"/>
            </a:xfrm>
            <a:prstGeom prst="rect">
              <a:avLst/>
            </a:prstGeom>
            <a:solidFill>
              <a:srgbClr val="FFFFFF"/>
            </a:solidFill>
            <a:ln w="9525">
              <a:noFill/>
              <a:miter lim="800000"/>
            </a:ln>
          </p:spPr>
          <p:txBody>
            <a:bodyPr/>
            <a:lstStyle/>
            <a:p>
              <a:r>
                <a:rPr lang="en-US" sz="2400" b="1" i="1">
                  <a:latin typeface="Times New Roman" panose="02020603050405020304" pitchFamily="18" charset="0"/>
                </a:rPr>
                <a:t>F</a:t>
              </a:r>
              <a:endParaRPr lang="en-US" sz="2400"/>
            </a:p>
          </p:txBody>
        </p:sp>
        <p:sp>
          <p:nvSpPr>
            <p:cNvPr id="22567" name="Line 144"/>
            <p:cNvSpPr>
              <a:spLocks noChangeShapeType="1"/>
            </p:cNvSpPr>
            <p:nvPr/>
          </p:nvSpPr>
          <p:spPr bwMode="auto">
            <a:xfrm>
              <a:off x="5465" y="1466"/>
              <a:ext cx="0" cy="106"/>
            </a:xfrm>
            <a:prstGeom prst="line">
              <a:avLst/>
            </a:prstGeom>
            <a:noFill/>
            <a:ln w="9525">
              <a:solidFill>
                <a:srgbClr val="000000"/>
              </a:solidFill>
              <a:round/>
              <a:tailEnd type="triangle" w="med" len="med"/>
            </a:ln>
          </p:spPr>
          <p:txBody>
            <a:bodyPr/>
            <a:lstStyle/>
            <a:p>
              <a:endParaRPr lang="en-US"/>
            </a:p>
          </p:txBody>
        </p:sp>
        <p:sp>
          <p:nvSpPr>
            <p:cNvPr id="22568" name="Line 145"/>
            <p:cNvSpPr>
              <a:spLocks noChangeShapeType="1"/>
            </p:cNvSpPr>
            <p:nvPr/>
          </p:nvSpPr>
          <p:spPr bwMode="auto">
            <a:xfrm flipV="1">
              <a:off x="3505" y="1466"/>
              <a:ext cx="0" cy="82"/>
            </a:xfrm>
            <a:prstGeom prst="line">
              <a:avLst/>
            </a:prstGeom>
            <a:noFill/>
            <a:ln w="9525">
              <a:solidFill>
                <a:srgbClr val="000000"/>
              </a:solidFill>
              <a:round/>
              <a:tailEnd type="triangle" w="med" len="med"/>
            </a:ln>
          </p:spPr>
          <p:txBody>
            <a:bodyPr/>
            <a:lstStyle/>
            <a:p>
              <a:endParaRPr lang="en-US"/>
            </a:p>
          </p:txBody>
        </p:sp>
        <p:sp>
          <p:nvSpPr>
            <p:cNvPr id="22569" name="Text Box 147"/>
            <p:cNvSpPr txBox="1">
              <a:spLocks noChangeArrowheads="1"/>
            </p:cNvSpPr>
            <p:nvPr/>
          </p:nvSpPr>
          <p:spPr bwMode="auto">
            <a:xfrm>
              <a:off x="4331" y="2069"/>
              <a:ext cx="454" cy="410"/>
            </a:xfrm>
            <a:prstGeom prst="rect">
              <a:avLst/>
            </a:prstGeom>
            <a:noFill/>
            <a:ln w="9525">
              <a:noFill/>
              <a:miter lim="800000"/>
            </a:ln>
          </p:spPr>
          <p:txBody>
            <a:bodyPr/>
            <a:lstStyle/>
            <a:p>
              <a:r>
                <a:rPr lang="en-US" sz="2400" b="1" i="1">
                  <a:latin typeface="Times New Roman" panose="02020603050405020304" pitchFamily="18" charset="0"/>
                </a:rPr>
                <a:t>B</a:t>
              </a:r>
              <a:endParaRPr lang="en-US" sz="2400"/>
            </a:p>
          </p:txBody>
        </p:sp>
        <p:sp>
          <p:nvSpPr>
            <p:cNvPr id="22570" name="Line 148"/>
            <p:cNvSpPr>
              <a:spLocks noChangeShapeType="1"/>
            </p:cNvSpPr>
            <p:nvPr/>
          </p:nvSpPr>
          <p:spPr bwMode="auto">
            <a:xfrm flipH="1">
              <a:off x="3499" y="1069"/>
              <a:ext cx="277" cy="0"/>
            </a:xfrm>
            <a:prstGeom prst="line">
              <a:avLst/>
            </a:prstGeom>
            <a:noFill/>
            <a:ln w="9525">
              <a:solidFill>
                <a:srgbClr val="000000"/>
              </a:solidFill>
              <a:round/>
            </a:ln>
          </p:spPr>
          <p:txBody>
            <a:bodyPr/>
            <a:lstStyle/>
            <a:p>
              <a:endParaRPr lang="en-US"/>
            </a:p>
          </p:txBody>
        </p:sp>
        <p:sp>
          <p:nvSpPr>
            <p:cNvPr id="22571" name="Text Box 149"/>
            <p:cNvSpPr txBox="1">
              <a:spLocks noChangeArrowheads="1"/>
            </p:cNvSpPr>
            <p:nvPr/>
          </p:nvSpPr>
          <p:spPr bwMode="auto">
            <a:xfrm>
              <a:off x="3198" y="1385"/>
              <a:ext cx="423" cy="290"/>
            </a:xfrm>
            <a:prstGeom prst="rect">
              <a:avLst/>
            </a:prstGeom>
            <a:noFill/>
            <a:ln w="9525">
              <a:noFill/>
              <a:miter lim="800000"/>
            </a:ln>
          </p:spPr>
          <p:txBody>
            <a:bodyPr/>
            <a:lstStyle/>
            <a:p>
              <a:r>
                <a:rPr lang="en-US" sz="2400" b="1" i="1">
                  <a:latin typeface="Times New Roman" panose="02020603050405020304" pitchFamily="18" charset="0"/>
                </a:rPr>
                <a:t>i</a:t>
              </a:r>
              <a:r>
                <a:rPr lang="en-US" sz="2400" i="1" baseline="-25000">
                  <a:latin typeface="Times New Roman" panose="02020603050405020304" pitchFamily="18" charset="0"/>
                </a:rPr>
                <a:t>a</a:t>
              </a:r>
              <a:endParaRPr lang="en-US" sz="2400"/>
            </a:p>
          </p:txBody>
        </p:sp>
        <p:sp>
          <p:nvSpPr>
            <p:cNvPr id="22572" name="Rectangle 150"/>
            <p:cNvSpPr>
              <a:spLocks noChangeArrowheads="1"/>
            </p:cNvSpPr>
            <p:nvPr/>
          </p:nvSpPr>
          <p:spPr bwMode="auto">
            <a:xfrm>
              <a:off x="5053" y="963"/>
              <a:ext cx="135" cy="224"/>
            </a:xfrm>
            <a:prstGeom prst="rect">
              <a:avLst/>
            </a:prstGeom>
            <a:solidFill>
              <a:srgbClr val="FFFFFF"/>
            </a:solidFill>
            <a:ln w="9525">
              <a:solidFill>
                <a:srgbClr val="000000"/>
              </a:solidFill>
              <a:miter lim="800000"/>
            </a:ln>
          </p:spPr>
          <p:txBody>
            <a:bodyPr/>
            <a:lstStyle/>
            <a:p>
              <a:endParaRPr lang="ms-MY"/>
            </a:p>
          </p:txBody>
        </p:sp>
        <p:sp>
          <p:nvSpPr>
            <p:cNvPr id="22573" name="Rectangle 151"/>
            <p:cNvSpPr>
              <a:spLocks noChangeArrowheads="1"/>
            </p:cNvSpPr>
            <p:nvPr/>
          </p:nvSpPr>
          <p:spPr bwMode="auto">
            <a:xfrm>
              <a:off x="3784" y="963"/>
              <a:ext cx="136" cy="224"/>
            </a:xfrm>
            <a:prstGeom prst="rect">
              <a:avLst/>
            </a:prstGeom>
            <a:solidFill>
              <a:srgbClr val="FFFFFF"/>
            </a:solidFill>
            <a:ln w="9525">
              <a:solidFill>
                <a:srgbClr val="000000"/>
              </a:solidFill>
              <a:miter lim="800000"/>
            </a:ln>
          </p:spPr>
          <p:txBody>
            <a:bodyPr/>
            <a:lstStyle/>
            <a:p>
              <a:endParaRPr lang="ms-MY"/>
            </a:p>
          </p:txBody>
        </p:sp>
        <p:sp>
          <p:nvSpPr>
            <p:cNvPr id="22574" name="Line 152"/>
            <p:cNvSpPr>
              <a:spLocks noChangeShapeType="1"/>
            </p:cNvSpPr>
            <p:nvPr/>
          </p:nvSpPr>
          <p:spPr bwMode="auto">
            <a:xfrm flipH="1">
              <a:off x="5188" y="1063"/>
              <a:ext cx="277" cy="0"/>
            </a:xfrm>
            <a:prstGeom prst="line">
              <a:avLst/>
            </a:prstGeom>
            <a:noFill/>
            <a:ln w="9525">
              <a:solidFill>
                <a:srgbClr val="000000"/>
              </a:solidFill>
              <a:round/>
            </a:ln>
          </p:spPr>
          <p:txBody>
            <a:bodyPr/>
            <a:lstStyle/>
            <a:p>
              <a:endParaRPr lang="en-US"/>
            </a:p>
          </p:txBody>
        </p:sp>
        <p:sp>
          <p:nvSpPr>
            <p:cNvPr id="22575" name="Line 153"/>
            <p:cNvSpPr>
              <a:spLocks noChangeShapeType="1"/>
            </p:cNvSpPr>
            <p:nvPr/>
          </p:nvSpPr>
          <p:spPr bwMode="auto">
            <a:xfrm>
              <a:off x="3507" y="1069"/>
              <a:ext cx="0" cy="947"/>
            </a:xfrm>
            <a:prstGeom prst="line">
              <a:avLst/>
            </a:prstGeom>
            <a:noFill/>
            <a:ln w="9525">
              <a:solidFill>
                <a:srgbClr val="000000"/>
              </a:solidFill>
              <a:round/>
            </a:ln>
          </p:spPr>
          <p:txBody>
            <a:bodyPr/>
            <a:lstStyle/>
            <a:p>
              <a:endParaRPr lang="en-US"/>
            </a:p>
          </p:txBody>
        </p:sp>
        <p:sp>
          <p:nvSpPr>
            <p:cNvPr id="22576" name="Line 154"/>
            <p:cNvSpPr>
              <a:spLocks noChangeShapeType="1"/>
            </p:cNvSpPr>
            <p:nvPr/>
          </p:nvSpPr>
          <p:spPr bwMode="auto">
            <a:xfrm>
              <a:off x="5465" y="1063"/>
              <a:ext cx="0" cy="947"/>
            </a:xfrm>
            <a:prstGeom prst="line">
              <a:avLst/>
            </a:prstGeom>
            <a:noFill/>
            <a:ln w="9525">
              <a:solidFill>
                <a:srgbClr val="000000"/>
              </a:solidFill>
              <a:round/>
            </a:ln>
          </p:spPr>
          <p:txBody>
            <a:bodyPr/>
            <a:lstStyle/>
            <a:p>
              <a:endParaRPr lang="en-US"/>
            </a:p>
          </p:txBody>
        </p:sp>
        <p:grpSp>
          <p:nvGrpSpPr>
            <p:cNvPr id="22577" name="Group 155"/>
            <p:cNvGrpSpPr/>
            <p:nvPr/>
          </p:nvGrpSpPr>
          <p:grpSpPr bwMode="auto">
            <a:xfrm>
              <a:off x="3886" y="574"/>
              <a:ext cx="1242" cy="993"/>
              <a:chOff x="7818" y="8248"/>
              <a:chExt cx="2149" cy="1790"/>
            </a:xfrm>
          </p:grpSpPr>
          <p:grpSp>
            <p:nvGrpSpPr>
              <p:cNvPr id="22583" name="Group 156"/>
              <p:cNvGrpSpPr/>
              <p:nvPr/>
            </p:nvGrpSpPr>
            <p:grpSpPr bwMode="auto">
              <a:xfrm>
                <a:off x="7904" y="8248"/>
                <a:ext cx="1937" cy="1790"/>
                <a:chOff x="4775" y="2116"/>
                <a:chExt cx="2699" cy="2514"/>
              </a:xfrm>
            </p:grpSpPr>
            <p:grpSp>
              <p:nvGrpSpPr>
                <p:cNvPr id="22586" name="Group 157"/>
                <p:cNvGrpSpPr/>
                <p:nvPr/>
              </p:nvGrpSpPr>
              <p:grpSpPr bwMode="auto">
                <a:xfrm>
                  <a:off x="6020" y="2116"/>
                  <a:ext cx="227" cy="239"/>
                  <a:chOff x="5490" y="3465"/>
                  <a:chExt cx="180" cy="195"/>
                </a:xfrm>
              </p:grpSpPr>
              <p:sp>
                <p:nvSpPr>
                  <p:cNvPr id="22672" name="Oval 158"/>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2673" name="Group 159"/>
                  <p:cNvGrpSpPr/>
                  <p:nvPr/>
                </p:nvGrpSpPr>
                <p:grpSpPr bwMode="auto">
                  <a:xfrm>
                    <a:off x="5490" y="3465"/>
                    <a:ext cx="180" cy="195"/>
                    <a:chOff x="5280" y="3285"/>
                    <a:chExt cx="180" cy="195"/>
                  </a:xfrm>
                </p:grpSpPr>
                <p:sp>
                  <p:nvSpPr>
                    <p:cNvPr id="22674" name="Line 160"/>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2675" name="Line 161"/>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2587" name="Group 162"/>
                <p:cNvGrpSpPr/>
                <p:nvPr/>
              </p:nvGrpSpPr>
              <p:grpSpPr bwMode="auto">
                <a:xfrm>
                  <a:off x="6624" y="2238"/>
                  <a:ext cx="227" cy="239"/>
                  <a:chOff x="5490" y="3465"/>
                  <a:chExt cx="180" cy="195"/>
                </a:xfrm>
              </p:grpSpPr>
              <p:sp>
                <p:nvSpPr>
                  <p:cNvPr id="22668" name="Oval 163"/>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2669" name="Group 164"/>
                  <p:cNvGrpSpPr/>
                  <p:nvPr/>
                </p:nvGrpSpPr>
                <p:grpSpPr bwMode="auto">
                  <a:xfrm>
                    <a:off x="5490" y="3465"/>
                    <a:ext cx="180" cy="195"/>
                    <a:chOff x="5280" y="3285"/>
                    <a:chExt cx="180" cy="195"/>
                  </a:xfrm>
                </p:grpSpPr>
                <p:sp>
                  <p:nvSpPr>
                    <p:cNvPr id="22670" name="Line 165"/>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2671" name="Line 166"/>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2588" name="Group 167"/>
                <p:cNvGrpSpPr/>
                <p:nvPr/>
              </p:nvGrpSpPr>
              <p:grpSpPr bwMode="auto">
                <a:xfrm>
                  <a:off x="6335" y="2140"/>
                  <a:ext cx="226" cy="239"/>
                  <a:chOff x="5490" y="3465"/>
                  <a:chExt cx="180" cy="195"/>
                </a:xfrm>
              </p:grpSpPr>
              <p:sp>
                <p:nvSpPr>
                  <p:cNvPr id="22664" name="Oval 168"/>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2665" name="Group 169"/>
                  <p:cNvGrpSpPr/>
                  <p:nvPr/>
                </p:nvGrpSpPr>
                <p:grpSpPr bwMode="auto">
                  <a:xfrm>
                    <a:off x="5490" y="3465"/>
                    <a:ext cx="180" cy="195"/>
                    <a:chOff x="5280" y="3285"/>
                    <a:chExt cx="180" cy="195"/>
                  </a:xfrm>
                </p:grpSpPr>
                <p:sp>
                  <p:nvSpPr>
                    <p:cNvPr id="22666" name="Line 170"/>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2667" name="Line 171"/>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2589" name="Group 172"/>
                <p:cNvGrpSpPr/>
                <p:nvPr/>
              </p:nvGrpSpPr>
              <p:grpSpPr bwMode="auto">
                <a:xfrm>
                  <a:off x="5705" y="2128"/>
                  <a:ext cx="227" cy="239"/>
                  <a:chOff x="5490" y="3465"/>
                  <a:chExt cx="180" cy="195"/>
                </a:xfrm>
              </p:grpSpPr>
              <p:sp>
                <p:nvSpPr>
                  <p:cNvPr id="22660" name="Oval 173"/>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2661" name="Group 174"/>
                  <p:cNvGrpSpPr/>
                  <p:nvPr/>
                </p:nvGrpSpPr>
                <p:grpSpPr bwMode="auto">
                  <a:xfrm>
                    <a:off x="5490" y="3465"/>
                    <a:ext cx="180" cy="195"/>
                    <a:chOff x="5280" y="3285"/>
                    <a:chExt cx="180" cy="195"/>
                  </a:xfrm>
                </p:grpSpPr>
                <p:sp>
                  <p:nvSpPr>
                    <p:cNvPr id="22662" name="Line 175"/>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2663" name="Line 176"/>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2590" name="Group 177"/>
                <p:cNvGrpSpPr/>
                <p:nvPr/>
              </p:nvGrpSpPr>
              <p:grpSpPr bwMode="auto">
                <a:xfrm>
                  <a:off x="6033" y="4391"/>
                  <a:ext cx="207" cy="239"/>
                  <a:chOff x="5370" y="5185"/>
                  <a:chExt cx="165" cy="195"/>
                </a:xfrm>
              </p:grpSpPr>
              <p:sp>
                <p:nvSpPr>
                  <p:cNvPr id="22658" name="Oval 178"/>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2659" name="Oval 179"/>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2591" name="Group 180"/>
                <p:cNvGrpSpPr/>
                <p:nvPr/>
              </p:nvGrpSpPr>
              <p:grpSpPr bwMode="auto">
                <a:xfrm>
                  <a:off x="5743" y="4367"/>
                  <a:ext cx="208" cy="239"/>
                  <a:chOff x="5370" y="5185"/>
                  <a:chExt cx="165" cy="195"/>
                </a:xfrm>
              </p:grpSpPr>
              <p:sp>
                <p:nvSpPr>
                  <p:cNvPr id="22656" name="Oval 181"/>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2657" name="Oval 182"/>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2592" name="Group 183"/>
                <p:cNvGrpSpPr/>
                <p:nvPr/>
              </p:nvGrpSpPr>
              <p:grpSpPr bwMode="auto">
                <a:xfrm>
                  <a:off x="5454" y="4269"/>
                  <a:ext cx="207" cy="239"/>
                  <a:chOff x="5370" y="5185"/>
                  <a:chExt cx="165" cy="195"/>
                </a:xfrm>
              </p:grpSpPr>
              <p:sp>
                <p:nvSpPr>
                  <p:cNvPr id="22654" name="Oval 184"/>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2655" name="Oval 185"/>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2593" name="Group 186"/>
                <p:cNvGrpSpPr/>
                <p:nvPr/>
              </p:nvGrpSpPr>
              <p:grpSpPr bwMode="auto">
                <a:xfrm>
                  <a:off x="5177" y="4086"/>
                  <a:ext cx="207" cy="238"/>
                  <a:chOff x="5370" y="5185"/>
                  <a:chExt cx="165" cy="195"/>
                </a:xfrm>
              </p:grpSpPr>
              <p:sp>
                <p:nvSpPr>
                  <p:cNvPr id="22652" name="Oval 187"/>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2653" name="Oval 188"/>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2594" name="Group 189"/>
                <p:cNvGrpSpPr/>
                <p:nvPr/>
              </p:nvGrpSpPr>
              <p:grpSpPr bwMode="auto">
                <a:xfrm>
                  <a:off x="4975" y="3865"/>
                  <a:ext cx="208" cy="239"/>
                  <a:chOff x="5370" y="5185"/>
                  <a:chExt cx="165" cy="195"/>
                </a:xfrm>
              </p:grpSpPr>
              <p:sp>
                <p:nvSpPr>
                  <p:cNvPr id="22650" name="Oval 190"/>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2651" name="Oval 191"/>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sp>
              <p:nvSpPr>
                <p:cNvPr id="22595" name="Oval 192"/>
                <p:cNvSpPr>
                  <a:spLocks noChangeArrowheads="1"/>
                </p:cNvSpPr>
                <p:nvPr/>
              </p:nvSpPr>
              <p:spPr bwMode="auto">
                <a:xfrm flipV="1">
                  <a:off x="4775" y="3248"/>
                  <a:ext cx="232" cy="236"/>
                </a:xfrm>
                <a:prstGeom prst="ellipse">
                  <a:avLst/>
                </a:prstGeom>
                <a:solidFill>
                  <a:srgbClr val="FFFFFF"/>
                </a:solidFill>
                <a:ln w="9525">
                  <a:solidFill>
                    <a:srgbClr val="000000"/>
                  </a:solidFill>
                  <a:round/>
                </a:ln>
              </p:spPr>
              <p:txBody>
                <a:bodyPr/>
                <a:lstStyle/>
                <a:p>
                  <a:endParaRPr lang="ms-MY"/>
                </a:p>
              </p:txBody>
            </p:sp>
            <p:sp>
              <p:nvSpPr>
                <p:cNvPr id="22596" name="Oval 193"/>
                <p:cNvSpPr>
                  <a:spLocks noChangeArrowheads="1"/>
                </p:cNvSpPr>
                <p:nvPr/>
              </p:nvSpPr>
              <p:spPr bwMode="auto">
                <a:xfrm flipV="1">
                  <a:off x="7242" y="3248"/>
                  <a:ext cx="232" cy="236"/>
                </a:xfrm>
                <a:prstGeom prst="ellipse">
                  <a:avLst/>
                </a:prstGeom>
                <a:solidFill>
                  <a:srgbClr val="FFFFFF"/>
                </a:solidFill>
                <a:ln w="9525">
                  <a:solidFill>
                    <a:srgbClr val="000000"/>
                  </a:solidFill>
                  <a:round/>
                </a:ln>
              </p:spPr>
              <p:txBody>
                <a:bodyPr/>
                <a:lstStyle/>
                <a:p>
                  <a:endParaRPr lang="ms-MY"/>
                </a:p>
              </p:txBody>
            </p:sp>
            <p:grpSp>
              <p:nvGrpSpPr>
                <p:cNvPr id="22597" name="Group 194"/>
                <p:cNvGrpSpPr/>
                <p:nvPr/>
              </p:nvGrpSpPr>
              <p:grpSpPr bwMode="auto">
                <a:xfrm>
                  <a:off x="6901" y="2410"/>
                  <a:ext cx="227" cy="238"/>
                  <a:chOff x="5490" y="3465"/>
                  <a:chExt cx="180" cy="195"/>
                </a:xfrm>
              </p:grpSpPr>
              <p:sp>
                <p:nvSpPr>
                  <p:cNvPr id="22646" name="Oval 195"/>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2647" name="Group 196"/>
                  <p:cNvGrpSpPr/>
                  <p:nvPr/>
                </p:nvGrpSpPr>
                <p:grpSpPr bwMode="auto">
                  <a:xfrm>
                    <a:off x="5490" y="3465"/>
                    <a:ext cx="180" cy="195"/>
                    <a:chOff x="5280" y="3285"/>
                    <a:chExt cx="180" cy="195"/>
                  </a:xfrm>
                </p:grpSpPr>
                <p:sp>
                  <p:nvSpPr>
                    <p:cNvPr id="22648" name="Line 197"/>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2649" name="Line 198"/>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2598" name="Group 199"/>
                <p:cNvGrpSpPr/>
                <p:nvPr/>
              </p:nvGrpSpPr>
              <p:grpSpPr bwMode="auto">
                <a:xfrm>
                  <a:off x="7090" y="2654"/>
                  <a:ext cx="227" cy="239"/>
                  <a:chOff x="5490" y="3465"/>
                  <a:chExt cx="180" cy="195"/>
                </a:xfrm>
              </p:grpSpPr>
              <p:sp>
                <p:nvSpPr>
                  <p:cNvPr id="22642" name="Oval 200"/>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2643" name="Group 201"/>
                  <p:cNvGrpSpPr/>
                  <p:nvPr/>
                </p:nvGrpSpPr>
                <p:grpSpPr bwMode="auto">
                  <a:xfrm>
                    <a:off x="5490" y="3465"/>
                    <a:ext cx="180" cy="195"/>
                    <a:chOff x="5280" y="3285"/>
                    <a:chExt cx="180" cy="195"/>
                  </a:xfrm>
                </p:grpSpPr>
                <p:sp>
                  <p:nvSpPr>
                    <p:cNvPr id="22644" name="Line 202"/>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2645" name="Line 203"/>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2599" name="Group 204"/>
                <p:cNvGrpSpPr/>
                <p:nvPr/>
              </p:nvGrpSpPr>
              <p:grpSpPr bwMode="auto">
                <a:xfrm>
                  <a:off x="7216" y="2923"/>
                  <a:ext cx="227" cy="239"/>
                  <a:chOff x="5490" y="3465"/>
                  <a:chExt cx="180" cy="195"/>
                </a:xfrm>
              </p:grpSpPr>
              <p:sp>
                <p:nvSpPr>
                  <p:cNvPr id="22638" name="Oval 205"/>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2639" name="Group 206"/>
                  <p:cNvGrpSpPr/>
                  <p:nvPr/>
                </p:nvGrpSpPr>
                <p:grpSpPr bwMode="auto">
                  <a:xfrm>
                    <a:off x="5490" y="3465"/>
                    <a:ext cx="180" cy="195"/>
                    <a:chOff x="5280" y="3285"/>
                    <a:chExt cx="180" cy="195"/>
                  </a:xfrm>
                </p:grpSpPr>
                <p:sp>
                  <p:nvSpPr>
                    <p:cNvPr id="22640" name="Line 207"/>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2641" name="Line 208"/>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2600" name="Group 209"/>
                <p:cNvGrpSpPr/>
                <p:nvPr/>
              </p:nvGrpSpPr>
              <p:grpSpPr bwMode="auto">
                <a:xfrm>
                  <a:off x="5403" y="2226"/>
                  <a:ext cx="227" cy="239"/>
                  <a:chOff x="5490" y="3465"/>
                  <a:chExt cx="180" cy="195"/>
                </a:xfrm>
              </p:grpSpPr>
              <p:sp>
                <p:nvSpPr>
                  <p:cNvPr id="22634" name="Oval 210"/>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2635" name="Group 211"/>
                  <p:cNvGrpSpPr/>
                  <p:nvPr/>
                </p:nvGrpSpPr>
                <p:grpSpPr bwMode="auto">
                  <a:xfrm>
                    <a:off x="5490" y="3465"/>
                    <a:ext cx="180" cy="195"/>
                    <a:chOff x="5280" y="3285"/>
                    <a:chExt cx="180" cy="195"/>
                  </a:xfrm>
                </p:grpSpPr>
                <p:sp>
                  <p:nvSpPr>
                    <p:cNvPr id="22636" name="Line 212"/>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2637" name="Line 213"/>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2601" name="Group 214"/>
                <p:cNvGrpSpPr/>
                <p:nvPr/>
              </p:nvGrpSpPr>
              <p:grpSpPr bwMode="auto">
                <a:xfrm>
                  <a:off x="5151" y="2385"/>
                  <a:ext cx="227" cy="239"/>
                  <a:chOff x="5490" y="3465"/>
                  <a:chExt cx="180" cy="195"/>
                </a:xfrm>
              </p:grpSpPr>
              <p:sp>
                <p:nvSpPr>
                  <p:cNvPr id="22630" name="Oval 215"/>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2631" name="Group 216"/>
                  <p:cNvGrpSpPr/>
                  <p:nvPr/>
                </p:nvGrpSpPr>
                <p:grpSpPr bwMode="auto">
                  <a:xfrm>
                    <a:off x="5490" y="3465"/>
                    <a:ext cx="180" cy="195"/>
                    <a:chOff x="5280" y="3285"/>
                    <a:chExt cx="180" cy="195"/>
                  </a:xfrm>
                </p:grpSpPr>
                <p:sp>
                  <p:nvSpPr>
                    <p:cNvPr id="22632" name="Line 217"/>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2633" name="Line 218"/>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2602" name="Group 219"/>
                <p:cNvGrpSpPr/>
                <p:nvPr/>
              </p:nvGrpSpPr>
              <p:grpSpPr bwMode="auto">
                <a:xfrm>
                  <a:off x="4937" y="2654"/>
                  <a:ext cx="227" cy="239"/>
                  <a:chOff x="5490" y="3465"/>
                  <a:chExt cx="180" cy="195"/>
                </a:xfrm>
              </p:grpSpPr>
              <p:sp>
                <p:nvSpPr>
                  <p:cNvPr id="22626" name="Oval 220"/>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2627" name="Group 221"/>
                  <p:cNvGrpSpPr/>
                  <p:nvPr/>
                </p:nvGrpSpPr>
                <p:grpSpPr bwMode="auto">
                  <a:xfrm>
                    <a:off x="5490" y="3465"/>
                    <a:ext cx="180" cy="195"/>
                    <a:chOff x="5280" y="3285"/>
                    <a:chExt cx="180" cy="195"/>
                  </a:xfrm>
                </p:grpSpPr>
                <p:sp>
                  <p:nvSpPr>
                    <p:cNvPr id="22628" name="Line 222"/>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2629" name="Line 223"/>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2603" name="Group 224"/>
                <p:cNvGrpSpPr/>
                <p:nvPr/>
              </p:nvGrpSpPr>
              <p:grpSpPr bwMode="auto">
                <a:xfrm>
                  <a:off x="4824" y="2948"/>
                  <a:ext cx="227" cy="238"/>
                  <a:chOff x="5490" y="3465"/>
                  <a:chExt cx="180" cy="195"/>
                </a:xfrm>
              </p:grpSpPr>
              <p:sp>
                <p:nvSpPr>
                  <p:cNvPr id="22622" name="Oval 225"/>
                  <p:cNvSpPr>
                    <a:spLocks noChangeArrowheads="1"/>
                  </p:cNvSpPr>
                  <p:nvPr/>
                </p:nvSpPr>
                <p:spPr bwMode="auto">
                  <a:xfrm>
                    <a:off x="5490" y="3465"/>
                    <a:ext cx="165" cy="195"/>
                  </a:xfrm>
                  <a:prstGeom prst="ellipse">
                    <a:avLst/>
                  </a:prstGeom>
                  <a:solidFill>
                    <a:srgbClr val="FFFFFF"/>
                  </a:solidFill>
                  <a:ln w="9525">
                    <a:solidFill>
                      <a:srgbClr val="000000"/>
                    </a:solidFill>
                    <a:round/>
                  </a:ln>
                </p:spPr>
                <p:txBody>
                  <a:bodyPr/>
                  <a:lstStyle/>
                  <a:p>
                    <a:endParaRPr lang="ms-MY"/>
                  </a:p>
                </p:txBody>
              </p:sp>
              <p:grpSp>
                <p:nvGrpSpPr>
                  <p:cNvPr id="22623" name="Group 226"/>
                  <p:cNvGrpSpPr/>
                  <p:nvPr/>
                </p:nvGrpSpPr>
                <p:grpSpPr bwMode="auto">
                  <a:xfrm>
                    <a:off x="5490" y="3465"/>
                    <a:ext cx="180" cy="195"/>
                    <a:chOff x="5280" y="3285"/>
                    <a:chExt cx="180" cy="195"/>
                  </a:xfrm>
                </p:grpSpPr>
                <p:sp>
                  <p:nvSpPr>
                    <p:cNvPr id="22624" name="Line 227"/>
                    <p:cNvSpPr>
                      <a:spLocks noChangeShapeType="1"/>
                    </p:cNvSpPr>
                    <p:nvPr/>
                  </p:nvSpPr>
                  <p:spPr bwMode="auto">
                    <a:xfrm>
                      <a:off x="5280" y="3285"/>
                      <a:ext cx="180" cy="195"/>
                    </a:xfrm>
                    <a:prstGeom prst="line">
                      <a:avLst/>
                    </a:prstGeom>
                    <a:noFill/>
                    <a:ln w="9525">
                      <a:solidFill>
                        <a:srgbClr val="000000"/>
                      </a:solidFill>
                      <a:round/>
                    </a:ln>
                  </p:spPr>
                  <p:txBody>
                    <a:bodyPr/>
                    <a:lstStyle/>
                    <a:p>
                      <a:endParaRPr lang="en-US"/>
                    </a:p>
                  </p:txBody>
                </p:sp>
                <p:sp>
                  <p:nvSpPr>
                    <p:cNvPr id="22625" name="Line 228"/>
                    <p:cNvSpPr>
                      <a:spLocks noChangeShapeType="1"/>
                    </p:cNvSpPr>
                    <p:nvPr/>
                  </p:nvSpPr>
                  <p:spPr bwMode="auto">
                    <a:xfrm flipH="1">
                      <a:off x="5280" y="3300"/>
                      <a:ext cx="180" cy="180"/>
                    </a:xfrm>
                    <a:prstGeom prst="line">
                      <a:avLst/>
                    </a:prstGeom>
                    <a:noFill/>
                    <a:ln w="9525">
                      <a:solidFill>
                        <a:srgbClr val="000000"/>
                      </a:solidFill>
                      <a:round/>
                    </a:ln>
                  </p:spPr>
                  <p:txBody>
                    <a:bodyPr/>
                    <a:lstStyle/>
                    <a:p>
                      <a:endParaRPr lang="en-US"/>
                    </a:p>
                  </p:txBody>
                </p:sp>
              </p:grpSp>
            </p:grpSp>
            <p:grpSp>
              <p:nvGrpSpPr>
                <p:cNvPr id="22604" name="Group 229"/>
                <p:cNvGrpSpPr/>
                <p:nvPr/>
              </p:nvGrpSpPr>
              <p:grpSpPr bwMode="auto">
                <a:xfrm>
                  <a:off x="4824" y="3560"/>
                  <a:ext cx="208" cy="238"/>
                  <a:chOff x="5370" y="5185"/>
                  <a:chExt cx="165" cy="195"/>
                </a:xfrm>
              </p:grpSpPr>
              <p:sp>
                <p:nvSpPr>
                  <p:cNvPr id="22620" name="Oval 230"/>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2621" name="Oval 231"/>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2605" name="Group 232"/>
                <p:cNvGrpSpPr/>
                <p:nvPr/>
              </p:nvGrpSpPr>
              <p:grpSpPr bwMode="auto">
                <a:xfrm>
                  <a:off x="6347" y="4367"/>
                  <a:ext cx="208" cy="239"/>
                  <a:chOff x="5370" y="5185"/>
                  <a:chExt cx="165" cy="195"/>
                </a:xfrm>
              </p:grpSpPr>
              <p:sp>
                <p:nvSpPr>
                  <p:cNvPr id="22618" name="Oval 233"/>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2619" name="Oval 234"/>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2606" name="Group 235"/>
                <p:cNvGrpSpPr/>
                <p:nvPr/>
              </p:nvGrpSpPr>
              <p:grpSpPr bwMode="auto">
                <a:xfrm>
                  <a:off x="6649" y="4232"/>
                  <a:ext cx="208" cy="239"/>
                  <a:chOff x="5370" y="5185"/>
                  <a:chExt cx="165" cy="195"/>
                </a:xfrm>
              </p:grpSpPr>
              <p:sp>
                <p:nvSpPr>
                  <p:cNvPr id="22616" name="Oval 236"/>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2617" name="Oval 237"/>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2607" name="Group 238"/>
                <p:cNvGrpSpPr/>
                <p:nvPr/>
              </p:nvGrpSpPr>
              <p:grpSpPr bwMode="auto">
                <a:xfrm>
                  <a:off x="6901" y="4037"/>
                  <a:ext cx="208" cy="238"/>
                  <a:chOff x="5370" y="5185"/>
                  <a:chExt cx="165" cy="195"/>
                </a:xfrm>
              </p:grpSpPr>
              <p:sp>
                <p:nvSpPr>
                  <p:cNvPr id="22614" name="Oval 239"/>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2615" name="Oval 240"/>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2608" name="Group 241"/>
                <p:cNvGrpSpPr/>
                <p:nvPr/>
              </p:nvGrpSpPr>
              <p:grpSpPr bwMode="auto">
                <a:xfrm>
                  <a:off x="7090" y="3829"/>
                  <a:ext cx="208" cy="238"/>
                  <a:chOff x="5370" y="5185"/>
                  <a:chExt cx="165" cy="195"/>
                </a:xfrm>
              </p:grpSpPr>
              <p:sp>
                <p:nvSpPr>
                  <p:cNvPr id="22612" name="Oval 242"/>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2613" name="Oval 243"/>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nvGrpSpPr>
                <p:cNvPr id="22609" name="Group 244"/>
                <p:cNvGrpSpPr/>
                <p:nvPr/>
              </p:nvGrpSpPr>
              <p:grpSpPr bwMode="auto">
                <a:xfrm>
                  <a:off x="7216" y="3547"/>
                  <a:ext cx="208" cy="239"/>
                  <a:chOff x="5370" y="5185"/>
                  <a:chExt cx="165" cy="195"/>
                </a:xfrm>
              </p:grpSpPr>
              <p:sp>
                <p:nvSpPr>
                  <p:cNvPr id="22610" name="Oval 245"/>
                  <p:cNvSpPr>
                    <a:spLocks noChangeArrowheads="1"/>
                  </p:cNvSpPr>
                  <p:nvPr/>
                </p:nvSpPr>
                <p:spPr bwMode="auto">
                  <a:xfrm>
                    <a:off x="5370" y="5185"/>
                    <a:ext cx="165" cy="195"/>
                  </a:xfrm>
                  <a:prstGeom prst="ellipse">
                    <a:avLst/>
                  </a:prstGeom>
                  <a:solidFill>
                    <a:srgbClr val="FFFFFF"/>
                  </a:solidFill>
                  <a:ln w="9525">
                    <a:solidFill>
                      <a:srgbClr val="000000"/>
                    </a:solidFill>
                    <a:round/>
                  </a:ln>
                </p:spPr>
                <p:txBody>
                  <a:bodyPr/>
                  <a:lstStyle/>
                  <a:p>
                    <a:endParaRPr lang="ms-MY"/>
                  </a:p>
                </p:txBody>
              </p:sp>
              <p:sp>
                <p:nvSpPr>
                  <p:cNvPr id="22611" name="Oval 246"/>
                  <p:cNvSpPr>
                    <a:spLocks noChangeArrowheads="1"/>
                  </p:cNvSpPr>
                  <p:nvPr/>
                </p:nvSpPr>
                <p:spPr bwMode="auto">
                  <a:xfrm>
                    <a:off x="5434" y="5260"/>
                    <a:ext cx="56" cy="56"/>
                  </a:xfrm>
                  <a:prstGeom prst="ellipse">
                    <a:avLst/>
                  </a:prstGeom>
                  <a:solidFill>
                    <a:srgbClr val="000000"/>
                  </a:solidFill>
                  <a:ln w="9525">
                    <a:solidFill>
                      <a:srgbClr val="000000"/>
                    </a:solidFill>
                    <a:round/>
                  </a:ln>
                </p:spPr>
                <p:txBody>
                  <a:bodyPr/>
                  <a:lstStyle/>
                  <a:p>
                    <a:endParaRPr lang="ms-MY"/>
                  </a:p>
                </p:txBody>
              </p:sp>
            </p:grpSp>
          </p:grpSp>
          <p:sp>
            <p:nvSpPr>
              <p:cNvPr id="22584" name="Line 247"/>
              <p:cNvSpPr>
                <a:spLocks noChangeShapeType="1"/>
              </p:cNvSpPr>
              <p:nvPr/>
            </p:nvSpPr>
            <p:spPr bwMode="auto">
              <a:xfrm flipH="1">
                <a:off x="7818" y="8311"/>
                <a:ext cx="1081" cy="0"/>
              </a:xfrm>
              <a:prstGeom prst="line">
                <a:avLst/>
              </a:prstGeom>
              <a:noFill/>
              <a:ln w="38100">
                <a:solidFill>
                  <a:srgbClr val="000000"/>
                </a:solidFill>
                <a:round/>
                <a:tailEnd type="triangle" w="med" len="med"/>
              </a:ln>
            </p:spPr>
            <p:txBody>
              <a:bodyPr/>
              <a:lstStyle/>
              <a:p>
                <a:endParaRPr lang="en-US"/>
              </a:p>
            </p:txBody>
          </p:sp>
          <p:sp>
            <p:nvSpPr>
              <p:cNvPr id="22585" name="Line 248"/>
              <p:cNvSpPr>
                <a:spLocks noChangeShapeType="1"/>
              </p:cNvSpPr>
              <p:nvPr/>
            </p:nvSpPr>
            <p:spPr bwMode="auto">
              <a:xfrm>
                <a:off x="8886" y="9965"/>
                <a:ext cx="1081" cy="0"/>
              </a:xfrm>
              <a:prstGeom prst="line">
                <a:avLst/>
              </a:prstGeom>
              <a:noFill/>
              <a:ln w="38100">
                <a:solidFill>
                  <a:srgbClr val="000000"/>
                </a:solidFill>
                <a:round/>
                <a:tailEnd type="triangle" w="med" len="med"/>
              </a:ln>
            </p:spPr>
            <p:txBody>
              <a:bodyPr/>
              <a:lstStyle/>
              <a:p>
                <a:endParaRPr lang="en-US"/>
              </a:p>
            </p:txBody>
          </p:sp>
        </p:grpSp>
        <p:grpSp>
          <p:nvGrpSpPr>
            <p:cNvPr id="22578" name="Group 249"/>
            <p:cNvGrpSpPr/>
            <p:nvPr/>
          </p:nvGrpSpPr>
          <p:grpSpPr bwMode="auto">
            <a:xfrm>
              <a:off x="4295" y="886"/>
              <a:ext cx="483" cy="448"/>
              <a:chOff x="6525" y="6255"/>
              <a:chExt cx="975" cy="945"/>
            </a:xfrm>
          </p:grpSpPr>
          <p:sp>
            <p:nvSpPr>
              <p:cNvPr id="22580" name="Oval 250"/>
              <p:cNvSpPr>
                <a:spLocks noChangeArrowheads="1"/>
              </p:cNvSpPr>
              <p:nvPr/>
            </p:nvSpPr>
            <p:spPr bwMode="auto">
              <a:xfrm>
                <a:off x="6525" y="6255"/>
                <a:ext cx="780" cy="750"/>
              </a:xfrm>
              <a:prstGeom prst="ellipse">
                <a:avLst/>
              </a:prstGeom>
              <a:solidFill>
                <a:srgbClr val="FFFFFF"/>
              </a:solidFill>
              <a:ln w="9525">
                <a:solidFill>
                  <a:srgbClr val="000000"/>
                </a:solidFill>
                <a:round/>
              </a:ln>
            </p:spPr>
            <p:txBody>
              <a:bodyPr/>
              <a:lstStyle/>
              <a:p>
                <a:endParaRPr lang="ms-MY"/>
              </a:p>
            </p:txBody>
          </p:sp>
          <p:sp>
            <p:nvSpPr>
              <p:cNvPr id="22581" name="Rectangle 251"/>
              <p:cNvSpPr>
                <a:spLocks noChangeArrowheads="1"/>
              </p:cNvSpPr>
              <p:nvPr/>
            </p:nvSpPr>
            <p:spPr bwMode="auto">
              <a:xfrm>
                <a:off x="6780" y="6555"/>
                <a:ext cx="720" cy="645"/>
              </a:xfrm>
              <a:prstGeom prst="rect">
                <a:avLst/>
              </a:prstGeom>
              <a:solidFill>
                <a:srgbClr val="FFFFFF"/>
              </a:solidFill>
              <a:ln w="9525">
                <a:noFill/>
                <a:miter lim="800000"/>
              </a:ln>
            </p:spPr>
            <p:txBody>
              <a:bodyPr/>
              <a:lstStyle/>
              <a:p>
                <a:endParaRPr lang="ms-MY"/>
              </a:p>
            </p:txBody>
          </p:sp>
          <p:sp>
            <p:nvSpPr>
              <p:cNvPr id="22582" name="Line 252"/>
              <p:cNvSpPr>
                <a:spLocks noChangeShapeType="1"/>
              </p:cNvSpPr>
              <p:nvPr/>
            </p:nvSpPr>
            <p:spPr bwMode="auto">
              <a:xfrm>
                <a:off x="6675" y="6930"/>
                <a:ext cx="180" cy="90"/>
              </a:xfrm>
              <a:prstGeom prst="line">
                <a:avLst/>
              </a:prstGeom>
              <a:noFill/>
              <a:ln w="9525">
                <a:solidFill>
                  <a:srgbClr val="000000"/>
                </a:solidFill>
                <a:round/>
                <a:tailEnd type="triangle" w="med" len="med"/>
              </a:ln>
            </p:spPr>
            <p:txBody>
              <a:bodyPr/>
              <a:lstStyle/>
              <a:p>
                <a:endParaRPr lang="en-US"/>
              </a:p>
            </p:txBody>
          </p:sp>
        </p:grpSp>
        <p:sp>
          <p:nvSpPr>
            <p:cNvPr id="22579" name="Line 253"/>
            <p:cNvSpPr>
              <a:spLocks noChangeShapeType="1"/>
            </p:cNvSpPr>
            <p:nvPr/>
          </p:nvSpPr>
          <p:spPr bwMode="auto">
            <a:xfrm>
              <a:off x="4504" y="210"/>
              <a:ext cx="0" cy="1812"/>
            </a:xfrm>
            <a:prstGeom prst="line">
              <a:avLst/>
            </a:prstGeom>
            <a:noFill/>
            <a:ln w="9525">
              <a:solidFill>
                <a:srgbClr val="000000"/>
              </a:solidFill>
              <a:round/>
              <a:tailEnd type="triangle" w="med" len="med"/>
            </a:ln>
          </p:spPr>
          <p:txBody>
            <a:bodyPr/>
            <a:lstStyle/>
            <a:p>
              <a:endParaRPr lang="en-US"/>
            </a:p>
          </p:txBody>
        </p:sp>
      </p:grpSp>
      <p:sp>
        <p:nvSpPr>
          <p:cNvPr id="22534" name="Text Box 256"/>
          <p:cNvSpPr txBox="1">
            <a:spLocks noChangeArrowheads="1"/>
          </p:cNvSpPr>
          <p:nvPr/>
        </p:nvSpPr>
        <p:spPr bwMode="auto">
          <a:xfrm>
            <a:off x="323850" y="4005263"/>
            <a:ext cx="4535488" cy="2592387"/>
          </a:xfrm>
          <a:prstGeom prst="rect">
            <a:avLst/>
          </a:prstGeom>
          <a:solidFill>
            <a:srgbClr val="FFFFFF"/>
          </a:solidFill>
          <a:ln w="9525">
            <a:solidFill>
              <a:srgbClr val="000000"/>
            </a:solidFill>
            <a:miter lim="800000"/>
          </a:ln>
        </p:spPr>
        <p:txBody>
          <a:bodyPr/>
          <a:lstStyle/>
          <a:p>
            <a:r>
              <a:rPr lang="en-US" sz="2200"/>
              <a:t>Rotor carries “armature” winding. </a:t>
            </a:r>
            <a:endParaRPr lang="en-US" sz="2200"/>
          </a:p>
          <a:p>
            <a:r>
              <a:rPr lang="en-US" sz="2200" i="1"/>
              <a:t>Armature current i</a:t>
            </a:r>
            <a:r>
              <a:rPr lang="en-US" sz="2200" i="1" baseline="-25000"/>
              <a:t>a</a:t>
            </a:r>
            <a:r>
              <a:rPr lang="en-US" sz="2200" i="1"/>
              <a:t> fed to through commutator and brushes. </a:t>
            </a:r>
            <a:endParaRPr lang="en-US" sz="2200" i="1"/>
          </a:p>
          <a:p>
            <a:endParaRPr lang="en-US" sz="1000" i="1"/>
          </a:p>
          <a:p>
            <a:r>
              <a:rPr lang="en-US" sz="2200"/>
              <a:t>This feeds </a:t>
            </a:r>
            <a:r>
              <a:rPr lang="en-US" sz="2200" i="1"/>
              <a:t>i</a:t>
            </a:r>
            <a:r>
              <a:rPr lang="en-US" sz="2200" i="1" baseline="-25000"/>
              <a:t>a</a:t>
            </a:r>
            <a:r>
              <a:rPr lang="en-US" sz="2200"/>
              <a:t> to different windings as rotor rotates. Result is that the current distribution </a:t>
            </a:r>
            <a:r>
              <a:rPr lang="en-US" sz="2200" i="1"/>
              <a:t>in space</a:t>
            </a:r>
            <a:r>
              <a:rPr lang="en-US" sz="2200"/>
              <a:t> is fixed.</a:t>
            </a:r>
            <a:r>
              <a:rPr lang="en-US" sz="2200">
                <a:latin typeface="Times New Roman" panose="02020603050405020304" pitchFamily="18" charset="0"/>
              </a:rPr>
              <a:t> </a:t>
            </a:r>
            <a:endParaRPr lang="en-US" sz="2200"/>
          </a:p>
        </p:txBody>
      </p:sp>
      <p:sp>
        <p:nvSpPr>
          <p:cNvPr id="22535" name="Text Box 257"/>
          <p:cNvSpPr txBox="1">
            <a:spLocks noChangeArrowheads="1"/>
          </p:cNvSpPr>
          <p:nvPr/>
        </p:nvSpPr>
        <p:spPr bwMode="auto">
          <a:xfrm>
            <a:off x="5268913" y="3932238"/>
            <a:ext cx="3695700" cy="2592387"/>
          </a:xfrm>
          <a:prstGeom prst="rect">
            <a:avLst/>
          </a:prstGeom>
          <a:solidFill>
            <a:srgbClr val="FFFFFF"/>
          </a:solidFill>
          <a:ln w="9525">
            <a:solidFill>
              <a:srgbClr val="000000"/>
            </a:solidFill>
            <a:miter lim="800000"/>
          </a:ln>
        </p:spPr>
        <p:txBody>
          <a:bodyPr/>
          <a:lstStyle/>
          <a:p>
            <a:r>
              <a:rPr lang="en-US" sz="2200"/>
              <a:t>Force = </a:t>
            </a:r>
            <a:r>
              <a:rPr lang="en-US" sz="2200" i="1"/>
              <a:t>i</a:t>
            </a:r>
            <a:r>
              <a:rPr lang="en-US" sz="2200" i="1" baseline="-25000"/>
              <a:t>a</a:t>
            </a:r>
            <a:r>
              <a:rPr lang="en-US" sz="2200"/>
              <a:t>B</a:t>
            </a:r>
            <a:r>
              <a:rPr lang="en-US" sz="2200" i="1" baseline="-25000"/>
              <a:t>.</a:t>
            </a:r>
            <a:r>
              <a:rPr lang="en-US" sz="2200" b="1" i="1">
                <a:latin typeface="Times New Roman" panose="02020603050405020304" pitchFamily="18" charset="0"/>
              </a:rPr>
              <a:t>l</a:t>
            </a:r>
            <a:r>
              <a:rPr lang="en-US" sz="2200" b="1"/>
              <a:t>  </a:t>
            </a:r>
            <a:r>
              <a:rPr lang="en-US" sz="2200"/>
              <a:t>always in direction shown since current distribution is fixed in space.</a:t>
            </a:r>
            <a:endParaRPr lang="en-US" sz="2200"/>
          </a:p>
          <a:p>
            <a:pPr algn="just"/>
            <a:r>
              <a:rPr lang="en-US" sz="2200"/>
              <a:t>Torque = Force x radius</a:t>
            </a:r>
            <a:endParaRPr lang="en-US" sz="2200"/>
          </a:p>
          <a:p>
            <a:r>
              <a:rPr lang="en-US" sz="2200"/>
              <a:t>Torque = </a:t>
            </a:r>
            <a:r>
              <a:rPr lang="en-US" i="1"/>
              <a:t>i</a:t>
            </a:r>
            <a:r>
              <a:rPr lang="en-US" i="1" baseline="-25000"/>
              <a:t>a</a:t>
            </a:r>
            <a:r>
              <a:rPr lang="en-US" i="1"/>
              <a:t> </a:t>
            </a:r>
            <a:r>
              <a:rPr lang="en-US"/>
              <a:t>B</a:t>
            </a:r>
            <a:r>
              <a:rPr lang="en-US" i="1"/>
              <a:t>.</a:t>
            </a:r>
            <a:r>
              <a:rPr lang="en-US" sz="2200" b="1" i="1">
                <a:latin typeface="Times New Roman" panose="02020603050405020304" pitchFamily="18" charset="0"/>
                <a:cs typeface="Times New Roman" panose="02020603050405020304" pitchFamily="18" charset="0"/>
              </a:rPr>
              <a:t>l</a:t>
            </a:r>
            <a:r>
              <a:rPr lang="en-US"/>
              <a:t>  r</a:t>
            </a:r>
            <a:endParaRPr lang="en-US" sz="2200" b="1" baseline="-25000">
              <a:latin typeface="Times New Roman" panose="02020603050405020304" pitchFamily="18" charset="0"/>
            </a:endParaRPr>
          </a:p>
        </p:txBody>
      </p:sp>
      <p:grpSp>
        <p:nvGrpSpPr>
          <p:cNvPr id="22536" name="Group 258"/>
          <p:cNvGrpSpPr/>
          <p:nvPr/>
        </p:nvGrpSpPr>
        <p:grpSpPr bwMode="auto">
          <a:xfrm>
            <a:off x="4140200" y="0"/>
            <a:ext cx="1692275" cy="1652588"/>
            <a:chOff x="398" y="963"/>
            <a:chExt cx="1131" cy="1233"/>
          </a:xfrm>
        </p:grpSpPr>
        <p:grpSp>
          <p:nvGrpSpPr>
            <p:cNvPr id="22539" name="Group 259"/>
            <p:cNvGrpSpPr/>
            <p:nvPr/>
          </p:nvGrpSpPr>
          <p:grpSpPr bwMode="auto">
            <a:xfrm>
              <a:off x="398" y="1182"/>
              <a:ext cx="866" cy="773"/>
              <a:chOff x="398" y="1182"/>
              <a:chExt cx="866" cy="773"/>
            </a:xfrm>
          </p:grpSpPr>
          <p:sp>
            <p:nvSpPr>
              <p:cNvPr id="22543" name="Freeform 260"/>
              <p:cNvSpPr/>
              <p:nvPr/>
            </p:nvSpPr>
            <p:spPr bwMode="auto">
              <a:xfrm>
                <a:off x="398" y="1430"/>
                <a:ext cx="597" cy="525"/>
              </a:xfrm>
              <a:custGeom>
                <a:avLst/>
                <a:gdLst>
                  <a:gd name="T0" fmla="*/ 0 w 597"/>
                  <a:gd name="T1" fmla="*/ 408 h 525"/>
                  <a:gd name="T2" fmla="*/ 80 w 597"/>
                  <a:gd name="T3" fmla="*/ 418 h 525"/>
                  <a:gd name="T4" fmla="*/ 124 w 597"/>
                  <a:gd name="T5" fmla="*/ 447 h 525"/>
                  <a:gd name="T6" fmla="*/ 161 w 597"/>
                  <a:gd name="T7" fmla="*/ 476 h 525"/>
                  <a:gd name="T8" fmla="*/ 209 w 597"/>
                  <a:gd name="T9" fmla="*/ 504 h 525"/>
                  <a:gd name="T10" fmla="*/ 249 w 597"/>
                  <a:gd name="T11" fmla="*/ 518 h 525"/>
                  <a:gd name="T12" fmla="*/ 298 w 597"/>
                  <a:gd name="T13" fmla="*/ 524 h 525"/>
                  <a:gd name="T14" fmla="*/ 351 w 597"/>
                  <a:gd name="T15" fmla="*/ 512 h 525"/>
                  <a:gd name="T16" fmla="*/ 393 w 597"/>
                  <a:gd name="T17" fmla="*/ 494 h 525"/>
                  <a:gd name="T18" fmla="*/ 432 w 597"/>
                  <a:gd name="T19" fmla="*/ 497 h 525"/>
                  <a:gd name="T20" fmla="*/ 466 w 597"/>
                  <a:gd name="T21" fmla="*/ 490 h 525"/>
                  <a:gd name="T22" fmla="*/ 486 w 597"/>
                  <a:gd name="T23" fmla="*/ 479 h 525"/>
                  <a:gd name="T24" fmla="*/ 502 w 597"/>
                  <a:gd name="T25" fmla="*/ 465 h 525"/>
                  <a:gd name="T26" fmla="*/ 513 w 597"/>
                  <a:gd name="T27" fmla="*/ 460 h 525"/>
                  <a:gd name="T28" fmla="*/ 524 w 597"/>
                  <a:gd name="T29" fmla="*/ 440 h 525"/>
                  <a:gd name="T30" fmla="*/ 527 w 597"/>
                  <a:gd name="T31" fmla="*/ 423 h 525"/>
                  <a:gd name="T32" fmla="*/ 521 w 597"/>
                  <a:gd name="T33" fmla="*/ 410 h 525"/>
                  <a:gd name="T34" fmla="*/ 483 w 597"/>
                  <a:gd name="T35" fmla="*/ 395 h 525"/>
                  <a:gd name="T36" fmla="*/ 428 w 597"/>
                  <a:gd name="T37" fmla="*/ 367 h 525"/>
                  <a:gd name="T38" fmla="*/ 523 w 597"/>
                  <a:gd name="T39" fmla="*/ 408 h 525"/>
                  <a:gd name="T40" fmla="*/ 534 w 597"/>
                  <a:gd name="T41" fmla="*/ 416 h 525"/>
                  <a:gd name="T42" fmla="*/ 555 w 597"/>
                  <a:gd name="T43" fmla="*/ 406 h 525"/>
                  <a:gd name="T44" fmla="*/ 563 w 597"/>
                  <a:gd name="T45" fmla="*/ 391 h 525"/>
                  <a:gd name="T46" fmla="*/ 571 w 597"/>
                  <a:gd name="T47" fmla="*/ 371 h 525"/>
                  <a:gd name="T48" fmla="*/ 580 w 597"/>
                  <a:gd name="T49" fmla="*/ 343 h 525"/>
                  <a:gd name="T50" fmla="*/ 586 w 597"/>
                  <a:gd name="T51" fmla="*/ 337 h 525"/>
                  <a:gd name="T52" fmla="*/ 596 w 597"/>
                  <a:gd name="T53" fmla="*/ 324 h 525"/>
                  <a:gd name="T54" fmla="*/ 580 w 597"/>
                  <a:gd name="T55" fmla="*/ 248 h 525"/>
                  <a:gd name="T56" fmla="*/ 527 w 597"/>
                  <a:gd name="T57" fmla="*/ 148 h 525"/>
                  <a:gd name="T58" fmla="*/ 513 w 597"/>
                  <a:gd name="T59" fmla="*/ 140 h 525"/>
                  <a:gd name="T60" fmla="*/ 491 w 597"/>
                  <a:gd name="T61" fmla="*/ 117 h 525"/>
                  <a:gd name="T62" fmla="*/ 473 w 597"/>
                  <a:gd name="T63" fmla="*/ 90 h 525"/>
                  <a:gd name="T64" fmla="*/ 464 w 597"/>
                  <a:gd name="T65" fmla="*/ 66 h 525"/>
                  <a:gd name="T66" fmla="*/ 443 w 597"/>
                  <a:gd name="T67" fmla="*/ 44 h 525"/>
                  <a:gd name="T68" fmla="*/ 407 w 597"/>
                  <a:gd name="T69" fmla="*/ 29 h 525"/>
                  <a:gd name="T70" fmla="*/ 359 w 597"/>
                  <a:gd name="T71" fmla="*/ 9 h 525"/>
                  <a:gd name="T72" fmla="*/ 333 w 597"/>
                  <a:gd name="T73" fmla="*/ 0 h 525"/>
                  <a:gd name="T74" fmla="*/ 291 w 597"/>
                  <a:gd name="T75" fmla="*/ 9 h 525"/>
                  <a:gd name="T76" fmla="*/ 247 w 597"/>
                  <a:gd name="T77" fmla="*/ 24 h 525"/>
                  <a:gd name="T78" fmla="*/ 191 w 597"/>
                  <a:gd name="T79" fmla="*/ 47 h 525"/>
                  <a:gd name="T80" fmla="*/ 145 w 597"/>
                  <a:gd name="T81" fmla="*/ 60 h 525"/>
                  <a:gd name="T82" fmla="*/ 103 w 597"/>
                  <a:gd name="T83" fmla="*/ 93 h 525"/>
                  <a:gd name="T84" fmla="*/ 95 w 597"/>
                  <a:gd name="T85" fmla="*/ 110 h 525"/>
                  <a:gd name="T86" fmla="*/ 72 w 597"/>
                  <a:gd name="T87" fmla="*/ 119 h 525"/>
                  <a:gd name="T88" fmla="*/ 1 w 597"/>
                  <a:gd name="T89" fmla="*/ 121 h 525"/>
                  <a:gd name="T90" fmla="*/ 0 w 597"/>
                  <a:gd name="T91" fmla="*/ 408 h 5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7"/>
                  <a:gd name="T139" fmla="*/ 0 h 525"/>
                  <a:gd name="T140" fmla="*/ 597 w 597"/>
                  <a:gd name="T141" fmla="*/ 525 h 5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7" h="525">
                    <a:moveTo>
                      <a:pt x="0" y="408"/>
                    </a:moveTo>
                    <a:lnTo>
                      <a:pt x="80" y="418"/>
                    </a:lnTo>
                    <a:lnTo>
                      <a:pt x="124" y="447"/>
                    </a:lnTo>
                    <a:lnTo>
                      <a:pt x="161" y="476"/>
                    </a:lnTo>
                    <a:lnTo>
                      <a:pt x="209" y="504"/>
                    </a:lnTo>
                    <a:lnTo>
                      <a:pt x="249" y="518"/>
                    </a:lnTo>
                    <a:lnTo>
                      <a:pt x="298" y="524"/>
                    </a:lnTo>
                    <a:lnTo>
                      <a:pt x="351" y="512"/>
                    </a:lnTo>
                    <a:lnTo>
                      <a:pt x="393" y="494"/>
                    </a:lnTo>
                    <a:lnTo>
                      <a:pt x="432" y="497"/>
                    </a:lnTo>
                    <a:lnTo>
                      <a:pt x="466" y="490"/>
                    </a:lnTo>
                    <a:lnTo>
                      <a:pt x="486" y="479"/>
                    </a:lnTo>
                    <a:lnTo>
                      <a:pt x="502" y="465"/>
                    </a:lnTo>
                    <a:lnTo>
                      <a:pt x="513" y="460"/>
                    </a:lnTo>
                    <a:lnTo>
                      <a:pt x="524" y="440"/>
                    </a:lnTo>
                    <a:lnTo>
                      <a:pt x="527" y="423"/>
                    </a:lnTo>
                    <a:lnTo>
                      <a:pt x="521" y="410"/>
                    </a:lnTo>
                    <a:lnTo>
                      <a:pt x="483" y="395"/>
                    </a:lnTo>
                    <a:lnTo>
                      <a:pt x="428" y="367"/>
                    </a:lnTo>
                    <a:lnTo>
                      <a:pt x="523" y="408"/>
                    </a:lnTo>
                    <a:lnTo>
                      <a:pt x="534" y="416"/>
                    </a:lnTo>
                    <a:lnTo>
                      <a:pt x="555" y="406"/>
                    </a:lnTo>
                    <a:lnTo>
                      <a:pt x="563" y="391"/>
                    </a:lnTo>
                    <a:lnTo>
                      <a:pt x="571" y="371"/>
                    </a:lnTo>
                    <a:lnTo>
                      <a:pt x="580" y="343"/>
                    </a:lnTo>
                    <a:lnTo>
                      <a:pt x="586" y="337"/>
                    </a:lnTo>
                    <a:lnTo>
                      <a:pt x="596" y="324"/>
                    </a:lnTo>
                    <a:lnTo>
                      <a:pt x="580" y="248"/>
                    </a:lnTo>
                    <a:lnTo>
                      <a:pt x="527" y="148"/>
                    </a:lnTo>
                    <a:lnTo>
                      <a:pt x="513" y="140"/>
                    </a:lnTo>
                    <a:lnTo>
                      <a:pt x="491" y="117"/>
                    </a:lnTo>
                    <a:lnTo>
                      <a:pt x="473" y="90"/>
                    </a:lnTo>
                    <a:lnTo>
                      <a:pt x="464" y="66"/>
                    </a:lnTo>
                    <a:lnTo>
                      <a:pt x="443" y="44"/>
                    </a:lnTo>
                    <a:lnTo>
                      <a:pt x="407" y="29"/>
                    </a:lnTo>
                    <a:lnTo>
                      <a:pt x="359" y="9"/>
                    </a:lnTo>
                    <a:lnTo>
                      <a:pt x="333" y="0"/>
                    </a:lnTo>
                    <a:lnTo>
                      <a:pt x="291" y="9"/>
                    </a:lnTo>
                    <a:lnTo>
                      <a:pt x="247" y="24"/>
                    </a:lnTo>
                    <a:lnTo>
                      <a:pt x="191" y="47"/>
                    </a:lnTo>
                    <a:lnTo>
                      <a:pt x="145" y="60"/>
                    </a:lnTo>
                    <a:lnTo>
                      <a:pt x="103" y="93"/>
                    </a:lnTo>
                    <a:lnTo>
                      <a:pt x="95" y="110"/>
                    </a:lnTo>
                    <a:lnTo>
                      <a:pt x="72" y="119"/>
                    </a:lnTo>
                    <a:lnTo>
                      <a:pt x="1" y="121"/>
                    </a:lnTo>
                    <a:lnTo>
                      <a:pt x="0" y="408"/>
                    </a:lnTo>
                  </a:path>
                </a:pathLst>
              </a:custGeom>
              <a:solidFill>
                <a:srgbClr val="FCD1C1"/>
              </a:solidFill>
              <a:ln w="12700" cap="rnd" cmpd="sng">
                <a:solidFill>
                  <a:srgbClr val="000000"/>
                </a:solidFill>
                <a:prstDash val="solid"/>
                <a:round/>
                <a:headEnd type="none" w="med" len="med"/>
                <a:tailEnd type="none" w="med" len="med"/>
              </a:ln>
            </p:spPr>
            <p:txBody>
              <a:bodyPr wrap="none" lIns="114195" tIns="58683" rIns="114195" bIns="58683">
                <a:spAutoFit/>
              </a:bodyPr>
              <a:lstStyle/>
              <a:p>
                <a:endParaRPr lang="en-US"/>
              </a:p>
            </p:txBody>
          </p:sp>
          <p:sp>
            <p:nvSpPr>
              <p:cNvPr id="22544" name="Freeform 261"/>
              <p:cNvSpPr/>
              <p:nvPr/>
            </p:nvSpPr>
            <p:spPr bwMode="auto">
              <a:xfrm>
                <a:off x="697" y="1724"/>
                <a:ext cx="112" cy="230"/>
              </a:xfrm>
              <a:custGeom>
                <a:avLst/>
                <a:gdLst>
                  <a:gd name="T0" fmla="*/ 111 w 112"/>
                  <a:gd name="T1" fmla="*/ 0 h 230"/>
                  <a:gd name="T2" fmla="*/ 45 w 112"/>
                  <a:gd name="T3" fmla="*/ 100 h 230"/>
                  <a:gd name="T4" fmla="*/ 12 w 112"/>
                  <a:gd name="T5" fmla="*/ 189 h 230"/>
                  <a:gd name="T6" fmla="*/ 0 w 112"/>
                  <a:gd name="T7" fmla="*/ 229 h 230"/>
                  <a:gd name="T8" fmla="*/ 0 60000 65536"/>
                  <a:gd name="T9" fmla="*/ 0 60000 65536"/>
                  <a:gd name="T10" fmla="*/ 0 60000 65536"/>
                  <a:gd name="T11" fmla="*/ 0 60000 65536"/>
                  <a:gd name="T12" fmla="*/ 0 w 112"/>
                  <a:gd name="T13" fmla="*/ 0 h 230"/>
                  <a:gd name="T14" fmla="*/ 112 w 112"/>
                  <a:gd name="T15" fmla="*/ 230 h 230"/>
                </a:gdLst>
                <a:ahLst/>
                <a:cxnLst>
                  <a:cxn ang="T8">
                    <a:pos x="T0" y="T1"/>
                  </a:cxn>
                  <a:cxn ang="T9">
                    <a:pos x="T2" y="T3"/>
                  </a:cxn>
                  <a:cxn ang="T10">
                    <a:pos x="T4" y="T5"/>
                  </a:cxn>
                  <a:cxn ang="T11">
                    <a:pos x="T6" y="T7"/>
                  </a:cxn>
                </a:cxnLst>
                <a:rect l="T12" t="T13" r="T14" b="T15"/>
                <a:pathLst>
                  <a:path w="112" h="230">
                    <a:moveTo>
                      <a:pt x="111" y="0"/>
                    </a:moveTo>
                    <a:lnTo>
                      <a:pt x="45" y="100"/>
                    </a:lnTo>
                    <a:lnTo>
                      <a:pt x="12" y="189"/>
                    </a:lnTo>
                    <a:lnTo>
                      <a:pt x="0" y="229"/>
                    </a:lnTo>
                  </a:path>
                </a:pathLst>
              </a:custGeom>
              <a:solidFill>
                <a:srgbClr val="FCD1C1"/>
              </a:solidFill>
              <a:ln w="12700" cap="rnd" cmpd="sng">
                <a:solidFill>
                  <a:srgbClr val="000000"/>
                </a:solidFill>
                <a:prstDash val="solid"/>
                <a:round/>
                <a:headEnd type="none" w="med" len="med"/>
                <a:tailEnd type="none" w="med" len="med"/>
              </a:ln>
            </p:spPr>
            <p:txBody>
              <a:bodyPr wrap="none" lIns="114195" tIns="58683" rIns="114195" bIns="58683">
                <a:spAutoFit/>
              </a:bodyPr>
              <a:lstStyle/>
              <a:p>
                <a:endParaRPr lang="en-US"/>
              </a:p>
            </p:txBody>
          </p:sp>
          <p:sp>
            <p:nvSpPr>
              <p:cNvPr id="22545" name="Freeform 262"/>
              <p:cNvSpPr/>
              <p:nvPr/>
            </p:nvSpPr>
            <p:spPr bwMode="auto">
              <a:xfrm>
                <a:off x="579" y="1583"/>
                <a:ext cx="261" cy="256"/>
              </a:xfrm>
              <a:custGeom>
                <a:avLst/>
                <a:gdLst>
                  <a:gd name="T0" fmla="*/ 260 w 261"/>
                  <a:gd name="T1" fmla="*/ 0 h 256"/>
                  <a:gd name="T2" fmla="*/ 187 w 261"/>
                  <a:gd name="T3" fmla="*/ 143 h 256"/>
                  <a:gd name="T4" fmla="*/ 161 w 261"/>
                  <a:gd name="T5" fmla="*/ 175 h 256"/>
                  <a:gd name="T6" fmla="*/ 114 w 261"/>
                  <a:gd name="T7" fmla="*/ 216 h 256"/>
                  <a:gd name="T8" fmla="*/ 76 w 261"/>
                  <a:gd name="T9" fmla="*/ 234 h 256"/>
                  <a:gd name="T10" fmla="*/ 44 w 261"/>
                  <a:gd name="T11" fmla="*/ 243 h 256"/>
                  <a:gd name="T12" fmla="*/ 0 w 261"/>
                  <a:gd name="T13" fmla="*/ 255 h 256"/>
                  <a:gd name="T14" fmla="*/ 0 60000 65536"/>
                  <a:gd name="T15" fmla="*/ 0 60000 65536"/>
                  <a:gd name="T16" fmla="*/ 0 60000 65536"/>
                  <a:gd name="T17" fmla="*/ 0 60000 65536"/>
                  <a:gd name="T18" fmla="*/ 0 60000 65536"/>
                  <a:gd name="T19" fmla="*/ 0 60000 65536"/>
                  <a:gd name="T20" fmla="*/ 0 60000 65536"/>
                  <a:gd name="T21" fmla="*/ 0 w 261"/>
                  <a:gd name="T22" fmla="*/ 0 h 256"/>
                  <a:gd name="T23" fmla="*/ 261 w 261"/>
                  <a:gd name="T24" fmla="*/ 256 h 2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1" h="256">
                    <a:moveTo>
                      <a:pt x="260" y="0"/>
                    </a:moveTo>
                    <a:lnTo>
                      <a:pt x="187" y="143"/>
                    </a:lnTo>
                    <a:lnTo>
                      <a:pt x="161" y="175"/>
                    </a:lnTo>
                    <a:lnTo>
                      <a:pt x="114" y="216"/>
                    </a:lnTo>
                    <a:lnTo>
                      <a:pt x="76" y="234"/>
                    </a:lnTo>
                    <a:lnTo>
                      <a:pt x="44" y="243"/>
                    </a:lnTo>
                    <a:lnTo>
                      <a:pt x="0" y="255"/>
                    </a:lnTo>
                  </a:path>
                </a:pathLst>
              </a:custGeom>
              <a:solidFill>
                <a:srgbClr val="FCD1C1"/>
              </a:solidFill>
              <a:ln w="12700" cap="rnd" cmpd="sng">
                <a:solidFill>
                  <a:srgbClr val="000000"/>
                </a:solidFill>
                <a:prstDash val="solid"/>
                <a:round/>
                <a:headEnd type="none" w="med" len="med"/>
                <a:tailEnd type="none" w="med" len="med"/>
              </a:ln>
            </p:spPr>
            <p:txBody>
              <a:bodyPr wrap="none" lIns="114195" tIns="58683" rIns="114195" bIns="58683">
                <a:spAutoFit/>
              </a:bodyPr>
              <a:lstStyle/>
              <a:p>
                <a:endParaRPr lang="en-US"/>
              </a:p>
            </p:txBody>
          </p:sp>
          <p:sp>
            <p:nvSpPr>
              <p:cNvPr id="22546" name="Freeform 263"/>
              <p:cNvSpPr/>
              <p:nvPr/>
            </p:nvSpPr>
            <p:spPr bwMode="auto">
              <a:xfrm>
                <a:off x="730" y="1686"/>
                <a:ext cx="253" cy="168"/>
              </a:xfrm>
              <a:custGeom>
                <a:avLst/>
                <a:gdLst>
                  <a:gd name="T0" fmla="*/ 196 w 253"/>
                  <a:gd name="T1" fmla="*/ 166 h 168"/>
                  <a:gd name="T2" fmla="*/ 212 w 253"/>
                  <a:gd name="T3" fmla="*/ 167 h 168"/>
                  <a:gd name="T4" fmla="*/ 235 w 253"/>
                  <a:gd name="T5" fmla="*/ 156 h 168"/>
                  <a:gd name="T6" fmla="*/ 246 w 253"/>
                  <a:gd name="T7" fmla="*/ 139 h 168"/>
                  <a:gd name="T8" fmla="*/ 252 w 253"/>
                  <a:gd name="T9" fmla="*/ 123 h 168"/>
                  <a:gd name="T10" fmla="*/ 252 w 253"/>
                  <a:gd name="T11" fmla="*/ 105 h 168"/>
                  <a:gd name="T12" fmla="*/ 248 w 253"/>
                  <a:gd name="T13" fmla="*/ 89 h 168"/>
                  <a:gd name="T14" fmla="*/ 240 w 253"/>
                  <a:gd name="T15" fmla="*/ 76 h 168"/>
                  <a:gd name="T16" fmla="*/ 184 w 253"/>
                  <a:gd name="T17" fmla="*/ 52 h 168"/>
                  <a:gd name="T18" fmla="*/ 132 w 253"/>
                  <a:gd name="T19" fmla="*/ 35 h 168"/>
                  <a:gd name="T20" fmla="*/ 90 w 253"/>
                  <a:gd name="T21" fmla="*/ 19 h 168"/>
                  <a:gd name="T22" fmla="*/ 45 w 253"/>
                  <a:gd name="T23" fmla="*/ 0 h 168"/>
                  <a:gd name="T24" fmla="*/ 17 w 253"/>
                  <a:gd name="T25" fmla="*/ 6 h 168"/>
                  <a:gd name="T26" fmla="*/ 7 w 253"/>
                  <a:gd name="T27" fmla="*/ 16 h 168"/>
                  <a:gd name="T28" fmla="*/ 0 w 253"/>
                  <a:gd name="T29" fmla="*/ 30 h 168"/>
                  <a:gd name="T30" fmla="*/ 2 w 253"/>
                  <a:gd name="T31" fmla="*/ 46 h 168"/>
                  <a:gd name="T32" fmla="*/ 8 w 253"/>
                  <a:gd name="T33" fmla="*/ 63 h 168"/>
                  <a:gd name="T34" fmla="*/ 34 w 253"/>
                  <a:gd name="T35" fmla="*/ 79 h 168"/>
                  <a:gd name="T36" fmla="*/ 69 w 253"/>
                  <a:gd name="T37" fmla="*/ 85 h 168"/>
                  <a:gd name="T38" fmla="*/ 91 w 253"/>
                  <a:gd name="T39" fmla="*/ 99 h 168"/>
                  <a:gd name="T40" fmla="*/ 118 w 253"/>
                  <a:gd name="T41" fmla="*/ 112 h 168"/>
                  <a:gd name="T42" fmla="*/ 144 w 253"/>
                  <a:gd name="T43" fmla="*/ 133 h 168"/>
                  <a:gd name="T44" fmla="*/ 178 w 253"/>
                  <a:gd name="T45" fmla="*/ 154 h 168"/>
                  <a:gd name="T46" fmla="*/ 196 w 253"/>
                  <a:gd name="T47" fmla="*/ 166 h 1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3"/>
                  <a:gd name="T73" fmla="*/ 0 h 168"/>
                  <a:gd name="T74" fmla="*/ 253 w 253"/>
                  <a:gd name="T75" fmla="*/ 168 h 1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3" h="168">
                    <a:moveTo>
                      <a:pt x="196" y="166"/>
                    </a:moveTo>
                    <a:lnTo>
                      <a:pt x="212" y="167"/>
                    </a:lnTo>
                    <a:lnTo>
                      <a:pt x="235" y="156"/>
                    </a:lnTo>
                    <a:lnTo>
                      <a:pt x="246" y="139"/>
                    </a:lnTo>
                    <a:lnTo>
                      <a:pt x="252" y="123"/>
                    </a:lnTo>
                    <a:lnTo>
                      <a:pt x="252" y="105"/>
                    </a:lnTo>
                    <a:lnTo>
                      <a:pt x="248" y="89"/>
                    </a:lnTo>
                    <a:lnTo>
                      <a:pt x="240" y="76"/>
                    </a:lnTo>
                    <a:lnTo>
                      <a:pt x="184" y="52"/>
                    </a:lnTo>
                    <a:lnTo>
                      <a:pt x="132" y="35"/>
                    </a:lnTo>
                    <a:lnTo>
                      <a:pt x="90" y="19"/>
                    </a:lnTo>
                    <a:lnTo>
                      <a:pt x="45" y="0"/>
                    </a:lnTo>
                    <a:lnTo>
                      <a:pt x="17" y="6"/>
                    </a:lnTo>
                    <a:lnTo>
                      <a:pt x="7" y="16"/>
                    </a:lnTo>
                    <a:lnTo>
                      <a:pt x="0" y="30"/>
                    </a:lnTo>
                    <a:lnTo>
                      <a:pt x="2" y="46"/>
                    </a:lnTo>
                    <a:lnTo>
                      <a:pt x="8" y="63"/>
                    </a:lnTo>
                    <a:lnTo>
                      <a:pt x="34" y="79"/>
                    </a:lnTo>
                    <a:lnTo>
                      <a:pt x="69" y="85"/>
                    </a:lnTo>
                    <a:lnTo>
                      <a:pt x="91" y="99"/>
                    </a:lnTo>
                    <a:lnTo>
                      <a:pt x="118" y="112"/>
                    </a:lnTo>
                    <a:lnTo>
                      <a:pt x="144" y="133"/>
                    </a:lnTo>
                    <a:lnTo>
                      <a:pt x="178" y="154"/>
                    </a:lnTo>
                    <a:lnTo>
                      <a:pt x="196" y="166"/>
                    </a:lnTo>
                  </a:path>
                </a:pathLst>
              </a:custGeom>
              <a:solidFill>
                <a:srgbClr val="FCD1C1"/>
              </a:solidFill>
              <a:ln w="12700" cap="rnd" cmpd="sng">
                <a:solidFill>
                  <a:srgbClr val="000000"/>
                </a:solidFill>
                <a:prstDash val="solid"/>
                <a:round/>
                <a:headEnd type="none" w="med" len="med"/>
                <a:tailEnd type="none" w="med" len="med"/>
              </a:ln>
            </p:spPr>
            <p:txBody>
              <a:bodyPr wrap="none" lIns="114195" tIns="58683" rIns="114195" bIns="58683">
                <a:spAutoFit/>
              </a:bodyPr>
              <a:lstStyle/>
              <a:p>
                <a:endParaRPr lang="en-US"/>
              </a:p>
            </p:txBody>
          </p:sp>
          <p:sp>
            <p:nvSpPr>
              <p:cNvPr id="22547" name="Freeform 264"/>
              <p:cNvSpPr/>
              <p:nvPr/>
            </p:nvSpPr>
            <p:spPr bwMode="auto">
              <a:xfrm>
                <a:off x="740" y="1702"/>
                <a:ext cx="62" cy="49"/>
              </a:xfrm>
              <a:custGeom>
                <a:avLst/>
                <a:gdLst>
                  <a:gd name="T0" fmla="*/ 53 w 62"/>
                  <a:gd name="T1" fmla="*/ 7 h 49"/>
                  <a:gd name="T2" fmla="*/ 61 w 62"/>
                  <a:gd name="T3" fmla="*/ 16 h 49"/>
                  <a:gd name="T4" fmla="*/ 59 w 62"/>
                  <a:gd name="T5" fmla="*/ 32 h 49"/>
                  <a:gd name="T6" fmla="*/ 52 w 62"/>
                  <a:gd name="T7" fmla="*/ 48 h 49"/>
                  <a:gd name="T8" fmla="*/ 29 w 62"/>
                  <a:gd name="T9" fmla="*/ 48 h 49"/>
                  <a:gd name="T10" fmla="*/ 17 w 62"/>
                  <a:gd name="T11" fmla="*/ 46 h 49"/>
                  <a:gd name="T12" fmla="*/ 4 w 62"/>
                  <a:gd name="T13" fmla="*/ 39 h 49"/>
                  <a:gd name="T14" fmla="*/ 0 w 62"/>
                  <a:gd name="T15" fmla="*/ 23 h 49"/>
                  <a:gd name="T16" fmla="*/ 1 w 62"/>
                  <a:gd name="T17" fmla="*/ 15 h 49"/>
                  <a:gd name="T18" fmla="*/ 10 w 62"/>
                  <a:gd name="T19" fmla="*/ 5 h 49"/>
                  <a:gd name="T20" fmla="*/ 21 w 62"/>
                  <a:gd name="T21" fmla="*/ 0 h 49"/>
                  <a:gd name="T22" fmla="*/ 53 w 62"/>
                  <a:gd name="T23" fmla="*/ 7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
                  <a:gd name="T37" fmla="*/ 0 h 49"/>
                  <a:gd name="T38" fmla="*/ 62 w 62"/>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 h="49">
                    <a:moveTo>
                      <a:pt x="53" y="7"/>
                    </a:moveTo>
                    <a:lnTo>
                      <a:pt x="61" y="16"/>
                    </a:lnTo>
                    <a:lnTo>
                      <a:pt x="59" y="32"/>
                    </a:lnTo>
                    <a:lnTo>
                      <a:pt x="52" y="48"/>
                    </a:lnTo>
                    <a:lnTo>
                      <a:pt x="29" y="48"/>
                    </a:lnTo>
                    <a:lnTo>
                      <a:pt x="17" y="46"/>
                    </a:lnTo>
                    <a:lnTo>
                      <a:pt x="4" y="39"/>
                    </a:lnTo>
                    <a:lnTo>
                      <a:pt x="0" y="23"/>
                    </a:lnTo>
                    <a:lnTo>
                      <a:pt x="1" y="15"/>
                    </a:lnTo>
                    <a:lnTo>
                      <a:pt x="10" y="5"/>
                    </a:lnTo>
                    <a:lnTo>
                      <a:pt x="21" y="0"/>
                    </a:lnTo>
                    <a:lnTo>
                      <a:pt x="53" y="7"/>
                    </a:lnTo>
                  </a:path>
                </a:pathLst>
              </a:custGeom>
              <a:solidFill>
                <a:srgbClr val="FCD1C1"/>
              </a:solidFill>
              <a:ln w="12700" cap="rnd" cmpd="sng">
                <a:solidFill>
                  <a:srgbClr val="000000"/>
                </a:solidFill>
                <a:prstDash val="solid"/>
                <a:round/>
                <a:headEnd type="none" w="med" len="med"/>
                <a:tailEnd type="none" w="med" len="med"/>
              </a:ln>
            </p:spPr>
            <p:txBody>
              <a:bodyPr wrap="none" lIns="114195" tIns="58683" rIns="114195" bIns="58683">
                <a:spAutoFit/>
              </a:bodyPr>
              <a:lstStyle/>
              <a:p>
                <a:endParaRPr lang="en-US"/>
              </a:p>
            </p:txBody>
          </p:sp>
          <p:sp>
            <p:nvSpPr>
              <p:cNvPr id="22548" name="Freeform 265"/>
              <p:cNvSpPr/>
              <p:nvPr/>
            </p:nvSpPr>
            <p:spPr bwMode="auto">
              <a:xfrm>
                <a:off x="817" y="1465"/>
                <a:ext cx="447" cy="122"/>
              </a:xfrm>
              <a:custGeom>
                <a:avLst/>
                <a:gdLst>
                  <a:gd name="T0" fmla="*/ 45 w 447"/>
                  <a:gd name="T1" fmla="*/ 121 h 122"/>
                  <a:gd name="T2" fmla="*/ 68 w 447"/>
                  <a:gd name="T3" fmla="*/ 121 h 122"/>
                  <a:gd name="T4" fmla="*/ 120 w 447"/>
                  <a:gd name="T5" fmla="*/ 117 h 122"/>
                  <a:gd name="T6" fmla="*/ 170 w 447"/>
                  <a:gd name="T7" fmla="*/ 108 h 122"/>
                  <a:gd name="T8" fmla="*/ 193 w 447"/>
                  <a:gd name="T9" fmla="*/ 103 h 122"/>
                  <a:gd name="T10" fmla="*/ 210 w 447"/>
                  <a:gd name="T11" fmla="*/ 100 h 122"/>
                  <a:gd name="T12" fmla="*/ 246 w 447"/>
                  <a:gd name="T13" fmla="*/ 97 h 122"/>
                  <a:gd name="T14" fmla="*/ 286 w 447"/>
                  <a:gd name="T15" fmla="*/ 95 h 122"/>
                  <a:gd name="T16" fmla="*/ 315 w 447"/>
                  <a:gd name="T17" fmla="*/ 92 h 122"/>
                  <a:gd name="T18" fmla="*/ 338 w 447"/>
                  <a:gd name="T19" fmla="*/ 89 h 122"/>
                  <a:gd name="T20" fmla="*/ 382 w 447"/>
                  <a:gd name="T21" fmla="*/ 80 h 122"/>
                  <a:gd name="T22" fmla="*/ 413 w 447"/>
                  <a:gd name="T23" fmla="*/ 73 h 122"/>
                  <a:gd name="T24" fmla="*/ 439 w 447"/>
                  <a:gd name="T25" fmla="*/ 64 h 122"/>
                  <a:gd name="T26" fmla="*/ 446 w 447"/>
                  <a:gd name="T27" fmla="*/ 54 h 122"/>
                  <a:gd name="T28" fmla="*/ 446 w 447"/>
                  <a:gd name="T29" fmla="*/ 42 h 122"/>
                  <a:gd name="T30" fmla="*/ 446 w 447"/>
                  <a:gd name="T31" fmla="*/ 29 h 122"/>
                  <a:gd name="T32" fmla="*/ 438 w 447"/>
                  <a:gd name="T33" fmla="*/ 14 h 122"/>
                  <a:gd name="T34" fmla="*/ 415 w 447"/>
                  <a:gd name="T35" fmla="*/ 4 h 122"/>
                  <a:gd name="T36" fmla="*/ 378 w 447"/>
                  <a:gd name="T37" fmla="*/ 4 h 122"/>
                  <a:gd name="T38" fmla="*/ 336 w 447"/>
                  <a:gd name="T39" fmla="*/ 7 h 122"/>
                  <a:gd name="T40" fmla="*/ 308 w 447"/>
                  <a:gd name="T41" fmla="*/ 7 h 122"/>
                  <a:gd name="T42" fmla="*/ 280 w 447"/>
                  <a:gd name="T43" fmla="*/ 5 h 122"/>
                  <a:gd name="T44" fmla="*/ 246 w 447"/>
                  <a:gd name="T45" fmla="*/ 9 h 122"/>
                  <a:gd name="T46" fmla="*/ 208 w 447"/>
                  <a:gd name="T47" fmla="*/ 11 h 122"/>
                  <a:gd name="T48" fmla="*/ 179 w 447"/>
                  <a:gd name="T49" fmla="*/ 8 h 122"/>
                  <a:gd name="T50" fmla="*/ 132 w 447"/>
                  <a:gd name="T51" fmla="*/ 6 h 122"/>
                  <a:gd name="T52" fmla="*/ 84 w 447"/>
                  <a:gd name="T53" fmla="*/ 3 h 122"/>
                  <a:gd name="T54" fmla="*/ 42 w 447"/>
                  <a:gd name="T55" fmla="*/ 0 h 122"/>
                  <a:gd name="T56" fmla="*/ 0 w 447"/>
                  <a:gd name="T57" fmla="*/ 2 h 122"/>
                  <a:gd name="T58" fmla="*/ 11 w 447"/>
                  <a:gd name="T59" fmla="*/ 116 h 122"/>
                  <a:gd name="T60" fmla="*/ 45 w 447"/>
                  <a:gd name="T61" fmla="*/ 121 h 1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7"/>
                  <a:gd name="T94" fmla="*/ 0 h 122"/>
                  <a:gd name="T95" fmla="*/ 447 w 447"/>
                  <a:gd name="T96" fmla="*/ 122 h 1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7" h="122">
                    <a:moveTo>
                      <a:pt x="45" y="121"/>
                    </a:moveTo>
                    <a:lnTo>
                      <a:pt x="68" y="121"/>
                    </a:lnTo>
                    <a:lnTo>
                      <a:pt x="120" y="117"/>
                    </a:lnTo>
                    <a:lnTo>
                      <a:pt x="170" y="108"/>
                    </a:lnTo>
                    <a:lnTo>
                      <a:pt x="193" y="103"/>
                    </a:lnTo>
                    <a:lnTo>
                      <a:pt x="210" y="100"/>
                    </a:lnTo>
                    <a:lnTo>
                      <a:pt x="246" y="97"/>
                    </a:lnTo>
                    <a:lnTo>
                      <a:pt x="286" y="95"/>
                    </a:lnTo>
                    <a:lnTo>
                      <a:pt x="315" y="92"/>
                    </a:lnTo>
                    <a:lnTo>
                      <a:pt x="338" y="89"/>
                    </a:lnTo>
                    <a:lnTo>
                      <a:pt x="382" y="80"/>
                    </a:lnTo>
                    <a:lnTo>
                      <a:pt x="413" y="73"/>
                    </a:lnTo>
                    <a:lnTo>
                      <a:pt x="439" y="64"/>
                    </a:lnTo>
                    <a:lnTo>
                      <a:pt x="446" y="54"/>
                    </a:lnTo>
                    <a:lnTo>
                      <a:pt x="446" y="42"/>
                    </a:lnTo>
                    <a:lnTo>
                      <a:pt x="446" y="29"/>
                    </a:lnTo>
                    <a:lnTo>
                      <a:pt x="438" y="14"/>
                    </a:lnTo>
                    <a:lnTo>
                      <a:pt x="415" y="4"/>
                    </a:lnTo>
                    <a:lnTo>
                      <a:pt x="378" y="4"/>
                    </a:lnTo>
                    <a:lnTo>
                      <a:pt x="336" y="7"/>
                    </a:lnTo>
                    <a:lnTo>
                      <a:pt x="308" y="7"/>
                    </a:lnTo>
                    <a:lnTo>
                      <a:pt x="280" y="5"/>
                    </a:lnTo>
                    <a:lnTo>
                      <a:pt x="246" y="9"/>
                    </a:lnTo>
                    <a:lnTo>
                      <a:pt x="208" y="11"/>
                    </a:lnTo>
                    <a:lnTo>
                      <a:pt x="179" y="8"/>
                    </a:lnTo>
                    <a:lnTo>
                      <a:pt x="132" y="6"/>
                    </a:lnTo>
                    <a:lnTo>
                      <a:pt x="84" y="3"/>
                    </a:lnTo>
                    <a:lnTo>
                      <a:pt x="42" y="0"/>
                    </a:lnTo>
                    <a:lnTo>
                      <a:pt x="0" y="2"/>
                    </a:lnTo>
                    <a:lnTo>
                      <a:pt x="11" y="116"/>
                    </a:lnTo>
                    <a:lnTo>
                      <a:pt x="45" y="121"/>
                    </a:lnTo>
                  </a:path>
                </a:pathLst>
              </a:custGeom>
              <a:solidFill>
                <a:srgbClr val="FCD1C1"/>
              </a:solidFill>
              <a:ln w="12700" cap="rnd" cmpd="sng">
                <a:solidFill>
                  <a:srgbClr val="000000"/>
                </a:solidFill>
                <a:prstDash val="solid"/>
                <a:round/>
                <a:headEnd type="none" w="med" len="med"/>
                <a:tailEnd type="none" w="med" len="med"/>
              </a:ln>
            </p:spPr>
            <p:txBody>
              <a:bodyPr wrap="none" lIns="114195" tIns="58683" rIns="114195" bIns="58683">
                <a:spAutoFit/>
              </a:bodyPr>
              <a:lstStyle/>
              <a:p>
                <a:endParaRPr lang="en-US"/>
              </a:p>
            </p:txBody>
          </p:sp>
          <p:sp>
            <p:nvSpPr>
              <p:cNvPr id="22549" name="Freeform 266"/>
              <p:cNvSpPr/>
              <p:nvPr/>
            </p:nvSpPr>
            <p:spPr bwMode="auto">
              <a:xfrm>
                <a:off x="784" y="1830"/>
                <a:ext cx="12" cy="95"/>
              </a:xfrm>
              <a:custGeom>
                <a:avLst/>
                <a:gdLst>
                  <a:gd name="T0" fmla="*/ 6 w 12"/>
                  <a:gd name="T1" fmla="*/ 94 h 95"/>
                  <a:gd name="T2" fmla="*/ 1 w 12"/>
                  <a:gd name="T3" fmla="*/ 66 h 95"/>
                  <a:gd name="T4" fmla="*/ 0 w 12"/>
                  <a:gd name="T5" fmla="*/ 44 h 95"/>
                  <a:gd name="T6" fmla="*/ 6 w 12"/>
                  <a:gd name="T7" fmla="*/ 15 h 95"/>
                  <a:gd name="T8" fmla="*/ 11 w 12"/>
                  <a:gd name="T9" fmla="*/ 0 h 95"/>
                  <a:gd name="T10" fmla="*/ 0 60000 65536"/>
                  <a:gd name="T11" fmla="*/ 0 60000 65536"/>
                  <a:gd name="T12" fmla="*/ 0 60000 65536"/>
                  <a:gd name="T13" fmla="*/ 0 60000 65536"/>
                  <a:gd name="T14" fmla="*/ 0 60000 65536"/>
                  <a:gd name="T15" fmla="*/ 0 w 12"/>
                  <a:gd name="T16" fmla="*/ 0 h 95"/>
                  <a:gd name="T17" fmla="*/ 12 w 12"/>
                  <a:gd name="T18" fmla="*/ 95 h 95"/>
                </a:gdLst>
                <a:ahLst/>
                <a:cxnLst>
                  <a:cxn ang="T10">
                    <a:pos x="T0" y="T1"/>
                  </a:cxn>
                  <a:cxn ang="T11">
                    <a:pos x="T2" y="T3"/>
                  </a:cxn>
                  <a:cxn ang="T12">
                    <a:pos x="T4" y="T5"/>
                  </a:cxn>
                  <a:cxn ang="T13">
                    <a:pos x="T6" y="T7"/>
                  </a:cxn>
                  <a:cxn ang="T14">
                    <a:pos x="T8" y="T9"/>
                  </a:cxn>
                </a:cxnLst>
                <a:rect l="T15" t="T16" r="T17" b="T18"/>
                <a:pathLst>
                  <a:path w="12" h="95">
                    <a:moveTo>
                      <a:pt x="6" y="94"/>
                    </a:moveTo>
                    <a:lnTo>
                      <a:pt x="1" y="66"/>
                    </a:lnTo>
                    <a:lnTo>
                      <a:pt x="0" y="44"/>
                    </a:lnTo>
                    <a:lnTo>
                      <a:pt x="6" y="15"/>
                    </a:lnTo>
                    <a:lnTo>
                      <a:pt x="11" y="0"/>
                    </a:lnTo>
                  </a:path>
                </a:pathLst>
              </a:custGeom>
              <a:solidFill>
                <a:srgbClr val="FCD1C1"/>
              </a:solidFill>
              <a:ln w="12700" cap="rnd" cmpd="sng">
                <a:solidFill>
                  <a:srgbClr val="000000"/>
                </a:solidFill>
                <a:prstDash val="solid"/>
                <a:round/>
                <a:headEnd type="none" w="med" len="med"/>
                <a:tailEnd type="none" w="med" len="med"/>
              </a:ln>
            </p:spPr>
            <p:txBody>
              <a:bodyPr wrap="none" lIns="114195" tIns="58683" rIns="114195" bIns="58683">
                <a:spAutoFit/>
              </a:bodyPr>
              <a:lstStyle/>
              <a:p>
                <a:endParaRPr lang="en-US"/>
              </a:p>
            </p:txBody>
          </p:sp>
          <p:sp>
            <p:nvSpPr>
              <p:cNvPr id="22550" name="Freeform 267"/>
              <p:cNvSpPr/>
              <p:nvPr/>
            </p:nvSpPr>
            <p:spPr bwMode="auto">
              <a:xfrm>
                <a:off x="482" y="1546"/>
                <a:ext cx="6" cy="78"/>
              </a:xfrm>
              <a:custGeom>
                <a:avLst/>
                <a:gdLst>
                  <a:gd name="T0" fmla="*/ 5 w 6"/>
                  <a:gd name="T1" fmla="*/ 0 h 78"/>
                  <a:gd name="T2" fmla="*/ 0 w 6"/>
                  <a:gd name="T3" fmla="*/ 30 h 78"/>
                  <a:gd name="T4" fmla="*/ 0 w 6"/>
                  <a:gd name="T5" fmla="*/ 62 h 78"/>
                  <a:gd name="T6" fmla="*/ 3 w 6"/>
                  <a:gd name="T7" fmla="*/ 77 h 78"/>
                  <a:gd name="T8" fmla="*/ 0 60000 65536"/>
                  <a:gd name="T9" fmla="*/ 0 60000 65536"/>
                  <a:gd name="T10" fmla="*/ 0 60000 65536"/>
                  <a:gd name="T11" fmla="*/ 0 60000 65536"/>
                  <a:gd name="T12" fmla="*/ 0 w 6"/>
                  <a:gd name="T13" fmla="*/ 0 h 78"/>
                  <a:gd name="T14" fmla="*/ 6 w 6"/>
                  <a:gd name="T15" fmla="*/ 78 h 78"/>
                </a:gdLst>
                <a:ahLst/>
                <a:cxnLst>
                  <a:cxn ang="T8">
                    <a:pos x="T0" y="T1"/>
                  </a:cxn>
                  <a:cxn ang="T9">
                    <a:pos x="T2" y="T3"/>
                  </a:cxn>
                  <a:cxn ang="T10">
                    <a:pos x="T4" y="T5"/>
                  </a:cxn>
                  <a:cxn ang="T11">
                    <a:pos x="T6" y="T7"/>
                  </a:cxn>
                </a:cxnLst>
                <a:rect l="T12" t="T13" r="T14" b="T15"/>
                <a:pathLst>
                  <a:path w="6" h="78">
                    <a:moveTo>
                      <a:pt x="5" y="0"/>
                    </a:moveTo>
                    <a:lnTo>
                      <a:pt x="0" y="30"/>
                    </a:lnTo>
                    <a:lnTo>
                      <a:pt x="0" y="62"/>
                    </a:lnTo>
                    <a:lnTo>
                      <a:pt x="3" y="77"/>
                    </a:lnTo>
                  </a:path>
                </a:pathLst>
              </a:custGeom>
              <a:solidFill>
                <a:srgbClr val="FCD1C1"/>
              </a:solidFill>
              <a:ln w="12700" cap="rnd" cmpd="sng">
                <a:solidFill>
                  <a:srgbClr val="000000"/>
                </a:solidFill>
                <a:prstDash val="solid"/>
                <a:round/>
                <a:headEnd type="none" w="med" len="med"/>
                <a:tailEnd type="none" w="med" len="med"/>
              </a:ln>
            </p:spPr>
            <p:txBody>
              <a:bodyPr wrap="none" lIns="114195" tIns="58683" rIns="114195" bIns="58683">
                <a:spAutoFit/>
              </a:bodyPr>
              <a:lstStyle/>
              <a:p>
                <a:endParaRPr lang="en-US"/>
              </a:p>
            </p:txBody>
          </p:sp>
          <p:sp>
            <p:nvSpPr>
              <p:cNvPr id="22551" name="Freeform 268"/>
              <p:cNvSpPr/>
              <p:nvPr/>
            </p:nvSpPr>
            <p:spPr bwMode="auto">
              <a:xfrm>
                <a:off x="722" y="1763"/>
                <a:ext cx="205" cy="159"/>
              </a:xfrm>
              <a:custGeom>
                <a:avLst/>
                <a:gdLst>
                  <a:gd name="T0" fmla="*/ 165 w 205"/>
                  <a:gd name="T1" fmla="*/ 158 h 159"/>
                  <a:gd name="T2" fmla="*/ 140 w 205"/>
                  <a:gd name="T3" fmla="*/ 155 h 159"/>
                  <a:gd name="T4" fmla="*/ 117 w 205"/>
                  <a:gd name="T5" fmla="*/ 141 h 159"/>
                  <a:gd name="T6" fmla="*/ 96 w 205"/>
                  <a:gd name="T7" fmla="*/ 118 h 159"/>
                  <a:gd name="T8" fmla="*/ 91 w 205"/>
                  <a:gd name="T9" fmla="*/ 102 h 159"/>
                  <a:gd name="T10" fmla="*/ 85 w 205"/>
                  <a:gd name="T11" fmla="*/ 89 h 159"/>
                  <a:gd name="T12" fmla="*/ 64 w 205"/>
                  <a:gd name="T13" fmla="*/ 81 h 159"/>
                  <a:gd name="T14" fmla="*/ 35 w 205"/>
                  <a:gd name="T15" fmla="*/ 70 h 159"/>
                  <a:gd name="T16" fmla="*/ 8 w 205"/>
                  <a:gd name="T17" fmla="*/ 56 h 159"/>
                  <a:gd name="T18" fmla="*/ 0 w 205"/>
                  <a:gd name="T19" fmla="*/ 41 h 159"/>
                  <a:gd name="T20" fmla="*/ 0 w 205"/>
                  <a:gd name="T21" fmla="*/ 20 h 159"/>
                  <a:gd name="T22" fmla="*/ 6 w 205"/>
                  <a:gd name="T23" fmla="*/ 6 h 159"/>
                  <a:gd name="T24" fmla="*/ 23 w 205"/>
                  <a:gd name="T25" fmla="*/ 0 h 159"/>
                  <a:gd name="T26" fmla="*/ 41 w 205"/>
                  <a:gd name="T27" fmla="*/ 1 h 159"/>
                  <a:gd name="T28" fmla="*/ 75 w 205"/>
                  <a:gd name="T29" fmla="*/ 8 h 159"/>
                  <a:gd name="T30" fmla="*/ 102 w 205"/>
                  <a:gd name="T31" fmla="*/ 22 h 159"/>
                  <a:gd name="T32" fmla="*/ 126 w 205"/>
                  <a:gd name="T33" fmla="*/ 38 h 159"/>
                  <a:gd name="T34" fmla="*/ 176 w 205"/>
                  <a:gd name="T35" fmla="*/ 68 h 159"/>
                  <a:gd name="T36" fmla="*/ 198 w 205"/>
                  <a:gd name="T37" fmla="*/ 88 h 159"/>
                  <a:gd name="T38" fmla="*/ 204 w 205"/>
                  <a:gd name="T39" fmla="*/ 115 h 159"/>
                  <a:gd name="T40" fmla="*/ 200 w 205"/>
                  <a:gd name="T41" fmla="*/ 130 h 159"/>
                  <a:gd name="T42" fmla="*/ 193 w 205"/>
                  <a:gd name="T43" fmla="*/ 141 h 159"/>
                  <a:gd name="T44" fmla="*/ 179 w 205"/>
                  <a:gd name="T45" fmla="*/ 152 h 159"/>
                  <a:gd name="T46" fmla="*/ 165 w 205"/>
                  <a:gd name="T47" fmla="*/ 158 h 1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5"/>
                  <a:gd name="T73" fmla="*/ 0 h 159"/>
                  <a:gd name="T74" fmla="*/ 205 w 205"/>
                  <a:gd name="T75" fmla="*/ 159 h 1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5" h="159">
                    <a:moveTo>
                      <a:pt x="165" y="158"/>
                    </a:moveTo>
                    <a:lnTo>
                      <a:pt x="140" y="155"/>
                    </a:lnTo>
                    <a:lnTo>
                      <a:pt x="117" y="141"/>
                    </a:lnTo>
                    <a:lnTo>
                      <a:pt x="96" y="118"/>
                    </a:lnTo>
                    <a:lnTo>
                      <a:pt x="91" y="102"/>
                    </a:lnTo>
                    <a:lnTo>
                      <a:pt x="85" y="89"/>
                    </a:lnTo>
                    <a:lnTo>
                      <a:pt x="64" y="81"/>
                    </a:lnTo>
                    <a:lnTo>
                      <a:pt x="35" y="70"/>
                    </a:lnTo>
                    <a:lnTo>
                      <a:pt x="8" y="56"/>
                    </a:lnTo>
                    <a:lnTo>
                      <a:pt x="0" y="41"/>
                    </a:lnTo>
                    <a:lnTo>
                      <a:pt x="0" y="20"/>
                    </a:lnTo>
                    <a:lnTo>
                      <a:pt x="6" y="6"/>
                    </a:lnTo>
                    <a:lnTo>
                      <a:pt x="23" y="0"/>
                    </a:lnTo>
                    <a:lnTo>
                      <a:pt x="41" y="1"/>
                    </a:lnTo>
                    <a:lnTo>
                      <a:pt x="75" y="8"/>
                    </a:lnTo>
                    <a:lnTo>
                      <a:pt x="102" y="22"/>
                    </a:lnTo>
                    <a:lnTo>
                      <a:pt x="126" y="38"/>
                    </a:lnTo>
                    <a:lnTo>
                      <a:pt x="176" y="68"/>
                    </a:lnTo>
                    <a:lnTo>
                      <a:pt x="198" y="88"/>
                    </a:lnTo>
                    <a:lnTo>
                      <a:pt x="204" y="115"/>
                    </a:lnTo>
                    <a:lnTo>
                      <a:pt x="200" y="130"/>
                    </a:lnTo>
                    <a:lnTo>
                      <a:pt x="193" y="141"/>
                    </a:lnTo>
                    <a:lnTo>
                      <a:pt x="179" y="152"/>
                    </a:lnTo>
                    <a:lnTo>
                      <a:pt x="165" y="158"/>
                    </a:lnTo>
                  </a:path>
                </a:pathLst>
              </a:custGeom>
              <a:solidFill>
                <a:srgbClr val="FCD1C1"/>
              </a:solidFill>
              <a:ln w="12700" cap="rnd" cmpd="sng">
                <a:solidFill>
                  <a:srgbClr val="000000"/>
                </a:solidFill>
                <a:prstDash val="solid"/>
                <a:round/>
                <a:headEnd type="none" w="med" len="med"/>
                <a:tailEnd type="none" w="med" len="med"/>
              </a:ln>
            </p:spPr>
            <p:txBody>
              <a:bodyPr wrap="none" lIns="114195" tIns="58683" rIns="114195" bIns="58683">
                <a:spAutoFit/>
              </a:bodyPr>
              <a:lstStyle/>
              <a:p>
                <a:endParaRPr lang="en-US"/>
              </a:p>
            </p:txBody>
          </p:sp>
          <p:sp>
            <p:nvSpPr>
              <p:cNvPr id="22552" name="Freeform 269"/>
              <p:cNvSpPr/>
              <p:nvPr/>
            </p:nvSpPr>
            <p:spPr bwMode="auto">
              <a:xfrm>
                <a:off x="728" y="1770"/>
                <a:ext cx="48" cy="43"/>
              </a:xfrm>
              <a:custGeom>
                <a:avLst/>
                <a:gdLst>
                  <a:gd name="T0" fmla="*/ 47 w 48"/>
                  <a:gd name="T1" fmla="*/ 7 h 43"/>
                  <a:gd name="T2" fmla="*/ 47 w 48"/>
                  <a:gd name="T3" fmla="*/ 24 h 43"/>
                  <a:gd name="T4" fmla="*/ 41 w 48"/>
                  <a:gd name="T5" fmla="*/ 41 h 43"/>
                  <a:gd name="T6" fmla="*/ 23 w 48"/>
                  <a:gd name="T7" fmla="*/ 42 h 43"/>
                  <a:gd name="T8" fmla="*/ 9 w 48"/>
                  <a:gd name="T9" fmla="*/ 37 h 43"/>
                  <a:gd name="T10" fmla="*/ 0 w 48"/>
                  <a:gd name="T11" fmla="*/ 21 h 43"/>
                  <a:gd name="T12" fmla="*/ 5 w 48"/>
                  <a:gd name="T13" fmla="*/ 9 h 43"/>
                  <a:gd name="T14" fmla="*/ 13 w 48"/>
                  <a:gd name="T15" fmla="*/ 4 h 43"/>
                  <a:gd name="T16" fmla="*/ 25 w 48"/>
                  <a:gd name="T17" fmla="*/ 0 h 43"/>
                  <a:gd name="T18" fmla="*/ 40 w 48"/>
                  <a:gd name="T19" fmla="*/ 1 h 43"/>
                  <a:gd name="T20" fmla="*/ 47 w 48"/>
                  <a:gd name="T21" fmla="*/ 7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3"/>
                  <a:gd name="T35" fmla="*/ 48 w 48"/>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3">
                    <a:moveTo>
                      <a:pt x="47" y="7"/>
                    </a:moveTo>
                    <a:lnTo>
                      <a:pt x="47" y="24"/>
                    </a:lnTo>
                    <a:lnTo>
                      <a:pt x="41" y="41"/>
                    </a:lnTo>
                    <a:lnTo>
                      <a:pt x="23" y="42"/>
                    </a:lnTo>
                    <a:lnTo>
                      <a:pt x="9" y="37"/>
                    </a:lnTo>
                    <a:lnTo>
                      <a:pt x="0" y="21"/>
                    </a:lnTo>
                    <a:lnTo>
                      <a:pt x="5" y="9"/>
                    </a:lnTo>
                    <a:lnTo>
                      <a:pt x="13" y="4"/>
                    </a:lnTo>
                    <a:lnTo>
                      <a:pt x="25" y="0"/>
                    </a:lnTo>
                    <a:lnTo>
                      <a:pt x="40" y="1"/>
                    </a:lnTo>
                    <a:lnTo>
                      <a:pt x="47" y="7"/>
                    </a:lnTo>
                  </a:path>
                </a:pathLst>
              </a:custGeom>
              <a:solidFill>
                <a:srgbClr val="FCD1C1"/>
              </a:solidFill>
              <a:ln w="12700" cap="rnd" cmpd="sng">
                <a:solidFill>
                  <a:srgbClr val="000000"/>
                </a:solidFill>
                <a:prstDash val="solid"/>
                <a:round/>
                <a:headEnd type="none" w="med" len="med"/>
                <a:tailEnd type="none" w="med" len="med"/>
              </a:ln>
            </p:spPr>
            <p:txBody>
              <a:bodyPr wrap="none" lIns="114195" tIns="58683" rIns="114195" bIns="58683">
                <a:spAutoFit/>
              </a:bodyPr>
              <a:lstStyle/>
              <a:p>
                <a:endParaRPr lang="en-US"/>
              </a:p>
            </p:txBody>
          </p:sp>
          <p:sp>
            <p:nvSpPr>
              <p:cNvPr id="22553" name="Freeform 270"/>
              <p:cNvSpPr/>
              <p:nvPr/>
            </p:nvSpPr>
            <p:spPr bwMode="auto">
              <a:xfrm>
                <a:off x="805" y="1847"/>
                <a:ext cx="19" cy="4"/>
              </a:xfrm>
              <a:custGeom>
                <a:avLst/>
                <a:gdLst>
                  <a:gd name="T0" fmla="*/ 0 w 19"/>
                  <a:gd name="T1" fmla="*/ 3 h 4"/>
                  <a:gd name="T2" fmla="*/ 11 w 19"/>
                  <a:gd name="T3" fmla="*/ 3 h 4"/>
                  <a:gd name="T4" fmla="*/ 18 w 19"/>
                  <a:gd name="T5" fmla="*/ 0 h 4"/>
                  <a:gd name="T6" fmla="*/ 0 60000 65536"/>
                  <a:gd name="T7" fmla="*/ 0 60000 65536"/>
                  <a:gd name="T8" fmla="*/ 0 60000 65536"/>
                  <a:gd name="T9" fmla="*/ 0 w 19"/>
                  <a:gd name="T10" fmla="*/ 0 h 4"/>
                  <a:gd name="T11" fmla="*/ 19 w 19"/>
                  <a:gd name="T12" fmla="*/ 4 h 4"/>
                </a:gdLst>
                <a:ahLst/>
                <a:cxnLst>
                  <a:cxn ang="T6">
                    <a:pos x="T0" y="T1"/>
                  </a:cxn>
                  <a:cxn ang="T7">
                    <a:pos x="T2" y="T3"/>
                  </a:cxn>
                  <a:cxn ang="T8">
                    <a:pos x="T4" y="T5"/>
                  </a:cxn>
                </a:cxnLst>
                <a:rect l="T9" t="T10" r="T11" b="T12"/>
                <a:pathLst>
                  <a:path w="19" h="4">
                    <a:moveTo>
                      <a:pt x="0" y="3"/>
                    </a:moveTo>
                    <a:lnTo>
                      <a:pt x="11" y="3"/>
                    </a:lnTo>
                    <a:lnTo>
                      <a:pt x="18" y="0"/>
                    </a:lnTo>
                  </a:path>
                </a:pathLst>
              </a:custGeom>
              <a:solidFill>
                <a:srgbClr val="FCD1C1"/>
              </a:solidFill>
              <a:ln w="12700" cap="rnd" cmpd="sng">
                <a:solidFill>
                  <a:srgbClr val="000000"/>
                </a:solidFill>
                <a:prstDash val="solid"/>
                <a:round/>
                <a:headEnd type="none" w="med" len="med"/>
                <a:tailEnd type="none" w="med" len="med"/>
              </a:ln>
            </p:spPr>
            <p:txBody>
              <a:bodyPr wrap="none" lIns="114195" tIns="58683" rIns="114195" bIns="58683">
                <a:spAutoFit/>
              </a:bodyPr>
              <a:lstStyle/>
              <a:p>
                <a:endParaRPr lang="en-US"/>
              </a:p>
            </p:txBody>
          </p:sp>
          <p:sp>
            <p:nvSpPr>
              <p:cNvPr id="22554" name="Freeform 271"/>
              <p:cNvSpPr/>
              <p:nvPr/>
            </p:nvSpPr>
            <p:spPr bwMode="auto">
              <a:xfrm>
                <a:off x="556" y="1189"/>
                <a:ext cx="150" cy="318"/>
              </a:xfrm>
              <a:custGeom>
                <a:avLst/>
                <a:gdLst>
                  <a:gd name="T0" fmla="*/ 0 w 150"/>
                  <a:gd name="T1" fmla="*/ 299 h 318"/>
                  <a:gd name="T2" fmla="*/ 20 w 150"/>
                  <a:gd name="T3" fmla="*/ 247 h 318"/>
                  <a:gd name="T4" fmla="*/ 37 w 150"/>
                  <a:gd name="T5" fmla="*/ 194 h 318"/>
                  <a:gd name="T6" fmla="*/ 64 w 150"/>
                  <a:gd name="T7" fmla="*/ 141 h 318"/>
                  <a:gd name="T8" fmla="*/ 75 w 150"/>
                  <a:gd name="T9" fmla="*/ 106 h 318"/>
                  <a:gd name="T10" fmla="*/ 75 w 150"/>
                  <a:gd name="T11" fmla="*/ 95 h 318"/>
                  <a:gd name="T12" fmla="*/ 75 w 150"/>
                  <a:gd name="T13" fmla="*/ 77 h 318"/>
                  <a:gd name="T14" fmla="*/ 75 w 150"/>
                  <a:gd name="T15" fmla="*/ 56 h 318"/>
                  <a:gd name="T16" fmla="*/ 75 w 150"/>
                  <a:gd name="T17" fmla="*/ 39 h 318"/>
                  <a:gd name="T18" fmla="*/ 75 w 150"/>
                  <a:gd name="T19" fmla="*/ 14 h 318"/>
                  <a:gd name="T20" fmla="*/ 88 w 150"/>
                  <a:gd name="T21" fmla="*/ 0 h 318"/>
                  <a:gd name="T22" fmla="*/ 109 w 150"/>
                  <a:gd name="T23" fmla="*/ 0 h 318"/>
                  <a:gd name="T24" fmla="*/ 129 w 150"/>
                  <a:gd name="T25" fmla="*/ 18 h 318"/>
                  <a:gd name="T26" fmla="*/ 142 w 150"/>
                  <a:gd name="T27" fmla="*/ 39 h 318"/>
                  <a:gd name="T28" fmla="*/ 149 w 150"/>
                  <a:gd name="T29" fmla="*/ 77 h 318"/>
                  <a:gd name="T30" fmla="*/ 146 w 150"/>
                  <a:gd name="T31" fmla="*/ 141 h 318"/>
                  <a:gd name="T32" fmla="*/ 142 w 150"/>
                  <a:gd name="T33" fmla="*/ 197 h 318"/>
                  <a:gd name="T34" fmla="*/ 142 w 150"/>
                  <a:gd name="T35" fmla="*/ 236 h 318"/>
                  <a:gd name="T36" fmla="*/ 132 w 150"/>
                  <a:gd name="T37" fmla="*/ 268 h 318"/>
                  <a:gd name="T38" fmla="*/ 102 w 150"/>
                  <a:gd name="T39" fmla="*/ 314 h 318"/>
                  <a:gd name="T40" fmla="*/ 68 w 150"/>
                  <a:gd name="T41" fmla="*/ 317 h 318"/>
                  <a:gd name="T42" fmla="*/ 0 w 150"/>
                  <a:gd name="T43" fmla="*/ 299 h 3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0"/>
                  <a:gd name="T67" fmla="*/ 0 h 318"/>
                  <a:gd name="T68" fmla="*/ 150 w 150"/>
                  <a:gd name="T69" fmla="*/ 318 h 3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0" h="318">
                    <a:moveTo>
                      <a:pt x="0" y="299"/>
                    </a:moveTo>
                    <a:lnTo>
                      <a:pt x="20" y="247"/>
                    </a:lnTo>
                    <a:lnTo>
                      <a:pt x="37" y="194"/>
                    </a:lnTo>
                    <a:lnTo>
                      <a:pt x="64" y="141"/>
                    </a:lnTo>
                    <a:lnTo>
                      <a:pt x="75" y="106"/>
                    </a:lnTo>
                    <a:lnTo>
                      <a:pt x="75" y="95"/>
                    </a:lnTo>
                    <a:lnTo>
                      <a:pt x="75" y="77"/>
                    </a:lnTo>
                    <a:lnTo>
                      <a:pt x="75" y="56"/>
                    </a:lnTo>
                    <a:lnTo>
                      <a:pt x="75" y="39"/>
                    </a:lnTo>
                    <a:lnTo>
                      <a:pt x="75" y="14"/>
                    </a:lnTo>
                    <a:lnTo>
                      <a:pt x="88" y="0"/>
                    </a:lnTo>
                    <a:lnTo>
                      <a:pt x="109" y="0"/>
                    </a:lnTo>
                    <a:lnTo>
                      <a:pt x="129" y="18"/>
                    </a:lnTo>
                    <a:lnTo>
                      <a:pt x="142" y="39"/>
                    </a:lnTo>
                    <a:lnTo>
                      <a:pt x="149" y="77"/>
                    </a:lnTo>
                    <a:lnTo>
                      <a:pt x="146" y="141"/>
                    </a:lnTo>
                    <a:lnTo>
                      <a:pt x="142" y="197"/>
                    </a:lnTo>
                    <a:lnTo>
                      <a:pt x="142" y="236"/>
                    </a:lnTo>
                    <a:lnTo>
                      <a:pt x="132" y="268"/>
                    </a:lnTo>
                    <a:lnTo>
                      <a:pt x="102" y="314"/>
                    </a:lnTo>
                    <a:lnTo>
                      <a:pt x="68" y="317"/>
                    </a:lnTo>
                    <a:lnTo>
                      <a:pt x="0" y="299"/>
                    </a:lnTo>
                  </a:path>
                </a:pathLst>
              </a:custGeom>
              <a:solidFill>
                <a:srgbClr val="FCD1C1"/>
              </a:solidFill>
              <a:ln w="12700" cap="rnd" cmpd="sng">
                <a:solidFill>
                  <a:schemeClr val="bg2"/>
                </a:solidFill>
                <a:prstDash val="solid"/>
                <a:round/>
                <a:headEnd type="none" w="med" len="med"/>
                <a:tailEnd type="none" w="med" len="med"/>
              </a:ln>
            </p:spPr>
            <p:txBody>
              <a:bodyPr wrap="none" lIns="114195" tIns="58683" rIns="114195" bIns="58683">
                <a:spAutoFit/>
              </a:bodyPr>
              <a:lstStyle/>
              <a:p>
                <a:endParaRPr lang="en-US"/>
              </a:p>
            </p:txBody>
          </p:sp>
          <p:sp>
            <p:nvSpPr>
              <p:cNvPr id="22555" name="Freeform 272"/>
              <p:cNvSpPr/>
              <p:nvPr/>
            </p:nvSpPr>
            <p:spPr bwMode="auto">
              <a:xfrm>
                <a:off x="633" y="1182"/>
                <a:ext cx="47" cy="91"/>
              </a:xfrm>
              <a:custGeom>
                <a:avLst/>
                <a:gdLst>
                  <a:gd name="T0" fmla="*/ 3 w 47"/>
                  <a:gd name="T1" fmla="*/ 90 h 91"/>
                  <a:gd name="T2" fmla="*/ 27 w 47"/>
                  <a:gd name="T3" fmla="*/ 90 h 91"/>
                  <a:gd name="T4" fmla="*/ 37 w 47"/>
                  <a:gd name="T5" fmla="*/ 83 h 91"/>
                  <a:gd name="T6" fmla="*/ 44 w 47"/>
                  <a:gd name="T7" fmla="*/ 54 h 91"/>
                  <a:gd name="T8" fmla="*/ 46 w 47"/>
                  <a:gd name="T9" fmla="*/ 25 h 91"/>
                  <a:gd name="T10" fmla="*/ 43 w 47"/>
                  <a:gd name="T11" fmla="*/ 12 h 91"/>
                  <a:gd name="T12" fmla="*/ 26 w 47"/>
                  <a:gd name="T13" fmla="*/ 0 h 91"/>
                  <a:gd name="T14" fmla="*/ 11 w 47"/>
                  <a:gd name="T15" fmla="*/ 1 h 91"/>
                  <a:gd name="T16" fmla="*/ 2 w 47"/>
                  <a:gd name="T17" fmla="*/ 20 h 91"/>
                  <a:gd name="T18" fmla="*/ 0 w 47"/>
                  <a:gd name="T19" fmla="*/ 37 h 91"/>
                  <a:gd name="T20" fmla="*/ 0 w 47"/>
                  <a:gd name="T21" fmla="*/ 58 h 91"/>
                  <a:gd name="T22" fmla="*/ 3 w 47"/>
                  <a:gd name="T23" fmla="*/ 90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91"/>
                  <a:gd name="T38" fmla="*/ 47 w 47"/>
                  <a:gd name="T39" fmla="*/ 91 h 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91">
                    <a:moveTo>
                      <a:pt x="3" y="90"/>
                    </a:moveTo>
                    <a:lnTo>
                      <a:pt x="27" y="90"/>
                    </a:lnTo>
                    <a:lnTo>
                      <a:pt x="37" y="83"/>
                    </a:lnTo>
                    <a:lnTo>
                      <a:pt x="44" y="54"/>
                    </a:lnTo>
                    <a:lnTo>
                      <a:pt x="46" y="25"/>
                    </a:lnTo>
                    <a:lnTo>
                      <a:pt x="43" y="12"/>
                    </a:lnTo>
                    <a:lnTo>
                      <a:pt x="26" y="0"/>
                    </a:lnTo>
                    <a:lnTo>
                      <a:pt x="11" y="1"/>
                    </a:lnTo>
                    <a:lnTo>
                      <a:pt x="2" y="20"/>
                    </a:lnTo>
                    <a:lnTo>
                      <a:pt x="0" y="37"/>
                    </a:lnTo>
                    <a:lnTo>
                      <a:pt x="0" y="58"/>
                    </a:lnTo>
                    <a:lnTo>
                      <a:pt x="3" y="90"/>
                    </a:lnTo>
                  </a:path>
                </a:pathLst>
              </a:custGeom>
              <a:solidFill>
                <a:srgbClr val="FCD1C1"/>
              </a:solidFill>
              <a:ln w="12700" cap="rnd" cmpd="sng">
                <a:solidFill>
                  <a:srgbClr val="000000"/>
                </a:solidFill>
                <a:prstDash val="solid"/>
                <a:round/>
                <a:headEnd type="none" w="med" len="med"/>
                <a:tailEnd type="none" w="med" len="med"/>
              </a:ln>
            </p:spPr>
            <p:txBody>
              <a:bodyPr wrap="none" lIns="114195" tIns="58683" rIns="114195" bIns="58683">
                <a:spAutoFit/>
              </a:bodyPr>
              <a:lstStyle/>
              <a:p>
                <a:endParaRPr lang="en-US"/>
              </a:p>
            </p:txBody>
          </p:sp>
          <p:sp>
            <p:nvSpPr>
              <p:cNvPr id="22556" name="Freeform 273"/>
              <p:cNvSpPr/>
              <p:nvPr/>
            </p:nvSpPr>
            <p:spPr bwMode="auto">
              <a:xfrm>
                <a:off x="530" y="1454"/>
                <a:ext cx="122" cy="89"/>
              </a:xfrm>
              <a:custGeom>
                <a:avLst/>
                <a:gdLst>
                  <a:gd name="T0" fmla="*/ 40 w 122"/>
                  <a:gd name="T1" fmla="*/ 25 h 89"/>
                  <a:gd name="T2" fmla="*/ 0 w 122"/>
                  <a:gd name="T3" fmla="*/ 74 h 89"/>
                  <a:gd name="T4" fmla="*/ 98 w 122"/>
                  <a:gd name="T5" fmla="*/ 88 h 89"/>
                  <a:gd name="T6" fmla="*/ 121 w 122"/>
                  <a:gd name="T7" fmla="*/ 28 h 89"/>
                  <a:gd name="T8" fmla="*/ 101 w 122"/>
                  <a:gd name="T9" fmla="*/ 0 h 89"/>
                  <a:gd name="T10" fmla="*/ 40 w 122"/>
                  <a:gd name="T11" fmla="*/ 25 h 89"/>
                  <a:gd name="T12" fmla="*/ 0 60000 65536"/>
                  <a:gd name="T13" fmla="*/ 0 60000 65536"/>
                  <a:gd name="T14" fmla="*/ 0 60000 65536"/>
                  <a:gd name="T15" fmla="*/ 0 60000 65536"/>
                  <a:gd name="T16" fmla="*/ 0 60000 65536"/>
                  <a:gd name="T17" fmla="*/ 0 60000 65536"/>
                  <a:gd name="T18" fmla="*/ 0 w 122"/>
                  <a:gd name="T19" fmla="*/ 0 h 89"/>
                  <a:gd name="T20" fmla="*/ 122 w 122"/>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122" h="89">
                    <a:moveTo>
                      <a:pt x="40" y="25"/>
                    </a:moveTo>
                    <a:lnTo>
                      <a:pt x="0" y="74"/>
                    </a:lnTo>
                    <a:lnTo>
                      <a:pt x="98" y="88"/>
                    </a:lnTo>
                    <a:lnTo>
                      <a:pt x="121" y="28"/>
                    </a:lnTo>
                    <a:lnTo>
                      <a:pt x="101" y="0"/>
                    </a:lnTo>
                    <a:lnTo>
                      <a:pt x="40" y="25"/>
                    </a:lnTo>
                  </a:path>
                </a:pathLst>
              </a:custGeom>
              <a:solidFill>
                <a:srgbClr val="FCD1C1"/>
              </a:solidFill>
              <a:ln w="12700" cap="rnd" cmpd="sng">
                <a:noFill/>
                <a:prstDash val="solid"/>
                <a:round/>
                <a:headEnd type="none" w="med" len="med"/>
                <a:tailEnd type="none" w="med" len="med"/>
              </a:ln>
            </p:spPr>
            <p:txBody>
              <a:bodyPr wrap="none" lIns="114195" tIns="58683" rIns="114195" bIns="58683">
                <a:spAutoFit/>
              </a:bodyPr>
              <a:lstStyle/>
              <a:p>
                <a:endParaRPr lang="en-US"/>
              </a:p>
            </p:txBody>
          </p:sp>
          <p:sp>
            <p:nvSpPr>
              <p:cNvPr id="22557" name="Freeform 274"/>
              <p:cNvSpPr/>
              <p:nvPr/>
            </p:nvSpPr>
            <p:spPr bwMode="auto">
              <a:xfrm>
                <a:off x="722" y="1468"/>
                <a:ext cx="129" cy="110"/>
              </a:xfrm>
              <a:custGeom>
                <a:avLst/>
                <a:gdLst>
                  <a:gd name="T0" fmla="*/ 41 w 129"/>
                  <a:gd name="T1" fmla="*/ 0 h 110"/>
                  <a:gd name="T2" fmla="*/ 0 w 129"/>
                  <a:gd name="T3" fmla="*/ 93 h 110"/>
                  <a:gd name="T4" fmla="*/ 103 w 129"/>
                  <a:gd name="T5" fmla="*/ 109 h 110"/>
                  <a:gd name="T6" fmla="*/ 128 w 129"/>
                  <a:gd name="T7" fmla="*/ 38 h 110"/>
                  <a:gd name="T8" fmla="*/ 107 w 129"/>
                  <a:gd name="T9" fmla="*/ 4 h 110"/>
                  <a:gd name="T10" fmla="*/ 41 w 129"/>
                  <a:gd name="T11" fmla="*/ 0 h 110"/>
                  <a:gd name="T12" fmla="*/ 0 60000 65536"/>
                  <a:gd name="T13" fmla="*/ 0 60000 65536"/>
                  <a:gd name="T14" fmla="*/ 0 60000 65536"/>
                  <a:gd name="T15" fmla="*/ 0 60000 65536"/>
                  <a:gd name="T16" fmla="*/ 0 60000 65536"/>
                  <a:gd name="T17" fmla="*/ 0 60000 65536"/>
                  <a:gd name="T18" fmla="*/ 0 w 129"/>
                  <a:gd name="T19" fmla="*/ 0 h 110"/>
                  <a:gd name="T20" fmla="*/ 129 w 129"/>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29" h="110">
                    <a:moveTo>
                      <a:pt x="41" y="0"/>
                    </a:moveTo>
                    <a:lnTo>
                      <a:pt x="0" y="93"/>
                    </a:lnTo>
                    <a:lnTo>
                      <a:pt x="103" y="109"/>
                    </a:lnTo>
                    <a:lnTo>
                      <a:pt x="128" y="38"/>
                    </a:lnTo>
                    <a:lnTo>
                      <a:pt x="107" y="4"/>
                    </a:lnTo>
                    <a:lnTo>
                      <a:pt x="41" y="0"/>
                    </a:lnTo>
                  </a:path>
                </a:pathLst>
              </a:custGeom>
              <a:solidFill>
                <a:srgbClr val="FCD1C1"/>
              </a:solidFill>
              <a:ln w="12700" cap="rnd" cmpd="sng">
                <a:noFill/>
                <a:prstDash val="solid"/>
                <a:round/>
                <a:headEnd type="none" w="med" len="med"/>
                <a:tailEnd type="none" w="med" len="med"/>
              </a:ln>
            </p:spPr>
            <p:txBody>
              <a:bodyPr wrap="none" lIns="114195" tIns="58683" rIns="114195" bIns="58683">
                <a:spAutoFit/>
              </a:bodyPr>
              <a:lstStyle/>
              <a:p>
                <a:endParaRPr lang="en-US"/>
              </a:p>
            </p:txBody>
          </p:sp>
          <p:sp>
            <p:nvSpPr>
              <p:cNvPr id="22558" name="Freeform 275"/>
              <p:cNvSpPr/>
              <p:nvPr/>
            </p:nvSpPr>
            <p:spPr bwMode="auto">
              <a:xfrm>
                <a:off x="838" y="1582"/>
                <a:ext cx="246" cy="357"/>
              </a:xfrm>
              <a:custGeom>
                <a:avLst/>
                <a:gdLst>
                  <a:gd name="T0" fmla="*/ 6 w 246"/>
                  <a:gd name="T1" fmla="*/ 80 h 357"/>
                  <a:gd name="T2" fmla="*/ 9 w 246"/>
                  <a:gd name="T3" fmla="*/ 88 h 357"/>
                  <a:gd name="T4" fmla="*/ 4 w 246"/>
                  <a:gd name="T5" fmla="*/ 97 h 357"/>
                  <a:gd name="T6" fmla="*/ 17 w 246"/>
                  <a:gd name="T7" fmla="*/ 93 h 357"/>
                  <a:gd name="T8" fmla="*/ 33 w 246"/>
                  <a:gd name="T9" fmla="*/ 115 h 357"/>
                  <a:gd name="T10" fmla="*/ 45 w 246"/>
                  <a:gd name="T11" fmla="*/ 132 h 357"/>
                  <a:gd name="T12" fmla="*/ 66 w 246"/>
                  <a:gd name="T13" fmla="*/ 167 h 357"/>
                  <a:gd name="T14" fmla="*/ 89 w 246"/>
                  <a:gd name="T15" fmla="*/ 208 h 357"/>
                  <a:gd name="T16" fmla="*/ 106 w 246"/>
                  <a:gd name="T17" fmla="*/ 238 h 357"/>
                  <a:gd name="T18" fmla="*/ 121 w 246"/>
                  <a:gd name="T19" fmla="*/ 260 h 357"/>
                  <a:gd name="T20" fmla="*/ 152 w 246"/>
                  <a:gd name="T21" fmla="*/ 302 h 357"/>
                  <a:gd name="T22" fmla="*/ 174 w 246"/>
                  <a:gd name="T23" fmla="*/ 330 h 357"/>
                  <a:gd name="T24" fmla="*/ 197 w 246"/>
                  <a:gd name="T25" fmla="*/ 353 h 357"/>
                  <a:gd name="T26" fmla="*/ 211 w 246"/>
                  <a:gd name="T27" fmla="*/ 356 h 357"/>
                  <a:gd name="T28" fmla="*/ 222 w 246"/>
                  <a:gd name="T29" fmla="*/ 350 h 357"/>
                  <a:gd name="T30" fmla="*/ 235 w 246"/>
                  <a:gd name="T31" fmla="*/ 343 h 357"/>
                  <a:gd name="T32" fmla="*/ 245 w 246"/>
                  <a:gd name="T33" fmla="*/ 328 h 357"/>
                  <a:gd name="T34" fmla="*/ 243 w 246"/>
                  <a:gd name="T35" fmla="*/ 299 h 357"/>
                  <a:gd name="T36" fmla="*/ 224 w 246"/>
                  <a:gd name="T37" fmla="*/ 261 h 357"/>
                  <a:gd name="T38" fmla="*/ 201 w 246"/>
                  <a:gd name="T39" fmla="*/ 218 h 357"/>
                  <a:gd name="T40" fmla="*/ 187 w 246"/>
                  <a:gd name="T41" fmla="*/ 189 h 357"/>
                  <a:gd name="T42" fmla="*/ 174 w 246"/>
                  <a:gd name="T43" fmla="*/ 159 h 357"/>
                  <a:gd name="T44" fmla="*/ 153 w 246"/>
                  <a:gd name="T45" fmla="*/ 125 h 357"/>
                  <a:gd name="T46" fmla="*/ 132 w 246"/>
                  <a:gd name="T47" fmla="*/ 86 h 357"/>
                  <a:gd name="T48" fmla="*/ 120 w 246"/>
                  <a:gd name="T49" fmla="*/ 54 h 357"/>
                  <a:gd name="T50" fmla="*/ 98 w 246"/>
                  <a:gd name="T51" fmla="*/ 5 h 357"/>
                  <a:gd name="T52" fmla="*/ 87 w 246"/>
                  <a:gd name="T53" fmla="*/ 10 h 357"/>
                  <a:gd name="T54" fmla="*/ 97 w 246"/>
                  <a:gd name="T55" fmla="*/ 0 h 357"/>
                  <a:gd name="T56" fmla="*/ 89 w 246"/>
                  <a:gd name="T57" fmla="*/ 3 h 357"/>
                  <a:gd name="T58" fmla="*/ 0 w 246"/>
                  <a:gd name="T59" fmla="*/ 89 h 357"/>
                  <a:gd name="T60" fmla="*/ 6 w 246"/>
                  <a:gd name="T61" fmla="*/ 80 h 35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6"/>
                  <a:gd name="T94" fmla="*/ 0 h 357"/>
                  <a:gd name="T95" fmla="*/ 246 w 246"/>
                  <a:gd name="T96" fmla="*/ 357 h 35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6" h="357">
                    <a:moveTo>
                      <a:pt x="6" y="80"/>
                    </a:moveTo>
                    <a:lnTo>
                      <a:pt x="9" y="88"/>
                    </a:lnTo>
                    <a:lnTo>
                      <a:pt x="4" y="97"/>
                    </a:lnTo>
                    <a:lnTo>
                      <a:pt x="17" y="93"/>
                    </a:lnTo>
                    <a:lnTo>
                      <a:pt x="33" y="115"/>
                    </a:lnTo>
                    <a:lnTo>
                      <a:pt x="45" y="132"/>
                    </a:lnTo>
                    <a:lnTo>
                      <a:pt x="66" y="167"/>
                    </a:lnTo>
                    <a:lnTo>
                      <a:pt x="89" y="208"/>
                    </a:lnTo>
                    <a:lnTo>
                      <a:pt x="106" y="238"/>
                    </a:lnTo>
                    <a:lnTo>
                      <a:pt x="121" y="260"/>
                    </a:lnTo>
                    <a:lnTo>
                      <a:pt x="152" y="302"/>
                    </a:lnTo>
                    <a:lnTo>
                      <a:pt x="174" y="330"/>
                    </a:lnTo>
                    <a:lnTo>
                      <a:pt x="197" y="353"/>
                    </a:lnTo>
                    <a:lnTo>
                      <a:pt x="211" y="356"/>
                    </a:lnTo>
                    <a:lnTo>
                      <a:pt x="222" y="350"/>
                    </a:lnTo>
                    <a:lnTo>
                      <a:pt x="235" y="343"/>
                    </a:lnTo>
                    <a:lnTo>
                      <a:pt x="245" y="328"/>
                    </a:lnTo>
                    <a:lnTo>
                      <a:pt x="243" y="299"/>
                    </a:lnTo>
                    <a:lnTo>
                      <a:pt x="224" y="261"/>
                    </a:lnTo>
                    <a:lnTo>
                      <a:pt x="201" y="218"/>
                    </a:lnTo>
                    <a:lnTo>
                      <a:pt x="187" y="189"/>
                    </a:lnTo>
                    <a:lnTo>
                      <a:pt x="174" y="159"/>
                    </a:lnTo>
                    <a:lnTo>
                      <a:pt x="153" y="125"/>
                    </a:lnTo>
                    <a:lnTo>
                      <a:pt x="132" y="86"/>
                    </a:lnTo>
                    <a:lnTo>
                      <a:pt x="120" y="54"/>
                    </a:lnTo>
                    <a:lnTo>
                      <a:pt x="98" y="5"/>
                    </a:lnTo>
                    <a:lnTo>
                      <a:pt x="87" y="10"/>
                    </a:lnTo>
                    <a:lnTo>
                      <a:pt x="97" y="0"/>
                    </a:lnTo>
                    <a:lnTo>
                      <a:pt x="89" y="3"/>
                    </a:lnTo>
                    <a:lnTo>
                      <a:pt x="0" y="89"/>
                    </a:lnTo>
                    <a:lnTo>
                      <a:pt x="6" y="80"/>
                    </a:lnTo>
                  </a:path>
                </a:pathLst>
              </a:custGeom>
              <a:solidFill>
                <a:srgbClr val="FCD1C1"/>
              </a:solidFill>
              <a:ln w="12700" cap="rnd" cmpd="sng">
                <a:solidFill>
                  <a:srgbClr val="000000"/>
                </a:solidFill>
                <a:prstDash val="solid"/>
                <a:round/>
                <a:headEnd type="none" w="med" len="med"/>
                <a:tailEnd type="none" w="med" len="med"/>
              </a:ln>
            </p:spPr>
            <p:txBody>
              <a:bodyPr wrap="none" lIns="114195" tIns="58683" rIns="114195" bIns="58683">
                <a:spAutoFit/>
              </a:bodyPr>
              <a:lstStyle/>
              <a:p>
                <a:endParaRPr lang="en-US"/>
              </a:p>
            </p:txBody>
          </p:sp>
          <p:sp>
            <p:nvSpPr>
              <p:cNvPr id="22559" name="Freeform 276"/>
              <p:cNvSpPr/>
              <p:nvPr/>
            </p:nvSpPr>
            <p:spPr bwMode="auto">
              <a:xfrm>
                <a:off x="812" y="1586"/>
                <a:ext cx="122" cy="80"/>
              </a:xfrm>
              <a:custGeom>
                <a:avLst/>
                <a:gdLst>
                  <a:gd name="T0" fmla="*/ 34 w 122"/>
                  <a:gd name="T1" fmla="*/ 15 h 80"/>
                  <a:gd name="T2" fmla="*/ 0 w 122"/>
                  <a:gd name="T3" fmla="*/ 79 h 80"/>
                  <a:gd name="T4" fmla="*/ 82 w 122"/>
                  <a:gd name="T5" fmla="*/ 72 h 80"/>
                  <a:gd name="T6" fmla="*/ 121 w 122"/>
                  <a:gd name="T7" fmla="*/ 14 h 80"/>
                  <a:gd name="T8" fmla="*/ 117 w 122"/>
                  <a:gd name="T9" fmla="*/ 0 h 80"/>
                  <a:gd name="T10" fmla="*/ 34 w 122"/>
                  <a:gd name="T11" fmla="*/ 15 h 80"/>
                  <a:gd name="T12" fmla="*/ 0 60000 65536"/>
                  <a:gd name="T13" fmla="*/ 0 60000 65536"/>
                  <a:gd name="T14" fmla="*/ 0 60000 65536"/>
                  <a:gd name="T15" fmla="*/ 0 60000 65536"/>
                  <a:gd name="T16" fmla="*/ 0 60000 65536"/>
                  <a:gd name="T17" fmla="*/ 0 60000 65536"/>
                  <a:gd name="T18" fmla="*/ 0 w 122"/>
                  <a:gd name="T19" fmla="*/ 0 h 80"/>
                  <a:gd name="T20" fmla="*/ 122 w 122"/>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122" h="80">
                    <a:moveTo>
                      <a:pt x="34" y="15"/>
                    </a:moveTo>
                    <a:lnTo>
                      <a:pt x="0" y="79"/>
                    </a:lnTo>
                    <a:lnTo>
                      <a:pt x="82" y="72"/>
                    </a:lnTo>
                    <a:lnTo>
                      <a:pt x="121" y="14"/>
                    </a:lnTo>
                    <a:lnTo>
                      <a:pt x="117" y="0"/>
                    </a:lnTo>
                    <a:lnTo>
                      <a:pt x="34" y="15"/>
                    </a:lnTo>
                  </a:path>
                </a:pathLst>
              </a:custGeom>
              <a:solidFill>
                <a:srgbClr val="FCD1C1"/>
              </a:solidFill>
              <a:ln w="12700" cap="rnd" cmpd="sng">
                <a:noFill/>
                <a:prstDash val="solid"/>
                <a:round/>
                <a:headEnd type="none" w="med" len="med"/>
                <a:tailEnd type="none" w="med" len="med"/>
              </a:ln>
            </p:spPr>
            <p:txBody>
              <a:bodyPr wrap="none" lIns="114195" tIns="58683" rIns="114195" bIns="58683">
                <a:spAutoFit/>
              </a:bodyPr>
              <a:lstStyle/>
              <a:p>
                <a:endParaRPr lang="en-US"/>
              </a:p>
            </p:txBody>
          </p:sp>
          <p:sp>
            <p:nvSpPr>
              <p:cNvPr id="22560" name="Arc 277"/>
              <p:cNvSpPr/>
              <p:nvPr/>
            </p:nvSpPr>
            <p:spPr bwMode="auto">
              <a:xfrm>
                <a:off x="850" y="1638"/>
                <a:ext cx="27" cy="36"/>
              </a:xfrm>
              <a:custGeom>
                <a:avLst/>
                <a:gdLst>
                  <a:gd name="T0" fmla="*/ 0 w 21600"/>
                  <a:gd name="T1" fmla="*/ 0 h 21585"/>
                  <a:gd name="T2" fmla="*/ 0 w 21600"/>
                  <a:gd name="T3" fmla="*/ 0 h 21585"/>
                  <a:gd name="T4" fmla="*/ 0 w 21600"/>
                  <a:gd name="T5" fmla="*/ 0 h 21585"/>
                  <a:gd name="T6" fmla="*/ 0 60000 65536"/>
                  <a:gd name="T7" fmla="*/ 0 60000 65536"/>
                  <a:gd name="T8" fmla="*/ 0 60000 65536"/>
                  <a:gd name="T9" fmla="*/ 0 w 21600"/>
                  <a:gd name="T10" fmla="*/ 0 h 21585"/>
                  <a:gd name="T11" fmla="*/ 21600 w 21600"/>
                  <a:gd name="T12" fmla="*/ 21585 h 21585"/>
                </a:gdLst>
                <a:ahLst/>
                <a:cxnLst>
                  <a:cxn ang="T6">
                    <a:pos x="T0" y="T1"/>
                  </a:cxn>
                  <a:cxn ang="T7">
                    <a:pos x="T2" y="T3"/>
                  </a:cxn>
                  <a:cxn ang="T8">
                    <a:pos x="T4" y="T5"/>
                  </a:cxn>
                </a:cxnLst>
                <a:rect l="T9" t="T10" r="T11" b="T12"/>
                <a:pathLst>
                  <a:path w="21600" h="21585" fill="none" extrusionOk="0">
                    <a:moveTo>
                      <a:pt x="0" y="21585"/>
                    </a:moveTo>
                    <a:cubicBezTo>
                      <a:pt x="0" y="9972"/>
                      <a:pt x="9181" y="438"/>
                      <a:pt x="20785" y="0"/>
                    </a:cubicBezTo>
                  </a:path>
                  <a:path w="21600" h="21585" stroke="0" extrusionOk="0">
                    <a:moveTo>
                      <a:pt x="0" y="21585"/>
                    </a:moveTo>
                    <a:cubicBezTo>
                      <a:pt x="0" y="9972"/>
                      <a:pt x="9181" y="438"/>
                      <a:pt x="20785" y="0"/>
                    </a:cubicBezTo>
                    <a:lnTo>
                      <a:pt x="21600" y="21585"/>
                    </a:lnTo>
                    <a:close/>
                  </a:path>
                </a:pathLst>
              </a:custGeom>
              <a:solidFill>
                <a:srgbClr val="FCD1C1"/>
              </a:solidFill>
              <a:ln w="12700" cap="rnd">
                <a:solidFill>
                  <a:schemeClr val="bg2"/>
                </a:solidFill>
                <a:round/>
              </a:ln>
            </p:spPr>
            <p:txBody>
              <a:bodyPr wrap="none" lIns="114195" tIns="58683" rIns="114195" bIns="58683">
                <a:spAutoFit/>
              </a:bodyPr>
              <a:lstStyle/>
              <a:p>
                <a:endParaRPr lang="en-US"/>
              </a:p>
            </p:txBody>
          </p:sp>
          <p:sp>
            <p:nvSpPr>
              <p:cNvPr id="22561" name="Arc 278"/>
              <p:cNvSpPr/>
              <p:nvPr/>
            </p:nvSpPr>
            <p:spPr bwMode="auto">
              <a:xfrm>
                <a:off x="917" y="1735"/>
                <a:ext cx="26" cy="36"/>
              </a:xfrm>
              <a:custGeom>
                <a:avLst/>
                <a:gdLst>
                  <a:gd name="T0" fmla="*/ 0 w 21600"/>
                  <a:gd name="T1" fmla="*/ 0 h 21584"/>
                  <a:gd name="T2" fmla="*/ 0 w 21600"/>
                  <a:gd name="T3" fmla="*/ 0 h 21584"/>
                  <a:gd name="T4" fmla="*/ 0 w 21600"/>
                  <a:gd name="T5" fmla="*/ 0 h 21584"/>
                  <a:gd name="T6" fmla="*/ 0 60000 65536"/>
                  <a:gd name="T7" fmla="*/ 0 60000 65536"/>
                  <a:gd name="T8" fmla="*/ 0 60000 65536"/>
                  <a:gd name="T9" fmla="*/ 0 w 21600"/>
                  <a:gd name="T10" fmla="*/ 0 h 21584"/>
                  <a:gd name="T11" fmla="*/ 21600 w 21600"/>
                  <a:gd name="T12" fmla="*/ 21584 h 21584"/>
                </a:gdLst>
                <a:ahLst/>
                <a:cxnLst>
                  <a:cxn ang="T6">
                    <a:pos x="T0" y="T1"/>
                  </a:cxn>
                  <a:cxn ang="T7">
                    <a:pos x="T2" y="T3"/>
                  </a:cxn>
                  <a:cxn ang="T8">
                    <a:pos x="T4" y="T5"/>
                  </a:cxn>
                </a:cxnLst>
                <a:rect l="T9" t="T10" r="T11" b="T12"/>
                <a:pathLst>
                  <a:path w="21600" h="21584" fill="none" extrusionOk="0">
                    <a:moveTo>
                      <a:pt x="0" y="21584"/>
                    </a:moveTo>
                    <a:cubicBezTo>
                      <a:pt x="0" y="9977"/>
                      <a:pt x="9172" y="445"/>
                      <a:pt x="20769" y="-1"/>
                    </a:cubicBezTo>
                  </a:path>
                  <a:path w="21600" h="21584" stroke="0" extrusionOk="0">
                    <a:moveTo>
                      <a:pt x="0" y="21584"/>
                    </a:moveTo>
                    <a:cubicBezTo>
                      <a:pt x="0" y="9977"/>
                      <a:pt x="9172" y="445"/>
                      <a:pt x="20769" y="-1"/>
                    </a:cubicBezTo>
                    <a:lnTo>
                      <a:pt x="21600" y="21584"/>
                    </a:lnTo>
                    <a:close/>
                  </a:path>
                </a:pathLst>
              </a:custGeom>
              <a:solidFill>
                <a:srgbClr val="FCD1C1"/>
              </a:solidFill>
              <a:ln w="12700" cap="rnd">
                <a:solidFill>
                  <a:schemeClr val="bg2"/>
                </a:solidFill>
                <a:round/>
              </a:ln>
            </p:spPr>
            <p:txBody>
              <a:bodyPr wrap="none" lIns="114195" tIns="58683" rIns="114195" bIns="58683">
                <a:spAutoFit/>
              </a:bodyPr>
              <a:lstStyle/>
              <a:p>
                <a:endParaRPr lang="en-US"/>
              </a:p>
            </p:txBody>
          </p:sp>
          <p:sp>
            <p:nvSpPr>
              <p:cNvPr id="22562" name="Arc 279"/>
              <p:cNvSpPr/>
              <p:nvPr/>
            </p:nvSpPr>
            <p:spPr bwMode="auto">
              <a:xfrm>
                <a:off x="1032" y="1518"/>
                <a:ext cx="7" cy="46"/>
              </a:xfrm>
              <a:custGeom>
                <a:avLst/>
                <a:gdLst>
                  <a:gd name="T0" fmla="*/ 0 w 21600"/>
                  <a:gd name="T1" fmla="*/ 0 h 21349"/>
                  <a:gd name="T2" fmla="*/ 0 w 21600"/>
                  <a:gd name="T3" fmla="*/ 0 h 21349"/>
                  <a:gd name="T4" fmla="*/ 0 w 21600"/>
                  <a:gd name="T5" fmla="*/ 0 h 21349"/>
                  <a:gd name="T6" fmla="*/ 0 60000 65536"/>
                  <a:gd name="T7" fmla="*/ 0 60000 65536"/>
                  <a:gd name="T8" fmla="*/ 0 60000 65536"/>
                  <a:gd name="T9" fmla="*/ 0 w 21600"/>
                  <a:gd name="T10" fmla="*/ 0 h 21349"/>
                  <a:gd name="T11" fmla="*/ 21600 w 21600"/>
                  <a:gd name="T12" fmla="*/ 21349 h 21349"/>
                </a:gdLst>
                <a:ahLst/>
                <a:cxnLst>
                  <a:cxn ang="T6">
                    <a:pos x="T0" y="T1"/>
                  </a:cxn>
                  <a:cxn ang="T7">
                    <a:pos x="T2" y="T3"/>
                  </a:cxn>
                  <a:cxn ang="T8">
                    <a:pos x="T4" y="T5"/>
                  </a:cxn>
                </a:cxnLst>
                <a:rect l="T9" t="T10" r="T11" b="T12"/>
                <a:pathLst>
                  <a:path w="21600" h="21349" fill="none" extrusionOk="0">
                    <a:moveTo>
                      <a:pt x="0" y="21349"/>
                    </a:moveTo>
                    <a:cubicBezTo>
                      <a:pt x="0" y="10687"/>
                      <a:pt x="7778" y="1621"/>
                      <a:pt x="18316" y="0"/>
                    </a:cubicBezTo>
                  </a:path>
                  <a:path w="21600" h="21349" stroke="0" extrusionOk="0">
                    <a:moveTo>
                      <a:pt x="0" y="21349"/>
                    </a:moveTo>
                    <a:cubicBezTo>
                      <a:pt x="0" y="10687"/>
                      <a:pt x="7778" y="1621"/>
                      <a:pt x="18316" y="0"/>
                    </a:cubicBezTo>
                    <a:lnTo>
                      <a:pt x="21600" y="21349"/>
                    </a:lnTo>
                    <a:close/>
                  </a:path>
                </a:pathLst>
              </a:custGeom>
              <a:solidFill>
                <a:srgbClr val="FCD1C1"/>
              </a:solidFill>
              <a:ln w="12700" cap="rnd">
                <a:solidFill>
                  <a:schemeClr val="bg2"/>
                </a:solidFill>
                <a:round/>
              </a:ln>
            </p:spPr>
            <p:txBody>
              <a:bodyPr wrap="none" lIns="114195" tIns="58683" rIns="114195" bIns="58683">
                <a:spAutoFit/>
              </a:bodyPr>
              <a:lstStyle/>
              <a:p>
                <a:endParaRPr lang="en-US"/>
              </a:p>
            </p:txBody>
          </p:sp>
          <p:sp>
            <p:nvSpPr>
              <p:cNvPr id="22563" name="Arc 280"/>
              <p:cNvSpPr/>
              <p:nvPr/>
            </p:nvSpPr>
            <p:spPr bwMode="auto">
              <a:xfrm>
                <a:off x="832" y="1533"/>
                <a:ext cx="7" cy="47"/>
              </a:xfrm>
              <a:custGeom>
                <a:avLst/>
                <a:gdLst>
                  <a:gd name="T0" fmla="*/ 0 w 21595"/>
                  <a:gd name="T1" fmla="*/ 0 h 21387"/>
                  <a:gd name="T2" fmla="*/ 0 w 21595"/>
                  <a:gd name="T3" fmla="*/ 0 h 21387"/>
                  <a:gd name="T4" fmla="*/ 0 w 21595"/>
                  <a:gd name="T5" fmla="*/ 0 h 21387"/>
                  <a:gd name="T6" fmla="*/ 0 60000 65536"/>
                  <a:gd name="T7" fmla="*/ 0 60000 65536"/>
                  <a:gd name="T8" fmla="*/ 0 60000 65536"/>
                  <a:gd name="T9" fmla="*/ 0 w 21595"/>
                  <a:gd name="T10" fmla="*/ 0 h 21387"/>
                  <a:gd name="T11" fmla="*/ 21595 w 21595"/>
                  <a:gd name="T12" fmla="*/ 21387 h 21387"/>
                </a:gdLst>
                <a:ahLst/>
                <a:cxnLst>
                  <a:cxn ang="T6">
                    <a:pos x="T0" y="T1"/>
                  </a:cxn>
                  <a:cxn ang="T7">
                    <a:pos x="T2" y="T3"/>
                  </a:cxn>
                  <a:cxn ang="T8">
                    <a:pos x="T4" y="T5"/>
                  </a:cxn>
                </a:cxnLst>
                <a:rect l="T9" t="T10" r="T11" b="T12"/>
                <a:pathLst>
                  <a:path w="21595" h="21387" fill="none" extrusionOk="0">
                    <a:moveTo>
                      <a:pt x="-1" y="20931"/>
                    </a:moveTo>
                    <a:cubicBezTo>
                      <a:pt x="222" y="10345"/>
                      <a:pt x="8086" y="1482"/>
                      <a:pt x="18570" y="-1"/>
                    </a:cubicBezTo>
                  </a:path>
                  <a:path w="21595" h="21387" stroke="0" extrusionOk="0">
                    <a:moveTo>
                      <a:pt x="-1" y="20931"/>
                    </a:moveTo>
                    <a:cubicBezTo>
                      <a:pt x="222" y="10345"/>
                      <a:pt x="8086" y="1482"/>
                      <a:pt x="18570" y="-1"/>
                    </a:cubicBezTo>
                    <a:lnTo>
                      <a:pt x="21595" y="21387"/>
                    </a:lnTo>
                    <a:close/>
                  </a:path>
                </a:pathLst>
              </a:custGeom>
              <a:solidFill>
                <a:srgbClr val="FCD1C1"/>
              </a:solidFill>
              <a:ln w="12700" cap="rnd">
                <a:solidFill>
                  <a:schemeClr val="bg2"/>
                </a:solidFill>
                <a:round/>
              </a:ln>
            </p:spPr>
            <p:txBody>
              <a:bodyPr wrap="none" lIns="114195" tIns="58683" rIns="114195" bIns="58683">
                <a:spAutoFit/>
              </a:bodyPr>
              <a:lstStyle/>
              <a:p>
                <a:endParaRPr lang="en-US"/>
              </a:p>
            </p:txBody>
          </p:sp>
        </p:grpSp>
        <p:sp>
          <p:nvSpPr>
            <p:cNvPr id="22540" name="Rectangle 281"/>
            <p:cNvSpPr>
              <a:spLocks noChangeArrowheads="1"/>
            </p:cNvSpPr>
            <p:nvPr/>
          </p:nvSpPr>
          <p:spPr bwMode="auto">
            <a:xfrm>
              <a:off x="602" y="963"/>
              <a:ext cx="256" cy="315"/>
            </a:xfrm>
            <a:prstGeom prst="rect">
              <a:avLst/>
            </a:prstGeom>
            <a:noFill/>
            <a:ln w="12700">
              <a:noFill/>
              <a:miter lim="800000"/>
            </a:ln>
          </p:spPr>
          <p:txBody>
            <a:bodyPr wrap="none" lIns="114195" tIns="58683" rIns="114195" bIns="58683">
              <a:spAutoFit/>
            </a:bodyPr>
            <a:lstStyle/>
            <a:p>
              <a:pPr defTabSz="447675" eaLnBrk="0" hangingPunct="0"/>
              <a:r>
                <a:rPr lang="en-US" sz="2000" b="1">
                  <a:solidFill>
                    <a:schemeClr val="bg2"/>
                  </a:solidFill>
                  <a:latin typeface="Times New Roman" panose="02020603050405020304" pitchFamily="18" charset="0"/>
                </a:rPr>
                <a:t>F</a:t>
              </a:r>
              <a:endParaRPr lang="en-US" sz="2000" b="1">
                <a:solidFill>
                  <a:schemeClr val="bg2"/>
                </a:solidFill>
                <a:latin typeface="Times New Roman" panose="02020603050405020304" pitchFamily="18" charset="0"/>
              </a:endParaRPr>
            </a:p>
          </p:txBody>
        </p:sp>
        <p:sp>
          <p:nvSpPr>
            <p:cNvPr id="22541" name="Rectangle 282"/>
            <p:cNvSpPr>
              <a:spLocks noChangeArrowheads="1"/>
            </p:cNvSpPr>
            <p:nvPr/>
          </p:nvSpPr>
          <p:spPr bwMode="auto">
            <a:xfrm>
              <a:off x="1263" y="1372"/>
              <a:ext cx="266" cy="315"/>
            </a:xfrm>
            <a:prstGeom prst="rect">
              <a:avLst/>
            </a:prstGeom>
            <a:noFill/>
            <a:ln w="12700">
              <a:noFill/>
              <a:miter lim="800000"/>
            </a:ln>
          </p:spPr>
          <p:txBody>
            <a:bodyPr wrap="none" lIns="114195" tIns="58683" rIns="114195" bIns="58683">
              <a:spAutoFit/>
            </a:bodyPr>
            <a:lstStyle/>
            <a:p>
              <a:pPr defTabSz="447675" eaLnBrk="0" hangingPunct="0"/>
              <a:r>
                <a:rPr lang="en-US" sz="2000" b="1">
                  <a:solidFill>
                    <a:schemeClr val="bg2"/>
                  </a:solidFill>
                  <a:latin typeface="Times New Roman" panose="02020603050405020304" pitchFamily="18" charset="0"/>
                </a:rPr>
                <a:t>B</a:t>
              </a:r>
              <a:endParaRPr lang="en-US" sz="2000" b="1">
                <a:solidFill>
                  <a:schemeClr val="bg2"/>
                </a:solidFill>
                <a:latin typeface="Times New Roman" panose="02020603050405020304" pitchFamily="18" charset="0"/>
              </a:endParaRPr>
            </a:p>
          </p:txBody>
        </p:sp>
        <p:sp>
          <p:nvSpPr>
            <p:cNvPr id="22542" name="Rectangle 283"/>
            <p:cNvSpPr>
              <a:spLocks noChangeArrowheads="1"/>
            </p:cNvSpPr>
            <p:nvPr/>
          </p:nvSpPr>
          <p:spPr bwMode="auto">
            <a:xfrm>
              <a:off x="1051" y="1881"/>
              <a:ext cx="200" cy="315"/>
            </a:xfrm>
            <a:prstGeom prst="rect">
              <a:avLst/>
            </a:prstGeom>
            <a:noFill/>
            <a:ln w="12700">
              <a:noFill/>
              <a:miter lim="800000"/>
            </a:ln>
          </p:spPr>
          <p:txBody>
            <a:bodyPr wrap="none" lIns="114195" tIns="58683" rIns="114195" bIns="58683">
              <a:spAutoFit/>
            </a:bodyPr>
            <a:lstStyle/>
            <a:p>
              <a:pPr defTabSz="447675" eaLnBrk="0" hangingPunct="0"/>
              <a:r>
                <a:rPr lang="en-US" sz="2000" b="1" i="1">
                  <a:solidFill>
                    <a:schemeClr val="bg2"/>
                  </a:solidFill>
                  <a:latin typeface="Times New Roman" panose="02020603050405020304" pitchFamily="18" charset="0"/>
                </a:rPr>
                <a:t>i</a:t>
              </a:r>
              <a:endParaRPr lang="en-US" sz="2000" b="1" i="1">
                <a:solidFill>
                  <a:schemeClr val="bg2"/>
                </a:solidFill>
                <a:latin typeface="Times New Roman" panose="02020603050405020304" pitchFamily="18" charset="0"/>
              </a:endParaRPr>
            </a:p>
          </p:txBody>
        </p:sp>
      </p:grpSp>
      <p:sp>
        <p:nvSpPr>
          <p:cNvPr id="22537" name="Text Box 284"/>
          <p:cNvSpPr txBox="1">
            <a:spLocks noChangeArrowheads="1"/>
          </p:cNvSpPr>
          <p:nvPr/>
        </p:nvSpPr>
        <p:spPr bwMode="auto">
          <a:xfrm>
            <a:off x="250825" y="692150"/>
            <a:ext cx="914400" cy="366713"/>
          </a:xfrm>
          <a:prstGeom prst="rect">
            <a:avLst/>
          </a:prstGeom>
          <a:noFill/>
          <a:ln w="9525">
            <a:noFill/>
            <a:miter lim="800000"/>
          </a:ln>
        </p:spPr>
        <p:txBody>
          <a:bodyPr>
            <a:spAutoFit/>
          </a:bodyPr>
          <a:lstStyle/>
          <a:p>
            <a:pPr>
              <a:spcBef>
                <a:spcPct val="50000"/>
              </a:spcBef>
            </a:pPr>
            <a:r>
              <a:rPr lang="en-GB">
                <a:solidFill>
                  <a:schemeClr val="accent2"/>
                </a:solidFill>
              </a:rPr>
              <a:t>Brush</a:t>
            </a:r>
            <a:endParaRPr lang="en-GB">
              <a:solidFill>
                <a:schemeClr val="accent2"/>
              </a:solidFill>
            </a:endParaRPr>
          </a:p>
        </p:txBody>
      </p:sp>
      <p:sp>
        <p:nvSpPr>
          <p:cNvPr id="22538" name="Line 285"/>
          <p:cNvSpPr>
            <a:spLocks noChangeShapeType="1"/>
          </p:cNvSpPr>
          <p:nvPr/>
        </p:nvSpPr>
        <p:spPr bwMode="auto">
          <a:xfrm>
            <a:off x="900113" y="1093788"/>
            <a:ext cx="676275" cy="606425"/>
          </a:xfrm>
          <a:prstGeom prst="line">
            <a:avLst/>
          </a:prstGeom>
          <a:noFill/>
          <a:ln w="9525">
            <a:solidFill>
              <a:schemeClr val="accent2"/>
            </a:solidFill>
            <a:rou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6" name="Picture 4" descr="DSCF0001"/>
          <p:cNvPicPr>
            <a:picLocks noChangeAspect="1" noChangeArrowheads="1"/>
          </p:cNvPicPr>
          <p:nvPr/>
        </p:nvPicPr>
        <p:blipFill>
          <a:blip r:embed="rId1" cstate="print"/>
          <a:srcRect/>
          <a:stretch>
            <a:fillRect/>
          </a:stretch>
        </p:blipFill>
        <p:spPr bwMode="auto">
          <a:xfrm>
            <a:off x="681038" y="654050"/>
            <a:ext cx="7994650" cy="6159500"/>
          </a:xfrm>
          <a:prstGeom prst="rect">
            <a:avLst/>
          </a:prstGeom>
          <a:noFill/>
          <a:ln w="9525">
            <a:noFill/>
            <a:miter lim="800000"/>
            <a:headEnd/>
            <a:tailEnd/>
          </a:ln>
        </p:spPr>
      </p:pic>
      <p:sp>
        <p:nvSpPr>
          <p:cNvPr id="23557" name="Line 5"/>
          <p:cNvSpPr>
            <a:spLocks noChangeShapeType="1"/>
          </p:cNvSpPr>
          <p:nvPr/>
        </p:nvSpPr>
        <p:spPr bwMode="auto">
          <a:xfrm flipV="1">
            <a:off x="3705225" y="4292600"/>
            <a:ext cx="503238" cy="1296988"/>
          </a:xfrm>
          <a:prstGeom prst="line">
            <a:avLst/>
          </a:prstGeom>
          <a:noFill/>
          <a:ln w="12700">
            <a:solidFill>
              <a:schemeClr val="bg1"/>
            </a:solidFill>
            <a:round/>
            <a:tailEnd type="triangle" w="med" len="med"/>
          </a:ln>
        </p:spPr>
        <p:txBody>
          <a:bodyPr/>
          <a:lstStyle/>
          <a:p>
            <a:endParaRPr lang="en-US"/>
          </a:p>
        </p:txBody>
      </p:sp>
      <p:sp>
        <p:nvSpPr>
          <p:cNvPr id="23558" name="Text Box 6"/>
          <p:cNvSpPr txBox="1">
            <a:spLocks noChangeArrowheads="1"/>
          </p:cNvSpPr>
          <p:nvPr/>
        </p:nvSpPr>
        <p:spPr bwMode="auto">
          <a:xfrm>
            <a:off x="2913063" y="5589588"/>
            <a:ext cx="2016125" cy="457200"/>
          </a:xfrm>
          <a:prstGeom prst="rect">
            <a:avLst/>
          </a:prstGeom>
          <a:noFill/>
          <a:ln w="9525">
            <a:noFill/>
            <a:miter lim="800000"/>
          </a:ln>
        </p:spPr>
        <p:txBody>
          <a:bodyPr>
            <a:spAutoFit/>
          </a:bodyPr>
          <a:lstStyle/>
          <a:p>
            <a:pPr>
              <a:spcBef>
                <a:spcPct val="50000"/>
              </a:spcBef>
            </a:pPr>
            <a:r>
              <a:rPr lang="en-GB" sz="2400">
                <a:solidFill>
                  <a:schemeClr val="bg1"/>
                </a:solidFill>
              </a:rPr>
              <a:t>Commutators</a:t>
            </a:r>
            <a:endParaRPr lang="en-GB" sz="2400">
              <a:solidFill>
                <a:schemeClr val="bg1"/>
              </a:solidFill>
            </a:endParaRPr>
          </a:p>
        </p:txBody>
      </p:sp>
      <p:sp>
        <p:nvSpPr>
          <p:cNvPr id="23559" name="Line 7"/>
          <p:cNvSpPr>
            <a:spLocks noChangeShapeType="1"/>
          </p:cNvSpPr>
          <p:nvPr/>
        </p:nvSpPr>
        <p:spPr bwMode="auto">
          <a:xfrm flipH="1">
            <a:off x="2192338" y="4076700"/>
            <a:ext cx="1152525" cy="1439863"/>
          </a:xfrm>
          <a:prstGeom prst="line">
            <a:avLst/>
          </a:prstGeom>
          <a:noFill/>
          <a:ln w="12700">
            <a:solidFill>
              <a:schemeClr val="bg1"/>
            </a:solidFill>
            <a:round/>
            <a:headEnd type="triangle" w="med" len="med"/>
          </a:ln>
        </p:spPr>
        <p:txBody>
          <a:bodyPr/>
          <a:lstStyle/>
          <a:p>
            <a:endParaRPr lang="en-US"/>
          </a:p>
        </p:txBody>
      </p:sp>
      <p:sp>
        <p:nvSpPr>
          <p:cNvPr id="23560" name="Text Box 8"/>
          <p:cNvSpPr txBox="1">
            <a:spLocks noChangeArrowheads="1"/>
          </p:cNvSpPr>
          <p:nvPr/>
        </p:nvSpPr>
        <p:spPr bwMode="auto">
          <a:xfrm>
            <a:off x="1112838" y="5486400"/>
            <a:ext cx="1584325" cy="822325"/>
          </a:xfrm>
          <a:prstGeom prst="rect">
            <a:avLst/>
          </a:prstGeom>
          <a:noFill/>
          <a:ln w="9525">
            <a:noFill/>
            <a:miter lim="800000"/>
          </a:ln>
        </p:spPr>
        <p:txBody>
          <a:bodyPr>
            <a:spAutoFit/>
          </a:bodyPr>
          <a:lstStyle/>
          <a:p>
            <a:pPr>
              <a:spcBef>
                <a:spcPct val="50000"/>
              </a:spcBef>
            </a:pPr>
            <a:r>
              <a:rPr lang="en-GB" sz="2400">
                <a:solidFill>
                  <a:schemeClr val="bg1"/>
                </a:solidFill>
              </a:rPr>
              <a:t>Armature windings</a:t>
            </a:r>
            <a:endParaRPr lang="en-GB" sz="2400">
              <a:solidFill>
                <a:schemeClr val="bg1"/>
              </a:solidFill>
            </a:endParaRPr>
          </a:p>
        </p:txBody>
      </p:sp>
      <p:sp>
        <p:nvSpPr>
          <p:cNvPr id="23561" name="Line 9"/>
          <p:cNvSpPr>
            <a:spLocks noChangeShapeType="1"/>
          </p:cNvSpPr>
          <p:nvPr/>
        </p:nvSpPr>
        <p:spPr bwMode="auto">
          <a:xfrm>
            <a:off x="2409825" y="1557338"/>
            <a:ext cx="431800" cy="792162"/>
          </a:xfrm>
          <a:prstGeom prst="line">
            <a:avLst/>
          </a:prstGeom>
          <a:noFill/>
          <a:ln w="12700">
            <a:solidFill>
              <a:schemeClr val="bg1"/>
            </a:solidFill>
            <a:round/>
            <a:tailEnd type="triangle" w="med" len="med"/>
          </a:ln>
        </p:spPr>
        <p:txBody>
          <a:bodyPr/>
          <a:lstStyle/>
          <a:p>
            <a:endParaRPr lang="en-US"/>
          </a:p>
        </p:txBody>
      </p:sp>
      <p:sp>
        <p:nvSpPr>
          <p:cNvPr id="23562" name="Text Box 10"/>
          <p:cNvSpPr txBox="1">
            <a:spLocks noChangeArrowheads="1"/>
          </p:cNvSpPr>
          <p:nvPr/>
        </p:nvSpPr>
        <p:spPr bwMode="auto">
          <a:xfrm>
            <a:off x="1400175" y="1027113"/>
            <a:ext cx="2233613" cy="457200"/>
          </a:xfrm>
          <a:prstGeom prst="rect">
            <a:avLst/>
          </a:prstGeom>
          <a:noFill/>
          <a:ln w="9525">
            <a:noFill/>
            <a:miter lim="800000"/>
          </a:ln>
        </p:spPr>
        <p:txBody>
          <a:bodyPr>
            <a:spAutoFit/>
          </a:bodyPr>
          <a:lstStyle/>
          <a:p>
            <a:pPr>
              <a:spcBef>
                <a:spcPct val="50000"/>
              </a:spcBef>
            </a:pPr>
            <a:r>
              <a:rPr lang="en-GB" sz="2400">
                <a:solidFill>
                  <a:schemeClr val="bg1"/>
                </a:solidFill>
              </a:rPr>
              <a:t>Magnetic Core</a:t>
            </a:r>
            <a:endParaRPr lang="en-GB" sz="2400">
              <a:solidFill>
                <a:schemeClr val="bg1"/>
              </a:solidFill>
            </a:endParaRPr>
          </a:p>
        </p:txBody>
      </p:sp>
      <p:sp>
        <p:nvSpPr>
          <p:cNvPr id="23563" name="Line 11"/>
          <p:cNvSpPr>
            <a:spLocks noChangeShapeType="1"/>
          </p:cNvSpPr>
          <p:nvPr/>
        </p:nvSpPr>
        <p:spPr bwMode="auto">
          <a:xfrm flipH="1" flipV="1">
            <a:off x="6800850" y="3429000"/>
            <a:ext cx="144463" cy="2160588"/>
          </a:xfrm>
          <a:prstGeom prst="line">
            <a:avLst/>
          </a:prstGeom>
          <a:noFill/>
          <a:ln w="12700">
            <a:solidFill>
              <a:schemeClr val="bg1"/>
            </a:solidFill>
            <a:round/>
            <a:tailEnd type="triangle" w="med" len="med"/>
          </a:ln>
        </p:spPr>
        <p:txBody>
          <a:bodyPr/>
          <a:lstStyle/>
          <a:p>
            <a:endParaRPr lang="en-US"/>
          </a:p>
        </p:txBody>
      </p:sp>
      <p:sp>
        <p:nvSpPr>
          <p:cNvPr id="23564" name="Text Box 12"/>
          <p:cNvSpPr txBox="1">
            <a:spLocks noChangeArrowheads="1"/>
          </p:cNvSpPr>
          <p:nvPr/>
        </p:nvSpPr>
        <p:spPr bwMode="auto">
          <a:xfrm>
            <a:off x="6369050" y="5589588"/>
            <a:ext cx="1439863" cy="457200"/>
          </a:xfrm>
          <a:prstGeom prst="rect">
            <a:avLst/>
          </a:prstGeom>
          <a:noFill/>
          <a:ln w="9525">
            <a:noFill/>
            <a:miter lim="800000"/>
          </a:ln>
        </p:spPr>
        <p:txBody>
          <a:bodyPr>
            <a:spAutoFit/>
          </a:bodyPr>
          <a:lstStyle/>
          <a:p>
            <a:pPr>
              <a:spcBef>
                <a:spcPct val="50000"/>
              </a:spcBef>
            </a:pPr>
            <a:r>
              <a:rPr lang="en-GB" sz="2400">
                <a:solidFill>
                  <a:schemeClr val="bg1"/>
                </a:solidFill>
              </a:rPr>
              <a:t>Brushes</a:t>
            </a:r>
            <a:endParaRPr lang="en-GB" sz="2400">
              <a:solidFill>
                <a:schemeClr val="bg1"/>
              </a:solidFill>
            </a:endParaRPr>
          </a:p>
        </p:txBody>
      </p:sp>
      <p:sp>
        <p:nvSpPr>
          <p:cNvPr id="23565" name="Line 15"/>
          <p:cNvSpPr>
            <a:spLocks noChangeShapeType="1"/>
          </p:cNvSpPr>
          <p:nvPr/>
        </p:nvSpPr>
        <p:spPr bwMode="auto">
          <a:xfrm flipV="1">
            <a:off x="7018338" y="2781300"/>
            <a:ext cx="358775" cy="2808288"/>
          </a:xfrm>
          <a:prstGeom prst="line">
            <a:avLst/>
          </a:prstGeom>
          <a:noFill/>
          <a:ln w="12700">
            <a:solidFill>
              <a:schemeClr val="bg1"/>
            </a:solidFill>
            <a:round/>
            <a:tailEnd type="triangle" w="med" len="med"/>
          </a:ln>
        </p:spPr>
        <p:txBody>
          <a:bodyPr/>
          <a:lstStyle/>
          <a:p>
            <a:endParaRPr lang="en-US"/>
          </a:p>
        </p:txBody>
      </p:sp>
      <p:sp>
        <p:nvSpPr>
          <p:cNvPr id="23566" name="Text Box 16"/>
          <p:cNvSpPr txBox="1">
            <a:spLocks noChangeArrowheads="1"/>
          </p:cNvSpPr>
          <p:nvPr/>
        </p:nvSpPr>
        <p:spPr bwMode="auto">
          <a:xfrm>
            <a:off x="900113" y="115888"/>
            <a:ext cx="5472112" cy="519112"/>
          </a:xfrm>
          <a:prstGeom prst="rect">
            <a:avLst/>
          </a:prstGeom>
          <a:noFill/>
          <a:ln w="9525">
            <a:noFill/>
            <a:miter lim="800000"/>
          </a:ln>
        </p:spPr>
        <p:txBody>
          <a:bodyPr>
            <a:spAutoFit/>
          </a:bodyPr>
          <a:lstStyle/>
          <a:p>
            <a:pPr>
              <a:spcBef>
                <a:spcPct val="50000"/>
              </a:spcBef>
            </a:pPr>
            <a:r>
              <a:rPr lang="en-GB" sz="2800" b="1">
                <a:solidFill>
                  <a:srgbClr val="0429A0"/>
                </a:solidFill>
              </a:rPr>
              <a:t>Permanent Magnet</a:t>
            </a:r>
            <a:r>
              <a:rPr lang="en-GB" sz="2800" b="1">
                <a:solidFill>
                  <a:srgbClr val="053BE7"/>
                </a:solidFill>
              </a:rPr>
              <a:t> DC </a:t>
            </a:r>
            <a:r>
              <a:rPr lang="en-GB" sz="2800" b="1">
                <a:solidFill>
                  <a:srgbClr val="0429A0"/>
                </a:solidFill>
              </a:rPr>
              <a:t>Motor</a:t>
            </a:r>
            <a:endParaRPr lang="en-GB" sz="2800" b="1">
              <a:solidFill>
                <a:srgbClr val="0429A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580" name="Group 126"/>
          <p:cNvGrpSpPr/>
          <p:nvPr/>
        </p:nvGrpSpPr>
        <p:grpSpPr bwMode="auto">
          <a:xfrm>
            <a:off x="323850" y="333375"/>
            <a:ext cx="8604250" cy="2598738"/>
            <a:chOff x="204" y="210"/>
            <a:chExt cx="5420" cy="1637"/>
          </a:xfrm>
        </p:grpSpPr>
        <p:sp>
          <p:nvSpPr>
            <p:cNvPr id="24631" name="Text Box 32"/>
            <p:cNvSpPr txBox="1">
              <a:spLocks noChangeArrowheads="1"/>
            </p:cNvSpPr>
            <p:nvPr/>
          </p:nvSpPr>
          <p:spPr bwMode="auto">
            <a:xfrm>
              <a:off x="2472" y="936"/>
              <a:ext cx="1587" cy="770"/>
            </a:xfrm>
            <a:prstGeom prst="rect">
              <a:avLst/>
            </a:prstGeom>
            <a:solidFill>
              <a:srgbClr val="FFFFFF"/>
            </a:solidFill>
            <a:ln w="9525">
              <a:solidFill>
                <a:srgbClr val="000000"/>
              </a:solidFill>
              <a:miter lim="800000"/>
            </a:ln>
          </p:spPr>
          <p:txBody>
            <a:bodyPr/>
            <a:lstStyle/>
            <a:p>
              <a:r>
                <a:rPr lang="en-US" sz="2000"/>
                <a:t>F = </a:t>
              </a:r>
              <a:r>
                <a:rPr lang="en-US" sz="2000">
                  <a:latin typeface="Times New Roman" panose="02020603050405020304" pitchFamily="18" charset="0"/>
                </a:rPr>
                <a:t>I </a:t>
              </a:r>
              <a:r>
                <a:rPr lang="en-US" sz="2000"/>
                <a:t>B</a:t>
              </a:r>
              <a:r>
                <a:rPr lang="en-US" sz="2000" i="1">
                  <a:latin typeface="Times New Roman" panose="02020603050405020304" pitchFamily="18" charset="0"/>
                </a:rPr>
                <a:t> l</a:t>
              </a:r>
              <a:r>
                <a:rPr lang="en-US" sz="2000">
                  <a:latin typeface="Times New Roman" panose="02020603050405020304" pitchFamily="18" charset="0"/>
                </a:rPr>
                <a:t> </a:t>
              </a:r>
              <a:endParaRPr lang="en-US" sz="2000" i="1">
                <a:latin typeface="Times New Roman" panose="02020603050405020304" pitchFamily="18" charset="0"/>
              </a:endParaRPr>
            </a:p>
            <a:p>
              <a:r>
                <a:rPr lang="en-US" sz="2000" i="1">
                  <a:latin typeface="Times New Roman" panose="02020603050405020304" pitchFamily="18" charset="0"/>
                </a:rPr>
                <a:t>l</a:t>
              </a:r>
              <a:r>
                <a:rPr lang="en-US" sz="2000" i="1"/>
                <a:t> = </a:t>
              </a:r>
              <a:r>
                <a:rPr lang="en-US" sz="2000"/>
                <a:t>length of conductor in field</a:t>
              </a:r>
              <a:endParaRPr lang="en-US" sz="2000"/>
            </a:p>
          </p:txBody>
        </p:sp>
        <p:sp>
          <p:nvSpPr>
            <p:cNvPr id="24632" name="Rectangle 34"/>
            <p:cNvSpPr>
              <a:spLocks noChangeArrowheads="1"/>
            </p:cNvSpPr>
            <p:nvPr/>
          </p:nvSpPr>
          <p:spPr bwMode="auto">
            <a:xfrm>
              <a:off x="204" y="210"/>
              <a:ext cx="3607" cy="288"/>
            </a:xfrm>
            <a:prstGeom prst="rect">
              <a:avLst/>
            </a:prstGeom>
            <a:noFill/>
            <a:ln w="9525">
              <a:noFill/>
              <a:miter lim="800000"/>
            </a:ln>
          </p:spPr>
          <p:txBody>
            <a:bodyPr wrap="none" anchor="ctr">
              <a:spAutoFit/>
            </a:bodyPr>
            <a:lstStyle/>
            <a:p>
              <a:pPr>
                <a:tabLst>
                  <a:tab pos="304800" algn="l"/>
                  <a:tab pos="457200" algn="l"/>
                  <a:tab pos="609600" algn="l"/>
                  <a:tab pos="914400" algn="l"/>
                  <a:tab pos="1219200" algn="l"/>
                  <a:tab pos="1524000" algn="l"/>
                  <a:tab pos="1828800" algn="l"/>
                  <a:tab pos="2133600" algn="l"/>
                  <a:tab pos="2438400" algn="l"/>
                  <a:tab pos="2743200" algn="l"/>
                </a:tabLst>
              </a:pPr>
              <a:r>
                <a:rPr lang="en-US" sz="2400"/>
                <a:t>1.	Force on conductor carrying </a:t>
              </a:r>
              <a:r>
                <a:rPr lang="en-US" sz="2400">
                  <a:latin typeface="Times New Roman" panose="02020603050405020304" pitchFamily="18" charset="0"/>
                  <a:cs typeface="Times New Roman" panose="02020603050405020304" pitchFamily="18" charset="0"/>
                </a:rPr>
                <a:t>I</a:t>
              </a:r>
              <a:r>
                <a:rPr lang="en-US" sz="2400"/>
                <a:t> in field B</a:t>
              </a:r>
              <a:endParaRPr lang="en-US" sz="2400"/>
            </a:p>
          </p:txBody>
        </p:sp>
        <p:grpSp>
          <p:nvGrpSpPr>
            <p:cNvPr id="24633" name="Group 41"/>
            <p:cNvGrpSpPr/>
            <p:nvPr/>
          </p:nvGrpSpPr>
          <p:grpSpPr bwMode="auto">
            <a:xfrm>
              <a:off x="4558" y="756"/>
              <a:ext cx="1066" cy="1041"/>
              <a:chOff x="398" y="963"/>
              <a:chExt cx="1131" cy="1233"/>
            </a:xfrm>
          </p:grpSpPr>
          <p:grpSp>
            <p:nvGrpSpPr>
              <p:cNvPr id="24646" name="Group 42"/>
              <p:cNvGrpSpPr/>
              <p:nvPr/>
            </p:nvGrpSpPr>
            <p:grpSpPr bwMode="auto">
              <a:xfrm>
                <a:off x="398" y="1182"/>
                <a:ext cx="866" cy="773"/>
                <a:chOff x="398" y="1182"/>
                <a:chExt cx="866" cy="773"/>
              </a:xfrm>
            </p:grpSpPr>
            <p:sp>
              <p:nvSpPr>
                <p:cNvPr id="24650" name="Freeform 43"/>
                <p:cNvSpPr/>
                <p:nvPr/>
              </p:nvSpPr>
              <p:spPr bwMode="auto">
                <a:xfrm>
                  <a:off x="398" y="1430"/>
                  <a:ext cx="597" cy="525"/>
                </a:xfrm>
                <a:custGeom>
                  <a:avLst/>
                  <a:gdLst>
                    <a:gd name="T0" fmla="*/ 0 w 597"/>
                    <a:gd name="T1" fmla="*/ 408 h 525"/>
                    <a:gd name="T2" fmla="*/ 80 w 597"/>
                    <a:gd name="T3" fmla="*/ 418 h 525"/>
                    <a:gd name="T4" fmla="*/ 124 w 597"/>
                    <a:gd name="T5" fmla="*/ 447 h 525"/>
                    <a:gd name="T6" fmla="*/ 161 w 597"/>
                    <a:gd name="T7" fmla="*/ 476 h 525"/>
                    <a:gd name="T8" fmla="*/ 209 w 597"/>
                    <a:gd name="T9" fmla="*/ 504 h 525"/>
                    <a:gd name="T10" fmla="*/ 249 w 597"/>
                    <a:gd name="T11" fmla="*/ 518 h 525"/>
                    <a:gd name="T12" fmla="*/ 298 w 597"/>
                    <a:gd name="T13" fmla="*/ 524 h 525"/>
                    <a:gd name="T14" fmla="*/ 351 w 597"/>
                    <a:gd name="T15" fmla="*/ 512 h 525"/>
                    <a:gd name="T16" fmla="*/ 393 w 597"/>
                    <a:gd name="T17" fmla="*/ 494 h 525"/>
                    <a:gd name="T18" fmla="*/ 432 w 597"/>
                    <a:gd name="T19" fmla="*/ 497 h 525"/>
                    <a:gd name="T20" fmla="*/ 466 w 597"/>
                    <a:gd name="T21" fmla="*/ 490 h 525"/>
                    <a:gd name="T22" fmla="*/ 486 w 597"/>
                    <a:gd name="T23" fmla="*/ 479 h 525"/>
                    <a:gd name="T24" fmla="*/ 502 w 597"/>
                    <a:gd name="T25" fmla="*/ 465 h 525"/>
                    <a:gd name="T26" fmla="*/ 513 w 597"/>
                    <a:gd name="T27" fmla="*/ 460 h 525"/>
                    <a:gd name="T28" fmla="*/ 524 w 597"/>
                    <a:gd name="T29" fmla="*/ 440 h 525"/>
                    <a:gd name="T30" fmla="*/ 527 w 597"/>
                    <a:gd name="T31" fmla="*/ 423 h 525"/>
                    <a:gd name="T32" fmla="*/ 521 w 597"/>
                    <a:gd name="T33" fmla="*/ 410 h 525"/>
                    <a:gd name="T34" fmla="*/ 483 w 597"/>
                    <a:gd name="T35" fmla="*/ 395 h 525"/>
                    <a:gd name="T36" fmla="*/ 428 w 597"/>
                    <a:gd name="T37" fmla="*/ 367 h 525"/>
                    <a:gd name="T38" fmla="*/ 523 w 597"/>
                    <a:gd name="T39" fmla="*/ 408 h 525"/>
                    <a:gd name="T40" fmla="*/ 534 w 597"/>
                    <a:gd name="T41" fmla="*/ 416 h 525"/>
                    <a:gd name="T42" fmla="*/ 555 w 597"/>
                    <a:gd name="T43" fmla="*/ 406 h 525"/>
                    <a:gd name="T44" fmla="*/ 563 w 597"/>
                    <a:gd name="T45" fmla="*/ 391 h 525"/>
                    <a:gd name="T46" fmla="*/ 571 w 597"/>
                    <a:gd name="T47" fmla="*/ 371 h 525"/>
                    <a:gd name="T48" fmla="*/ 580 w 597"/>
                    <a:gd name="T49" fmla="*/ 343 h 525"/>
                    <a:gd name="T50" fmla="*/ 586 w 597"/>
                    <a:gd name="T51" fmla="*/ 337 h 525"/>
                    <a:gd name="T52" fmla="*/ 596 w 597"/>
                    <a:gd name="T53" fmla="*/ 324 h 525"/>
                    <a:gd name="T54" fmla="*/ 580 w 597"/>
                    <a:gd name="T55" fmla="*/ 248 h 525"/>
                    <a:gd name="T56" fmla="*/ 527 w 597"/>
                    <a:gd name="T57" fmla="*/ 148 h 525"/>
                    <a:gd name="T58" fmla="*/ 513 w 597"/>
                    <a:gd name="T59" fmla="*/ 140 h 525"/>
                    <a:gd name="T60" fmla="*/ 491 w 597"/>
                    <a:gd name="T61" fmla="*/ 117 h 525"/>
                    <a:gd name="T62" fmla="*/ 473 w 597"/>
                    <a:gd name="T63" fmla="*/ 90 h 525"/>
                    <a:gd name="T64" fmla="*/ 464 w 597"/>
                    <a:gd name="T65" fmla="*/ 66 h 525"/>
                    <a:gd name="T66" fmla="*/ 443 w 597"/>
                    <a:gd name="T67" fmla="*/ 44 h 525"/>
                    <a:gd name="T68" fmla="*/ 407 w 597"/>
                    <a:gd name="T69" fmla="*/ 29 h 525"/>
                    <a:gd name="T70" fmla="*/ 359 w 597"/>
                    <a:gd name="T71" fmla="*/ 9 h 525"/>
                    <a:gd name="T72" fmla="*/ 333 w 597"/>
                    <a:gd name="T73" fmla="*/ 0 h 525"/>
                    <a:gd name="T74" fmla="*/ 291 w 597"/>
                    <a:gd name="T75" fmla="*/ 9 h 525"/>
                    <a:gd name="T76" fmla="*/ 247 w 597"/>
                    <a:gd name="T77" fmla="*/ 24 h 525"/>
                    <a:gd name="T78" fmla="*/ 191 w 597"/>
                    <a:gd name="T79" fmla="*/ 47 h 525"/>
                    <a:gd name="T80" fmla="*/ 145 w 597"/>
                    <a:gd name="T81" fmla="*/ 60 h 525"/>
                    <a:gd name="T82" fmla="*/ 103 w 597"/>
                    <a:gd name="T83" fmla="*/ 93 h 525"/>
                    <a:gd name="T84" fmla="*/ 95 w 597"/>
                    <a:gd name="T85" fmla="*/ 110 h 525"/>
                    <a:gd name="T86" fmla="*/ 72 w 597"/>
                    <a:gd name="T87" fmla="*/ 119 h 525"/>
                    <a:gd name="T88" fmla="*/ 1 w 597"/>
                    <a:gd name="T89" fmla="*/ 121 h 525"/>
                    <a:gd name="T90" fmla="*/ 0 w 597"/>
                    <a:gd name="T91" fmla="*/ 408 h 5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7"/>
                    <a:gd name="T139" fmla="*/ 0 h 525"/>
                    <a:gd name="T140" fmla="*/ 597 w 597"/>
                    <a:gd name="T141" fmla="*/ 525 h 5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7" h="525">
                      <a:moveTo>
                        <a:pt x="0" y="408"/>
                      </a:moveTo>
                      <a:lnTo>
                        <a:pt x="80" y="418"/>
                      </a:lnTo>
                      <a:lnTo>
                        <a:pt x="124" y="447"/>
                      </a:lnTo>
                      <a:lnTo>
                        <a:pt x="161" y="476"/>
                      </a:lnTo>
                      <a:lnTo>
                        <a:pt x="209" y="504"/>
                      </a:lnTo>
                      <a:lnTo>
                        <a:pt x="249" y="518"/>
                      </a:lnTo>
                      <a:lnTo>
                        <a:pt x="298" y="524"/>
                      </a:lnTo>
                      <a:lnTo>
                        <a:pt x="351" y="512"/>
                      </a:lnTo>
                      <a:lnTo>
                        <a:pt x="393" y="494"/>
                      </a:lnTo>
                      <a:lnTo>
                        <a:pt x="432" y="497"/>
                      </a:lnTo>
                      <a:lnTo>
                        <a:pt x="466" y="490"/>
                      </a:lnTo>
                      <a:lnTo>
                        <a:pt x="486" y="479"/>
                      </a:lnTo>
                      <a:lnTo>
                        <a:pt x="502" y="465"/>
                      </a:lnTo>
                      <a:lnTo>
                        <a:pt x="513" y="460"/>
                      </a:lnTo>
                      <a:lnTo>
                        <a:pt x="524" y="440"/>
                      </a:lnTo>
                      <a:lnTo>
                        <a:pt x="527" y="423"/>
                      </a:lnTo>
                      <a:lnTo>
                        <a:pt x="521" y="410"/>
                      </a:lnTo>
                      <a:lnTo>
                        <a:pt x="483" y="395"/>
                      </a:lnTo>
                      <a:lnTo>
                        <a:pt x="428" y="367"/>
                      </a:lnTo>
                      <a:lnTo>
                        <a:pt x="523" y="408"/>
                      </a:lnTo>
                      <a:lnTo>
                        <a:pt x="534" y="416"/>
                      </a:lnTo>
                      <a:lnTo>
                        <a:pt x="555" y="406"/>
                      </a:lnTo>
                      <a:lnTo>
                        <a:pt x="563" y="391"/>
                      </a:lnTo>
                      <a:lnTo>
                        <a:pt x="571" y="371"/>
                      </a:lnTo>
                      <a:lnTo>
                        <a:pt x="580" y="343"/>
                      </a:lnTo>
                      <a:lnTo>
                        <a:pt x="586" y="337"/>
                      </a:lnTo>
                      <a:lnTo>
                        <a:pt x="596" y="324"/>
                      </a:lnTo>
                      <a:lnTo>
                        <a:pt x="580" y="248"/>
                      </a:lnTo>
                      <a:lnTo>
                        <a:pt x="527" y="148"/>
                      </a:lnTo>
                      <a:lnTo>
                        <a:pt x="513" y="140"/>
                      </a:lnTo>
                      <a:lnTo>
                        <a:pt x="491" y="117"/>
                      </a:lnTo>
                      <a:lnTo>
                        <a:pt x="473" y="90"/>
                      </a:lnTo>
                      <a:lnTo>
                        <a:pt x="464" y="66"/>
                      </a:lnTo>
                      <a:lnTo>
                        <a:pt x="443" y="44"/>
                      </a:lnTo>
                      <a:lnTo>
                        <a:pt x="407" y="29"/>
                      </a:lnTo>
                      <a:lnTo>
                        <a:pt x="359" y="9"/>
                      </a:lnTo>
                      <a:lnTo>
                        <a:pt x="333" y="0"/>
                      </a:lnTo>
                      <a:lnTo>
                        <a:pt x="291" y="9"/>
                      </a:lnTo>
                      <a:lnTo>
                        <a:pt x="247" y="24"/>
                      </a:lnTo>
                      <a:lnTo>
                        <a:pt x="191" y="47"/>
                      </a:lnTo>
                      <a:lnTo>
                        <a:pt x="145" y="60"/>
                      </a:lnTo>
                      <a:lnTo>
                        <a:pt x="103" y="93"/>
                      </a:lnTo>
                      <a:lnTo>
                        <a:pt x="95" y="110"/>
                      </a:lnTo>
                      <a:lnTo>
                        <a:pt x="72" y="119"/>
                      </a:lnTo>
                      <a:lnTo>
                        <a:pt x="1" y="121"/>
                      </a:lnTo>
                      <a:lnTo>
                        <a:pt x="0" y="408"/>
                      </a:lnTo>
                    </a:path>
                  </a:pathLst>
                </a:custGeom>
                <a:solidFill>
                  <a:srgbClr val="FCD1C1"/>
                </a:solidFill>
                <a:ln w="12700" cap="rnd" cmpd="sng">
                  <a:solidFill>
                    <a:srgbClr val="000000"/>
                  </a:solidFill>
                  <a:prstDash val="solid"/>
                  <a:round/>
                  <a:headEnd type="none" w="med" len="med"/>
                  <a:tailEnd type="none" w="med" len="med"/>
                </a:ln>
              </p:spPr>
              <p:txBody>
                <a:bodyPr wrap="none" lIns="114195" tIns="58683" rIns="114195" bIns="58683">
                  <a:spAutoFit/>
                </a:bodyPr>
                <a:lstStyle/>
                <a:p>
                  <a:endParaRPr lang="en-US"/>
                </a:p>
              </p:txBody>
            </p:sp>
            <p:sp>
              <p:nvSpPr>
                <p:cNvPr id="24651" name="Freeform 44"/>
                <p:cNvSpPr/>
                <p:nvPr/>
              </p:nvSpPr>
              <p:spPr bwMode="auto">
                <a:xfrm>
                  <a:off x="697" y="1724"/>
                  <a:ext cx="112" cy="230"/>
                </a:xfrm>
                <a:custGeom>
                  <a:avLst/>
                  <a:gdLst>
                    <a:gd name="T0" fmla="*/ 111 w 112"/>
                    <a:gd name="T1" fmla="*/ 0 h 230"/>
                    <a:gd name="T2" fmla="*/ 45 w 112"/>
                    <a:gd name="T3" fmla="*/ 100 h 230"/>
                    <a:gd name="T4" fmla="*/ 12 w 112"/>
                    <a:gd name="T5" fmla="*/ 189 h 230"/>
                    <a:gd name="T6" fmla="*/ 0 w 112"/>
                    <a:gd name="T7" fmla="*/ 229 h 230"/>
                    <a:gd name="T8" fmla="*/ 0 60000 65536"/>
                    <a:gd name="T9" fmla="*/ 0 60000 65536"/>
                    <a:gd name="T10" fmla="*/ 0 60000 65536"/>
                    <a:gd name="T11" fmla="*/ 0 60000 65536"/>
                    <a:gd name="T12" fmla="*/ 0 w 112"/>
                    <a:gd name="T13" fmla="*/ 0 h 230"/>
                    <a:gd name="T14" fmla="*/ 112 w 112"/>
                    <a:gd name="T15" fmla="*/ 230 h 230"/>
                  </a:gdLst>
                  <a:ahLst/>
                  <a:cxnLst>
                    <a:cxn ang="T8">
                      <a:pos x="T0" y="T1"/>
                    </a:cxn>
                    <a:cxn ang="T9">
                      <a:pos x="T2" y="T3"/>
                    </a:cxn>
                    <a:cxn ang="T10">
                      <a:pos x="T4" y="T5"/>
                    </a:cxn>
                    <a:cxn ang="T11">
                      <a:pos x="T6" y="T7"/>
                    </a:cxn>
                  </a:cxnLst>
                  <a:rect l="T12" t="T13" r="T14" b="T15"/>
                  <a:pathLst>
                    <a:path w="112" h="230">
                      <a:moveTo>
                        <a:pt x="111" y="0"/>
                      </a:moveTo>
                      <a:lnTo>
                        <a:pt x="45" y="100"/>
                      </a:lnTo>
                      <a:lnTo>
                        <a:pt x="12" y="189"/>
                      </a:lnTo>
                      <a:lnTo>
                        <a:pt x="0" y="229"/>
                      </a:lnTo>
                    </a:path>
                  </a:pathLst>
                </a:custGeom>
                <a:solidFill>
                  <a:srgbClr val="FCD1C1"/>
                </a:solidFill>
                <a:ln w="12700" cap="rnd" cmpd="sng">
                  <a:solidFill>
                    <a:srgbClr val="000000"/>
                  </a:solidFill>
                  <a:prstDash val="solid"/>
                  <a:round/>
                  <a:headEnd type="none" w="med" len="med"/>
                  <a:tailEnd type="none" w="med" len="med"/>
                </a:ln>
              </p:spPr>
              <p:txBody>
                <a:bodyPr wrap="none" lIns="114195" tIns="58683" rIns="114195" bIns="58683">
                  <a:spAutoFit/>
                </a:bodyPr>
                <a:lstStyle/>
                <a:p>
                  <a:endParaRPr lang="en-US"/>
                </a:p>
              </p:txBody>
            </p:sp>
            <p:sp>
              <p:nvSpPr>
                <p:cNvPr id="24652" name="Freeform 45"/>
                <p:cNvSpPr/>
                <p:nvPr/>
              </p:nvSpPr>
              <p:spPr bwMode="auto">
                <a:xfrm>
                  <a:off x="579" y="1583"/>
                  <a:ext cx="261" cy="256"/>
                </a:xfrm>
                <a:custGeom>
                  <a:avLst/>
                  <a:gdLst>
                    <a:gd name="T0" fmla="*/ 260 w 261"/>
                    <a:gd name="T1" fmla="*/ 0 h 256"/>
                    <a:gd name="T2" fmla="*/ 187 w 261"/>
                    <a:gd name="T3" fmla="*/ 143 h 256"/>
                    <a:gd name="T4" fmla="*/ 161 w 261"/>
                    <a:gd name="T5" fmla="*/ 175 h 256"/>
                    <a:gd name="T6" fmla="*/ 114 w 261"/>
                    <a:gd name="T7" fmla="*/ 216 h 256"/>
                    <a:gd name="T8" fmla="*/ 76 w 261"/>
                    <a:gd name="T9" fmla="*/ 234 h 256"/>
                    <a:gd name="T10" fmla="*/ 44 w 261"/>
                    <a:gd name="T11" fmla="*/ 243 h 256"/>
                    <a:gd name="T12" fmla="*/ 0 w 261"/>
                    <a:gd name="T13" fmla="*/ 255 h 256"/>
                    <a:gd name="T14" fmla="*/ 0 60000 65536"/>
                    <a:gd name="T15" fmla="*/ 0 60000 65536"/>
                    <a:gd name="T16" fmla="*/ 0 60000 65536"/>
                    <a:gd name="T17" fmla="*/ 0 60000 65536"/>
                    <a:gd name="T18" fmla="*/ 0 60000 65536"/>
                    <a:gd name="T19" fmla="*/ 0 60000 65536"/>
                    <a:gd name="T20" fmla="*/ 0 60000 65536"/>
                    <a:gd name="T21" fmla="*/ 0 w 261"/>
                    <a:gd name="T22" fmla="*/ 0 h 256"/>
                    <a:gd name="T23" fmla="*/ 261 w 261"/>
                    <a:gd name="T24" fmla="*/ 256 h 2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1" h="256">
                      <a:moveTo>
                        <a:pt x="260" y="0"/>
                      </a:moveTo>
                      <a:lnTo>
                        <a:pt x="187" y="143"/>
                      </a:lnTo>
                      <a:lnTo>
                        <a:pt x="161" y="175"/>
                      </a:lnTo>
                      <a:lnTo>
                        <a:pt x="114" y="216"/>
                      </a:lnTo>
                      <a:lnTo>
                        <a:pt x="76" y="234"/>
                      </a:lnTo>
                      <a:lnTo>
                        <a:pt x="44" y="243"/>
                      </a:lnTo>
                      <a:lnTo>
                        <a:pt x="0" y="255"/>
                      </a:lnTo>
                    </a:path>
                  </a:pathLst>
                </a:custGeom>
                <a:solidFill>
                  <a:srgbClr val="FCD1C1"/>
                </a:solidFill>
                <a:ln w="12700" cap="rnd" cmpd="sng">
                  <a:solidFill>
                    <a:srgbClr val="000000"/>
                  </a:solidFill>
                  <a:prstDash val="solid"/>
                  <a:round/>
                  <a:headEnd type="none" w="med" len="med"/>
                  <a:tailEnd type="none" w="med" len="med"/>
                </a:ln>
              </p:spPr>
              <p:txBody>
                <a:bodyPr wrap="none" lIns="114195" tIns="58683" rIns="114195" bIns="58683">
                  <a:spAutoFit/>
                </a:bodyPr>
                <a:lstStyle/>
                <a:p>
                  <a:endParaRPr lang="en-US"/>
                </a:p>
              </p:txBody>
            </p:sp>
            <p:sp>
              <p:nvSpPr>
                <p:cNvPr id="24653" name="Freeform 46"/>
                <p:cNvSpPr/>
                <p:nvPr/>
              </p:nvSpPr>
              <p:spPr bwMode="auto">
                <a:xfrm>
                  <a:off x="730" y="1686"/>
                  <a:ext cx="253" cy="168"/>
                </a:xfrm>
                <a:custGeom>
                  <a:avLst/>
                  <a:gdLst>
                    <a:gd name="T0" fmla="*/ 196 w 253"/>
                    <a:gd name="T1" fmla="*/ 166 h 168"/>
                    <a:gd name="T2" fmla="*/ 212 w 253"/>
                    <a:gd name="T3" fmla="*/ 167 h 168"/>
                    <a:gd name="T4" fmla="*/ 235 w 253"/>
                    <a:gd name="T5" fmla="*/ 156 h 168"/>
                    <a:gd name="T6" fmla="*/ 246 w 253"/>
                    <a:gd name="T7" fmla="*/ 139 h 168"/>
                    <a:gd name="T8" fmla="*/ 252 w 253"/>
                    <a:gd name="T9" fmla="*/ 123 h 168"/>
                    <a:gd name="T10" fmla="*/ 252 w 253"/>
                    <a:gd name="T11" fmla="*/ 105 h 168"/>
                    <a:gd name="T12" fmla="*/ 248 w 253"/>
                    <a:gd name="T13" fmla="*/ 89 h 168"/>
                    <a:gd name="T14" fmla="*/ 240 w 253"/>
                    <a:gd name="T15" fmla="*/ 76 h 168"/>
                    <a:gd name="T16" fmla="*/ 184 w 253"/>
                    <a:gd name="T17" fmla="*/ 52 h 168"/>
                    <a:gd name="T18" fmla="*/ 132 w 253"/>
                    <a:gd name="T19" fmla="*/ 35 h 168"/>
                    <a:gd name="T20" fmla="*/ 90 w 253"/>
                    <a:gd name="T21" fmla="*/ 19 h 168"/>
                    <a:gd name="T22" fmla="*/ 45 w 253"/>
                    <a:gd name="T23" fmla="*/ 0 h 168"/>
                    <a:gd name="T24" fmla="*/ 17 w 253"/>
                    <a:gd name="T25" fmla="*/ 6 h 168"/>
                    <a:gd name="T26" fmla="*/ 7 w 253"/>
                    <a:gd name="T27" fmla="*/ 16 h 168"/>
                    <a:gd name="T28" fmla="*/ 0 w 253"/>
                    <a:gd name="T29" fmla="*/ 30 h 168"/>
                    <a:gd name="T30" fmla="*/ 2 w 253"/>
                    <a:gd name="T31" fmla="*/ 46 h 168"/>
                    <a:gd name="T32" fmla="*/ 8 w 253"/>
                    <a:gd name="T33" fmla="*/ 63 h 168"/>
                    <a:gd name="T34" fmla="*/ 34 w 253"/>
                    <a:gd name="T35" fmla="*/ 79 h 168"/>
                    <a:gd name="T36" fmla="*/ 69 w 253"/>
                    <a:gd name="T37" fmla="*/ 85 h 168"/>
                    <a:gd name="T38" fmla="*/ 91 w 253"/>
                    <a:gd name="T39" fmla="*/ 99 h 168"/>
                    <a:gd name="T40" fmla="*/ 118 w 253"/>
                    <a:gd name="T41" fmla="*/ 112 h 168"/>
                    <a:gd name="T42" fmla="*/ 144 w 253"/>
                    <a:gd name="T43" fmla="*/ 133 h 168"/>
                    <a:gd name="T44" fmla="*/ 178 w 253"/>
                    <a:gd name="T45" fmla="*/ 154 h 168"/>
                    <a:gd name="T46" fmla="*/ 196 w 253"/>
                    <a:gd name="T47" fmla="*/ 166 h 1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3"/>
                    <a:gd name="T73" fmla="*/ 0 h 168"/>
                    <a:gd name="T74" fmla="*/ 253 w 253"/>
                    <a:gd name="T75" fmla="*/ 168 h 1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3" h="168">
                      <a:moveTo>
                        <a:pt x="196" y="166"/>
                      </a:moveTo>
                      <a:lnTo>
                        <a:pt x="212" y="167"/>
                      </a:lnTo>
                      <a:lnTo>
                        <a:pt x="235" y="156"/>
                      </a:lnTo>
                      <a:lnTo>
                        <a:pt x="246" y="139"/>
                      </a:lnTo>
                      <a:lnTo>
                        <a:pt x="252" y="123"/>
                      </a:lnTo>
                      <a:lnTo>
                        <a:pt x="252" y="105"/>
                      </a:lnTo>
                      <a:lnTo>
                        <a:pt x="248" y="89"/>
                      </a:lnTo>
                      <a:lnTo>
                        <a:pt x="240" y="76"/>
                      </a:lnTo>
                      <a:lnTo>
                        <a:pt x="184" y="52"/>
                      </a:lnTo>
                      <a:lnTo>
                        <a:pt x="132" y="35"/>
                      </a:lnTo>
                      <a:lnTo>
                        <a:pt x="90" y="19"/>
                      </a:lnTo>
                      <a:lnTo>
                        <a:pt x="45" y="0"/>
                      </a:lnTo>
                      <a:lnTo>
                        <a:pt x="17" y="6"/>
                      </a:lnTo>
                      <a:lnTo>
                        <a:pt x="7" y="16"/>
                      </a:lnTo>
                      <a:lnTo>
                        <a:pt x="0" y="30"/>
                      </a:lnTo>
                      <a:lnTo>
                        <a:pt x="2" y="46"/>
                      </a:lnTo>
                      <a:lnTo>
                        <a:pt x="8" y="63"/>
                      </a:lnTo>
                      <a:lnTo>
                        <a:pt x="34" y="79"/>
                      </a:lnTo>
                      <a:lnTo>
                        <a:pt x="69" y="85"/>
                      </a:lnTo>
                      <a:lnTo>
                        <a:pt x="91" y="99"/>
                      </a:lnTo>
                      <a:lnTo>
                        <a:pt x="118" y="112"/>
                      </a:lnTo>
                      <a:lnTo>
                        <a:pt x="144" y="133"/>
                      </a:lnTo>
                      <a:lnTo>
                        <a:pt x="178" y="154"/>
                      </a:lnTo>
                      <a:lnTo>
                        <a:pt x="196" y="166"/>
                      </a:lnTo>
                    </a:path>
                  </a:pathLst>
                </a:custGeom>
                <a:solidFill>
                  <a:srgbClr val="FCD1C1"/>
                </a:solidFill>
                <a:ln w="12700" cap="rnd" cmpd="sng">
                  <a:solidFill>
                    <a:srgbClr val="000000"/>
                  </a:solidFill>
                  <a:prstDash val="solid"/>
                  <a:round/>
                  <a:headEnd type="none" w="med" len="med"/>
                  <a:tailEnd type="none" w="med" len="med"/>
                </a:ln>
              </p:spPr>
              <p:txBody>
                <a:bodyPr wrap="none" lIns="114195" tIns="58683" rIns="114195" bIns="58683">
                  <a:spAutoFit/>
                </a:bodyPr>
                <a:lstStyle/>
                <a:p>
                  <a:endParaRPr lang="en-US"/>
                </a:p>
              </p:txBody>
            </p:sp>
            <p:sp>
              <p:nvSpPr>
                <p:cNvPr id="24654" name="Freeform 47"/>
                <p:cNvSpPr/>
                <p:nvPr/>
              </p:nvSpPr>
              <p:spPr bwMode="auto">
                <a:xfrm>
                  <a:off x="740" y="1702"/>
                  <a:ext cx="62" cy="49"/>
                </a:xfrm>
                <a:custGeom>
                  <a:avLst/>
                  <a:gdLst>
                    <a:gd name="T0" fmla="*/ 53 w 62"/>
                    <a:gd name="T1" fmla="*/ 7 h 49"/>
                    <a:gd name="T2" fmla="*/ 61 w 62"/>
                    <a:gd name="T3" fmla="*/ 16 h 49"/>
                    <a:gd name="T4" fmla="*/ 59 w 62"/>
                    <a:gd name="T5" fmla="*/ 32 h 49"/>
                    <a:gd name="T6" fmla="*/ 52 w 62"/>
                    <a:gd name="T7" fmla="*/ 48 h 49"/>
                    <a:gd name="T8" fmla="*/ 29 w 62"/>
                    <a:gd name="T9" fmla="*/ 48 h 49"/>
                    <a:gd name="T10" fmla="*/ 17 w 62"/>
                    <a:gd name="T11" fmla="*/ 46 h 49"/>
                    <a:gd name="T12" fmla="*/ 4 w 62"/>
                    <a:gd name="T13" fmla="*/ 39 h 49"/>
                    <a:gd name="T14" fmla="*/ 0 w 62"/>
                    <a:gd name="T15" fmla="*/ 23 h 49"/>
                    <a:gd name="T16" fmla="*/ 1 w 62"/>
                    <a:gd name="T17" fmla="*/ 15 h 49"/>
                    <a:gd name="T18" fmla="*/ 10 w 62"/>
                    <a:gd name="T19" fmla="*/ 5 h 49"/>
                    <a:gd name="T20" fmla="*/ 21 w 62"/>
                    <a:gd name="T21" fmla="*/ 0 h 49"/>
                    <a:gd name="T22" fmla="*/ 53 w 62"/>
                    <a:gd name="T23" fmla="*/ 7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
                    <a:gd name="T37" fmla="*/ 0 h 49"/>
                    <a:gd name="T38" fmla="*/ 62 w 62"/>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 h="49">
                      <a:moveTo>
                        <a:pt x="53" y="7"/>
                      </a:moveTo>
                      <a:lnTo>
                        <a:pt x="61" y="16"/>
                      </a:lnTo>
                      <a:lnTo>
                        <a:pt x="59" y="32"/>
                      </a:lnTo>
                      <a:lnTo>
                        <a:pt x="52" y="48"/>
                      </a:lnTo>
                      <a:lnTo>
                        <a:pt x="29" y="48"/>
                      </a:lnTo>
                      <a:lnTo>
                        <a:pt x="17" y="46"/>
                      </a:lnTo>
                      <a:lnTo>
                        <a:pt x="4" y="39"/>
                      </a:lnTo>
                      <a:lnTo>
                        <a:pt x="0" y="23"/>
                      </a:lnTo>
                      <a:lnTo>
                        <a:pt x="1" y="15"/>
                      </a:lnTo>
                      <a:lnTo>
                        <a:pt x="10" y="5"/>
                      </a:lnTo>
                      <a:lnTo>
                        <a:pt x="21" y="0"/>
                      </a:lnTo>
                      <a:lnTo>
                        <a:pt x="53" y="7"/>
                      </a:lnTo>
                    </a:path>
                  </a:pathLst>
                </a:custGeom>
                <a:solidFill>
                  <a:srgbClr val="FCD1C1"/>
                </a:solidFill>
                <a:ln w="12700" cap="rnd" cmpd="sng">
                  <a:solidFill>
                    <a:srgbClr val="000000"/>
                  </a:solidFill>
                  <a:prstDash val="solid"/>
                  <a:round/>
                  <a:headEnd type="none" w="med" len="med"/>
                  <a:tailEnd type="none" w="med" len="med"/>
                </a:ln>
              </p:spPr>
              <p:txBody>
                <a:bodyPr wrap="none" lIns="114195" tIns="58683" rIns="114195" bIns="58683">
                  <a:spAutoFit/>
                </a:bodyPr>
                <a:lstStyle/>
                <a:p>
                  <a:endParaRPr lang="en-US"/>
                </a:p>
              </p:txBody>
            </p:sp>
            <p:sp>
              <p:nvSpPr>
                <p:cNvPr id="24655" name="Freeform 48"/>
                <p:cNvSpPr/>
                <p:nvPr/>
              </p:nvSpPr>
              <p:spPr bwMode="auto">
                <a:xfrm>
                  <a:off x="817" y="1465"/>
                  <a:ext cx="447" cy="122"/>
                </a:xfrm>
                <a:custGeom>
                  <a:avLst/>
                  <a:gdLst>
                    <a:gd name="T0" fmla="*/ 45 w 447"/>
                    <a:gd name="T1" fmla="*/ 121 h 122"/>
                    <a:gd name="T2" fmla="*/ 68 w 447"/>
                    <a:gd name="T3" fmla="*/ 121 h 122"/>
                    <a:gd name="T4" fmla="*/ 120 w 447"/>
                    <a:gd name="T5" fmla="*/ 117 h 122"/>
                    <a:gd name="T6" fmla="*/ 170 w 447"/>
                    <a:gd name="T7" fmla="*/ 108 h 122"/>
                    <a:gd name="T8" fmla="*/ 193 w 447"/>
                    <a:gd name="T9" fmla="*/ 103 h 122"/>
                    <a:gd name="T10" fmla="*/ 210 w 447"/>
                    <a:gd name="T11" fmla="*/ 100 h 122"/>
                    <a:gd name="T12" fmla="*/ 246 w 447"/>
                    <a:gd name="T13" fmla="*/ 97 h 122"/>
                    <a:gd name="T14" fmla="*/ 286 w 447"/>
                    <a:gd name="T15" fmla="*/ 95 h 122"/>
                    <a:gd name="T16" fmla="*/ 315 w 447"/>
                    <a:gd name="T17" fmla="*/ 92 h 122"/>
                    <a:gd name="T18" fmla="*/ 338 w 447"/>
                    <a:gd name="T19" fmla="*/ 89 h 122"/>
                    <a:gd name="T20" fmla="*/ 382 w 447"/>
                    <a:gd name="T21" fmla="*/ 80 h 122"/>
                    <a:gd name="T22" fmla="*/ 413 w 447"/>
                    <a:gd name="T23" fmla="*/ 73 h 122"/>
                    <a:gd name="T24" fmla="*/ 439 w 447"/>
                    <a:gd name="T25" fmla="*/ 64 h 122"/>
                    <a:gd name="T26" fmla="*/ 446 w 447"/>
                    <a:gd name="T27" fmla="*/ 54 h 122"/>
                    <a:gd name="T28" fmla="*/ 446 w 447"/>
                    <a:gd name="T29" fmla="*/ 42 h 122"/>
                    <a:gd name="T30" fmla="*/ 446 w 447"/>
                    <a:gd name="T31" fmla="*/ 29 h 122"/>
                    <a:gd name="T32" fmla="*/ 438 w 447"/>
                    <a:gd name="T33" fmla="*/ 14 h 122"/>
                    <a:gd name="T34" fmla="*/ 415 w 447"/>
                    <a:gd name="T35" fmla="*/ 4 h 122"/>
                    <a:gd name="T36" fmla="*/ 378 w 447"/>
                    <a:gd name="T37" fmla="*/ 4 h 122"/>
                    <a:gd name="T38" fmla="*/ 336 w 447"/>
                    <a:gd name="T39" fmla="*/ 7 h 122"/>
                    <a:gd name="T40" fmla="*/ 308 w 447"/>
                    <a:gd name="T41" fmla="*/ 7 h 122"/>
                    <a:gd name="T42" fmla="*/ 280 w 447"/>
                    <a:gd name="T43" fmla="*/ 5 h 122"/>
                    <a:gd name="T44" fmla="*/ 246 w 447"/>
                    <a:gd name="T45" fmla="*/ 9 h 122"/>
                    <a:gd name="T46" fmla="*/ 208 w 447"/>
                    <a:gd name="T47" fmla="*/ 11 h 122"/>
                    <a:gd name="T48" fmla="*/ 179 w 447"/>
                    <a:gd name="T49" fmla="*/ 8 h 122"/>
                    <a:gd name="T50" fmla="*/ 132 w 447"/>
                    <a:gd name="T51" fmla="*/ 6 h 122"/>
                    <a:gd name="T52" fmla="*/ 84 w 447"/>
                    <a:gd name="T53" fmla="*/ 3 h 122"/>
                    <a:gd name="T54" fmla="*/ 42 w 447"/>
                    <a:gd name="T55" fmla="*/ 0 h 122"/>
                    <a:gd name="T56" fmla="*/ 0 w 447"/>
                    <a:gd name="T57" fmla="*/ 2 h 122"/>
                    <a:gd name="T58" fmla="*/ 11 w 447"/>
                    <a:gd name="T59" fmla="*/ 116 h 122"/>
                    <a:gd name="T60" fmla="*/ 45 w 447"/>
                    <a:gd name="T61" fmla="*/ 121 h 1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7"/>
                    <a:gd name="T94" fmla="*/ 0 h 122"/>
                    <a:gd name="T95" fmla="*/ 447 w 447"/>
                    <a:gd name="T96" fmla="*/ 122 h 1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7" h="122">
                      <a:moveTo>
                        <a:pt x="45" y="121"/>
                      </a:moveTo>
                      <a:lnTo>
                        <a:pt x="68" y="121"/>
                      </a:lnTo>
                      <a:lnTo>
                        <a:pt x="120" y="117"/>
                      </a:lnTo>
                      <a:lnTo>
                        <a:pt x="170" y="108"/>
                      </a:lnTo>
                      <a:lnTo>
                        <a:pt x="193" y="103"/>
                      </a:lnTo>
                      <a:lnTo>
                        <a:pt x="210" y="100"/>
                      </a:lnTo>
                      <a:lnTo>
                        <a:pt x="246" y="97"/>
                      </a:lnTo>
                      <a:lnTo>
                        <a:pt x="286" y="95"/>
                      </a:lnTo>
                      <a:lnTo>
                        <a:pt x="315" y="92"/>
                      </a:lnTo>
                      <a:lnTo>
                        <a:pt x="338" y="89"/>
                      </a:lnTo>
                      <a:lnTo>
                        <a:pt x="382" y="80"/>
                      </a:lnTo>
                      <a:lnTo>
                        <a:pt x="413" y="73"/>
                      </a:lnTo>
                      <a:lnTo>
                        <a:pt x="439" y="64"/>
                      </a:lnTo>
                      <a:lnTo>
                        <a:pt x="446" y="54"/>
                      </a:lnTo>
                      <a:lnTo>
                        <a:pt x="446" y="42"/>
                      </a:lnTo>
                      <a:lnTo>
                        <a:pt x="446" y="29"/>
                      </a:lnTo>
                      <a:lnTo>
                        <a:pt x="438" y="14"/>
                      </a:lnTo>
                      <a:lnTo>
                        <a:pt x="415" y="4"/>
                      </a:lnTo>
                      <a:lnTo>
                        <a:pt x="378" y="4"/>
                      </a:lnTo>
                      <a:lnTo>
                        <a:pt x="336" y="7"/>
                      </a:lnTo>
                      <a:lnTo>
                        <a:pt x="308" y="7"/>
                      </a:lnTo>
                      <a:lnTo>
                        <a:pt x="280" y="5"/>
                      </a:lnTo>
                      <a:lnTo>
                        <a:pt x="246" y="9"/>
                      </a:lnTo>
                      <a:lnTo>
                        <a:pt x="208" y="11"/>
                      </a:lnTo>
                      <a:lnTo>
                        <a:pt x="179" y="8"/>
                      </a:lnTo>
                      <a:lnTo>
                        <a:pt x="132" y="6"/>
                      </a:lnTo>
                      <a:lnTo>
                        <a:pt x="84" y="3"/>
                      </a:lnTo>
                      <a:lnTo>
                        <a:pt x="42" y="0"/>
                      </a:lnTo>
                      <a:lnTo>
                        <a:pt x="0" y="2"/>
                      </a:lnTo>
                      <a:lnTo>
                        <a:pt x="11" y="116"/>
                      </a:lnTo>
                      <a:lnTo>
                        <a:pt x="45" y="121"/>
                      </a:lnTo>
                    </a:path>
                  </a:pathLst>
                </a:custGeom>
                <a:solidFill>
                  <a:srgbClr val="FCD1C1"/>
                </a:solidFill>
                <a:ln w="12700" cap="rnd" cmpd="sng">
                  <a:solidFill>
                    <a:srgbClr val="000000"/>
                  </a:solidFill>
                  <a:prstDash val="solid"/>
                  <a:round/>
                  <a:headEnd type="none" w="med" len="med"/>
                  <a:tailEnd type="none" w="med" len="med"/>
                </a:ln>
              </p:spPr>
              <p:txBody>
                <a:bodyPr wrap="none" lIns="114195" tIns="58683" rIns="114195" bIns="58683">
                  <a:spAutoFit/>
                </a:bodyPr>
                <a:lstStyle/>
                <a:p>
                  <a:endParaRPr lang="en-US"/>
                </a:p>
              </p:txBody>
            </p:sp>
            <p:sp>
              <p:nvSpPr>
                <p:cNvPr id="24656" name="Freeform 49"/>
                <p:cNvSpPr/>
                <p:nvPr/>
              </p:nvSpPr>
              <p:spPr bwMode="auto">
                <a:xfrm>
                  <a:off x="784" y="1830"/>
                  <a:ext cx="12" cy="95"/>
                </a:xfrm>
                <a:custGeom>
                  <a:avLst/>
                  <a:gdLst>
                    <a:gd name="T0" fmla="*/ 6 w 12"/>
                    <a:gd name="T1" fmla="*/ 94 h 95"/>
                    <a:gd name="T2" fmla="*/ 1 w 12"/>
                    <a:gd name="T3" fmla="*/ 66 h 95"/>
                    <a:gd name="T4" fmla="*/ 0 w 12"/>
                    <a:gd name="T5" fmla="*/ 44 h 95"/>
                    <a:gd name="T6" fmla="*/ 6 w 12"/>
                    <a:gd name="T7" fmla="*/ 15 h 95"/>
                    <a:gd name="T8" fmla="*/ 11 w 12"/>
                    <a:gd name="T9" fmla="*/ 0 h 95"/>
                    <a:gd name="T10" fmla="*/ 0 60000 65536"/>
                    <a:gd name="T11" fmla="*/ 0 60000 65536"/>
                    <a:gd name="T12" fmla="*/ 0 60000 65536"/>
                    <a:gd name="T13" fmla="*/ 0 60000 65536"/>
                    <a:gd name="T14" fmla="*/ 0 60000 65536"/>
                    <a:gd name="T15" fmla="*/ 0 w 12"/>
                    <a:gd name="T16" fmla="*/ 0 h 95"/>
                    <a:gd name="T17" fmla="*/ 12 w 12"/>
                    <a:gd name="T18" fmla="*/ 95 h 95"/>
                  </a:gdLst>
                  <a:ahLst/>
                  <a:cxnLst>
                    <a:cxn ang="T10">
                      <a:pos x="T0" y="T1"/>
                    </a:cxn>
                    <a:cxn ang="T11">
                      <a:pos x="T2" y="T3"/>
                    </a:cxn>
                    <a:cxn ang="T12">
                      <a:pos x="T4" y="T5"/>
                    </a:cxn>
                    <a:cxn ang="T13">
                      <a:pos x="T6" y="T7"/>
                    </a:cxn>
                    <a:cxn ang="T14">
                      <a:pos x="T8" y="T9"/>
                    </a:cxn>
                  </a:cxnLst>
                  <a:rect l="T15" t="T16" r="T17" b="T18"/>
                  <a:pathLst>
                    <a:path w="12" h="95">
                      <a:moveTo>
                        <a:pt x="6" y="94"/>
                      </a:moveTo>
                      <a:lnTo>
                        <a:pt x="1" y="66"/>
                      </a:lnTo>
                      <a:lnTo>
                        <a:pt x="0" y="44"/>
                      </a:lnTo>
                      <a:lnTo>
                        <a:pt x="6" y="15"/>
                      </a:lnTo>
                      <a:lnTo>
                        <a:pt x="11" y="0"/>
                      </a:lnTo>
                    </a:path>
                  </a:pathLst>
                </a:custGeom>
                <a:solidFill>
                  <a:srgbClr val="FCD1C1"/>
                </a:solidFill>
                <a:ln w="12700" cap="rnd" cmpd="sng">
                  <a:solidFill>
                    <a:srgbClr val="000000"/>
                  </a:solidFill>
                  <a:prstDash val="solid"/>
                  <a:round/>
                  <a:headEnd type="none" w="med" len="med"/>
                  <a:tailEnd type="none" w="med" len="med"/>
                </a:ln>
              </p:spPr>
              <p:txBody>
                <a:bodyPr wrap="none" lIns="114195" tIns="58683" rIns="114195" bIns="58683">
                  <a:spAutoFit/>
                </a:bodyPr>
                <a:lstStyle/>
                <a:p>
                  <a:endParaRPr lang="en-US"/>
                </a:p>
              </p:txBody>
            </p:sp>
            <p:sp>
              <p:nvSpPr>
                <p:cNvPr id="24657" name="Freeform 50"/>
                <p:cNvSpPr/>
                <p:nvPr/>
              </p:nvSpPr>
              <p:spPr bwMode="auto">
                <a:xfrm>
                  <a:off x="482" y="1546"/>
                  <a:ext cx="6" cy="78"/>
                </a:xfrm>
                <a:custGeom>
                  <a:avLst/>
                  <a:gdLst>
                    <a:gd name="T0" fmla="*/ 5 w 6"/>
                    <a:gd name="T1" fmla="*/ 0 h 78"/>
                    <a:gd name="T2" fmla="*/ 0 w 6"/>
                    <a:gd name="T3" fmla="*/ 30 h 78"/>
                    <a:gd name="T4" fmla="*/ 0 w 6"/>
                    <a:gd name="T5" fmla="*/ 62 h 78"/>
                    <a:gd name="T6" fmla="*/ 3 w 6"/>
                    <a:gd name="T7" fmla="*/ 77 h 78"/>
                    <a:gd name="T8" fmla="*/ 0 60000 65536"/>
                    <a:gd name="T9" fmla="*/ 0 60000 65536"/>
                    <a:gd name="T10" fmla="*/ 0 60000 65536"/>
                    <a:gd name="T11" fmla="*/ 0 60000 65536"/>
                    <a:gd name="T12" fmla="*/ 0 w 6"/>
                    <a:gd name="T13" fmla="*/ 0 h 78"/>
                    <a:gd name="T14" fmla="*/ 6 w 6"/>
                    <a:gd name="T15" fmla="*/ 78 h 78"/>
                  </a:gdLst>
                  <a:ahLst/>
                  <a:cxnLst>
                    <a:cxn ang="T8">
                      <a:pos x="T0" y="T1"/>
                    </a:cxn>
                    <a:cxn ang="T9">
                      <a:pos x="T2" y="T3"/>
                    </a:cxn>
                    <a:cxn ang="T10">
                      <a:pos x="T4" y="T5"/>
                    </a:cxn>
                    <a:cxn ang="T11">
                      <a:pos x="T6" y="T7"/>
                    </a:cxn>
                  </a:cxnLst>
                  <a:rect l="T12" t="T13" r="T14" b="T15"/>
                  <a:pathLst>
                    <a:path w="6" h="78">
                      <a:moveTo>
                        <a:pt x="5" y="0"/>
                      </a:moveTo>
                      <a:lnTo>
                        <a:pt x="0" y="30"/>
                      </a:lnTo>
                      <a:lnTo>
                        <a:pt x="0" y="62"/>
                      </a:lnTo>
                      <a:lnTo>
                        <a:pt x="3" y="77"/>
                      </a:lnTo>
                    </a:path>
                  </a:pathLst>
                </a:custGeom>
                <a:solidFill>
                  <a:srgbClr val="FCD1C1"/>
                </a:solidFill>
                <a:ln w="12700" cap="rnd" cmpd="sng">
                  <a:solidFill>
                    <a:srgbClr val="000000"/>
                  </a:solidFill>
                  <a:prstDash val="solid"/>
                  <a:round/>
                  <a:headEnd type="none" w="med" len="med"/>
                  <a:tailEnd type="none" w="med" len="med"/>
                </a:ln>
              </p:spPr>
              <p:txBody>
                <a:bodyPr wrap="none" lIns="114195" tIns="58683" rIns="114195" bIns="58683">
                  <a:spAutoFit/>
                </a:bodyPr>
                <a:lstStyle/>
                <a:p>
                  <a:endParaRPr lang="en-US"/>
                </a:p>
              </p:txBody>
            </p:sp>
            <p:sp>
              <p:nvSpPr>
                <p:cNvPr id="24658" name="Freeform 51"/>
                <p:cNvSpPr/>
                <p:nvPr/>
              </p:nvSpPr>
              <p:spPr bwMode="auto">
                <a:xfrm>
                  <a:off x="722" y="1763"/>
                  <a:ext cx="205" cy="159"/>
                </a:xfrm>
                <a:custGeom>
                  <a:avLst/>
                  <a:gdLst>
                    <a:gd name="T0" fmla="*/ 165 w 205"/>
                    <a:gd name="T1" fmla="*/ 158 h 159"/>
                    <a:gd name="T2" fmla="*/ 140 w 205"/>
                    <a:gd name="T3" fmla="*/ 155 h 159"/>
                    <a:gd name="T4" fmla="*/ 117 w 205"/>
                    <a:gd name="T5" fmla="*/ 141 h 159"/>
                    <a:gd name="T6" fmla="*/ 96 w 205"/>
                    <a:gd name="T7" fmla="*/ 118 h 159"/>
                    <a:gd name="T8" fmla="*/ 91 w 205"/>
                    <a:gd name="T9" fmla="*/ 102 h 159"/>
                    <a:gd name="T10" fmla="*/ 85 w 205"/>
                    <a:gd name="T11" fmla="*/ 89 h 159"/>
                    <a:gd name="T12" fmla="*/ 64 w 205"/>
                    <a:gd name="T13" fmla="*/ 81 h 159"/>
                    <a:gd name="T14" fmla="*/ 35 w 205"/>
                    <a:gd name="T15" fmla="*/ 70 h 159"/>
                    <a:gd name="T16" fmla="*/ 8 w 205"/>
                    <a:gd name="T17" fmla="*/ 56 h 159"/>
                    <a:gd name="T18" fmla="*/ 0 w 205"/>
                    <a:gd name="T19" fmla="*/ 41 h 159"/>
                    <a:gd name="T20" fmla="*/ 0 w 205"/>
                    <a:gd name="T21" fmla="*/ 20 h 159"/>
                    <a:gd name="T22" fmla="*/ 6 w 205"/>
                    <a:gd name="T23" fmla="*/ 6 h 159"/>
                    <a:gd name="T24" fmla="*/ 23 w 205"/>
                    <a:gd name="T25" fmla="*/ 0 h 159"/>
                    <a:gd name="T26" fmla="*/ 41 w 205"/>
                    <a:gd name="T27" fmla="*/ 1 h 159"/>
                    <a:gd name="T28" fmla="*/ 75 w 205"/>
                    <a:gd name="T29" fmla="*/ 8 h 159"/>
                    <a:gd name="T30" fmla="*/ 102 w 205"/>
                    <a:gd name="T31" fmla="*/ 22 h 159"/>
                    <a:gd name="T32" fmla="*/ 126 w 205"/>
                    <a:gd name="T33" fmla="*/ 38 h 159"/>
                    <a:gd name="T34" fmla="*/ 176 w 205"/>
                    <a:gd name="T35" fmla="*/ 68 h 159"/>
                    <a:gd name="T36" fmla="*/ 198 w 205"/>
                    <a:gd name="T37" fmla="*/ 88 h 159"/>
                    <a:gd name="T38" fmla="*/ 204 w 205"/>
                    <a:gd name="T39" fmla="*/ 115 h 159"/>
                    <a:gd name="T40" fmla="*/ 200 w 205"/>
                    <a:gd name="T41" fmla="*/ 130 h 159"/>
                    <a:gd name="T42" fmla="*/ 193 w 205"/>
                    <a:gd name="T43" fmla="*/ 141 h 159"/>
                    <a:gd name="T44" fmla="*/ 179 w 205"/>
                    <a:gd name="T45" fmla="*/ 152 h 159"/>
                    <a:gd name="T46" fmla="*/ 165 w 205"/>
                    <a:gd name="T47" fmla="*/ 158 h 1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5"/>
                    <a:gd name="T73" fmla="*/ 0 h 159"/>
                    <a:gd name="T74" fmla="*/ 205 w 205"/>
                    <a:gd name="T75" fmla="*/ 159 h 1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5" h="159">
                      <a:moveTo>
                        <a:pt x="165" y="158"/>
                      </a:moveTo>
                      <a:lnTo>
                        <a:pt x="140" y="155"/>
                      </a:lnTo>
                      <a:lnTo>
                        <a:pt x="117" y="141"/>
                      </a:lnTo>
                      <a:lnTo>
                        <a:pt x="96" y="118"/>
                      </a:lnTo>
                      <a:lnTo>
                        <a:pt x="91" y="102"/>
                      </a:lnTo>
                      <a:lnTo>
                        <a:pt x="85" y="89"/>
                      </a:lnTo>
                      <a:lnTo>
                        <a:pt x="64" y="81"/>
                      </a:lnTo>
                      <a:lnTo>
                        <a:pt x="35" y="70"/>
                      </a:lnTo>
                      <a:lnTo>
                        <a:pt x="8" y="56"/>
                      </a:lnTo>
                      <a:lnTo>
                        <a:pt x="0" y="41"/>
                      </a:lnTo>
                      <a:lnTo>
                        <a:pt x="0" y="20"/>
                      </a:lnTo>
                      <a:lnTo>
                        <a:pt x="6" y="6"/>
                      </a:lnTo>
                      <a:lnTo>
                        <a:pt x="23" y="0"/>
                      </a:lnTo>
                      <a:lnTo>
                        <a:pt x="41" y="1"/>
                      </a:lnTo>
                      <a:lnTo>
                        <a:pt x="75" y="8"/>
                      </a:lnTo>
                      <a:lnTo>
                        <a:pt x="102" y="22"/>
                      </a:lnTo>
                      <a:lnTo>
                        <a:pt x="126" y="38"/>
                      </a:lnTo>
                      <a:lnTo>
                        <a:pt x="176" y="68"/>
                      </a:lnTo>
                      <a:lnTo>
                        <a:pt x="198" y="88"/>
                      </a:lnTo>
                      <a:lnTo>
                        <a:pt x="204" y="115"/>
                      </a:lnTo>
                      <a:lnTo>
                        <a:pt x="200" y="130"/>
                      </a:lnTo>
                      <a:lnTo>
                        <a:pt x="193" y="141"/>
                      </a:lnTo>
                      <a:lnTo>
                        <a:pt x="179" y="152"/>
                      </a:lnTo>
                      <a:lnTo>
                        <a:pt x="165" y="158"/>
                      </a:lnTo>
                    </a:path>
                  </a:pathLst>
                </a:custGeom>
                <a:solidFill>
                  <a:srgbClr val="FCD1C1"/>
                </a:solidFill>
                <a:ln w="12700" cap="rnd" cmpd="sng">
                  <a:solidFill>
                    <a:srgbClr val="000000"/>
                  </a:solidFill>
                  <a:prstDash val="solid"/>
                  <a:round/>
                  <a:headEnd type="none" w="med" len="med"/>
                  <a:tailEnd type="none" w="med" len="med"/>
                </a:ln>
              </p:spPr>
              <p:txBody>
                <a:bodyPr wrap="none" lIns="114195" tIns="58683" rIns="114195" bIns="58683">
                  <a:spAutoFit/>
                </a:bodyPr>
                <a:lstStyle/>
                <a:p>
                  <a:endParaRPr lang="en-US"/>
                </a:p>
              </p:txBody>
            </p:sp>
            <p:sp>
              <p:nvSpPr>
                <p:cNvPr id="24659" name="Freeform 52"/>
                <p:cNvSpPr/>
                <p:nvPr/>
              </p:nvSpPr>
              <p:spPr bwMode="auto">
                <a:xfrm>
                  <a:off x="728" y="1770"/>
                  <a:ext cx="48" cy="43"/>
                </a:xfrm>
                <a:custGeom>
                  <a:avLst/>
                  <a:gdLst>
                    <a:gd name="T0" fmla="*/ 47 w 48"/>
                    <a:gd name="T1" fmla="*/ 7 h 43"/>
                    <a:gd name="T2" fmla="*/ 47 w 48"/>
                    <a:gd name="T3" fmla="*/ 24 h 43"/>
                    <a:gd name="T4" fmla="*/ 41 w 48"/>
                    <a:gd name="T5" fmla="*/ 41 h 43"/>
                    <a:gd name="T6" fmla="*/ 23 w 48"/>
                    <a:gd name="T7" fmla="*/ 42 h 43"/>
                    <a:gd name="T8" fmla="*/ 9 w 48"/>
                    <a:gd name="T9" fmla="*/ 37 h 43"/>
                    <a:gd name="T10" fmla="*/ 0 w 48"/>
                    <a:gd name="T11" fmla="*/ 21 h 43"/>
                    <a:gd name="T12" fmla="*/ 5 w 48"/>
                    <a:gd name="T13" fmla="*/ 9 h 43"/>
                    <a:gd name="T14" fmla="*/ 13 w 48"/>
                    <a:gd name="T15" fmla="*/ 4 h 43"/>
                    <a:gd name="T16" fmla="*/ 25 w 48"/>
                    <a:gd name="T17" fmla="*/ 0 h 43"/>
                    <a:gd name="T18" fmla="*/ 40 w 48"/>
                    <a:gd name="T19" fmla="*/ 1 h 43"/>
                    <a:gd name="T20" fmla="*/ 47 w 48"/>
                    <a:gd name="T21" fmla="*/ 7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3"/>
                    <a:gd name="T35" fmla="*/ 48 w 48"/>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3">
                      <a:moveTo>
                        <a:pt x="47" y="7"/>
                      </a:moveTo>
                      <a:lnTo>
                        <a:pt x="47" y="24"/>
                      </a:lnTo>
                      <a:lnTo>
                        <a:pt x="41" y="41"/>
                      </a:lnTo>
                      <a:lnTo>
                        <a:pt x="23" y="42"/>
                      </a:lnTo>
                      <a:lnTo>
                        <a:pt x="9" y="37"/>
                      </a:lnTo>
                      <a:lnTo>
                        <a:pt x="0" y="21"/>
                      </a:lnTo>
                      <a:lnTo>
                        <a:pt x="5" y="9"/>
                      </a:lnTo>
                      <a:lnTo>
                        <a:pt x="13" y="4"/>
                      </a:lnTo>
                      <a:lnTo>
                        <a:pt x="25" y="0"/>
                      </a:lnTo>
                      <a:lnTo>
                        <a:pt x="40" y="1"/>
                      </a:lnTo>
                      <a:lnTo>
                        <a:pt x="47" y="7"/>
                      </a:lnTo>
                    </a:path>
                  </a:pathLst>
                </a:custGeom>
                <a:solidFill>
                  <a:srgbClr val="FCD1C1"/>
                </a:solidFill>
                <a:ln w="12700" cap="rnd" cmpd="sng">
                  <a:solidFill>
                    <a:srgbClr val="000000"/>
                  </a:solidFill>
                  <a:prstDash val="solid"/>
                  <a:round/>
                  <a:headEnd type="none" w="med" len="med"/>
                  <a:tailEnd type="none" w="med" len="med"/>
                </a:ln>
              </p:spPr>
              <p:txBody>
                <a:bodyPr wrap="none" lIns="114195" tIns="58683" rIns="114195" bIns="58683">
                  <a:spAutoFit/>
                </a:bodyPr>
                <a:lstStyle/>
                <a:p>
                  <a:endParaRPr lang="en-US"/>
                </a:p>
              </p:txBody>
            </p:sp>
            <p:sp>
              <p:nvSpPr>
                <p:cNvPr id="24660" name="Freeform 53"/>
                <p:cNvSpPr/>
                <p:nvPr/>
              </p:nvSpPr>
              <p:spPr bwMode="auto">
                <a:xfrm>
                  <a:off x="805" y="1847"/>
                  <a:ext cx="19" cy="4"/>
                </a:xfrm>
                <a:custGeom>
                  <a:avLst/>
                  <a:gdLst>
                    <a:gd name="T0" fmla="*/ 0 w 19"/>
                    <a:gd name="T1" fmla="*/ 3 h 4"/>
                    <a:gd name="T2" fmla="*/ 11 w 19"/>
                    <a:gd name="T3" fmla="*/ 3 h 4"/>
                    <a:gd name="T4" fmla="*/ 18 w 19"/>
                    <a:gd name="T5" fmla="*/ 0 h 4"/>
                    <a:gd name="T6" fmla="*/ 0 60000 65536"/>
                    <a:gd name="T7" fmla="*/ 0 60000 65536"/>
                    <a:gd name="T8" fmla="*/ 0 60000 65536"/>
                    <a:gd name="T9" fmla="*/ 0 w 19"/>
                    <a:gd name="T10" fmla="*/ 0 h 4"/>
                    <a:gd name="T11" fmla="*/ 19 w 19"/>
                    <a:gd name="T12" fmla="*/ 4 h 4"/>
                  </a:gdLst>
                  <a:ahLst/>
                  <a:cxnLst>
                    <a:cxn ang="T6">
                      <a:pos x="T0" y="T1"/>
                    </a:cxn>
                    <a:cxn ang="T7">
                      <a:pos x="T2" y="T3"/>
                    </a:cxn>
                    <a:cxn ang="T8">
                      <a:pos x="T4" y="T5"/>
                    </a:cxn>
                  </a:cxnLst>
                  <a:rect l="T9" t="T10" r="T11" b="T12"/>
                  <a:pathLst>
                    <a:path w="19" h="4">
                      <a:moveTo>
                        <a:pt x="0" y="3"/>
                      </a:moveTo>
                      <a:lnTo>
                        <a:pt x="11" y="3"/>
                      </a:lnTo>
                      <a:lnTo>
                        <a:pt x="18" y="0"/>
                      </a:lnTo>
                    </a:path>
                  </a:pathLst>
                </a:custGeom>
                <a:solidFill>
                  <a:srgbClr val="FCD1C1"/>
                </a:solidFill>
                <a:ln w="12700" cap="rnd" cmpd="sng">
                  <a:solidFill>
                    <a:srgbClr val="000000"/>
                  </a:solidFill>
                  <a:prstDash val="solid"/>
                  <a:round/>
                  <a:headEnd type="none" w="med" len="med"/>
                  <a:tailEnd type="none" w="med" len="med"/>
                </a:ln>
              </p:spPr>
              <p:txBody>
                <a:bodyPr wrap="none" lIns="114195" tIns="58683" rIns="114195" bIns="58683">
                  <a:spAutoFit/>
                </a:bodyPr>
                <a:lstStyle/>
                <a:p>
                  <a:endParaRPr lang="en-US"/>
                </a:p>
              </p:txBody>
            </p:sp>
            <p:sp>
              <p:nvSpPr>
                <p:cNvPr id="24661" name="Freeform 54"/>
                <p:cNvSpPr/>
                <p:nvPr/>
              </p:nvSpPr>
              <p:spPr bwMode="auto">
                <a:xfrm>
                  <a:off x="556" y="1189"/>
                  <a:ext cx="150" cy="318"/>
                </a:xfrm>
                <a:custGeom>
                  <a:avLst/>
                  <a:gdLst>
                    <a:gd name="T0" fmla="*/ 0 w 150"/>
                    <a:gd name="T1" fmla="*/ 299 h 318"/>
                    <a:gd name="T2" fmla="*/ 20 w 150"/>
                    <a:gd name="T3" fmla="*/ 247 h 318"/>
                    <a:gd name="T4" fmla="*/ 37 w 150"/>
                    <a:gd name="T5" fmla="*/ 194 h 318"/>
                    <a:gd name="T6" fmla="*/ 64 w 150"/>
                    <a:gd name="T7" fmla="*/ 141 h 318"/>
                    <a:gd name="T8" fmla="*/ 75 w 150"/>
                    <a:gd name="T9" fmla="*/ 106 h 318"/>
                    <a:gd name="T10" fmla="*/ 75 w 150"/>
                    <a:gd name="T11" fmla="*/ 95 h 318"/>
                    <a:gd name="T12" fmla="*/ 75 w 150"/>
                    <a:gd name="T13" fmla="*/ 77 h 318"/>
                    <a:gd name="T14" fmla="*/ 75 w 150"/>
                    <a:gd name="T15" fmla="*/ 56 h 318"/>
                    <a:gd name="T16" fmla="*/ 75 w 150"/>
                    <a:gd name="T17" fmla="*/ 39 h 318"/>
                    <a:gd name="T18" fmla="*/ 75 w 150"/>
                    <a:gd name="T19" fmla="*/ 14 h 318"/>
                    <a:gd name="T20" fmla="*/ 88 w 150"/>
                    <a:gd name="T21" fmla="*/ 0 h 318"/>
                    <a:gd name="T22" fmla="*/ 109 w 150"/>
                    <a:gd name="T23" fmla="*/ 0 h 318"/>
                    <a:gd name="T24" fmla="*/ 129 w 150"/>
                    <a:gd name="T25" fmla="*/ 18 h 318"/>
                    <a:gd name="T26" fmla="*/ 142 w 150"/>
                    <a:gd name="T27" fmla="*/ 39 h 318"/>
                    <a:gd name="T28" fmla="*/ 149 w 150"/>
                    <a:gd name="T29" fmla="*/ 77 h 318"/>
                    <a:gd name="T30" fmla="*/ 146 w 150"/>
                    <a:gd name="T31" fmla="*/ 141 h 318"/>
                    <a:gd name="T32" fmla="*/ 142 w 150"/>
                    <a:gd name="T33" fmla="*/ 197 h 318"/>
                    <a:gd name="T34" fmla="*/ 142 w 150"/>
                    <a:gd name="T35" fmla="*/ 236 h 318"/>
                    <a:gd name="T36" fmla="*/ 132 w 150"/>
                    <a:gd name="T37" fmla="*/ 268 h 318"/>
                    <a:gd name="T38" fmla="*/ 102 w 150"/>
                    <a:gd name="T39" fmla="*/ 314 h 318"/>
                    <a:gd name="T40" fmla="*/ 68 w 150"/>
                    <a:gd name="T41" fmla="*/ 317 h 318"/>
                    <a:gd name="T42" fmla="*/ 0 w 150"/>
                    <a:gd name="T43" fmla="*/ 299 h 3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0"/>
                    <a:gd name="T67" fmla="*/ 0 h 318"/>
                    <a:gd name="T68" fmla="*/ 150 w 150"/>
                    <a:gd name="T69" fmla="*/ 318 h 3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0" h="318">
                      <a:moveTo>
                        <a:pt x="0" y="299"/>
                      </a:moveTo>
                      <a:lnTo>
                        <a:pt x="20" y="247"/>
                      </a:lnTo>
                      <a:lnTo>
                        <a:pt x="37" y="194"/>
                      </a:lnTo>
                      <a:lnTo>
                        <a:pt x="64" y="141"/>
                      </a:lnTo>
                      <a:lnTo>
                        <a:pt x="75" y="106"/>
                      </a:lnTo>
                      <a:lnTo>
                        <a:pt x="75" y="95"/>
                      </a:lnTo>
                      <a:lnTo>
                        <a:pt x="75" y="77"/>
                      </a:lnTo>
                      <a:lnTo>
                        <a:pt x="75" y="56"/>
                      </a:lnTo>
                      <a:lnTo>
                        <a:pt x="75" y="39"/>
                      </a:lnTo>
                      <a:lnTo>
                        <a:pt x="75" y="14"/>
                      </a:lnTo>
                      <a:lnTo>
                        <a:pt x="88" y="0"/>
                      </a:lnTo>
                      <a:lnTo>
                        <a:pt x="109" y="0"/>
                      </a:lnTo>
                      <a:lnTo>
                        <a:pt x="129" y="18"/>
                      </a:lnTo>
                      <a:lnTo>
                        <a:pt x="142" y="39"/>
                      </a:lnTo>
                      <a:lnTo>
                        <a:pt x="149" y="77"/>
                      </a:lnTo>
                      <a:lnTo>
                        <a:pt x="146" y="141"/>
                      </a:lnTo>
                      <a:lnTo>
                        <a:pt x="142" y="197"/>
                      </a:lnTo>
                      <a:lnTo>
                        <a:pt x="142" y="236"/>
                      </a:lnTo>
                      <a:lnTo>
                        <a:pt x="132" y="268"/>
                      </a:lnTo>
                      <a:lnTo>
                        <a:pt x="102" y="314"/>
                      </a:lnTo>
                      <a:lnTo>
                        <a:pt x="68" y="317"/>
                      </a:lnTo>
                      <a:lnTo>
                        <a:pt x="0" y="299"/>
                      </a:lnTo>
                    </a:path>
                  </a:pathLst>
                </a:custGeom>
                <a:solidFill>
                  <a:srgbClr val="FCD1C1"/>
                </a:solidFill>
                <a:ln w="12700" cap="rnd" cmpd="sng">
                  <a:solidFill>
                    <a:schemeClr val="bg2"/>
                  </a:solidFill>
                  <a:prstDash val="solid"/>
                  <a:round/>
                  <a:headEnd type="none" w="med" len="med"/>
                  <a:tailEnd type="none" w="med" len="med"/>
                </a:ln>
              </p:spPr>
              <p:txBody>
                <a:bodyPr wrap="none" lIns="114195" tIns="58683" rIns="114195" bIns="58683">
                  <a:spAutoFit/>
                </a:bodyPr>
                <a:lstStyle/>
                <a:p>
                  <a:endParaRPr lang="en-US"/>
                </a:p>
              </p:txBody>
            </p:sp>
            <p:sp>
              <p:nvSpPr>
                <p:cNvPr id="24662" name="Freeform 55"/>
                <p:cNvSpPr/>
                <p:nvPr/>
              </p:nvSpPr>
              <p:spPr bwMode="auto">
                <a:xfrm>
                  <a:off x="633" y="1182"/>
                  <a:ext cx="47" cy="91"/>
                </a:xfrm>
                <a:custGeom>
                  <a:avLst/>
                  <a:gdLst>
                    <a:gd name="T0" fmla="*/ 3 w 47"/>
                    <a:gd name="T1" fmla="*/ 90 h 91"/>
                    <a:gd name="T2" fmla="*/ 27 w 47"/>
                    <a:gd name="T3" fmla="*/ 90 h 91"/>
                    <a:gd name="T4" fmla="*/ 37 w 47"/>
                    <a:gd name="T5" fmla="*/ 83 h 91"/>
                    <a:gd name="T6" fmla="*/ 44 w 47"/>
                    <a:gd name="T7" fmla="*/ 54 h 91"/>
                    <a:gd name="T8" fmla="*/ 46 w 47"/>
                    <a:gd name="T9" fmla="*/ 25 h 91"/>
                    <a:gd name="T10" fmla="*/ 43 w 47"/>
                    <a:gd name="T11" fmla="*/ 12 h 91"/>
                    <a:gd name="T12" fmla="*/ 26 w 47"/>
                    <a:gd name="T13" fmla="*/ 0 h 91"/>
                    <a:gd name="T14" fmla="*/ 11 w 47"/>
                    <a:gd name="T15" fmla="*/ 1 h 91"/>
                    <a:gd name="T16" fmla="*/ 2 w 47"/>
                    <a:gd name="T17" fmla="*/ 20 h 91"/>
                    <a:gd name="T18" fmla="*/ 0 w 47"/>
                    <a:gd name="T19" fmla="*/ 37 h 91"/>
                    <a:gd name="T20" fmla="*/ 0 w 47"/>
                    <a:gd name="T21" fmla="*/ 58 h 91"/>
                    <a:gd name="T22" fmla="*/ 3 w 47"/>
                    <a:gd name="T23" fmla="*/ 90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91"/>
                    <a:gd name="T38" fmla="*/ 47 w 47"/>
                    <a:gd name="T39" fmla="*/ 91 h 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91">
                      <a:moveTo>
                        <a:pt x="3" y="90"/>
                      </a:moveTo>
                      <a:lnTo>
                        <a:pt x="27" y="90"/>
                      </a:lnTo>
                      <a:lnTo>
                        <a:pt x="37" y="83"/>
                      </a:lnTo>
                      <a:lnTo>
                        <a:pt x="44" y="54"/>
                      </a:lnTo>
                      <a:lnTo>
                        <a:pt x="46" y="25"/>
                      </a:lnTo>
                      <a:lnTo>
                        <a:pt x="43" y="12"/>
                      </a:lnTo>
                      <a:lnTo>
                        <a:pt x="26" y="0"/>
                      </a:lnTo>
                      <a:lnTo>
                        <a:pt x="11" y="1"/>
                      </a:lnTo>
                      <a:lnTo>
                        <a:pt x="2" y="20"/>
                      </a:lnTo>
                      <a:lnTo>
                        <a:pt x="0" y="37"/>
                      </a:lnTo>
                      <a:lnTo>
                        <a:pt x="0" y="58"/>
                      </a:lnTo>
                      <a:lnTo>
                        <a:pt x="3" y="90"/>
                      </a:lnTo>
                    </a:path>
                  </a:pathLst>
                </a:custGeom>
                <a:solidFill>
                  <a:srgbClr val="FCD1C1"/>
                </a:solidFill>
                <a:ln w="12700" cap="rnd" cmpd="sng">
                  <a:solidFill>
                    <a:srgbClr val="000000"/>
                  </a:solidFill>
                  <a:prstDash val="solid"/>
                  <a:round/>
                  <a:headEnd type="none" w="med" len="med"/>
                  <a:tailEnd type="none" w="med" len="med"/>
                </a:ln>
              </p:spPr>
              <p:txBody>
                <a:bodyPr wrap="none" lIns="114195" tIns="58683" rIns="114195" bIns="58683">
                  <a:spAutoFit/>
                </a:bodyPr>
                <a:lstStyle/>
                <a:p>
                  <a:endParaRPr lang="en-US"/>
                </a:p>
              </p:txBody>
            </p:sp>
            <p:sp>
              <p:nvSpPr>
                <p:cNvPr id="24663" name="Freeform 56"/>
                <p:cNvSpPr/>
                <p:nvPr/>
              </p:nvSpPr>
              <p:spPr bwMode="auto">
                <a:xfrm>
                  <a:off x="530" y="1454"/>
                  <a:ext cx="122" cy="89"/>
                </a:xfrm>
                <a:custGeom>
                  <a:avLst/>
                  <a:gdLst>
                    <a:gd name="T0" fmla="*/ 40 w 122"/>
                    <a:gd name="T1" fmla="*/ 25 h 89"/>
                    <a:gd name="T2" fmla="*/ 0 w 122"/>
                    <a:gd name="T3" fmla="*/ 74 h 89"/>
                    <a:gd name="T4" fmla="*/ 98 w 122"/>
                    <a:gd name="T5" fmla="*/ 88 h 89"/>
                    <a:gd name="T6" fmla="*/ 121 w 122"/>
                    <a:gd name="T7" fmla="*/ 28 h 89"/>
                    <a:gd name="T8" fmla="*/ 101 w 122"/>
                    <a:gd name="T9" fmla="*/ 0 h 89"/>
                    <a:gd name="T10" fmla="*/ 40 w 122"/>
                    <a:gd name="T11" fmla="*/ 25 h 89"/>
                    <a:gd name="T12" fmla="*/ 0 60000 65536"/>
                    <a:gd name="T13" fmla="*/ 0 60000 65536"/>
                    <a:gd name="T14" fmla="*/ 0 60000 65536"/>
                    <a:gd name="T15" fmla="*/ 0 60000 65536"/>
                    <a:gd name="T16" fmla="*/ 0 60000 65536"/>
                    <a:gd name="T17" fmla="*/ 0 60000 65536"/>
                    <a:gd name="T18" fmla="*/ 0 w 122"/>
                    <a:gd name="T19" fmla="*/ 0 h 89"/>
                    <a:gd name="T20" fmla="*/ 122 w 122"/>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122" h="89">
                      <a:moveTo>
                        <a:pt x="40" y="25"/>
                      </a:moveTo>
                      <a:lnTo>
                        <a:pt x="0" y="74"/>
                      </a:lnTo>
                      <a:lnTo>
                        <a:pt x="98" y="88"/>
                      </a:lnTo>
                      <a:lnTo>
                        <a:pt x="121" y="28"/>
                      </a:lnTo>
                      <a:lnTo>
                        <a:pt x="101" y="0"/>
                      </a:lnTo>
                      <a:lnTo>
                        <a:pt x="40" y="25"/>
                      </a:lnTo>
                    </a:path>
                  </a:pathLst>
                </a:custGeom>
                <a:solidFill>
                  <a:srgbClr val="FCD1C1"/>
                </a:solidFill>
                <a:ln w="12700" cap="rnd" cmpd="sng">
                  <a:noFill/>
                  <a:prstDash val="solid"/>
                  <a:round/>
                  <a:headEnd type="none" w="med" len="med"/>
                  <a:tailEnd type="none" w="med" len="med"/>
                </a:ln>
              </p:spPr>
              <p:txBody>
                <a:bodyPr wrap="none" lIns="114195" tIns="58683" rIns="114195" bIns="58683">
                  <a:spAutoFit/>
                </a:bodyPr>
                <a:lstStyle/>
                <a:p>
                  <a:endParaRPr lang="en-US"/>
                </a:p>
              </p:txBody>
            </p:sp>
            <p:sp>
              <p:nvSpPr>
                <p:cNvPr id="24664" name="Freeform 57"/>
                <p:cNvSpPr/>
                <p:nvPr/>
              </p:nvSpPr>
              <p:spPr bwMode="auto">
                <a:xfrm>
                  <a:off x="722" y="1468"/>
                  <a:ext cx="129" cy="110"/>
                </a:xfrm>
                <a:custGeom>
                  <a:avLst/>
                  <a:gdLst>
                    <a:gd name="T0" fmla="*/ 41 w 129"/>
                    <a:gd name="T1" fmla="*/ 0 h 110"/>
                    <a:gd name="T2" fmla="*/ 0 w 129"/>
                    <a:gd name="T3" fmla="*/ 93 h 110"/>
                    <a:gd name="T4" fmla="*/ 103 w 129"/>
                    <a:gd name="T5" fmla="*/ 109 h 110"/>
                    <a:gd name="T6" fmla="*/ 128 w 129"/>
                    <a:gd name="T7" fmla="*/ 38 h 110"/>
                    <a:gd name="T8" fmla="*/ 107 w 129"/>
                    <a:gd name="T9" fmla="*/ 4 h 110"/>
                    <a:gd name="T10" fmla="*/ 41 w 129"/>
                    <a:gd name="T11" fmla="*/ 0 h 110"/>
                    <a:gd name="T12" fmla="*/ 0 60000 65536"/>
                    <a:gd name="T13" fmla="*/ 0 60000 65536"/>
                    <a:gd name="T14" fmla="*/ 0 60000 65536"/>
                    <a:gd name="T15" fmla="*/ 0 60000 65536"/>
                    <a:gd name="T16" fmla="*/ 0 60000 65536"/>
                    <a:gd name="T17" fmla="*/ 0 60000 65536"/>
                    <a:gd name="T18" fmla="*/ 0 w 129"/>
                    <a:gd name="T19" fmla="*/ 0 h 110"/>
                    <a:gd name="T20" fmla="*/ 129 w 129"/>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29" h="110">
                      <a:moveTo>
                        <a:pt x="41" y="0"/>
                      </a:moveTo>
                      <a:lnTo>
                        <a:pt x="0" y="93"/>
                      </a:lnTo>
                      <a:lnTo>
                        <a:pt x="103" y="109"/>
                      </a:lnTo>
                      <a:lnTo>
                        <a:pt x="128" y="38"/>
                      </a:lnTo>
                      <a:lnTo>
                        <a:pt x="107" y="4"/>
                      </a:lnTo>
                      <a:lnTo>
                        <a:pt x="41" y="0"/>
                      </a:lnTo>
                    </a:path>
                  </a:pathLst>
                </a:custGeom>
                <a:solidFill>
                  <a:srgbClr val="FCD1C1"/>
                </a:solidFill>
                <a:ln w="12700" cap="rnd" cmpd="sng">
                  <a:noFill/>
                  <a:prstDash val="solid"/>
                  <a:round/>
                  <a:headEnd type="none" w="med" len="med"/>
                  <a:tailEnd type="none" w="med" len="med"/>
                </a:ln>
              </p:spPr>
              <p:txBody>
                <a:bodyPr wrap="none" lIns="114195" tIns="58683" rIns="114195" bIns="58683">
                  <a:spAutoFit/>
                </a:bodyPr>
                <a:lstStyle/>
                <a:p>
                  <a:endParaRPr lang="en-US"/>
                </a:p>
              </p:txBody>
            </p:sp>
            <p:sp>
              <p:nvSpPr>
                <p:cNvPr id="24665" name="Freeform 58"/>
                <p:cNvSpPr/>
                <p:nvPr/>
              </p:nvSpPr>
              <p:spPr bwMode="auto">
                <a:xfrm>
                  <a:off x="838" y="1582"/>
                  <a:ext cx="246" cy="357"/>
                </a:xfrm>
                <a:custGeom>
                  <a:avLst/>
                  <a:gdLst>
                    <a:gd name="T0" fmla="*/ 6 w 246"/>
                    <a:gd name="T1" fmla="*/ 80 h 357"/>
                    <a:gd name="T2" fmla="*/ 9 w 246"/>
                    <a:gd name="T3" fmla="*/ 88 h 357"/>
                    <a:gd name="T4" fmla="*/ 4 w 246"/>
                    <a:gd name="T5" fmla="*/ 97 h 357"/>
                    <a:gd name="T6" fmla="*/ 17 w 246"/>
                    <a:gd name="T7" fmla="*/ 93 h 357"/>
                    <a:gd name="T8" fmla="*/ 33 w 246"/>
                    <a:gd name="T9" fmla="*/ 115 h 357"/>
                    <a:gd name="T10" fmla="*/ 45 w 246"/>
                    <a:gd name="T11" fmla="*/ 132 h 357"/>
                    <a:gd name="T12" fmla="*/ 66 w 246"/>
                    <a:gd name="T13" fmla="*/ 167 h 357"/>
                    <a:gd name="T14" fmla="*/ 89 w 246"/>
                    <a:gd name="T15" fmla="*/ 208 h 357"/>
                    <a:gd name="T16" fmla="*/ 106 w 246"/>
                    <a:gd name="T17" fmla="*/ 238 h 357"/>
                    <a:gd name="T18" fmla="*/ 121 w 246"/>
                    <a:gd name="T19" fmla="*/ 260 h 357"/>
                    <a:gd name="T20" fmla="*/ 152 w 246"/>
                    <a:gd name="T21" fmla="*/ 302 h 357"/>
                    <a:gd name="T22" fmla="*/ 174 w 246"/>
                    <a:gd name="T23" fmla="*/ 330 h 357"/>
                    <a:gd name="T24" fmla="*/ 197 w 246"/>
                    <a:gd name="T25" fmla="*/ 353 h 357"/>
                    <a:gd name="T26" fmla="*/ 211 w 246"/>
                    <a:gd name="T27" fmla="*/ 356 h 357"/>
                    <a:gd name="T28" fmla="*/ 222 w 246"/>
                    <a:gd name="T29" fmla="*/ 350 h 357"/>
                    <a:gd name="T30" fmla="*/ 235 w 246"/>
                    <a:gd name="T31" fmla="*/ 343 h 357"/>
                    <a:gd name="T32" fmla="*/ 245 w 246"/>
                    <a:gd name="T33" fmla="*/ 328 h 357"/>
                    <a:gd name="T34" fmla="*/ 243 w 246"/>
                    <a:gd name="T35" fmla="*/ 299 h 357"/>
                    <a:gd name="T36" fmla="*/ 224 w 246"/>
                    <a:gd name="T37" fmla="*/ 261 h 357"/>
                    <a:gd name="T38" fmla="*/ 201 w 246"/>
                    <a:gd name="T39" fmla="*/ 218 h 357"/>
                    <a:gd name="T40" fmla="*/ 187 w 246"/>
                    <a:gd name="T41" fmla="*/ 189 h 357"/>
                    <a:gd name="T42" fmla="*/ 174 w 246"/>
                    <a:gd name="T43" fmla="*/ 159 h 357"/>
                    <a:gd name="T44" fmla="*/ 153 w 246"/>
                    <a:gd name="T45" fmla="*/ 125 h 357"/>
                    <a:gd name="T46" fmla="*/ 132 w 246"/>
                    <a:gd name="T47" fmla="*/ 86 h 357"/>
                    <a:gd name="T48" fmla="*/ 120 w 246"/>
                    <a:gd name="T49" fmla="*/ 54 h 357"/>
                    <a:gd name="T50" fmla="*/ 98 w 246"/>
                    <a:gd name="T51" fmla="*/ 5 h 357"/>
                    <a:gd name="T52" fmla="*/ 87 w 246"/>
                    <a:gd name="T53" fmla="*/ 10 h 357"/>
                    <a:gd name="T54" fmla="*/ 97 w 246"/>
                    <a:gd name="T55" fmla="*/ 0 h 357"/>
                    <a:gd name="T56" fmla="*/ 89 w 246"/>
                    <a:gd name="T57" fmla="*/ 3 h 357"/>
                    <a:gd name="T58" fmla="*/ 0 w 246"/>
                    <a:gd name="T59" fmla="*/ 89 h 357"/>
                    <a:gd name="T60" fmla="*/ 6 w 246"/>
                    <a:gd name="T61" fmla="*/ 80 h 35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6"/>
                    <a:gd name="T94" fmla="*/ 0 h 357"/>
                    <a:gd name="T95" fmla="*/ 246 w 246"/>
                    <a:gd name="T96" fmla="*/ 357 h 35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6" h="357">
                      <a:moveTo>
                        <a:pt x="6" y="80"/>
                      </a:moveTo>
                      <a:lnTo>
                        <a:pt x="9" y="88"/>
                      </a:lnTo>
                      <a:lnTo>
                        <a:pt x="4" y="97"/>
                      </a:lnTo>
                      <a:lnTo>
                        <a:pt x="17" y="93"/>
                      </a:lnTo>
                      <a:lnTo>
                        <a:pt x="33" y="115"/>
                      </a:lnTo>
                      <a:lnTo>
                        <a:pt x="45" y="132"/>
                      </a:lnTo>
                      <a:lnTo>
                        <a:pt x="66" y="167"/>
                      </a:lnTo>
                      <a:lnTo>
                        <a:pt x="89" y="208"/>
                      </a:lnTo>
                      <a:lnTo>
                        <a:pt x="106" y="238"/>
                      </a:lnTo>
                      <a:lnTo>
                        <a:pt x="121" y="260"/>
                      </a:lnTo>
                      <a:lnTo>
                        <a:pt x="152" y="302"/>
                      </a:lnTo>
                      <a:lnTo>
                        <a:pt x="174" y="330"/>
                      </a:lnTo>
                      <a:lnTo>
                        <a:pt x="197" y="353"/>
                      </a:lnTo>
                      <a:lnTo>
                        <a:pt x="211" y="356"/>
                      </a:lnTo>
                      <a:lnTo>
                        <a:pt x="222" y="350"/>
                      </a:lnTo>
                      <a:lnTo>
                        <a:pt x="235" y="343"/>
                      </a:lnTo>
                      <a:lnTo>
                        <a:pt x="245" y="328"/>
                      </a:lnTo>
                      <a:lnTo>
                        <a:pt x="243" y="299"/>
                      </a:lnTo>
                      <a:lnTo>
                        <a:pt x="224" y="261"/>
                      </a:lnTo>
                      <a:lnTo>
                        <a:pt x="201" y="218"/>
                      </a:lnTo>
                      <a:lnTo>
                        <a:pt x="187" y="189"/>
                      </a:lnTo>
                      <a:lnTo>
                        <a:pt x="174" y="159"/>
                      </a:lnTo>
                      <a:lnTo>
                        <a:pt x="153" y="125"/>
                      </a:lnTo>
                      <a:lnTo>
                        <a:pt x="132" y="86"/>
                      </a:lnTo>
                      <a:lnTo>
                        <a:pt x="120" y="54"/>
                      </a:lnTo>
                      <a:lnTo>
                        <a:pt x="98" y="5"/>
                      </a:lnTo>
                      <a:lnTo>
                        <a:pt x="87" y="10"/>
                      </a:lnTo>
                      <a:lnTo>
                        <a:pt x="97" y="0"/>
                      </a:lnTo>
                      <a:lnTo>
                        <a:pt x="89" y="3"/>
                      </a:lnTo>
                      <a:lnTo>
                        <a:pt x="0" y="89"/>
                      </a:lnTo>
                      <a:lnTo>
                        <a:pt x="6" y="80"/>
                      </a:lnTo>
                    </a:path>
                  </a:pathLst>
                </a:custGeom>
                <a:solidFill>
                  <a:srgbClr val="FCD1C1"/>
                </a:solidFill>
                <a:ln w="12700" cap="rnd" cmpd="sng">
                  <a:solidFill>
                    <a:srgbClr val="000000"/>
                  </a:solidFill>
                  <a:prstDash val="solid"/>
                  <a:round/>
                  <a:headEnd type="none" w="med" len="med"/>
                  <a:tailEnd type="none" w="med" len="med"/>
                </a:ln>
              </p:spPr>
              <p:txBody>
                <a:bodyPr wrap="none" lIns="114195" tIns="58683" rIns="114195" bIns="58683">
                  <a:spAutoFit/>
                </a:bodyPr>
                <a:lstStyle/>
                <a:p>
                  <a:endParaRPr lang="en-US"/>
                </a:p>
              </p:txBody>
            </p:sp>
            <p:sp>
              <p:nvSpPr>
                <p:cNvPr id="24666" name="Freeform 59"/>
                <p:cNvSpPr/>
                <p:nvPr/>
              </p:nvSpPr>
              <p:spPr bwMode="auto">
                <a:xfrm>
                  <a:off x="812" y="1586"/>
                  <a:ext cx="122" cy="80"/>
                </a:xfrm>
                <a:custGeom>
                  <a:avLst/>
                  <a:gdLst>
                    <a:gd name="T0" fmla="*/ 34 w 122"/>
                    <a:gd name="T1" fmla="*/ 15 h 80"/>
                    <a:gd name="T2" fmla="*/ 0 w 122"/>
                    <a:gd name="T3" fmla="*/ 79 h 80"/>
                    <a:gd name="T4" fmla="*/ 82 w 122"/>
                    <a:gd name="T5" fmla="*/ 72 h 80"/>
                    <a:gd name="T6" fmla="*/ 121 w 122"/>
                    <a:gd name="T7" fmla="*/ 14 h 80"/>
                    <a:gd name="T8" fmla="*/ 117 w 122"/>
                    <a:gd name="T9" fmla="*/ 0 h 80"/>
                    <a:gd name="T10" fmla="*/ 34 w 122"/>
                    <a:gd name="T11" fmla="*/ 15 h 80"/>
                    <a:gd name="T12" fmla="*/ 0 60000 65536"/>
                    <a:gd name="T13" fmla="*/ 0 60000 65536"/>
                    <a:gd name="T14" fmla="*/ 0 60000 65536"/>
                    <a:gd name="T15" fmla="*/ 0 60000 65536"/>
                    <a:gd name="T16" fmla="*/ 0 60000 65536"/>
                    <a:gd name="T17" fmla="*/ 0 60000 65536"/>
                    <a:gd name="T18" fmla="*/ 0 w 122"/>
                    <a:gd name="T19" fmla="*/ 0 h 80"/>
                    <a:gd name="T20" fmla="*/ 122 w 122"/>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122" h="80">
                      <a:moveTo>
                        <a:pt x="34" y="15"/>
                      </a:moveTo>
                      <a:lnTo>
                        <a:pt x="0" y="79"/>
                      </a:lnTo>
                      <a:lnTo>
                        <a:pt x="82" y="72"/>
                      </a:lnTo>
                      <a:lnTo>
                        <a:pt x="121" y="14"/>
                      </a:lnTo>
                      <a:lnTo>
                        <a:pt x="117" y="0"/>
                      </a:lnTo>
                      <a:lnTo>
                        <a:pt x="34" y="15"/>
                      </a:lnTo>
                    </a:path>
                  </a:pathLst>
                </a:custGeom>
                <a:solidFill>
                  <a:srgbClr val="FCD1C1"/>
                </a:solidFill>
                <a:ln w="12700" cap="rnd" cmpd="sng">
                  <a:noFill/>
                  <a:prstDash val="solid"/>
                  <a:round/>
                  <a:headEnd type="none" w="med" len="med"/>
                  <a:tailEnd type="none" w="med" len="med"/>
                </a:ln>
              </p:spPr>
              <p:txBody>
                <a:bodyPr wrap="none" lIns="114195" tIns="58683" rIns="114195" bIns="58683">
                  <a:spAutoFit/>
                </a:bodyPr>
                <a:lstStyle/>
                <a:p>
                  <a:endParaRPr lang="en-US"/>
                </a:p>
              </p:txBody>
            </p:sp>
            <p:sp>
              <p:nvSpPr>
                <p:cNvPr id="24667" name="Arc 60"/>
                <p:cNvSpPr/>
                <p:nvPr/>
              </p:nvSpPr>
              <p:spPr bwMode="auto">
                <a:xfrm>
                  <a:off x="850" y="1638"/>
                  <a:ext cx="27" cy="36"/>
                </a:xfrm>
                <a:custGeom>
                  <a:avLst/>
                  <a:gdLst>
                    <a:gd name="T0" fmla="*/ 0 w 21600"/>
                    <a:gd name="T1" fmla="*/ 0 h 21585"/>
                    <a:gd name="T2" fmla="*/ 0 w 21600"/>
                    <a:gd name="T3" fmla="*/ 0 h 21585"/>
                    <a:gd name="T4" fmla="*/ 0 w 21600"/>
                    <a:gd name="T5" fmla="*/ 0 h 21585"/>
                    <a:gd name="T6" fmla="*/ 0 60000 65536"/>
                    <a:gd name="T7" fmla="*/ 0 60000 65536"/>
                    <a:gd name="T8" fmla="*/ 0 60000 65536"/>
                    <a:gd name="T9" fmla="*/ 0 w 21600"/>
                    <a:gd name="T10" fmla="*/ 0 h 21585"/>
                    <a:gd name="T11" fmla="*/ 21600 w 21600"/>
                    <a:gd name="T12" fmla="*/ 21585 h 21585"/>
                  </a:gdLst>
                  <a:ahLst/>
                  <a:cxnLst>
                    <a:cxn ang="T6">
                      <a:pos x="T0" y="T1"/>
                    </a:cxn>
                    <a:cxn ang="T7">
                      <a:pos x="T2" y="T3"/>
                    </a:cxn>
                    <a:cxn ang="T8">
                      <a:pos x="T4" y="T5"/>
                    </a:cxn>
                  </a:cxnLst>
                  <a:rect l="T9" t="T10" r="T11" b="T12"/>
                  <a:pathLst>
                    <a:path w="21600" h="21585" fill="none" extrusionOk="0">
                      <a:moveTo>
                        <a:pt x="0" y="21585"/>
                      </a:moveTo>
                      <a:cubicBezTo>
                        <a:pt x="0" y="9972"/>
                        <a:pt x="9181" y="438"/>
                        <a:pt x="20785" y="0"/>
                      </a:cubicBezTo>
                    </a:path>
                    <a:path w="21600" h="21585" stroke="0" extrusionOk="0">
                      <a:moveTo>
                        <a:pt x="0" y="21585"/>
                      </a:moveTo>
                      <a:cubicBezTo>
                        <a:pt x="0" y="9972"/>
                        <a:pt x="9181" y="438"/>
                        <a:pt x="20785" y="0"/>
                      </a:cubicBezTo>
                      <a:lnTo>
                        <a:pt x="21600" y="21585"/>
                      </a:lnTo>
                      <a:close/>
                    </a:path>
                  </a:pathLst>
                </a:custGeom>
                <a:solidFill>
                  <a:srgbClr val="FCD1C1"/>
                </a:solidFill>
                <a:ln w="12700" cap="rnd">
                  <a:solidFill>
                    <a:schemeClr val="bg2"/>
                  </a:solidFill>
                  <a:round/>
                </a:ln>
              </p:spPr>
              <p:txBody>
                <a:bodyPr wrap="none" lIns="114195" tIns="58683" rIns="114195" bIns="58683">
                  <a:spAutoFit/>
                </a:bodyPr>
                <a:lstStyle/>
                <a:p>
                  <a:endParaRPr lang="en-US"/>
                </a:p>
              </p:txBody>
            </p:sp>
            <p:sp>
              <p:nvSpPr>
                <p:cNvPr id="24668" name="Arc 61"/>
                <p:cNvSpPr/>
                <p:nvPr/>
              </p:nvSpPr>
              <p:spPr bwMode="auto">
                <a:xfrm>
                  <a:off x="917" y="1735"/>
                  <a:ext cx="26" cy="36"/>
                </a:xfrm>
                <a:custGeom>
                  <a:avLst/>
                  <a:gdLst>
                    <a:gd name="T0" fmla="*/ 0 w 21600"/>
                    <a:gd name="T1" fmla="*/ 0 h 21584"/>
                    <a:gd name="T2" fmla="*/ 0 w 21600"/>
                    <a:gd name="T3" fmla="*/ 0 h 21584"/>
                    <a:gd name="T4" fmla="*/ 0 w 21600"/>
                    <a:gd name="T5" fmla="*/ 0 h 21584"/>
                    <a:gd name="T6" fmla="*/ 0 60000 65536"/>
                    <a:gd name="T7" fmla="*/ 0 60000 65536"/>
                    <a:gd name="T8" fmla="*/ 0 60000 65536"/>
                    <a:gd name="T9" fmla="*/ 0 w 21600"/>
                    <a:gd name="T10" fmla="*/ 0 h 21584"/>
                    <a:gd name="T11" fmla="*/ 21600 w 21600"/>
                    <a:gd name="T12" fmla="*/ 21584 h 21584"/>
                  </a:gdLst>
                  <a:ahLst/>
                  <a:cxnLst>
                    <a:cxn ang="T6">
                      <a:pos x="T0" y="T1"/>
                    </a:cxn>
                    <a:cxn ang="T7">
                      <a:pos x="T2" y="T3"/>
                    </a:cxn>
                    <a:cxn ang="T8">
                      <a:pos x="T4" y="T5"/>
                    </a:cxn>
                  </a:cxnLst>
                  <a:rect l="T9" t="T10" r="T11" b="T12"/>
                  <a:pathLst>
                    <a:path w="21600" h="21584" fill="none" extrusionOk="0">
                      <a:moveTo>
                        <a:pt x="0" y="21584"/>
                      </a:moveTo>
                      <a:cubicBezTo>
                        <a:pt x="0" y="9977"/>
                        <a:pt x="9172" y="445"/>
                        <a:pt x="20769" y="-1"/>
                      </a:cubicBezTo>
                    </a:path>
                    <a:path w="21600" h="21584" stroke="0" extrusionOk="0">
                      <a:moveTo>
                        <a:pt x="0" y="21584"/>
                      </a:moveTo>
                      <a:cubicBezTo>
                        <a:pt x="0" y="9977"/>
                        <a:pt x="9172" y="445"/>
                        <a:pt x="20769" y="-1"/>
                      </a:cubicBezTo>
                      <a:lnTo>
                        <a:pt x="21600" y="21584"/>
                      </a:lnTo>
                      <a:close/>
                    </a:path>
                  </a:pathLst>
                </a:custGeom>
                <a:solidFill>
                  <a:srgbClr val="FCD1C1"/>
                </a:solidFill>
                <a:ln w="12700" cap="rnd">
                  <a:solidFill>
                    <a:schemeClr val="bg2"/>
                  </a:solidFill>
                  <a:round/>
                </a:ln>
              </p:spPr>
              <p:txBody>
                <a:bodyPr wrap="none" lIns="114195" tIns="58683" rIns="114195" bIns="58683">
                  <a:spAutoFit/>
                </a:bodyPr>
                <a:lstStyle/>
                <a:p>
                  <a:endParaRPr lang="en-US"/>
                </a:p>
              </p:txBody>
            </p:sp>
            <p:sp>
              <p:nvSpPr>
                <p:cNvPr id="24669" name="Arc 62"/>
                <p:cNvSpPr/>
                <p:nvPr/>
              </p:nvSpPr>
              <p:spPr bwMode="auto">
                <a:xfrm>
                  <a:off x="1032" y="1518"/>
                  <a:ext cx="7" cy="46"/>
                </a:xfrm>
                <a:custGeom>
                  <a:avLst/>
                  <a:gdLst>
                    <a:gd name="T0" fmla="*/ 0 w 21600"/>
                    <a:gd name="T1" fmla="*/ 0 h 21349"/>
                    <a:gd name="T2" fmla="*/ 0 w 21600"/>
                    <a:gd name="T3" fmla="*/ 0 h 21349"/>
                    <a:gd name="T4" fmla="*/ 0 w 21600"/>
                    <a:gd name="T5" fmla="*/ 0 h 21349"/>
                    <a:gd name="T6" fmla="*/ 0 60000 65536"/>
                    <a:gd name="T7" fmla="*/ 0 60000 65536"/>
                    <a:gd name="T8" fmla="*/ 0 60000 65536"/>
                    <a:gd name="T9" fmla="*/ 0 w 21600"/>
                    <a:gd name="T10" fmla="*/ 0 h 21349"/>
                    <a:gd name="T11" fmla="*/ 21600 w 21600"/>
                    <a:gd name="T12" fmla="*/ 21349 h 21349"/>
                  </a:gdLst>
                  <a:ahLst/>
                  <a:cxnLst>
                    <a:cxn ang="T6">
                      <a:pos x="T0" y="T1"/>
                    </a:cxn>
                    <a:cxn ang="T7">
                      <a:pos x="T2" y="T3"/>
                    </a:cxn>
                    <a:cxn ang="T8">
                      <a:pos x="T4" y="T5"/>
                    </a:cxn>
                  </a:cxnLst>
                  <a:rect l="T9" t="T10" r="T11" b="T12"/>
                  <a:pathLst>
                    <a:path w="21600" h="21349" fill="none" extrusionOk="0">
                      <a:moveTo>
                        <a:pt x="0" y="21349"/>
                      </a:moveTo>
                      <a:cubicBezTo>
                        <a:pt x="0" y="10687"/>
                        <a:pt x="7778" y="1621"/>
                        <a:pt x="18316" y="0"/>
                      </a:cubicBezTo>
                    </a:path>
                    <a:path w="21600" h="21349" stroke="0" extrusionOk="0">
                      <a:moveTo>
                        <a:pt x="0" y="21349"/>
                      </a:moveTo>
                      <a:cubicBezTo>
                        <a:pt x="0" y="10687"/>
                        <a:pt x="7778" y="1621"/>
                        <a:pt x="18316" y="0"/>
                      </a:cubicBezTo>
                      <a:lnTo>
                        <a:pt x="21600" y="21349"/>
                      </a:lnTo>
                      <a:close/>
                    </a:path>
                  </a:pathLst>
                </a:custGeom>
                <a:solidFill>
                  <a:srgbClr val="FCD1C1"/>
                </a:solidFill>
                <a:ln w="12700" cap="rnd">
                  <a:solidFill>
                    <a:schemeClr val="bg2"/>
                  </a:solidFill>
                  <a:round/>
                </a:ln>
              </p:spPr>
              <p:txBody>
                <a:bodyPr wrap="none" lIns="114195" tIns="58683" rIns="114195" bIns="58683">
                  <a:spAutoFit/>
                </a:bodyPr>
                <a:lstStyle/>
                <a:p>
                  <a:endParaRPr lang="en-US"/>
                </a:p>
              </p:txBody>
            </p:sp>
            <p:sp>
              <p:nvSpPr>
                <p:cNvPr id="24670" name="Arc 63"/>
                <p:cNvSpPr/>
                <p:nvPr/>
              </p:nvSpPr>
              <p:spPr bwMode="auto">
                <a:xfrm>
                  <a:off x="832" y="1533"/>
                  <a:ext cx="7" cy="47"/>
                </a:xfrm>
                <a:custGeom>
                  <a:avLst/>
                  <a:gdLst>
                    <a:gd name="T0" fmla="*/ 0 w 21595"/>
                    <a:gd name="T1" fmla="*/ 0 h 21387"/>
                    <a:gd name="T2" fmla="*/ 0 w 21595"/>
                    <a:gd name="T3" fmla="*/ 0 h 21387"/>
                    <a:gd name="T4" fmla="*/ 0 w 21595"/>
                    <a:gd name="T5" fmla="*/ 0 h 21387"/>
                    <a:gd name="T6" fmla="*/ 0 60000 65536"/>
                    <a:gd name="T7" fmla="*/ 0 60000 65536"/>
                    <a:gd name="T8" fmla="*/ 0 60000 65536"/>
                    <a:gd name="T9" fmla="*/ 0 w 21595"/>
                    <a:gd name="T10" fmla="*/ 0 h 21387"/>
                    <a:gd name="T11" fmla="*/ 21595 w 21595"/>
                    <a:gd name="T12" fmla="*/ 21387 h 21387"/>
                  </a:gdLst>
                  <a:ahLst/>
                  <a:cxnLst>
                    <a:cxn ang="T6">
                      <a:pos x="T0" y="T1"/>
                    </a:cxn>
                    <a:cxn ang="T7">
                      <a:pos x="T2" y="T3"/>
                    </a:cxn>
                    <a:cxn ang="T8">
                      <a:pos x="T4" y="T5"/>
                    </a:cxn>
                  </a:cxnLst>
                  <a:rect l="T9" t="T10" r="T11" b="T12"/>
                  <a:pathLst>
                    <a:path w="21595" h="21387" fill="none" extrusionOk="0">
                      <a:moveTo>
                        <a:pt x="-1" y="20931"/>
                      </a:moveTo>
                      <a:cubicBezTo>
                        <a:pt x="222" y="10345"/>
                        <a:pt x="8086" y="1482"/>
                        <a:pt x="18570" y="-1"/>
                      </a:cubicBezTo>
                    </a:path>
                    <a:path w="21595" h="21387" stroke="0" extrusionOk="0">
                      <a:moveTo>
                        <a:pt x="-1" y="20931"/>
                      </a:moveTo>
                      <a:cubicBezTo>
                        <a:pt x="222" y="10345"/>
                        <a:pt x="8086" y="1482"/>
                        <a:pt x="18570" y="-1"/>
                      </a:cubicBezTo>
                      <a:lnTo>
                        <a:pt x="21595" y="21387"/>
                      </a:lnTo>
                      <a:close/>
                    </a:path>
                  </a:pathLst>
                </a:custGeom>
                <a:solidFill>
                  <a:srgbClr val="FCD1C1"/>
                </a:solidFill>
                <a:ln w="12700" cap="rnd">
                  <a:solidFill>
                    <a:schemeClr val="bg2"/>
                  </a:solidFill>
                  <a:round/>
                </a:ln>
              </p:spPr>
              <p:txBody>
                <a:bodyPr wrap="none" lIns="114195" tIns="58683" rIns="114195" bIns="58683">
                  <a:spAutoFit/>
                </a:bodyPr>
                <a:lstStyle/>
                <a:p>
                  <a:endParaRPr lang="en-US"/>
                </a:p>
              </p:txBody>
            </p:sp>
          </p:grpSp>
          <p:sp>
            <p:nvSpPr>
              <p:cNvPr id="24647" name="Rectangle 64"/>
              <p:cNvSpPr>
                <a:spLocks noChangeArrowheads="1"/>
              </p:cNvSpPr>
              <p:nvPr/>
            </p:nvSpPr>
            <p:spPr bwMode="auto">
              <a:xfrm>
                <a:off x="602" y="963"/>
                <a:ext cx="256" cy="315"/>
              </a:xfrm>
              <a:prstGeom prst="rect">
                <a:avLst/>
              </a:prstGeom>
              <a:noFill/>
              <a:ln w="12700">
                <a:noFill/>
                <a:miter lim="800000"/>
              </a:ln>
            </p:spPr>
            <p:txBody>
              <a:bodyPr wrap="none" lIns="114195" tIns="58683" rIns="114195" bIns="58683">
                <a:spAutoFit/>
              </a:bodyPr>
              <a:lstStyle/>
              <a:p>
                <a:pPr defTabSz="447675" eaLnBrk="0" hangingPunct="0"/>
                <a:r>
                  <a:rPr lang="en-US" sz="2000" b="1">
                    <a:solidFill>
                      <a:schemeClr val="bg2"/>
                    </a:solidFill>
                    <a:latin typeface="Times New Roman" panose="02020603050405020304" pitchFamily="18" charset="0"/>
                  </a:rPr>
                  <a:t>F</a:t>
                </a:r>
                <a:endParaRPr lang="en-US" sz="2000" b="1">
                  <a:solidFill>
                    <a:schemeClr val="bg2"/>
                  </a:solidFill>
                  <a:latin typeface="Times New Roman" panose="02020603050405020304" pitchFamily="18" charset="0"/>
                </a:endParaRPr>
              </a:p>
            </p:txBody>
          </p:sp>
          <p:sp>
            <p:nvSpPr>
              <p:cNvPr id="24648" name="Rectangle 65"/>
              <p:cNvSpPr>
                <a:spLocks noChangeArrowheads="1"/>
              </p:cNvSpPr>
              <p:nvPr/>
            </p:nvSpPr>
            <p:spPr bwMode="auto">
              <a:xfrm>
                <a:off x="1263" y="1372"/>
                <a:ext cx="266" cy="315"/>
              </a:xfrm>
              <a:prstGeom prst="rect">
                <a:avLst/>
              </a:prstGeom>
              <a:noFill/>
              <a:ln w="12700">
                <a:noFill/>
                <a:miter lim="800000"/>
              </a:ln>
            </p:spPr>
            <p:txBody>
              <a:bodyPr wrap="none" lIns="114195" tIns="58683" rIns="114195" bIns="58683">
                <a:spAutoFit/>
              </a:bodyPr>
              <a:lstStyle/>
              <a:p>
                <a:pPr defTabSz="447675" eaLnBrk="0" hangingPunct="0"/>
                <a:r>
                  <a:rPr lang="en-US" sz="2000" b="1">
                    <a:solidFill>
                      <a:schemeClr val="bg2"/>
                    </a:solidFill>
                    <a:latin typeface="Times New Roman" panose="02020603050405020304" pitchFamily="18" charset="0"/>
                  </a:rPr>
                  <a:t>B</a:t>
                </a:r>
                <a:endParaRPr lang="en-US" sz="2000" b="1">
                  <a:solidFill>
                    <a:schemeClr val="bg2"/>
                  </a:solidFill>
                  <a:latin typeface="Times New Roman" panose="02020603050405020304" pitchFamily="18" charset="0"/>
                </a:endParaRPr>
              </a:p>
            </p:txBody>
          </p:sp>
          <p:sp>
            <p:nvSpPr>
              <p:cNvPr id="24649" name="Rectangle 66"/>
              <p:cNvSpPr>
                <a:spLocks noChangeArrowheads="1"/>
              </p:cNvSpPr>
              <p:nvPr/>
            </p:nvSpPr>
            <p:spPr bwMode="auto">
              <a:xfrm>
                <a:off x="1051" y="1881"/>
                <a:ext cx="200" cy="315"/>
              </a:xfrm>
              <a:prstGeom prst="rect">
                <a:avLst/>
              </a:prstGeom>
              <a:noFill/>
              <a:ln w="12700">
                <a:noFill/>
                <a:miter lim="800000"/>
              </a:ln>
            </p:spPr>
            <p:txBody>
              <a:bodyPr wrap="none" lIns="114195" tIns="58683" rIns="114195" bIns="58683">
                <a:spAutoFit/>
              </a:bodyPr>
              <a:lstStyle/>
              <a:p>
                <a:pPr defTabSz="447675" eaLnBrk="0" hangingPunct="0"/>
                <a:r>
                  <a:rPr lang="en-US" sz="2000" b="1">
                    <a:solidFill>
                      <a:schemeClr val="bg2"/>
                    </a:solidFill>
                    <a:latin typeface="Times New Roman" panose="02020603050405020304" pitchFamily="18" charset="0"/>
                  </a:rPr>
                  <a:t>i</a:t>
                </a:r>
                <a:endParaRPr lang="en-US" sz="2000" b="1">
                  <a:solidFill>
                    <a:schemeClr val="bg2"/>
                  </a:solidFill>
                  <a:latin typeface="Times New Roman" panose="02020603050405020304" pitchFamily="18" charset="0"/>
                </a:endParaRPr>
              </a:p>
            </p:txBody>
          </p:sp>
        </p:grpSp>
        <p:grpSp>
          <p:nvGrpSpPr>
            <p:cNvPr id="24634" name="Group 93"/>
            <p:cNvGrpSpPr/>
            <p:nvPr/>
          </p:nvGrpSpPr>
          <p:grpSpPr bwMode="auto">
            <a:xfrm>
              <a:off x="476" y="799"/>
              <a:ext cx="1458" cy="1048"/>
              <a:chOff x="742" y="1570"/>
              <a:chExt cx="1458" cy="1048"/>
            </a:xfrm>
          </p:grpSpPr>
          <p:grpSp>
            <p:nvGrpSpPr>
              <p:cNvPr id="24636" name="Group 94"/>
              <p:cNvGrpSpPr/>
              <p:nvPr/>
            </p:nvGrpSpPr>
            <p:grpSpPr bwMode="auto">
              <a:xfrm>
                <a:off x="994" y="1910"/>
                <a:ext cx="952" cy="560"/>
                <a:chOff x="7642" y="3142"/>
                <a:chExt cx="1481" cy="976"/>
              </a:xfrm>
            </p:grpSpPr>
            <p:sp>
              <p:nvSpPr>
                <p:cNvPr id="24642" name="Oval 95"/>
                <p:cNvSpPr>
                  <a:spLocks noChangeArrowheads="1"/>
                </p:cNvSpPr>
                <p:nvPr/>
              </p:nvSpPr>
              <p:spPr bwMode="auto">
                <a:xfrm>
                  <a:off x="7642" y="3975"/>
                  <a:ext cx="143" cy="143"/>
                </a:xfrm>
                <a:prstGeom prst="ellipse">
                  <a:avLst/>
                </a:prstGeom>
                <a:solidFill>
                  <a:srgbClr val="FFFFFF"/>
                </a:solidFill>
                <a:ln w="9525">
                  <a:solidFill>
                    <a:srgbClr val="000000"/>
                  </a:solidFill>
                  <a:round/>
                </a:ln>
              </p:spPr>
              <p:txBody>
                <a:bodyPr/>
                <a:lstStyle/>
                <a:p>
                  <a:endParaRPr lang="ms-MY"/>
                </a:p>
              </p:txBody>
            </p:sp>
            <p:sp>
              <p:nvSpPr>
                <p:cNvPr id="24643" name="Line 96"/>
                <p:cNvSpPr>
                  <a:spLocks noChangeShapeType="1"/>
                </p:cNvSpPr>
                <p:nvPr/>
              </p:nvSpPr>
              <p:spPr bwMode="auto">
                <a:xfrm flipV="1">
                  <a:off x="7680" y="3165"/>
                  <a:ext cx="1335" cy="825"/>
                </a:xfrm>
                <a:prstGeom prst="line">
                  <a:avLst/>
                </a:prstGeom>
                <a:noFill/>
                <a:ln w="9525">
                  <a:solidFill>
                    <a:srgbClr val="000000"/>
                  </a:solidFill>
                  <a:round/>
                </a:ln>
              </p:spPr>
              <p:txBody>
                <a:bodyPr/>
                <a:lstStyle/>
                <a:p>
                  <a:endParaRPr lang="en-US"/>
                </a:p>
              </p:txBody>
            </p:sp>
            <p:sp>
              <p:nvSpPr>
                <p:cNvPr id="24644" name="Line 97"/>
                <p:cNvSpPr>
                  <a:spLocks noChangeShapeType="1"/>
                </p:cNvSpPr>
                <p:nvPr/>
              </p:nvSpPr>
              <p:spPr bwMode="auto">
                <a:xfrm flipV="1">
                  <a:off x="7755" y="3285"/>
                  <a:ext cx="1335" cy="825"/>
                </a:xfrm>
                <a:prstGeom prst="line">
                  <a:avLst/>
                </a:prstGeom>
                <a:noFill/>
                <a:ln w="9525">
                  <a:solidFill>
                    <a:srgbClr val="000000"/>
                  </a:solidFill>
                  <a:round/>
                </a:ln>
              </p:spPr>
              <p:txBody>
                <a:bodyPr/>
                <a:lstStyle/>
                <a:p>
                  <a:endParaRPr lang="en-US"/>
                </a:p>
              </p:txBody>
            </p:sp>
            <p:sp>
              <p:nvSpPr>
                <p:cNvPr id="24645" name="Freeform 98"/>
                <p:cNvSpPr/>
                <p:nvPr/>
              </p:nvSpPr>
              <p:spPr bwMode="auto">
                <a:xfrm>
                  <a:off x="8990" y="3142"/>
                  <a:ext cx="133" cy="138"/>
                </a:xfrm>
                <a:custGeom>
                  <a:avLst/>
                  <a:gdLst>
                    <a:gd name="T0" fmla="*/ 0 w 133"/>
                    <a:gd name="T1" fmla="*/ 28 h 138"/>
                    <a:gd name="T2" fmla="*/ 80 w 133"/>
                    <a:gd name="T3" fmla="*/ 8 h 138"/>
                    <a:gd name="T4" fmla="*/ 130 w 133"/>
                    <a:gd name="T5" fmla="*/ 78 h 138"/>
                    <a:gd name="T6" fmla="*/ 100 w 133"/>
                    <a:gd name="T7" fmla="*/ 138 h 138"/>
                    <a:gd name="T8" fmla="*/ 0 60000 65536"/>
                    <a:gd name="T9" fmla="*/ 0 60000 65536"/>
                    <a:gd name="T10" fmla="*/ 0 60000 65536"/>
                    <a:gd name="T11" fmla="*/ 0 60000 65536"/>
                    <a:gd name="T12" fmla="*/ 0 w 133"/>
                    <a:gd name="T13" fmla="*/ 0 h 138"/>
                    <a:gd name="T14" fmla="*/ 133 w 133"/>
                    <a:gd name="T15" fmla="*/ 138 h 138"/>
                  </a:gdLst>
                  <a:ahLst/>
                  <a:cxnLst>
                    <a:cxn ang="T8">
                      <a:pos x="T0" y="T1"/>
                    </a:cxn>
                    <a:cxn ang="T9">
                      <a:pos x="T2" y="T3"/>
                    </a:cxn>
                    <a:cxn ang="T10">
                      <a:pos x="T4" y="T5"/>
                    </a:cxn>
                    <a:cxn ang="T11">
                      <a:pos x="T6" y="T7"/>
                    </a:cxn>
                  </a:cxnLst>
                  <a:rect l="T12" t="T13" r="T14" b="T15"/>
                  <a:pathLst>
                    <a:path w="133" h="138">
                      <a:moveTo>
                        <a:pt x="0" y="28"/>
                      </a:moveTo>
                      <a:cubicBezTo>
                        <a:pt x="29" y="14"/>
                        <a:pt x="58" y="0"/>
                        <a:pt x="80" y="8"/>
                      </a:cubicBezTo>
                      <a:cubicBezTo>
                        <a:pt x="102" y="16"/>
                        <a:pt x="127" y="56"/>
                        <a:pt x="130" y="78"/>
                      </a:cubicBezTo>
                      <a:cubicBezTo>
                        <a:pt x="133" y="100"/>
                        <a:pt x="107" y="128"/>
                        <a:pt x="100" y="138"/>
                      </a:cubicBezTo>
                    </a:path>
                  </a:pathLst>
                </a:custGeom>
                <a:noFill/>
                <a:ln w="9525">
                  <a:solidFill>
                    <a:srgbClr val="000000"/>
                  </a:solidFill>
                  <a:round/>
                </a:ln>
              </p:spPr>
              <p:txBody>
                <a:bodyPr/>
                <a:lstStyle/>
                <a:p>
                  <a:endParaRPr lang="en-US"/>
                </a:p>
              </p:txBody>
            </p:sp>
          </p:grpSp>
          <p:sp>
            <p:nvSpPr>
              <p:cNvPr id="24637" name="Line 99"/>
              <p:cNvSpPr>
                <a:spLocks noChangeShapeType="1"/>
              </p:cNvSpPr>
              <p:nvPr/>
            </p:nvSpPr>
            <p:spPr bwMode="auto">
              <a:xfrm flipV="1">
                <a:off x="1456" y="1570"/>
                <a:ext cx="0" cy="614"/>
              </a:xfrm>
              <a:prstGeom prst="line">
                <a:avLst/>
              </a:prstGeom>
              <a:noFill/>
              <a:ln w="9525">
                <a:solidFill>
                  <a:srgbClr val="000000"/>
                </a:solidFill>
                <a:round/>
                <a:tailEnd type="triangle" w="med" len="med"/>
              </a:ln>
            </p:spPr>
            <p:txBody>
              <a:bodyPr/>
              <a:lstStyle/>
              <a:p>
                <a:endParaRPr lang="en-US"/>
              </a:p>
            </p:txBody>
          </p:sp>
          <p:sp>
            <p:nvSpPr>
              <p:cNvPr id="24638" name="Line 100"/>
              <p:cNvSpPr>
                <a:spLocks noChangeShapeType="1"/>
              </p:cNvSpPr>
              <p:nvPr/>
            </p:nvSpPr>
            <p:spPr bwMode="auto">
              <a:xfrm flipH="1">
                <a:off x="1448" y="2184"/>
                <a:ext cx="617" cy="0"/>
              </a:xfrm>
              <a:prstGeom prst="line">
                <a:avLst/>
              </a:prstGeom>
              <a:noFill/>
              <a:ln w="9525">
                <a:solidFill>
                  <a:srgbClr val="000000"/>
                </a:solidFill>
                <a:round/>
                <a:headEnd type="triangle" w="med" len="med"/>
              </a:ln>
            </p:spPr>
            <p:txBody>
              <a:bodyPr/>
              <a:lstStyle/>
              <a:p>
                <a:endParaRPr lang="en-US"/>
              </a:p>
            </p:txBody>
          </p:sp>
          <p:sp>
            <p:nvSpPr>
              <p:cNvPr id="24639" name="Line 101"/>
              <p:cNvSpPr>
                <a:spLocks noChangeShapeType="1"/>
              </p:cNvSpPr>
              <p:nvPr/>
            </p:nvSpPr>
            <p:spPr bwMode="auto">
              <a:xfrm flipH="1">
                <a:off x="878" y="2190"/>
                <a:ext cx="578" cy="333"/>
              </a:xfrm>
              <a:prstGeom prst="line">
                <a:avLst/>
              </a:prstGeom>
              <a:noFill/>
              <a:ln w="9525">
                <a:solidFill>
                  <a:srgbClr val="000000"/>
                </a:solidFill>
                <a:round/>
                <a:tailEnd type="triangle" w="med" len="med"/>
              </a:ln>
            </p:spPr>
            <p:txBody>
              <a:bodyPr/>
              <a:lstStyle/>
              <a:p>
                <a:endParaRPr lang="en-US"/>
              </a:p>
            </p:txBody>
          </p:sp>
          <p:sp>
            <p:nvSpPr>
              <p:cNvPr id="24640" name="Text Box 102"/>
              <p:cNvSpPr txBox="1">
                <a:spLocks noChangeArrowheads="1"/>
              </p:cNvSpPr>
              <p:nvPr/>
            </p:nvSpPr>
            <p:spPr bwMode="auto">
              <a:xfrm>
                <a:off x="742" y="2387"/>
                <a:ext cx="318" cy="231"/>
              </a:xfrm>
              <a:prstGeom prst="rect">
                <a:avLst/>
              </a:prstGeom>
              <a:noFill/>
              <a:ln w="9525">
                <a:noFill/>
                <a:miter lim="800000"/>
              </a:ln>
            </p:spPr>
            <p:txBody>
              <a:bodyPr>
                <a:spAutoFit/>
              </a:bodyPr>
              <a:lstStyle/>
              <a:p>
                <a:pPr>
                  <a:spcBef>
                    <a:spcPct val="50000"/>
                  </a:spcBef>
                </a:pPr>
                <a:r>
                  <a:rPr lang="en-GB" i="1">
                    <a:latin typeface="Times New Roman" panose="02020603050405020304" pitchFamily="18" charset="0"/>
                    <a:cs typeface="Times New Roman" panose="02020603050405020304" pitchFamily="18" charset="0"/>
                  </a:rPr>
                  <a:t>i</a:t>
                </a:r>
                <a:endParaRPr lang="en-US" i="1">
                  <a:latin typeface="Times New Roman" panose="02020603050405020304" pitchFamily="18" charset="0"/>
                  <a:cs typeface="Times New Roman" panose="02020603050405020304" pitchFamily="18" charset="0"/>
                </a:endParaRPr>
              </a:p>
            </p:txBody>
          </p:sp>
          <p:sp>
            <p:nvSpPr>
              <p:cNvPr id="24641" name="Text Box 103"/>
              <p:cNvSpPr txBox="1">
                <a:spLocks noChangeArrowheads="1"/>
              </p:cNvSpPr>
              <p:nvPr/>
            </p:nvSpPr>
            <p:spPr bwMode="auto">
              <a:xfrm>
                <a:off x="1882" y="2173"/>
                <a:ext cx="318" cy="231"/>
              </a:xfrm>
              <a:prstGeom prst="rect">
                <a:avLst/>
              </a:prstGeom>
              <a:noFill/>
              <a:ln w="9525">
                <a:noFill/>
                <a:miter lim="800000"/>
              </a:ln>
            </p:spPr>
            <p:txBody>
              <a:bodyPr>
                <a:spAutoFit/>
              </a:bodyPr>
              <a:lstStyle/>
              <a:p>
                <a:pPr>
                  <a:spcBef>
                    <a:spcPct val="50000"/>
                  </a:spcBef>
                </a:pPr>
                <a:r>
                  <a:rPr lang="en-GB">
                    <a:latin typeface="Times New Roman" panose="02020603050405020304" pitchFamily="18" charset="0"/>
                    <a:cs typeface="Times New Roman" panose="02020603050405020304" pitchFamily="18" charset="0"/>
                  </a:rPr>
                  <a:t>B</a:t>
                </a:r>
                <a:endParaRPr lang="en-US">
                  <a:latin typeface="Times New Roman" panose="02020603050405020304" pitchFamily="18" charset="0"/>
                  <a:cs typeface="Times New Roman" panose="02020603050405020304" pitchFamily="18" charset="0"/>
                </a:endParaRPr>
              </a:p>
            </p:txBody>
          </p:sp>
        </p:grpSp>
        <p:sp>
          <p:nvSpPr>
            <p:cNvPr id="24635" name="Text Box 104"/>
            <p:cNvSpPr txBox="1">
              <a:spLocks noChangeArrowheads="1"/>
            </p:cNvSpPr>
            <p:nvPr/>
          </p:nvSpPr>
          <p:spPr bwMode="auto">
            <a:xfrm>
              <a:off x="930" y="754"/>
              <a:ext cx="317" cy="231"/>
            </a:xfrm>
            <a:prstGeom prst="rect">
              <a:avLst/>
            </a:prstGeom>
            <a:noFill/>
            <a:ln w="9525">
              <a:noFill/>
              <a:miter lim="800000"/>
            </a:ln>
          </p:spPr>
          <p:txBody>
            <a:bodyPr>
              <a:spAutoFit/>
            </a:bodyPr>
            <a:lstStyle/>
            <a:p>
              <a:pPr>
                <a:spcBef>
                  <a:spcPct val="50000"/>
                </a:spcBef>
              </a:pPr>
              <a:r>
                <a:rPr lang="en-GB"/>
                <a:t>F</a:t>
              </a:r>
              <a:endParaRPr lang="en-US"/>
            </a:p>
          </p:txBody>
        </p:sp>
      </p:grpSp>
      <p:grpSp>
        <p:nvGrpSpPr>
          <p:cNvPr id="24581" name="Group 127"/>
          <p:cNvGrpSpPr/>
          <p:nvPr/>
        </p:nvGrpSpPr>
        <p:grpSpPr bwMode="auto">
          <a:xfrm>
            <a:off x="468313" y="3716338"/>
            <a:ext cx="8296275" cy="2809875"/>
            <a:chOff x="295" y="2341"/>
            <a:chExt cx="5226" cy="1770"/>
          </a:xfrm>
        </p:grpSpPr>
        <p:sp>
          <p:nvSpPr>
            <p:cNvPr id="24582" name="Text Box 19"/>
            <p:cNvSpPr txBox="1">
              <a:spLocks noChangeArrowheads="1"/>
            </p:cNvSpPr>
            <p:nvPr/>
          </p:nvSpPr>
          <p:spPr bwMode="auto">
            <a:xfrm>
              <a:off x="2426" y="3156"/>
              <a:ext cx="1815" cy="864"/>
            </a:xfrm>
            <a:prstGeom prst="rect">
              <a:avLst/>
            </a:prstGeom>
            <a:solidFill>
              <a:srgbClr val="FFFFFF"/>
            </a:solidFill>
            <a:ln w="9525">
              <a:solidFill>
                <a:srgbClr val="000000"/>
              </a:solidFill>
              <a:miter lim="800000"/>
            </a:ln>
          </p:spPr>
          <p:txBody>
            <a:bodyPr/>
            <a:lstStyle/>
            <a:p>
              <a:r>
                <a:rPr lang="en-US" sz="2400"/>
                <a:t>e =</a:t>
              </a:r>
              <a:r>
                <a:rPr lang="en-US" sz="2400" b="1" i="1">
                  <a:sym typeface="Symbol" panose="05050102010706020507" pitchFamily="18" charset="2"/>
                </a:rPr>
                <a:t></a:t>
              </a:r>
              <a:r>
                <a:rPr lang="en-US" sz="2400"/>
                <a:t> B </a:t>
              </a:r>
              <a:r>
                <a:rPr lang="en-US" sz="2400" b="1" i="1">
                  <a:latin typeface="Times New Roman" panose="02020603050405020304" pitchFamily="18" charset="0"/>
                </a:rPr>
                <a:t>l</a:t>
              </a:r>
              <a:r>
                <a:rPr lang="en-US" sz="2400">
                  <a:latin typeface="Times New Roman" panose="02020603050405020304" pitchFamily="18" charset="0"/>
                </a:rPr>
                <a:t> </a:t>
              </a:r>
              <a:endParaRPr lang="en-US" sz="2400" i="1">
                <a:latin typeface="Times New Roman" panose="02020603050405020304" pitchFamily="18" charset="0"/>
              </a:endParaRPr>
            </a:p>
            <a:p>
              <a:r>
                <a:rPr lang="en-US" sz="2400"/>
                <a:t>e = voltage induced along length </a:t>
              </a:r>
              <a:r>
                <a:rPr lang="en-US" sz="2400" b="1" i="1">
                  <a:latin typeface="Times New Roman" panose="02020603050405020304" pitchFamily="18" charset="0"/>
                </a:rPr>
                <a:t>l</a:t>
              </a:r>
              <a:endParaRPr lang="en-US" sz="2400"/>
            </a:p>
          </p:txBody>
        </p:sp>
        <p:sp>
          <p:nvSpPr>
            <p:cNvPr id="24583" name="Rectangle 37"/>
            <p:cNvSpPr>
              <a:spLocks noChangeArrowheads="1"/>
            </p:cNvSpPr>
            <p:nvPr/>
          </p:nvSpPr>
          <p:spPr bwMode="auto">
            <a:xfrm>
              <a:off x="295" y="2341"/>
              <a:ext cx="4858" cy="288"/>
            </a:xfrm>
            <a:prstGeom prst="rect">
              <a:avLst/>
            </a:prstGeom>
            <a:noFill/>
            <a:ln w="9525">
              <a:noFill/>
              <a:miter lim="800000"/>
            </a:ln>
          </p:spPr>
          <p:txBody>
            <a:bodyPr wrap="none" anchor="ctr">
              <a:spAutoFit/>
            </a:bodyPr>
            <a:lstStyle/>
            <a:p>
              <a:pPr>
                <a:tabLst>
                  <a:tab pos="304800" algn="l"/>
                  <a:tab pos="457200" algn="l"/>
                  <a:tab pos="609600" algn="l"/>
                  <a:tab pos="914400" algn="l"/>
                  <a:tab pos="1219200" algn="l"/>
                  <a:tab pos="1524000" algn="l"/>
                  <a:tab pos="1828800" algn="l"/>
                  <a:tab pos="2133600" algn="l"/>
                  <a:tab pos="2438400" algn="l"/>
                  <a:tab pos="2743200" algn="l"/>
                </a:tabLst>
              </a:pPr>
              <a:r>
                <a:rPr lang="en-US" sz="2400"/>
                <a:t>2.	Voltage (emf) induced in conductor traveling in field B</a:t>
              </a:r>
              <a:endParaRPr lang="en-US" sz="2400"/>
            </a:p>
          </p:txBody>
        </p:sp>
        <p:grpSp>
          <p:nvGrpSpPr>
            <p:cNvPr id="24584" name="Group 67"/>
            <p:cNvGrpSpPr/>
            <p:nvPr/>
          </p:nvGrpSpPr>
          <p:grpSpPr bwMode="auto">
            <a:xfrm>
              <a:off x="4468" y="2931"/>
              <a:ext cx="1053" cy="1180"/>
              <a:chOff x="307" y="935"/>
              <a:chExt cx="1053" cy="1180"/>
            </a:xfrm>
          </p:grpSpPr>
          <p:grpSp>
            <p:nvGrpSpPr>
              <p:cNvPr id="24606" name="Group 68"/>
              <p:cNvGrpSpPr/>
              <p:nvPr/>
            </p:nvGrpSpPr>
            <p:grpSpPr bwMode="auto">
              <a:xfrm>
                <a:off x="494" y="1154"/>
                <a:ext cx="866" cy="773"/>
                <a:chOff x="494" y="1154"/>
                <a:chExt cx="866" cy="773"/>
              </a:xfrm>
            </p:grpSpPr>
            <p:sp>
              <p:nvSpPr>
                <p:cNvPr id="24610" name="Freeform 69"/>
                <p:cNvSpPr/>
                <p:nvPr/>
              </p:nvSpPr>
              <p:spPr bwMode="auto">
                <a:xfrm>
                  <a:off x="763" y="1402"/>
                  <a:ext cx="597" cy="525"/>
                </a:xfrm>
                <a:custGeom>
                  <a:avLst/>
                  <a:gdLst>
                    <a:gd name="T0" fmla="*/ 596 w 597"/>
                    <a:gd name="T1" fmla="*/ 408 h 525"/>
                    <a:gd name="T2" fmla="*/ 516 w 597"/>
                    <a:gd name="T3" fmla="*/ 418 h 525"/>
                    <a:gd name="T4" fmla="*/ 472 w 597"/>
                    <a:gd name="T5" fmla="*/ 447 h 525"/>
                    <a:gd name="T6" fmla="*/ 435 w 597"/>
                    <a:gd name="T7" fmla="*/ 476 h 525"/>
                    <a:gd name="T8" fmla="*/ 387 w 597"/>
                    <a:gd name="T9" fmla="*/ 504 h 525"/>
                    <a:gd name="T10" fmla="*/ 347 w 597"/>
                    <a:gd name="T11" fmla="*/ 518 h 525"/>
                    <a:gd name="T12" fmla="*/ 298 w 597"/>
                    <a:gd name="T13" fmla="*/ 524 h 525"/>
                    <a:gd name="T14" fmla="*/ 245 w 597"/>
                    <a:gd name="T15" fmla="*/ 512 h 525"/>
                    <a:gd name="T16" fmla="*/ 203 w 597"/>
                    <a:gd name="T17" fmla="*/ 494 h 525"/>
                    <a:gd name="T18" fmla="*/ 164 w 597"/>
                    <a:gd name="T19" fmla="*/ 497 h 525"/>
                    <a:gd name="T20" fmla="*/ 130 w 597"/>
                    <a:gd name="T21" fmla="*/ 490 h 525"/>
                    <a:gd name="T22" fmla="*/ 110 w 597"/>
                    <a:gd name="T23" fmla="*/ 479 h 525"/>
                    <a:gd name="T24" fmla="*/ 94 w 597"/>
                    <a:gd name="T25" fmla="*/ 465 h 525"/>
                    <a:gd name="T26" fmla="*/ 83 w 597"/>
                    <a:gd name="T27" fmla="*/ 460 h 525"/>
                    <a:gd name="T28" fmla="*/ 72 w 597"/>
                    <a:gd name="T29" fmla="*/ 440 h 525"/>
                    <a:gd name="T30" fmla="*/ 69 w 597"/>
                    <a:gd name="T31" fmla="*/ 423 h 525"/>
                    <a:gd name="T32" fmla="*/ 75 w 597"/>
                    <a:gd name="T33" fmla="*/ 410 h 525"/>
                    <a:gd name="T34" fmla="*/ 113 w 597"/>
                    <a:gd name="T35" fmla="*/ 395 h 525"/>
                    <a:gd name="T36" fmla="*/ 168 w 597"/>
                    <a:gd name="T37" fmla="*/ 367 h 525"/>
                    <a:gd name="T38" fmla="*/ 73 w 597"/>
                    <a:gd name="T39" fmla="*/ 408 h 525"/>
                    <a:gd name="T40" fmla="*/ 62 w 597"/>
                    <a:gd name="T41" fmla="*/ 416 h 525"/>
                    <a:gd name="T42" fmla="*/ 41 w 597"/>
                    <a:gd name="T43" fmla="*/ 406 h 525"/>
                    <a:gd name="T44" fmla="*/ 33 w 597"/>
                    <a:gd name="T45" fmla="*/ 391 h 525"/>
                    <a:gd name="T46" fmla="*/ 25 w 597"/>
                    <a:gd name="T47" fmla="*/ 371 h 525"/>
                    <a:gd name="T48" fmla="*/ 16 w 597"/>
                    <a:gd name="T49" fmla="*/ 343 h 525"/>
                    <a:gd name="T50" fmla="*/ 10 w 597"/>
                    <a:gd name="T51" fmla="*/ 337 h 525"/>
                    <a:gd name="T52" fmla="*/ 0 w 597"/>
                    <a:gd name="T53" fmla="*/ 324 h 525"/>
                    <a:gd name="T54" fmla="*/ 16 w 597"/>
                    <a:gd name="T55" fmla="*/ 248 h 525"/>
                    <a:gd name="T56" fmla="*/ 69 w 597"/>
                    <a:gd name="T57" fmla="*/ 148 h 525"/>
                    <a:gd name="T58" fmla="*/ 83 w 597"/>
                    <a:gd name="T59" fmla="*/ 140 h 525"/>
                    <a:gd name="T60" fmla="*/ 105 w 597"/>
                    <a:gd name="T61" fmla="*/ 117 h 525"/>
                    <a:gd name="T62" fmla="*/ 123 w 597"/>
                    <a:gd name="T63" fmla="*/ 90 h 525"/>
                    <a:gd name="T64" fmla="*/ 132 w 597"/>
                    <a:gd name="T65" fmla="*/ 66 h 525"/>
                    <a:gd name="T66" fmla="*/ 153 w 597"/>
                    <a:gd name="T67" fmla="*/ 44 h 525"/>
                    <a:gd name="T68" fmla="*/ 189 w 597"/>
                    <a:gd name="T69" fmla="*/ 29 h 525"/>
                    <a:gd name="T70" fmla="*/ 237 w 597"/>
                    <a:gd name="T71" fmla="*/ 9 h 525"/>
                    <a:gd name="T72" fmla="*/ 263 w 597"/>
                    <a:gd name="T73" fmla="*/ 0 h 525"/>
                    <a:gd name="T74" fmla="*/ 305 w 597"/>
                    <a:gd name="T75" fmla="*/ 9 h 525"/>
                    <a:gd name="T76" fmla="*/ 349 w 597"/>
                    <a:gd name="T77" fmla="*/ 24 h 525"/>
                    <a:gd name="T78" fmla="*/ 405 w 597"/>
                    <a:gd name="T79" fmla="*/ 47 h 525"/>
                    <a:gd name="T80" fmla="*/ 451 w 597"/>
                    <a:gd name="T81" fmla="*/ 60 h 525"/>
                    <a:gd name="T82" fmla="*/ 493 w 597"/>
                    <a:gd name="T83" fmla="*/ 93 h 525"/>
                    <a:gd name="T84" fmla="*/ 501 w 597"/>
                    <a:gd name="T85" fmla="*/ 110 h 525"/>
                    <a:gd name="T86" fmla="*/ 524 w 597"/>
                    <a:gd name="T87" fmla="*/ 119 h 525"/>
                    <a:gd name="T88" fmla="*/ 595 w 597"/>
                    <a:gd name="T89" fmla="*/ 121 h 525"/>
                    <a:gd name="T90" fmla="*/ 596 w 597"/>
                    <a:gd name="T91" fmla="*/ 408 h 5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7"/>
                    <a:gd name="T139" fmla="*/ 0 h 525"/>
                    <a:gd name="T140" fmla="*/ 597 w 597"/>
                    <a:gd name="T141" fmla="*/ 525 h 5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7" h="525">
                      <a:moveTo>
                        <a:pt x="596" y="408"/>
                      </a:moveTo>
                      <a:lnTo>
                        <a:pt x="516" y="418"/>
                      </a:lnTo>
                      <a:lnTo>
                        <a:pt x="472" y="447"/>
                      </a:lnTo>
                      <a:lnTo>
                        <a:pt x="435" y="476"/>
                      </a:lnTo>
                      <a:lnTo>
                        <a:pt x="387" y="504"/>
                      </a:lnTo>
                      <a:lnTo>
                        <a:pt x="347" y="518"/>
                      </a:lnTo>
                      <a:lnTo>
                        <a:pt x="298" y="524"/>
                      </a:lnTo>
                      <a:lnTo>
                        <a:pt x="245" y="512"/>
                      </a:lnTo>
                      <a:lnTo>
                        <a:pt x="203" y="494"/>
                      </a:lnTo>
                      <a:lnTo>
                        <a:pt x="164" y="497"/>
                      </a:lnTo>
                      <a:lnTo>
                        <a:pt x="130" y="490"/>
                      </a:lnTo>
                      <a:lnTo>
                        <a:pt x="110" y="479"/>
                      </a:lnTo>
                      <a:lnTo>
                        <a:pt x="94" y="465"/>
                      </a:lnTo>
                      <a:lnTo>
                        <a:pt x="83" y="460"/>
                      </a:lnTo>
                      <a:lnTo>
                        <a:pt x="72" y="440"/>
                      </a:lnTo>
                      <a:lnTo>
                        <a:pt x="69" y="423"/>
                      </a:lnTo>
                      <a:lnTo>
                        <a:pt x="75" y="410"/>
                      </a:lnTo>
                      <a:lnTo>
                        <a:pt x="113" y="395"/>
                      </a:lnTo>
                      <a:lnTo>
                        <a:pt x="168" y="367"/>
                      </a:lnTo>
                      <a:lnTo>
                        <a:pt x="73" y="408"/>
                      </a:lnTo>
                      <a:lnTo>
                        <a:pt x="62" y="416"/>
                      </a:lnTo>
                      <a:lnTo>
                        <a:pt x="41" y="406"/>
                      </a:lnTo>
                      <a:lnTo>
                        <a:pt x="33" y="391"/>
                      </a:lnTo>
                      <a:lnTo>
                        <a:pt x="25" y="371"/>
                      </a:lnTo>
                      <a:lnTo>
                        <a:pt x="16" y="343"/>
                      </a:lnTo>
                      <a:lnTo>
                        <a:pt x="10" y="337"/>
                      </a:lnTo>
                      <a:lnTo>
                        <a:pt x="0" y="324"/>
                      </a:lnTo>
                      <a:lnTo>
                        <a:pt x="16" y="248"/>
                      </a:lnTo>
                      <a:lnTo>
                        <a:pt x="69" y="148"/>
                      </a:lnTo>
                      <a:lnTo>
                        <a:pt x="83" y="140"/>
                      </a:lnTo>
                      <a:lnTo>
                        <a:pt x="105" y="117"/>
                      </a:lnTo>
                      <a:lnTo>
                        <a:pt x="123" y="90"/>
                      </a:lnTo>
                      <a:lnTo>
                        <a:pt x="132" y="66"/>
                      </a:lnTo>
                      <a:lnTo>
                        <a:pt x="153" y="44"/>
                      </a:lnTo>
                      <a:lnTo>
                        <a:pt x="189" y="29"/>
                      </a:lnTo>
                      <a:lnTo>
                        <a:pt x="237" y="9"/>
                      </a:lnTo>
                      <a:lnTo>
                        <a:pt x="263" y="0"/>
                      </a:lnTo>
                      <a:lnTo>
                        <a:pt x="305" y="9"/>
                      </a:lnTo>
                      <a:lnTo>
                        <a:pt x="349" y="24"/>
                      </a:lnTo>
                      <a:lnTo>
                        <a:pt x="405" y="47"/>
                      </a:lnTo>
                      <a:lnTo>
                        <a:pt x="451" y="60"/>
                      </a:lnTo>
                      <a:lnTo>
                        <a:pt x="493" y="93"/>
                      </a:lnTo>
                      <a:lnTo>
                        <a:pt x="501" y="110"/>
                      </a:lnTo>
                      <a:lnTo>
                        <a:pt x="524" y="119"/>
                      </a:lnTo>
                      <a:lnTo>
                        <a:pt x="595" y="121"/>
                      </a:lnTo>
                      <a:lnTo>
                        <a:pt x="596" y="408"/>
                      </a:lnTo>
                    </a:path>
                  </a:pathLst>
                </a:custGeom>
                <a:solidFill>
                  <a:srgbClr val="FCD1C1"/>
                </a:solidFill>
                <a:ln w="12700" cap="rnd" cmpd="sng">
                  <a:solidFill>
                    <a:srgbClr val="000000"/>
                  </a:solidFill>
                  <a:prstDash val="solid"/>
                  <a:round/>
                  <a:headEnd type="none" w="med" len="med"/>
                  <a:tailEnd type="none" w="med" len="med"/>
                </a:ln>
              </p:spPr>
              <p:txBody>
                <a:bodyPr wrap="none" lIns="111011" tIns="55504" rIns="111011" bIns="55504">
                  <a:spAutoFit/>
                </a:bodyPr>
                <a:lstStyle/>
                <a:p>
                  <a:endParaRPr lang="en-US"/>
                </a:p>
              </p:txBody>
            </p:sp>
            <p:sp>
              <p:nvSpPr>
                <p:cNvPr id="24611" name="Freeform 70"/>
                <p:cNvSpPr/>
                <p:nvPr/>
              </p:nvSpPr>
              <p:spPr bwMode="auto">
                <a:xfrm>
                  <a:off x="949" y="1696"/>
                  <a:ext cx="112" cy="230"/>
                </a:xfrm>
                <a:custGeom>
                  <a:avLst/>
                  <a:gdLst>
                    <a:gd name="T0" fmla="*/ 0 w 112"/>
                    <a:gd name="T1" fmla="*/ 0 h 230"/>
                    <a:gd name="T2" fmla="*/ 66 w 112"/>
                    <a:gd name="T3" fmla="*/ 100 h 230"/>
                    <a:gd name="T4" fmla="*/ 99 w 112"/>
                    <a:gd name="T5" fmla="*/ 189 h 230"/>
                    <a:gd name="T6" fmla="*/ 111 w 112"/>
                    <a:gd name="T7" fmla="*/ 229 h 230"/>
                    <a:gd name="T8" fmla="*/ 0 60000 65536"/>
                    <a:gd name="T9" fmla="*/ 0 60000 65536"/>
                    <a:gd name="T10" fmla="*/ 0 60000 65536"/>
                    <a:gd name="T11" fmla="*/ 0 60000 65536"/>
                    <a:gd name="T12" fmla="*/ 0 w 112"/>
                    <a:gd name="T13" fmla="*/ 0 h 230"/>
                    <a:gd name="T14" fmla="*/ 112 w 112"/>
                    <a:gd name="T15" fmla="*/ 230 h 230"/>
                  </a:gdLst>
                  <a:ahLst/>
                  <a:cxnLst>
                    <a:cxn ang="T8">
                      <a:pos x="T0" y="T1"/>
                    </a:cxn>
                    <a:cxn ang="T9">
                      <a:pos x="T2" y="T3"/>
                    </a:cxn>
                    <a:cxn ang="T10">
                      <a:pos x="T4" y="T5"/>
                    </a:cxn>
                    <a:cxn ang="T11">
                      <a:pos x="T6" y="T7"/>
                    </a:cxn>
                  </a:cxnLst>
                  <a:rect l="T12" t="T13" r="T14" b="T15"/>
                  <a:pathLst>
                    <a:path w="112" h="230">
                      <a:moveTo>
                        <a:pt x="0" y="0"/>
                      </a:moveTo>
                      <a:lnTo>
                        <a:pt x="66" y="100"/>
                      </a:lnTo>
                      <a:lnTo>
                        <a:pt x="99" y="189"/>
                      </a:lnTo>
                      <a:lnTo>
                        <a:pt x="111" y="229"/>
                      </a:lnTo>
                    </a:path>
                  </a:pathLst>
                </a:custGeom>
                <a:solidFill>
                  <a:srgbClr val="FCD1C1"/>
                </a:solidFill>
                <a:ln w="12700" cap="rnd" cmpd="sng">
                  <a:solidFill>
                    <a:srgbClr val="000000"/>
                  </a:solidFill>
                  <a:prstDash val="solid"/>
                  <a:round/>
                  <a:headEnd type="none" w="med" len="med"/>
                  <a:tailEnd type="none" w="med" len="med"/>
                </a:ln>
              </p:spPr>
              <p:txBody>
                <a:bodyPr wrap="none" lIns="111011" tIns="55504" rIns="111011" bIns="55504">
                  <a:spAutoFit/>
                </a:bodyPr>
                <a:lstStyle/>
                <a:p>
                  <a:endParaRPr lang="en-US"/>
                </a:p>
              </p:txBody>
            </p:sp>
            <p:sp>
              <p:nvSpPr>
                <p:cNvPr id="24612" name="Freeform 71"/>
                <p:cNvSpPr/>
                <p:nvPr/>
              </p:nvSpPr>
              <p:spPr bwMode="auto">
                <a:xfrm>
                  <a:off x="918" y="1555"/>
                  <a:ext cx="261" cy="256"/>
                </a:xfrm>
                <a:custGeom>
                  <a:avLst/>
                  <a:gdLst>
                    <a:gd name="T0" fmla="*/ 0 w 261"/>
                    <a:gd name="T1" fmla="*/ 0 h 256"/>
                    <a:gd name="T2" fmla="*/ 73 w 261"/>
                    <a:gd name="T3" fmla="*/ 143 h 256"/>
                    <a:gd name="T4" fmla="*/ 99 w 261"/>
                    <a:gd name="T5" fmla="*/ 175 h 256"/>
                    <a:gd name="T6" fmla="*/ 146 w 261"/>
                    <a:gd name="T7" fmla="*/ 216 h 256"/>
                    <a:gd name="T8" fmla="*/ 184 w 261"/>
                    <a:gd name="T9" fmla="*/ 234 h 256"/>
                    <a:gd name="T10" fmla="*/ 216 w 261"/>
                    <a:gd name="T11" fmla="*/ 243 h 256"/>
                    <a:gd name="T12" fmla="*/ 260 w 261"/>
                    <a:gd name="T13" fmla="*/ 255 h 256"/>
                    <a:gd name="T14" fmla="*/ 0 60000 65536"/>
                    <a:gd name="T15" fmla="*/ 0 60000 65536"/>
                    <a:gd name="T16" fmla="*/ 0 60000 65536"/>
                    <a:gd name="T17" fmla="*/ 0 60000 65536"/>
                    <a:gd name="T18" fmla="*/ 0 60000 65536"/>
                    <a:gd name="T19" fmla="*/ 0 60000 65536"/>
                    <a:gd name="T20" fmla="*/ 0 60000 65536"/>
                    <a:gd name="T21" fmla="*/ 0 w 261"/>
                    <a:gd name="T22" fmla="*/ 0 h 256"/>
                    <a:gd name="T23" fmla="*/ 261 w 261"/>
                    <a:gd name="T24" fmla="*/ 256 h 2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1" h="256">
                      <a:moveTo>
                        <a:pt x="0" y="0"/>
                      </a:moveTo>
                      <a:lnTo>
                        <a:pt x="73" y="143"/>
                      </a:lnTo>
                      <a:lnTo>
                        <a:pt x="99" y="175"/>
                      </a:lnTo>
                      <a:lnTo>
                        <a:pt x="146" y="216"/>
                      </a:lnTo>
                      <a:lnTo>
                        <a:pt x="184" y="234"/>
                      </a:lnTo>
                      <a:lnTo>
                        <a:pt x="216" y="243"/>
                      </a:lnTo>
                      <a:lnTo>
                        <a:pt x="260" y="255"/>
                      </a:lnTo>
                    </a:path>
                  </a:pathLst>
                </a:custGeom>
                <a:solidFill>
                  <a:srgbClr val="FCD1C1"/>
                </a:solidFill>
                <a:ln w="12700" cap="rnd" cmpd="sng">
                  <a:solidFill>
                    <a:srgbClr val="000000"/>
                  </a:solidFill>
                  <a:prstDash val="solid"/>
                  <a:round/>
                  <a:headEnd type="none" w="med" len="med"/>
                  <a:tailEnd type="none" w="med" len="med"/>
                </a:ln>
              </p:spPr>
              <p:txBody>
                <a:bodyPr wrap="none" lIns="111011" tIns="55504" rIns="111011" bIns="55504">
                  <a:spAutoFit/>
                </a:bodyPr>
                <a:lstStyle/>
                <a:p>
                  <a:endParaRPr lang="en-US"/>
                </a:p>
              </p:txBody>
            </p:sp>
            <p:sp>
              <p:nvSpPr>
                <p:cNvPr id="24613" name="Freeform 72"/>
                <p:cNvSpPr/>
                <p:nvPr/>
              </p:nvSpPr>
              <p:spPr bwMode="auto">
                <a:xfrm>
                  <a:off x="775" y="1658"/>
                  <a:ext cx="253" cy="168"/>
                </a:xfrm>
                <a:custGeom>
                  <a:avLst/>
                  <a:gdLst>
                    <a:gd name="T0" fmla="*/ 56 w 253"/>
                    <a:gd name="T1" fmla="*/ 166 h 168"/>
                    <a:gd name="T2" fmla="*/ 40 w 253"/>
                    <a:gd name="T3" fmla="*/ 167 h 168"/>
                    <a:gd name="T4" fmla="*/ 17 w 253"/>
                    <a:gd name="T5" fmla="*/ 156 h 168"/>
                    <a:gd name="T6" fmla="*/ 6 w 253"/>
                    <a:gd name="T7" fmla="*/ 139 h 168"/>
                    <a:gd name="T8" fmla="*/ 0 w 253"/>
                    <a:gd name="T9" fmla="*/ 123 h 168"/>
                    <a:gd name="T10" fmla="*/ 0 w 253"/>
                    <a:gd name="T11" fmla="*/ 105 h 168"/>
                    <a:gd name="T12" fmla="*/ 4 w 253"/>
                    <a:gd name="T13" fmla="*/ 89 h 168"/>
                    <a:gd name="T14" fmla="*/ 12 w 253"/>
                    <a:gd name="T15" fmla="*/ 76 h 168"/>
                    <a:gd name="T16" fmla="*/ 68 w 253"/>
                    <a:gd name="T17" fmla="*/ 52 h 168"/>
                    <a:gd name="T18" fmla="*/ 120 w 253"/>
                    <a:gd name="T19" fmla="*/ 35 h 168"/>
                    <a:gd name="T20" fmla="*/ 162 w 253"/>
                    <a:gd name="T21" fmla="*/ 19 h 168"/>
                    <a:gd name="T22" fmla="*/ 207 w 253"/>
                    <a:gd name="T23" fmla="*/ 0 h 168"/>
                    <a:gd name="T24" fmla="*/ 235 w 253"/>
                    <a:gd name="T25" fmla="*/ 6 h 168"/>
                    <a:gd name="T26" fmla="*/ 245 w 253"/>
                    <a:gd name="T27" fmla="*/ 16 h 168"/>
                    <a:gd name="T28" fmla="*/ 252 w 253"/>
                    <a:gd name="T29" fmla="*/ 30 h 168"/>
                    <a:gd name="T30" fmla="*/ 250 w 253"/>
                    <a:gd name="T31" fmla="*/ 46 h 168"/>
                    <a:gd name="T32" fmla="*/ 244 w 253"/>
                    <a:gd name="T33" fmla="*/ 63 h 168"/>
                    <a:gd name="T34" fmla="*/ 218 w 253"/>
                    <a:gd name="T35" fmla="*/ 79 h 168"/>
                    <a:gd name="T36" fmla="*/ 183 w 253"/>
                    <a:gd name="T37" fmla="*/ 85 h 168"/>
                    <a:gd name="T38" fmla="*/ 161 w 253"/>
                    <a:gd name="T39" fmla="*/ 99 h 168"/>
                    <a:gd name="T40" fmla="*/ 134 w 253"/>
                    <a:gd name="T41" fmla="*/ 112 h 168"/>
                    <a:gd name="T42" fmla="*/ 108 w 253"/>
                    <a:gd name="T43" fmla="*/ 133 h 168"/>
                    <a:gd name="T44" fmla="*/ 74 w 253"/>
                    <a:gd name="T45" fmla="*/ 154 h 168"/>
                    <a:gd name="T46" fmla="*/ 56 w 253"/>
                    <a:gd name="T47" fmla="*/ 166 h 1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3"/>
                    <a:gd name="T73" fmla="*/ 0 h 168"/>
                    <a:gd name="T74" fmla="*/ 253 w 253"/>
                    <a:gd name="T75" fmla="*/ 168 h 1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3" h="168">
                      <a:moveTo>
                        <a:pt x="56" y="166"/>
                      </a:moveTo>
                      <a:lnTo>
                        <a:pt x="40" y="167"/>
                      </a:lnTo>
                      <a:lnTo>
                        <a:pt x="17" y="156"/>
                      </a:lnTo>
                      <a:lnTo>
                        <a:pt x="6" y="139"/>
                      </a:lnTo>
                      <a:lnTo>
                        <a:pt x="0" y="123"/>
                      </a:lnTo>
                      <a:lnTo>
                        <a:pt x="0" y="105"/>
                      </a:lnTo>
                      <a:lnTo>
                        <a:pt x="4" y="89"/>
                      </a:lnTo>
                      <a:lnTo>
                        <a:pt x="12" y="76"/>
                      </a:lnTo>
                      <a:lnTo>
                        <a:pt x="68" y="52"/>
                      </a:lnTo>
                      <a:lnTo>
                        <a:pt x="120" y="35"/>
                      </a:lnTo>
                      <a:lnTo>
                        <a:pt x="162" y="19"/>
                      </a:lnTo>
                      <a:lnTo>
                        <a:pt x="207" y="0"/>
                      </a:lnTo>
                      <a:lnTo>
                        <a:pt x="235" y="6"/>
                      </a:lnTo>
                      <a:lnTo>
                        <a:pt x="245" y="16"/>
                      </a:lnTo>
                      <a:lnTo>
                        <a:pt x="252" y="30"/>
                      </a:lnTo>
                      <a:lnTo>
                        <a:pt x="250" y="46"/>
                      </a:lnTo>
                      <a:lnTo>
                        <a:pt x="244" y="63"/>
                      </a:lnTo>
                      <a:lnTo>
                        <a:pt x="218" y="79"/>
                      </a:lnTo>
                      <a:lnTo>
                        <a:pt x="183" y="85"/>
                      </a:lnTo>
                      <a:lnTo>
                        <a:pt x="161" y="99"/>
                      </a:lnTo>
                      <a:lnTo>
                        <a:pt x="134" y="112"/>
                      </a:lnTo>
                      <a:lnTo>
                        <a:pt x="108" y="133"/>
                      </a:lnTo>
                      <a:lnTo>
                        <a:pt x="74" y="154"/>
                      </a:lnTo>
                      <a:lnTo>
                        <a:pt x="56" y="166"/>
                      </a:lnTo>
                    </a:path>
                  </a:pathLst>
                </a:custGeom>
                <a:solidFill>
                  <a:srgbClr val="FCD1C1"/>
                </a:solidFill>
                <a:ln w="12700" cap="rnd" cmpd="sng">
                  <a:solidFill>
                    <a:srgbClr val="000000"/>
                  </a:solidFill>
                  <a:prstDash val="solid"/>
                  <a:round/>
                  <a:headEnd type="none" w="med" len="med"/>
                  <a:tailEnd type="none" w="med" len="med"/>
                </a:ln>
              </p:spPr>
              <p:txBody>
                <a:bodyPr wrap="none" lIns="111011" tIns="55504" rIns="111011" bIns="55504">
                  <a:spAutoFit/>
                </a:bodyPr>
                <a:lstStyle/>
                <a:p>
                  <a:endParaRPr lang="en-US"/>
                </a:p>
              </p:txBody>
            </p:sp>
            <p:sp>
              <p:nvSpPr>
                <p:cNvPr id="24614" name="Freeform 73"/>
                <p:cNvSpPr/>
                <p:nvPr/>
              </p:nvSpPr>
              <p:spPr bwMode="auto">
                <a:xfrm>
                  <a:off x="956" y="1674"/>
                  <a:ext cx="62" cy="49"/>
                </a:xfrm>
                <a:custGeom>
                  <a:avLst/>
                  <a:gdLst>
                    <a:gd name="T0" fmla="*/ 8 w 62"/>
                    <a:gd name="T1" fmla="*/ 7 h 49"/>
                    <a:gd name="T2" fmla="*/ 0 w 62"/>
                    <a:gd name="T3" fmla="*/ 16 h 49"/>
                    <a:gd name="T4" fmla="*/ 2 w 62"/>
                    <a:gd name="T5" fmla="*/ 32 h 49"/>
                    <a:gd name="T6" fmla="*/ 9 w 62"/>
                    <a:gd name="T7" fmla="*/ 48 h 49"/>
                    <a:gd name="T8" fmla="*/ 32 w 62"/>
                    <a:gd name="T9" fmla="*/ 48 h 49"/>
                    <a:gd name="T10" fmla="*/ 44 w 62"/>
                    <a:gd name="T11" fmla="*/ 46 h 49"/>
                    <a:gd name="T12" fmla="*/ 57 w 62"/>
                    <a:gd name="T13" fmla="*/ 39 h 49"/>
                    <a:gd name="T14" fmla="*/ 61 w 62"/>
                    <a:gd name="T15" fmla="*/ 23 h 49"/>
                    <a:gd name="T16" fmla="*/ 60 w 62"/>
                    <a:gd name="T17" fmla="*/ 15 h 49"/>
                    <a:gd name="T18" fmla="*/ 51 w 62"/>
                    <a:gd name="T19" fmla="*/ 5 h 49"/>
                    <a:gd name="T20" fmla="*/ 40 w 62"/>
                    <a:gd name="T21" fmla="*/ 0 h 49"/>
                    <a:gd name="T22" fmla="*/ 8 w 62"/>
                    <a:gd name="T23" fmla="*/ 7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
                    <a:gd name="T37" fmla="*/ 0 h 49"/>
                    <a:gd name="T38" fmla="*/ 62 w 62"/>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 h="49">
                      <a:moveTo>
                        <a:pt x="8" y="7"/>
                      </a:moveTo>
                      <a:lnTo>
                        <a:pt x="0" y="16"/>
                      </a:lnTo>
                      <a:lnTo>
                        <a:pt x="2" y="32"/>
                      </a:lnTo>
                      <a:lnTo>
                        <a:pt x="9" y="48"/>
                      </a:lnTo>
                      <a:lnTo>
                        <a:pt x="32" y="48"/>
                      </a:lnTo>
                      <a:lnTo>
                        <a:pt x="44" y="46"/>
                      </a:lnTo>
                      <a:lnTo>
                        <a:pt x="57" y="39"/>
                      </a:lnTo>
                      <a:lnTo>
                        <a:pt x="61" y="23"/>
                      </a:lnTo>
                      <a:lnTo>
                        <a:pt x="60" y="15"/>
                      </a:lnTo>
                      <a:lnTo>
                        <a:pt x="51" y="5"/>
                      </a:lnTo>
                      <a:lnTo>
                        <a:pt x="40" y="0"/>
                      </a:lnTo>
                      <a:lnTo>
                        <a:pt x="8" y="7"/>
                      </a:lnTo>
                    </a:path>
                  </a:pathLst>
                </a:custGeom>
                <a:solidFill>
                  <a:srgbClr val="FCD1C1"/>
                </a:solidFill>
                <a:ln w="12700" cap="rnd" cmpd="sng">
                  <a:solidFill>
                    <a:srgbClr val="000000"/>
                  </a:solidFill>
                  <a:prstDash val="solid"/>
                  <a:round/>
                  <a:headEnd type="none" w="med" len="med"/>
                  <a:tailEnd type="none" w="med" len="med"/>
                </a:ln>
              </p:spPr>
              <p:txBody>
                <a:bodyPr wrap="none" lIns="111011" tIns="55504" rIns="111011" bIns="55504">
                  <a:spAutoFit/>
                </a:bodyPr>
                <a:lstStyle/>
                <a:p>
                  <a:endParaRPr lang="en-US"/>
                </a:p>
              </p:txBody>
            </p:sp>
            <p:sp>
              <p:nvSpPr>
                <p:cNvPr id="24615" name="Freeform 74"/>
                <p:cNvSpPr/>
                <p:nvPr/>
              </p:nvSpPr>
              <p:spPr bwMode="auto">
                <a:xfrm>
                  <a:off x="494" y="1437"/>
                  <a:ext cx="447" cy="122"/>
                </a:xfrm>
                <a:custGeom>
                  <a:avLst/>
                  <a:gdLst>
                    <a:gd name="T0" fmla="*/ 401 w 447"/>
                    <a:gd name="T1" fmla="*/ 121 h 122"/>
                    <a:gd name="T2" fmla="*/ 378 w 447"/>
                    <a:gd name="T3" fmla="*/ 121 h 122"/>
                    <a:gd name="T4" fmla="*/ 326 w 447"/>
                    <a:gd name="T5" fmla="*/ 117 h 122"/>
                    <a:gd name="T6" fmla="*/ 276 w 447"/>
                    <a:gd name="T7" fmla="*/ 108 h 122"/>
                    <a:gd name="T8" fmla="*/ 253 w 447"/>
                    <a:gd name="T9" fmla="*/ 103 h 122"/>
                    <a:gd name="T10" fmla="*/ 236 w 447"/>
                    <a:gd name="T11" fmla="*/ 100 h 122"/>
                    <a:gd name="T12" fmla="*/ 200 w 447"/>
                    <a:gd name="T13" fmla="*/ 97 h 122"/>
                    <a:gd name="T14" fmla="*/ 160 w 447"/>
                    <a:gd name="T15" fmla="*/ 95 h 122"/>
                    <a:gd name="T16" fmla="*/ 131 w 447"/>
                    <a:gd name="T17" fmla="*/ 92 h 122"/>
                    <a:gd name="T18" fmla="*/ 108 w 447"/>
                    <a:gd name="T19" fmla="*/ 89 h 122"/>
                    <a:gd name="T20" fmla="*/ 64 w 447"/>
                    <a:gd name="T21" fmla="*/ 80 h 122"/>
                    <a:gd name="T22" fmla="*/ 33 w 447"/>
                    <a:gd name="T23" fmla="*/ 73 h 122"/>
                    <a:gd name="T24" fmla="*/ 7 w 447"/>
                    <a:gd name="T25" fmla="*/ 64 h 122"/>
                    <a:gd name="T26" fmla="*/ 0 w 447"/>
                    <a:gd name="T27" fmla="*/ 54 h 122"/>
                    <a:gd name="T28" fmla="*/ 0 w 447"/>
                    <a:gd name="T29" fmla="*/ 42 h 122"/>
                    <a:gd name="T30" fmla="*/ 0 w 447"/>
                    <a:gd name="T31" fmla="*/ 29 h 122"/>
                    <a:gd name="T32" fmla="*/ 8 w 447"/>
                    <a:gd name="T33" fmla="*/ 14 h 122"/>
                    <a:gd name="T34" fmla="*/ 31 w 447"/>
                    <a:gd name="T35" fmla="*/ 4 h 122"/>
                    <a:gd name="T36" fmla="*/ 68 w 447"/>
                    <a:gd name="T37" fmla="*/ 4 h 122"/>
                    <a:gd name="T38" fmla="*/ 110 w 447"/>
                    <a:gd name="T39" fmla="*/ 7 h 122"/>
                    <a:gd name="T40" fmla="*/ 138 w 447"/>
                    <a:gd name="T41" fmla="*/ 7 h 122"/>
                    <a:gd name="T42" fmla="*/ 166 w 447"/>
                    <a:gd name="T43" fmla="*/ 5 h 122"/>
                    <a:gd name="T44" fmla="*/ 200 w 447"/>
                    <a:gd name="T45" fmla="*/ 9 h 122"/>
                    <a:gd name="T46" fmla="*/ 238 w 447"/>
                    <a:gd name="T47" fmla="*/ 11 h 122"/>
                    <a:gd name="T48" fmla="*/ 267 w 447"/>
                    <a:gd name="T49" fmla="*/ 8 h 122"/>
                    <a:gd name="T50" fmla="*/ 314 w 447"/>
                    <a:gd name="T51" fmla="*/ 6 h 122"/>
                    <a:gd name="T52" fmla="*/ 362 w 447"/>
                    <a:gd name="T53" fmla="*/ 3 h 122"/>
                    <a:gd name="T54" fmla="*/ 404 w 447"/>
                    <a:gd name="T55" fmla="*/ 0 h 122"/>
                    <a:gd name="T56" fmla="*/ 446 w 447"/>
                    <a:gd name="T57" fmla="*/ 2 h 122"/>
                    <a:gd name="T58" fmla="*/ 435 w 447"/>
                    <a:gd name="T59" fmla="*/ 116 h 122"/>
                    <a:gd name="T60" fmla="*/ 401 w 447"/>
                    <a:gd name="T61" fmla="*/ 121 h 1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7"/>
                    <a:gd name="T94" fmla="*/ 0 h 122"/>
                    <a:gd name="T95" fmla="*/ 447 w 447"/>
                    <a:gd name="T96" fmla="*/ 122 h 1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7" h="122">
                      <a:moveTo>
                        <a:pt x="401" y="121"/>
                      </a:moveTo>
                      <a:lnTo>
                        <a:pt x="378" y="121"/>
                      </a:lnTo>
                      <a:lnTo>
                        <a:pt x="326" y="117"/>
                      </a:lnTo>
                      <a:lnTo>
                        <a:pt x="276" y="108"/>
                      </a:lnTo>
                      <a:lnTo>
                        <a:pt x="253" y="103"/>
                      </a:lnTo>
                      <a:lnTo>
                        <a:pt x="236" y="100"/>
                      </a:lnTo>
                      <a:lnTo>
                        <a:pt x="200" y="97"/>
                      </a:lnTo>
                      <a:lnTo>
                        <a:pt x="160" y="95"/>
                      </a:lnTo>
                      <a:lnTo>
                        <a:pt x="131" y="92"/>
                      </a:lnTo>
                      <a:lnTo>
                        <a:pt x="108" y="89"/>
                      </a:lnTo>
                      <a:lnTo>
                        <a:pt x="64" y="80"/>
                      </a:lnTo>
                      <a:lnTo>
                        <a:pt x="33" y="73"/>
                      </a:lnTo>
                      <a:lnTo>
                        <a:pt x="7" y="64"/>
                      </a:lnTo>
                      <a:lnTo>
                        <a:pt x="0" y="54"/>
                      </a:lnTo>
                      <a:lnTo>
                        <a:pt x="0" y="42"/>
                      </a:lnTo>
                      <a:lnTo>
                        <a:pt x="0" y="29"/>
                      </a:lnTo>
                      <a:lnTo>
                        <a:pt x="8" y="14"/>
                      </a:lnTo>
                      <a:lnTo>
                        <a:pt x="31" y="4"/>
                      </a:lnTo>
                      <a:lnTo>
                        <a:pt x="68" y="4"/>
                      </a:lnTo>
                      <a:lnTo>
                        <a:pt x="110" y="7"/>
                      </a:lnTo>
                      <a:lnTo>
                        <a:pt x="138" y="7"/>
                      </a:lnTo>
                      <a:lnTo>
                        <a:pt x="166" y="5"/>
                      </a:lnTo>
                      <a:lnTo>
                        <a:pt x="200" y="9"/>
                      </a:lnTo>
                      <a:lnTo>
                        <a:pt x="238" y="11"/>
                      </a:lnTo>
                      <a:lnTo>
                        <a:pt x="267" y="8"/>
                      </a:lnTo>
                      <a:lnTo>
                        <a:pt x="314" y="6"/>
                      </a:lnTo>
                      <a:lnTo>
                        <a:pt x="362" y="3"/>
                      </a:lnTo>
                      <a:lnTo>
                        <a:pt x="404" y="0"/>
                      </a:lnTo>
                      <a:lnTo>
                        <a:pt x="446" y="2"/>
                      </a:lnTo>
                      <a:lnTo>
                        <a:pt x="435" y="116"/>
                      </a:lnTo>
                      <a:lnTo>
                        <a:pt x="401" y="121"/>
                      </a:lnTo>
                    </a:path>
                  </a:pathLst>
                </a:custGeom>
                <a:solidFill>
                  <a:srgbClr val="FCD1C1"/>
                </a:solidFill>
                <a:ln w="12700" cap="rnd" cmpd="sng">
                  <a:solidFill>
                    <a:srgbClr val="000000"/>
                  </a:solidFill>
                  <a:prstDash val="solid"/>
                  <a:round/>
                  <a:headEnd type="none" w="med" len="med"/>
                  <a:tailEnd type="none" w="med" len="med"/>
                </a:ln>
              </p:spPr>
              <p:txBody>
                <a:bodyPr wrap="none" lIns="111011" tIns="55504" rIns="111011" bIns="55504">
                  <a:spAutoFit/>
                </a:bodyPr>
                <a:lstStyle/>
                <a:p>
                  <a:endParaRPr lang="en-US"/>
                </a:p>
              </p:txBody>
            </p:sp>
            <p:sp>
              <p:nvSpPr>
                <p:cNvPr id="24616" name="Freeform 75"/>
                <p:cNvSpPr/>
                <p:nvPr/>
              </p:nvSpPr>
              <p:spPr bwMode="auto">
                <a:xfrm>
                  <a:off x="962" y="1802"/>
                  <a:ext cx="12" cy="95"/>
                </a:xfrm>
                <a:custGeom>
                  <a:avLst/>
                  <a:gdLst>
                    <a:gd name="T0" fmla="*/ 6 w 12"/>
                    <a:gd name="T1" fmla="*/ 94 h 95"/>
                    <a:gd name="T2" fmla="*/ 10 w 12"/>
                    <a:gd name="T3" fmla="*/ 66 h 95"/>
                    <a:gd name="T4" fmla="*/ 11 w 12"/>
                    <a:gd name="T5" fmla="*/ 44 h 95"/>
                    <a:gd name="T6" fmla="*/ 6 w 12"/>
                    <a:gd name="T7" fmla="*/ 15 h 95"/>
                    <a:gd name="T8" fmla="*/ 0 w 12"/>
                    <a:gd name="T9" fmla="*/ 0 h 95"/>
                    <a:gd name="T10" fmla="*/ 0 60000 65536"/>
                    <a:gd name="T11" fmla="*/ 0 60000 65536"/>
                    <a:gd name="T12" fmla="*/ 0 60000 65536"/>
                    <a:gd name="T13" fmla="*/ 0 60000 65536"/>
                    <a:gd name="T14" fmla="*/ 0 60000 65536"/>
                    <a:gd name="T15" fmla="*/ 0 w 12"/>
                    <a:gd name="T16" fmla="*/ 0 h 95"/>
                    <a:gd name="T17" fmla="*/ 12 w 12"/>
                    <a:gd name="T18" fmla="*/ 95 h 95"/>
                  </a:gdLst>
                  <a:ahLst/>
                  <a:cxnLst>
                    <a:cxn ang="T10">
                      <a:pos x="T0" y="T1"/>
                    </a:cxn>
                    <a:cxn ang="T11">
                      <a:pos x="T2" y="T3"/>
                    </a:cxn>
                    <a:cxn ang="T12">
                      <a:pos x="T4" y="T5"/>
                    </a:cxn>
                    <a:cxn ang="T13">
                      <a:pos x="T6" y="T7"/>
                    </a:cxn>
                    <a:cxn ang="T14">
                      <a:pos x="T8" y="T9"/>
                    </a:cxn>
                  </a:cxnLst>
                  <a:rect l="T15" t="T16" r="T17" b="T18"/>
                  <a:pathLst>
                    <a:path w="12" h="95">
                      <a:moveTo>
                        <a:pt x="6" y="94"/>
                      </a:moveTo>
                      <a:lnTo>
                        <a:pt x="10" y="66"/>
                      </a:lnTo>
                      <a:lnTo>
                        <a:pt x="11" y="44"/>
                      </a:lnTo>
                      <a:lnTo>
                        <a:pt x="6" y="15"/>
                      </a:lnTo>
                      <a:lnTo>
                        <a:pt x="0" y="0"/>
                      </a:lnTo>
                    </a:path>
                  </a:pathLst>
                </a:custGeom>
                <a:solidFill>
                  <a:srgbClr val="FCD1C1"/>
                </a:solidFill>
                <a:ln w="12700" cap="rnd" cmpd="sng">
                  <a:solidFill>
                    <a:srgbClr val="000000"/>
                  </a:solidFill>
                  <a:prstDash val="solid"/>
                  <a:round/>
                  <a:headEnd type="none" w="med" len="med"/>
                  <a:tailEnd type="none" w="med" len="med"/>
                </a:ln>
              </p:spPr>
              <p:txBody>
                <a:bodyPr wrap="none" lIns="111011" tIns="55504" rIns="111011" bIns="55504">
                  <a:spAutoFit/>
                </a:bodyPr>
                <a:lstStyle/>
                <a:p>
                  <a:endParaRPr lang="en-US"/>
                </a:p>
              </p:txBody>
            </p:sp>
            <p:sp>
              <p:nvSpPr>
                <p:cNvPr id="24617" name="Freeform 76"/>
                <p:cNvSpPr/>
                <p:nvPr/>
              </p:nvSpPr>
              <p:spPr bwMode="auto">
                <a:xfrm>
                  <a:off x="1270" y="1518"/>
                  <a:ext cx="6" cy="78"/>
                </a:xfrm>
                <a:custGeom>
                  <a:avLst/>
                  <a:gdLst>
                    <a:gd name="T0" fmla="*/ 0 w 6"/>
                    <a:gd name="T1" fmla="*/ 0 h 78"/>
                    <a:gd name="T2" fmla="*/ 5 w 6"/>
                    <a:gd name="T3" fmla="*/ 30 h 78"/>
                    <a:gd name="T4" fmla="*/ 5 w 6"/>
                    <a:gd name="T5" fmla="*/ 62 h 78"/>
                    <a:gd name="T6" fmla="*/ 3 w 6"/>
                    <a:gd name="T7" fmla="*/ 77 h 78"/>
                    <a:gd name="T8" fmla="*/ 0 60000 65536"/>
                    <a:gd name="T9" fmla="*/ 0 60000 65536"/>
                    <a:gd name="T10" fmla="*/ 0 60000 65536"/>
                    <a:gd name="T11" fmla="*/ 0 60000 65536"/>
                    <a:gd name="T12" fmla="*/ 0 w 6"/>
                    <a:gd name="T13" fmla="*/ 0 h 78"/>
                    <a:gd name="T14" fmla="*/ 6 w 6"/>
                    <a:gd name="T15" fmla="*/ 78 h 78"/>
                  </a:gdLst>
                  <a:ahLst/>
                  <a:cxnLst>
                    <a:cxn ang="T8">
                      <a:pos x="T0" y="T1"/>
                    </a:cxn>
                    <a:cxn ang="T9">
                      <a:pos x="T2" y="T3"/>
                    </a:cxn>
                    <a:cxn ang="T10">
                      <a:pos x="T4" y="T5"/>
                    </a:cxn>
                    <a:cxn ang="T11">
                      <a:pos x="T6" y="T7"/>
                    </a:cxn>
                  </a:cxnLst>
                  <a:rect l="T12" t="T13" r="T14" b="T15"/>
                  <a:pathLst>
                    <a:path w="6" h="78">
                      <a:moveTo>
                        <a:pt x="0" y="0"/>
                      </a:moveTo>
                      <a:lnTo>
                        <a:pt x="5" y="30"/>
                      </a:lnTo>
                      <a:lnTo>
                        <a:pt x="5" y="62"/>
                      </a:lnTo>
                      <a:lnTo>
                        <a:pt x="3" y="77"/>
                      </a:lnTo>
                    </a:path>
                  </a:pathLst>
                </a:custGeom>
                <a:solidFill>
                  <a:srgbClr val="FCD1C1"/>
                </a:solidFill>
                <a:ln w="12700" cap="rnd" cmpd="sng">
                  <a:solidFill>
                    <a:srgbClr val="000000"/>
                  </a:solidFill>
                  <a:prstDash val="solid"/>
                  <a:round/>
                  <a:headEnd type="none" w="med" len="med"/>
                  <a:tailEnd type="none" w="med" len="med"/>
                </a:ln>
              </p:spPr>
              <p:txBody>
                <a:bodyPr wrap="none" lIns="111011" tIns="55504" rIns="111011" bIns="55504">
                  <a:spAutoFit/>
                </a:bodyPr>
                <a:lstStyle/>
                <a:p>
                  <a:endParaRPr lang="en-US"/>
                </a:p>
              </p:txBody>
            </p:sp>
            <p:sp>
              <p:nvSpPr>
                <p:cNvPr id="24618" name="Freeform 77"/>
                <p:cNvSpPr/>
                <p:nvPr/>
              </p:nvSpPr>
              <p:spPr bwMode="auto">
                <a:xfrm>
                  <a:off x="831" y="1735"/>
                  <a:ext cx="205" cy="159"/>
                </a:xfrm>
                <a:custGeom>
                  <a:avLst/>
                  <a:gdLst>
                    <a:gd name="T0" fmla="*/ 39 w 205"/>
                    <a:gd name="T1" fmla="*/ 158 h 159"/>
                    <a:gd name="T2" fmla="*/ 64 w 205"/>
                    <a:gd name="T3" fmla="*/ 155 h 159"/>
                    <a:gd name="T4" fmla="*/ 87 w 205"/>
                    <a:gd name="T5" fmla="*/ 141 h 159"/>
                    <a:gd name="T6" fmla="*/ 108 w 205"/>
                    <a:gd name="T7" fmla="*/ 118 h 159"/>
                    <a:gd name="T8" fmla="*/ 113 w 205"/>
                    <a:gd name="T9" fmla="*/ 102 h 159"/>
                    <a:gd name="T10" fmla="*/ 119 w 205"/>
                    <a:gd name="T11" fmla="*/ 89 h 159"/>
                    <a:gd name="T12" fmla="*/ 140 w 205"/>
                    <a:gd name="T13" fmla="*/ 81 h 159"/>
                    <a:gd name="T14" fmla="*/ 169 w 205"/>
                    <a:gd name="T15" fmla="*/ 70 h 159"/>
                    <a:gd name="T16" fmla="*/ 196 w 205"/>
                    <a:gd name="T17" fmla="*/ 56 h 159"/>
                    <a:gd name="T18" fmla="*/ 204 w 205"/>
                    <a:gd name="T19" fmla="*/ 41 h 159"/>
                    <a:gd name="T20" fmla="*/ 204 w 205"/>
                    <a:gd name="T21" fmla="*/ 20 h 159"/>
                    <a:gd name="T22" fmla="*/ 198 w 205"/>
                    <a:gd name="T23" fmla="*/ 6 h 159"/>
                    <a:gd name="T24" fmla="*/ 181 w 205"/>
                    <a:gd name="T25" fmla="*/ 0 h 159"/>
                    <a:gd name="T26" fmla="*/ 163 w 205"/>
                    <a:gd name="T27" fmla="*/ 1 h 159"/>
                    <a:gd name="T28" fmla="*/ 129 w 205"/>
                    <a:gd name="T29" fmla="*/ 8 h 159"/>
                    <a:gd name="T30" fmla="*/ 102 w 205"/>
                    <a:gd name="T31" fmla="*/ 22 h 159"/>
                    <a:gd name="T32" fmla="*/ 78 w 205"/>
                    <a:gd name="T33" fmla="*/ 38 h 159"/>
                    <a:gd name="T34" fmla="*/ 28 w 205"/>
                    <a:gd name="T35" fmla="*/ 68 h 159"/>
                    <a:gd name="T36" fmla="*/ 6 w 205"/>
                    <a:gd name="T37" fmla="*/ 88 h 159"/>
                    <a:gd name="T38" fmla="*/ 0 w 205"/>
                    <a:gd name="T39" fmla="*/ 115 h 159"/>
                    <a:gd name="T40" fmla="*/ 4 w 205"/>
                    <a:gd name="T41" fmla="*/ 130 h 159"/>
                    <a:gd name="T42" fmla="*/ 11 w 205"/>
                    <a:gd name="T43" fmla="*/ 141 h 159"/>
                    <a:gd name="T44" fmla="*/ 25 w 205"/>
                    <a:gd name="T45" fmla="*/ 152 h 159"/>
                    <a:gd name="T46" fmla="*/ 39 w 205"/>
                    <a:gd name="T47" fmla="*/ 158 h 1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5"/>
                    <a:gd name="T73" fmla="*/ 0 h 159"/>
                    <a:gd name="T74" fmla="*/ 205 w 205"/>
                    <a:gd name="T75" fmla="*/ 159 h 1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5" h="159">
                      <a:moveTo>
                        <a:pt x="39" y="158"/>
                      </a:moveTo>
                      <a:lnTo>
                        <a:pt x="64" y="155"/>
                      </a:lnTo>
                      <a:lnTo>
                        <a:pt x="87" y="141"/>
                      </a:lnTo>
                      <a:lnTo>
                        <a:pt x="108" y="118"/>
                      </a:lnTo>
                      <a:lnTo>
                        <a:pt x="113" y="102"/>
                      </a:lnTo>
                      <a:lnTo>
                        <a:pt x="119" y="89"/>
                      </a:lnTo>
                      <a:lnTo>
                        <a:pt x="140" y="81"/>
                      </a:lnTo>
                      <a:lnTo>
                        <a:pt x="169" y="70"/>
                      </a:lnTo>
                      <a:lnTo>
                        <a:pt x="196" y="56"/>
                      </a:lnTo>
                      <a:lnTo>
                        <a:pt x="204" y="41"/>
                      </a:lnTo>
                      <a:lnTo>
                        <a:pt x="204" y="20"/>
                      </a:lnTo>
                      <a:lnTo>
                        <a:pt x="198" y="6"/>
                      </a:lnTo>
                      <a:lnTo>
                        <a:pt x="181" y="0"/>
                      </a:lnTo>
                      <a:lnTo>
                        <a:pt x="163" y="1"/>
                      </a:lnTo>
                      <a:lnTo>
                        <a:pt x="129" y="8"/>
                      </a:lnTo>
                      <a:lnTo>
                        <a:pt x="102" y="22"/>
                      </a:lnTo>
                      <a:lnTo>
                        <a:pt x="78" y="38"/>
                      </a:lnTo>
                      <a:lnTo>
                        <a:pt x="28" y="68"/>
                      </a:lnTo>
                      <a:lnTo>
                        <a:pt x="6" y="88"/>
                      </a:lnTo>
                      <a:lnTo>
                        <a:pt x="0" y="115"/>
                      </a:lnTo>
                      <a:lnTo>
                        <a:pt x="4" y="130"/>
                      </a:lnTo>
                      <a:lnTo>
                        <a:pt x="11" y="141"/>
                      </a:lnTo>
                      <a:lnTo>
                        <a:pt x="25" y="152"/>
                      </a:lnTo>
                      <a:lnTo>
                        <a:pt x="39" y="158"/>
                      </a:lnTo>
                    </a:path>
                  </a:pathLst>
                </a:custGeom>
                <a:solidFill>
                  <a:srgbClr val="FCD1C1"/>
                </a:solidFill>
                <a:ln w="12700" cap="rnd" cmpd="sng">
                  <a:solidFill>
                    <a:srgbClr val="000000"/>
                  </a:solidFill>
                  <a:prstDash val="solid"/>
                  <a:round/>
                  <a:headEnd type="none" w="med" len="med"/>
                  <a:tailEnd type="none" w="med" len="med"/>
                </a:ln>
              </p:spPr>
              <p:txBody>
                <a:bodyPr wrap="none" lIns="111011" tIns="55504" rIns="111011" bIns="55504">
                  <a:spAutoFit/>
                </a:bodyPr>
                <a:lstStyle/>
                <a:p>
                  <a:endParaRPr lang="en-US"/>
                </a:p>
              </p:txBody>
            </p:sp>
            <p:sp>
              <p:nvSpPr>
                <p:cNvPr id="24619" name="Freeform 78"/>
                <p:cNvSpPr/>
                <p:nvPr/>
              </p:nvSpPr>
              <p:spPr bwMode="auto">
                <a:xfrm>
                  <a:off x="982" y="1742"/>
                  <a:ext cx="48" cy="43"/>
                </a:xfrm>
                <a:custGeom>
                  <a:avLst/>
                  <a:gdLst>
                    <a:gd name="T0" fmla="*/ 0 w 48"/>
                    <a:gd name="T1" fmla="*/ 7 h 43"/>
                    <a:gd name="T2" fmla="*/ 0 w 48"/>
                    <a:gd name="T3" fmla="*/ 24 h 43"/>
                    <a:gd name="T4" fmla="*/ 6 w 48"/>
                    <a:gd name="T5" fmla="*/ 41 h 43"/>
                    <a:gd name="T6" fmla="*/ 24 w 48"/>
                    <a:gd name="T7" fmla="*/ 42 h 43"/>
                    <a:gd name="T8" fmla="*/ 38 w 48"/>
                    <a:gd name="T9" fmla="*/ 37 h 43"/>
                    <a:gd name="T10" fmla="*/ 47 w 48"/>
                    <a:gd name="T11" fmla="*/ 21 h 43"/>
                    <a:gd name="T12" fmla="*/ 42 w 48"/>
                    <a:gd name="T13" fmla="*/ 9 h 43"/>
                    <a:gd name="T14" fmla="*/ 34 w 48"/>
                    <a:gd name="T15" fmla="*/ 4 h 43"/>
                    <a:gd name="T16" fmla="*/ 22 w 48"/>
                    <a:gd name="T17" fmla="*/ 0 h 43"/>
                    <a:gd name="T18" fmla="*/ 7 w 48"/>
                    <a:gd name="T19" fmla="*/ 1 h 43"/>
                    <a:gd name="T20" fmla="*/ 0 w 48"/>
                    <a:gd name="T21" fmla="*/ 7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3"/>
                    <a:gd name="T35" fmla="*/ 48 w 48"/>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3">
                      <a:moveTo>
                        <a:pt x="0" y="7"/>
                      </a:moveTo>
                      <a:lnTo>
                        <a:pt x="0" y="24"/>
                      </a:lnTo>
                      <a:lnTo>
                        <a:pt x="6" y="41"/>
                      </a:lnTo>
                      <a:lnTo>
                        <a:pt x="24" y="42"/>
                      </a:lnTo>
                      <a:lnTo>
                        <a:pt x="38" y="37"/>
                      </a:lnTo>
                      <a:lnTo>
                        <a:pt x="47" y="21"/>
                      </a:lnTo>
                      <a:lnTo>
                        <a:pt x="42" y="9"/>
                      </a:lnTo>
                      <a:lnTo>
                        <a:pt x="34" y="4"/>
                      </a:lnTo>
                      <a:lnTo>
                        <a:pt x="22" y="0"/>
                      </a:lnTo>
                      <a:lnTo>
                        <a:pt x="7" y="1"/>
                      </a:lnTo>
                      <a:lnTo>
                        <a:pt x="0" y="7"/>
                      </a:lnTo>
                    </a:path>
                  </a:pathLst>
                </a:custGeom>
                <a:solidFill>
                  <a:srgbClr val="FCD1C1"/>
                </a:solidFill>
                <a:ln w="12700" cap="rnd" cmpd="sng">
                  <a:solidFill>
                    <a:srgbClr val="000000"/>
                  </a:solidFill>
                  <a:prstDash val="solid"/>
                  <a:round/>
                  <a:headEnd type="none" w="med" len="med"/>
                  <a:tailEnd type="none" w="med" len="med"/>
                </a:ln>
              </p:spPr>
              <p:txBody>
                <a:bodyPr wrap="none" lIns="111011" tIns="55504" rIns="111011" bIns="55504">
                  <a:spAutoFit/>
                </a:bodyPr>
                <a:lstStyle/>
                <a:p>
                  <a:endParaRPr lang="en-US"/>
                </a:p>
              </p:txBody>
            </p:sp>
            <p:sp>
              <p:nvSpPr>
                <p:cNvPr id="24620" name="Freeform 79"/>
                <p:cNvSpPr/>
                <p:nvPr/>
              </p:nvSpPr>
              <p:spPr bwMode="auto">
                <a:xfrm>
                  <a:off x="934" y="1819"/>
                  <a:ext cx="19" cy="4"/>
                </a:xfrm>
                <a:custGeom>
                  <a:avLst/>
                  <a:gdLst>
                    <a:gd name="T0" fmla="*/ 18 w 19"/>
                    <a:gd name="T1" fmla="*/ 3 h 4"/>
                    <a:gd name="T2" fmla="*/ 8 w 19"/>
                    <a:gd name="T3" fmla="*/ 3 h 4"/>
                    <a:gd name="T4" fmla="*/ 0 w 19"/>
                    <a:gd name="T5" fmla="*/ 0 h 4"/>
                    <a:gd name="T6" fmla="*/ 0 60000 65536"/>
                    <a:gd name="T7" fmla="*/ 0 60000 65536"/>
                    <a:gd name="T8" fmla="*/ 0 60000 65536"/>
                    <a:gd name="T9" fmla="*/ 0 w 19"/>
                    <a:gd name="T10" fmla="*/ 0 h 4"/>
                    <a:gd name="T11" fmla="*/ 19 w 19"/>
                    <a:gd name="T12" fmla="*/ 4 h 4"/>
                  </a:gdLst>
                  <a:ahLst/>
                  <a:cxnLst>
                    <a:cxn ang="T6">
                      <a:pos x="T0" y="T1"/>
                    </a:cxn>
                    <a:cxn ang="T7">
                      <a:pos x="T2" y="T3"/>
                    </a:cxn>
                    <a:cxn ang="T8">
                      <a:pos x="T4" y="T5"/>
                    </a:cxn>
                  </a:cxnLst>
                  <a:rect l="T9" t="T10" r="T11" b="T12"/>
                  <a:pathLst>
                    <a:path w="19" h="4">
                      <a:moveTo>
                        <a:pt x="18" y="3"/>
                      </a:moveTo>
                      <a:lnTo>
                        <a:pt x="8" y="3"/>
                      </a:lnTo>
                      <a:lnTo>
                        <a:pt x="0" y="0"/>
                      </a:lnTo>
                    </a:path>
                  </a:pathLst>
                </a:custGeom>
                <a:solidFill>
                  <a:srgbClr val="FCD1C1"/>
                </a:solidFill>
                <a:ln w="12700" cap="rnd" cmpd="sng">
                  <a:solidFill>
                    <a:srgbClr val="000000"/>
                  </a:solidFill>
                  <a:prstDash val="solid"/>
                  <a:round/>
                  <a:headEnd type="none" w="med" len="med"/>
                  <a:tailEnd type="none" w="med" len="med"/>
                </a:ln>
              </p:spPr>
              <p:txBody>
                <a:bodyPr wrap="none" lIns="111011" tIns="55504" rIns="111011" bIns="55504">
                  <a:spAutoFit/>
                </a:bodyPr>
                <a:lstStyle/>
                <a:p>
                  <a:endParaRPr lang="en-US"/>
                </a:p>
              </p:txBody>
            </p:sp>
            <p:sp>
              <p:nvSpPr>
                <p:cNvPr id="24621" name="Freeform 80"/>
                <p:cNvSpPr/>
                <p:nvPr/>
              </p:nvSpPr>
              <p:spPr bwMode="auto">
                <a:xfrm>
                  <a:off x="1052" y="1161"/>
                  <a:ext cx="150" cy="318"/>
                </a:xfrm>
                <a:custGeom>
                  <a:avLst/>
                  <a:gdLst>
                    <a:gd name="T0" fmla="*/ 149 w 150"/>
                    <a:gd name="T1" fmla="*/ 299 h 318"/>
                    <a:gd name="T2" fmla="*/ 129 w 150"/>
                    <a:gd name="T3" fmla="*/ 247 h 318"/>
                    <a:gd name="T4" fmla="*/ 112 w 150"/>
                    <a:gd name="T5" fmla="*/ 194 h 318"/>
                    <a:gd name="T6" fmla="*/ 85 w 150"/>
                    <a:gd name="T7" fmla="*/ 141 h 318"/>
                    <a:gd name="T8" fmla="*/ 74 w 150"/>
                    <a:gd name="T9" fmla="*/ 106 h 318"/>
                    <a:gd name="T10" fmla="*/ 74 w 150"/>
                    <a:gd name="T11" fmla="*/ 95 h 318"/>
                    <a:gd name="T12" fmla="*/ 74 w 150"/>
                    <a:gd name="T13" fmla="*/ 77 h 318"/>
                    <a:gd name="T14" fmla="*/ 74 w 150"/>
                    <a:gd name="T15" fmla="*/ 56 h 318"/>
                    <a:gd name="T16" fmla="*/ 74 w 150"/>
                    <a:gd name="T17" fmla="*/ 39 h 318"/>
                    <a:gd name="T18" fmla="*/ 74 w 150"/>
                    <a:gd name="T19" fmla="*/ 14 h 318"/>
                    <a:gd name="T20" fmla="*/ 61 w 150"/>
                    <a:gd name="T21" fmla="*/ 0 h 318"/>
                    <a:gd name="T22" fmla="*/ 40 w 150"/>
                    <a:gd name="T23" fmla="*/ 0 h 318"/>
                    <a:gd name="T24" fmla="*/ 20 w 150"/>
                    <a:gd name="T25" fmla="*/ 18 h 318"/>
                    <a:gd name="T26" fmla="*/ 7 w 150"/>
                    <a:gd name="T27" fmla="*/ 39 h 318"/>
                    <a:gd name="T28" fmla="*/ 0 w 150"/>
                    <a:gd name="T29" fmla="*/ 77 h 318"/>
                    <a:gd name="T30" fmla="*/ 3 w 150"/>
                    <a:gd name="T31" fmla="*/ 141 h 318"/>
                    <a:gd name="T32" fmla="*/ 7 w 150"/>
                    <a:gd name="T33" fmla="*/ 197 h 318"/>
                    <a:gd name="T34" fmla="*/ 7 w 150"/>
                    <a:gd name="T35" fmla="*/ 236 h 318"/>
                    <a:gd name="T36" fmla="*/ 17 w 150"/>
                    <a:gd name="T37" fmla="*/ 268 h 318"/>
                    <a:gd name="T38" fmla="*/ 47 w 150"/>
                    <a:gd name="T39" fmla="*/ 314 h 318"/>
                    <a:gd name="T40" fmla="*/ 81 w 150"/>
                    <a:gd name="T41" fmla="*/ 317 h 318"/>
                    <a:gd name="T42" fmla="*/ 149 w 150"/>
                    <a:gd name="T43" fmla="*/ 299 h 3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0"/>
                    <a:gd name="T67" fmla="*/ 0 h 318"/>
                    <a:gd name="T68" fmla="*/ 150 w 150"/>
                    <a:gd name="T69" fmla="*/ 318 h 3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0" h="318">
                      <a:moveTo>
                        <a:pt x="149" y="299"/>
                      </a:moveTo>
                      <a:lnTo>
                        <a:pt x="129" y="247"/>
                      </a:lnTo>
                      <a:lnTo>
                        <a:pt x="112" y="194"/>
                      </a:lnTo>
                      <a:lnTo>
                        <a:pt x="85" y="141"/>
                      </a:lnTo>
                      <a:lnTo>
                        <a:pt x="74" y="106"/>
                      </a:lnTo>
                      <a:lnTo>
                        <a:pt x="74" y="95"/>
                      </a:lnTo>
                      <a:lnTo>
                        <a:pt x="74" y="77"/>
                      </a:lnTo>
                      <a:lnTo>
                        <a:pt x="74" y="56"/>
                      </a:lnTo>
                      <a:lnTo>
                        <a:pt x="74" y="39"/>
                      </a:lnTo>
                      <a:lnTo>
                        <a:pt x="74" y="14"/>
                      </a:lnTo>
                      <a:lnTo>
                        <a:pt x="61" y="0"/>
                      </a:lnTo>
                      <a:lnTo>
                        <a:pt x="40" y="0"/>
                      </a:lnTo>
                      <a:lnTo>
                        <a:pt x="20" y="18"/>
                      </a:lnTo>
                      <a:lnTo>
                        <a:pt x="7" y="39"/>
                      </a:lnTo>
                      <a:lnTo>
                        <a:pt x="0" y="77"/>
                      </a:lnTo>
                      <a:lnTo>
                        <a:pt x="3" y="141"/>
                      </a:lnTo>
                      <a:lnTo>
                        <a:pt x="7" y="197"/>
                      </a:lnTo>
                      <a:lnTo>
                        <a:pt x="7" y="236"/>
                      </a:lnTo>
                      <a:lnTo>
                        <a:pt x="17" y="268"/>
                      </a:lnTo>
                      <a:lnTo>
                        <a:pt x="47" y="314"/>
                      </a:lnTo>
                      <a:lnTo>
                        <a:pt x="81" y="317"/>
                      </a:lnTo>
                      <a:lnTo>
                        <a:pt x="149" y="299"/>
                      </a:lnTo>
                    </a:path>
                  </a:pathLst>
                </a:custGeom>
                <a:solidFill>
                  <a:srgbClr val="FCD1C1"/>
                </a:solidFill>
                <a:ln w="12700" cap="rnd" cmpd="sng">
                  <a:solidFill>
                    <a:schemeClr val="bg2"/>
                  </a:solidFill>
                  <a:prstDash val="solid"/>
                  <a:round/>
                  <a:headEnd type="none" w="med" len="med"/>
                  <a:tailEnd type="none" w="med" len="med"/>
                </a:ln>
              </p:spPr>
              <p:txBody>
                <a:bodyPr wrap="none" lIns="111011" tIns="55504" rIns="111011" bIns="55504">
                  <a:spAutoFit/>
                </a:bodyPr>
                <a:lstStyle/>
                <a:p>
                  <a:endParaRPr lang="en-US"/>
                </a:p>
              </p:txBody>
            </p:sp>
            <p:sp>
              <p:nvSpPr>
                <p:cNvPr id="24622" name="Freeform 81"/>
                <p:cNvSpPr/>
                <p:nvPr/>
              </p:nvSpPr>
              <p:spPr bwMode="auto">
                <a:xfrm>
                  <a:off x="1078" y="1154"/>
                  <a:ext cx="47" cy="91"/>
                </a:xfrm>
                <a:custGeom>
                  <a:avLst/>
                  <a:gdLst>
                    <a:gd name="T0" fmla="*/ 43 w 47"/>
                    <a:gd name="T1" fmla="*/ 90 h 91"/>
                    <a:gd name="T2" fmla="*/ 19 w 47"/>
                    <a:gd name="T3" fmla="*/ 90 h 91"/>
                    <a:gd name="T4" fmla="*/ 9 w 47"/>
                    <a:gd name="T5" fmla="*/ 83 h 91"/>
                    <a:gd name="T6" fmla="*/ 2 w 47"/>
                    <a:gd name="T7" fmla="*/ 54 h 91"/>
                    <a:gd name="T8" fmla="*/ 0 w 47"/>
                    <a:gd name="T9" fmla="*/ 25 h 91"/>
                    <a:gd name="T10" fmla="*/ 3 w 47"/>
                    <a:gd name="T11" fmla="*/ 12 h 91"/>
                    <a:gd name="T12" fmla="*/ 20 w 47"/>
                    <a:gd name="T13" fmla="*/ 0 h 91"/>
                    <a:gd name="T14" fmla="*/ 35 w 47"/>
                    <a:gd name="T15" fmla="*/ 1 h 91"/>
                    <a:gd name="T16" fmla="*/ 44 w 47"/>
                    <a:gd name="T17" fmla="*/ 20 h 91"/>
                    <a:gd name="T18" fmla="*/ 46 w 47"/>
                    <a:gd name="T19" fmla="*/ 37 h 91"/>
                    <a:gd name="T20" fmla="*/ 46 w 47"/>
                    <a:gd name="T21" fmla="*/ 58 h 91"/>
                    <a:gd name="T22" fmla="*/ 43 w 47"/>
                    <a:gd name="T23" fmla="*/ 90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91"/>
                    <a:gd name="T38" fmla="*/ 47 w 47"/>
                    <a:gd name="T39" fmla="*/ 91 h 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91">
                      <a:moveTo>
                        <a:pt x="43" y="90"/>
                      </a:moveTo>
                      <a:lnTo>
                        <a:pt x="19" y="90"/>
                      </a:lnTo>
                      <a:lnTo>
                        <a:pt x="9" y="83"/>
                      </a:lnTo>
                      <a:lnTo>
                        <a:pt x="2" y="54"/>
                      </a:lnTo>
                      <a:lnTo>
                        <a:pt x="0" y="25"/>
                      </a:lnTo>
                      <a:lnTo>
                        <a:pt x="3" y="12"/>
                      </a:lnTo>
                      <a:lnTo>
                        <a:pt x="20" y="0"/>
                      </a:lnTo>
                      <a:lnTo>
                        <a:pt x="35" y="1"/>
                      </a:lnTo>
                      <a:lnTo>
                        <a:pt x="44" y="20"/>
                      </a:lnTo>
                      <a:lnTo>
                        <a:pt x="46" y="37"/>
                      </a:lnTo>
                      <a:lnTo>
                        <a:pt x="46" y="58"/>
                      </a:lnTo>
                      <a:lnTo>
                        <a:pt x="43" y="90"/>
                      </a:lnTo>
                    </a:path>
                  </a:pathLst>
                </a:custGeom>
                <a:solidFill>
                  <a:srgbClr val="FCD1C1"/>
                </a:solidFill>
                <a:ln w="12700" cap="rnd" cmpd="sng">
                  <a:solidFill>
                    <a:srgbClr val="000000"/>
                  </a:solidFill>
                  <a:prstDash val="solid"/>
                  <a:round/>
                  <a:headEnd type="none" w="med" len="med"/>
                  <a:tailEnd type="none" w="med" len="med"/>
                </a:ln>
              </p:spPr>
              <p:txBody>
                <a:bodyPr wrap="none" lIns="111011" tIns="55504" rIns="111011" bIns="55504">
                  <a:spAutoFit/>
                </a:bodyPr>
                <a:lstStyle/>
                <a:p>
                  <a:endParaRPr lang="en-US"/>
                </a:p>
              </p:txBody>
            </p:sp>
            <p:sp>
              <p:nvSpPr>
                <p:cNvPr id="24623" name="Freeform 82"/>
                <p:cNvSpPr/>
                <p:nvPr/>
              </p:nvSpPr>
              <p:spPr bwMode="auto">
                <a:xfrm>
                  <a:off x="1106" y="1426"/>
                  <a:ext cx="122" cy="89"/>
                </a:xfrm>
                <a:custGeom>
                  <a:avLst/>
                  <a:gdLst>
                    <a:gd name="T0" fmla="*/ 81 w 122"/>
                    <a:gd name="T1" fmla="*/ 25 h 89"/>
                    <a:gd name="T2" fmla="*/ 121 w 122"/>
                    <a:gd name="T3" fmla="*/ 74 h 89"/>
                    <a:gd name="T4" fmla="*/ 23 w 122"/>
                    <a:gd name="T5" fmla="*/ 88 h 89"/>
                    <a:gd name="T6" fmla="*/ 0 w 122"/>
                    <a:gd name="T7" fmla="*/ 28 h 89"/>
                    <a:gd name="T8" fmla="*/ 20 w 122"/>
                    <a:gd name="T9" fmla="*/ 0 h 89"/>
                    <a:gd name="T10" fmla="*/ 81 w 122"/>
                    <a:gd name="T11" fmla="*/ 25 h 89"/>
                    <a:gd name="T12" fmla="*/ 0 60000 65536"/>
                    <a:gd name="T13" fmla="*/ 0 60000 65536"/>
                    <a:gd name="T14" fmla="*/ 0 60000 65536"/>
                    <a:gd name="T15" fmla="*/ 0 60000 65536"/>
                    <a:gd name="T16" fmla="*/ 0 60000 65536"/>
                    <a:gd name="T17" fmla="*/ 0 60000 65536"/>
                    <a:gd name="T18" fmla="*/ 0 w 122"/>
                    <a:gd name="T19" fmla="*/ 0 h 89"/>
                    <a:gd name="T20" fmla="*/ 122 w 122"/>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122" h="89">
                      <a:moveTo>
                        <a:pt x="81" y="25"/>
                      </a:moveTo>
                      <a:lnTo>
                        <a:pt x="121" y="74"/>
                      </a:lnTo>
                      <a:lnTo>
                        <a:pt x="23" y="88"/>
                      </a:lnTo>
                      <a:lnTo>
                        <a:pt x="0" y="28"/>
                      </a:lnTo>
                      <a:lnTo>
                        <a:pt x="20" y="0"/>
                      </a:lnTo>
                      <a:lnTo>
                        <a:pt x="81" y="25"/>
                      </a:lnTo>
                    </a:path>
                  </a:pathLst>
                </a:custGeom>
                <a:solidFill>
                  <a:srgbClr val="FCD1C1"/>
                </a:solidFill>
                <a:ln w="12700" cap="rnd" cmpd="sng">
                  <a:noFill/>
                  <a:prstDash val="solid"/>
                  <a:round/>
                  <a:headEnd type="none" w="med" len="med"/>
                  <a:tailEnd type="none" w="med" len="med"/>
                </a:ln>
              </p:spPr>
              <p:txBody>
                <a:bodyPr wrap="none" lIns="111011" tIns="55504" rIns="111011" bIns="55504">
                  <a:spAutoFit/>
                </a:bodyPr>
                <a:lstStyle/>
                <a:p>
                  <a:endParaRPr lang="en-US"/>
                </a:p>
              </p:txBody>
            </p:sp>
            <p:sp>
              <p:nvSpPr>
                <p:cNvPr id="24624" name="Freeform 83"/>
                <p:cNvSpPr/>
                <p:nvPr/>
              </p:nvSpPr>
              <p:spPr bwMode="auto">
                <a:xfrm>
                  <a:off x="907" y="1440"/>
                  <a:ext cx="129" cy="110"/>
                </a:xfrm>
                <a:custGeom>
                  <a:avLst/>
                  <a:gdLst>
                    <a:gd name="T0" fmla="*/ 87 w 129"/>
                    <a:gd name="T1" fmla="*/ 0 h 110"/>
                    <a:gd name="T2" fmla="*/ 128 w 129"/>
                    <a:gd name="T3" fmla="*/ 93 h 110"/>
                    <a:gd name="T4" fmla="*/ 25 w 129"/>
                    <a:gd name="T5" fmla="*/ 109 h 110"/>
                    <a:gd name="T6" fmla="*/ 0 w 129"/>
                    <a:gd name="T7" fmla="*/ 38 h 110"/>
                    <a:gd name="T8" fmla="*/ 21 w 129"/>
                    <a:gd name="T9" fmla="*/ 4 h 110"/>
                    <a:gd name="T10" fmla="*/ 87 w 129"/>
                    <a:gd name="T11" fmla="*/ 0 h 110"/>
                    <a:gd name="T12" fmla="*/ 0 60000 65536"/>
                    <a:gd name="T13" fmla="*/ 0 60000 65536"/>
                    <a:gd name="T14" fmla="*/ 0 60000 65536"/>
                    <a:gd name="T15" fmla="*/ 0 60000 65536"/>
                    <a:gd name="T16" fmla="*/ 0 60000 65536"/>
                    <a:gd name="T17" fmla="*/ 0 60000 65536"/>
                    <a:gd name="T18" fmla="*/ 0 w 129"/>
                    <a:gd name="T19" fmla="*/ 0 h 110"/>
                    <a:gd name="T20" fmla="*/ 129 w 129"/>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29" h="110">
                      <a:moveTo>
                        <a:pt x="87" y="0"/>
                      </a:moveTo>
                      <a:lnTo>
                        <a:pt x="128" y="93"/>
                      </a:lnTo>
                      <a:lnTo>
                        <a:pt x="25" y="109"/>
                      </a:lnTo>
                      <a:lnTo>
                        <a:pt x="0" y="38"/>
                      </a:lnTo>
                      <a:lnTo>
                        <a:pt x="21" y="4"/>
                      </a:lnTo>
                      <a:lnTo>
                        <a:pt x="87" y="0"/>
                      </a:lnTo>
                    </a:path>
                  </a:pathLst>
                </a:custGeom>
                <a:solidFill>
                  <a:srgbClr val="FCD1C1"/>
                </a:solidFill>
                <a:ln w="12700" cap="rnd" cmpd="sng">
                  <a:noFill/>
                  <a:prstDash val="solid"/>
                  <a:round/>
                  <a:headEnd type="none" w="med" len="med"/>
                  <a:tailEnd type="none" w="med" len="med"/>
                </a:ln>
              </p:spPr>
              <p:txBody>
                <a:bodyPr wrap="none" lIns="111011" tIns="55504" rIns="111011" bIns="55504">
                  <a:spAutoFit/>
                </a:bodyPr>
                <a:lstStyle/>
                <a:p>
                  <a:endParaRPr lang="en-US"/>
                </a:p>
              </p:txBody>
            </p:sp>
            <p:sp>
              <p:nvSpPr>
                <p:cNvPr id="24625" name="Freeform 84"/>
                <p:cNvSpPr/>
                <p:nvPr/>
              </p:nvSpPr>
              <p:spPr bwMode="auto">
                <a:xfrm>
                  <a:off x="674" y="1554"/>
                  <a:ext cx="246" cy="357"/>
                </a:xfrm>
                <a:custGeom>
                  <a:avLst/>
                  <a:gdLst>
                    <a:gd name="T0" fmla="*/ 239 w 246"/>
                    <a:gd name="T1" fmla="*/ 80 h 357"/>
                    <a:gd name="T2" fmla="*/ 236 w 246"/>
                    <a:gd name="T3" fmla="*/ 88 h 357"/>
                    <a:gd name="T4" fmla="*/ 241 w 246"/>
                    <a:gd name="T5" fmla="*/ 97 h 357"/>
                    <a:gd name="T6" fmla="*/ 228 w 246"/>
                    <a:gd name="T7" fmla="*/ 93 h 357"/>
                    <a:gd name="T8" fmla="*/ 212 w 246"/>
                    <a:gd name="T9" fmla="*/ 115 h 357"/>
                    <a:gd name="T10" fmla="*/ 200 w 246"/>
                    <a:gd name="T11" fmla="*/ 132 h 357"/>
                    <a:gd name="T12" fmla="*/ 179 w 246"/>
                    <a:gd name="T13" fmla="*/ 167 h 357"/>
                    <a:gd name="T14" fmla="*/ 156 w 246"/>
                    <a:gd name="T15" fmla="*/ 208 h 357"/>
                    <a:gd name="T16" fmla="*/ 139 w 246"/>
                    <a:gd name="T17" fmla="*/ 238 h 357"/>
                    <a:gd name="T18" fmla="*/ 124 w 246"/>
                    <a:gd name="T19" fmla="*/ 260 h 357"/>
                    <a:gd name="T20" fmla="*/ 93 w 246"/>
                    <a:gd name="T21" fmla="*/ 302 h 357"/>
                    <a:gd name="T22" fmla="*/ 71 w 246"/>
                    <a:gd name="T23" fmla="*/ 330 h 357"/>
                    <a:gd name="T24" fmla="*/ 48 w 246"/>
                    <a:gd name="T25" fmla="*/ 353 h 357"/>
                    <a:gd name="T26" fmla="*/ 34 w 246"/>
                    <a:gd name="T27" fmla="*/ 356 h 357"/>
                    <a:gd name="T28" fmla="*/ 23 w 246"/>
                    <a:gd name="T29" fmla="*/ 350 h 357"/>
                    <a:gd name="T30" fmla="*/ 10 w 246"/>
                    <a:gd name="T31" fmla="*/ 343 h 357"/>
                    <a:gd name="T32" fmla="*/ 0 w 246"/>
                    <a:gd name="T33" fmla="*/ 328 h 357"/>
                    <a:gd name="T34" fmla="*/ 2 w 246"/>
                    <a:gd name="T35" fmla="*/ 299 h 357"/>
                    <a:gd name="T36" fmla="*/ 21 w 246"/>
                    <a:gd name="T37" fmla="*/ 261 h 357"/>
                    <a:gd name="T38" fmla="*/ 44 w 246"/>
                    <a:gd name="T39" fmla="*/ 218 h 357"/>
                    <a:gd name="T40" fmla="*/ 58 w 246"/>
                    <a:gd name="T41" fmla="*/ 189 h 357"/>
                    <a:gd name="T42" fmla="*/ 71 w 246"/>
                    <a:gd name="T43" fmla="*/ 159 h 357"/>
                    <a:gd name="T44" fmla="*/ 92 w 246"/>
                    <a:gd name="T45" fmla="*/ 125 h 357"/>
                    <a:gd name="T46" fmla="*/ 113 w 246"/>
                    <a:gd name="T47" fmla="*/ 86 h 357"/>
                    <a:gd name="T48" fmla="*/ 125 w 246"/>
                    <a:gd name="T49" fmla="*/ 54 h 357"/>
                    <a:gd name="T50" fmla="*/ 147 w 246"/>
                    <a:gd name="T51" fmla="*/ 5 h 357"/>
                    <a:gd name="T52" fmla="*/ 158 w 246"/>
                    <a:gd name="T53" fmla="*/ 10 h 357"/>
                    <a:gd name="T54" fmla="*/ 148 w 246"/>
                    <a:gd name="T55" fmla="*/ 0 h 357"/>
                    <a:gd name="T56" fmla="*/ 156 w 246"/>
                    <a:gd name="T57" fmla="*/ 3 h 357"/>
                    <a:gd name="T58" fmla="*/ 245 w 246"/>
                    <a:gd name="T59" fmla="*/ 89 h 357"/>
                    <a:gd name="T60" fmla="*/ 239 w 246"/>
                    <a:gd name="T61" fmla="*/ 80 h 35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6"/>
                    <a:gd name="T94" fmla="*/ 0 h 357"/>
                    <a:gd name="T95" fmla="*/ 246 w 246"/>
                    <a:gd name="T96" fmla="*/ 357 h 35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6" h="357">
                      <a:moveTo>
                        <a:pt x="239" y="80"/>
                      </a:moveTo>
                      <a:lnTo>
                        <a:pt x="236" y="88"/>
                      </a:lnTo>
                      <a:lnTo>
                        <a:pt x="241" y="97"/>
                      </a:lnTo>
                      <a:lnTo>
                        <a:pt x="228" y="93"/>
                      </a:lnTo>
                      <a:lnTo>
                        <a:pt x="212" y="115"/>
                      </a:lnTo>
                      <a:lnTo>
                        <a:pt x="200" y="132"/>
                      </a:lnTo>
                      <a:lnTo>
                        <a:pt x="179" y="167"/>
                      </a:lnTo>
                      <a:lnTo>
                        <a:pt x="156" y="208"/>
                      </a:lnTo>
                      <a:lnTo>
                        <a:pt x="139" y="238"/>
                      </a:lnTo>
                      <a:lnTo>
                        <a:pt x="124" y="260"/>
                      </a:lnTo>
                      <a:lnTo>
                        <a:pt x="93" y="302"/>
                      </a:lnTo>
                      <a:lnTo>
                        <a:pt x="71" y="330"/>
                      </a:lnTo>
                      <a:lnTo>
                        <a:pt x="48" y="353"/>
                      </a:lnTo>
                      <a:lnTo>
                        <a:pt x="34" y="356"/>
                      </a:lnTo>
                      <a:lnTo>
                        <a:pt x="23" y="350"/>
                      </a:lnTo>
                      <a:lnTo>
                        <a:pt x="10" y="343"/>
                      </a:lnTo>
                      <a:lnTo>
                        <a:pt x="0" y="328"/>
                      </a:lnTo>
                      <a:lnTo>
                        <a:pt x="2" y="299"/>
                      </a:lnTo>
                      <a:lnTo>
                        <a:pt x="21" y="261"/>
                      </a:lnTo>
                      <a:lnTo>
                        <a:pt x="44" y="218"/>
                      </a:lnTo>
                      <a:lnTo>
                        <a:pt x="58" y="189"/>
                      </a:lnTo>
                      <a:lnTo>
                        <a:pt x="71" y="159"/>
                      </a:lnTo>
                      <a:lnTo>
                        <a:pt x="92" y="125"/>
                      </a:lnTo>
                      <a:lnTo>
                        <a:pt x="113" y="86"/>
                      </a:lnTo>
                      <a:lnTo>
                        <a:pt x="125" y="54"/>
                      </a:lnTo>
                      <a:lnTo>
                        <a:pt x="147" y="5"/>
                      </a:lnTo>
                      <a:lnTo>
                        <a:pt x="158" y="10"/>
                      </a:lnTo>
                      <a:lnTo>
                        <a:pt x="148" y="0"/>
                      </a:lnTo>
                      <a:lnTo>
                        <a:pt x="156" y="3"/>
                      </a:lnTo>
                      <a:lnTo>
                        <a:pt x="245" y="89"/>
                      </a:lnTo>
                      <a:lnTo>
                        <a:pt x="239" y="80"/>
                      </a:lnTo>
                    </a:path>
                  </a:pathLst>
                </a:custGeom>
                <a:solidFill>
                  <a:srgbClr val="FCD1C1"/>
                </a:solidFill>
                <a:ln w="12700" cap="rnd" cmpd="sng">
                  <a:solidFill>
                    <a:srgbClr val="000000"/>
                  </a:solidFill>
                  <a:prstDash val="solid"/>
                  <a:round/>
                  <a:headEnd type="none" w="med" len="med"/>
                  <a:tailEnd type="none" w="med" len="med"/>
                </a:ln>
              </p:spPr>
              <p:txBody>
                <a:bodyPr wrap="none" lIns="111011" tIns="55504" rIns="111011" bIns="55504">
                  <a:spAutoFit/>
                </a:bodyPr>
                <a:lstStyle/>
                <a:p>
                  <a:endParaRPr lang="en-US"/>
                </a:p>
              </p:txBody>
            </p:sp>
            <p:sp>
              <p:nvSpPr>
                <p:cNvPr id="24626" name="Freeform 85"/>
                <p:cNvSpPr/>
                <p:nvPr/>
              </p:nvSpPr>
              <p:spPr bwMode="auto">
                <a:xfrm>
                  <a:off x="824" y="1558"/>
                  <a:ext cx="122" cy="80"/>
                </a:xfrm>
                <a:custGeom>
                  <a:avLst/>
                  <a:gdLst>
                    <a:gd name="T0" fmla="*/ 87 w 122"/>
                    <a:gd name="T1" fmla="*/ 15 h 80"/>
                    <a:gd name="T2" fmla="*/ 121 w 122"/>
                    <a:gd name="T3" fmla="*/ 79 h 80"/>
                    <a:gd name="T4" fmla="*/ 39 w 122"/>
                    <a:gd name="T5" fmla="*/ 72 h 80"/>
                    <a:gd name="T6" fmla="*/ 0 w 122"/>
                    <a:gd name="T7" fmla="*/ 14 h 80"/>
                    <a:gd name="T8" fmla="*/ 4 w 122"/>
                    <a:gd name="T9" fmla="*/ 0 h 80"/>
                    <a:gd name="T10" fmla="*/ 87 w 122"/>
                    <a:gd name="T11" fmla="*/ 15 h 80"/>
                    <a:gd name="T12" fmla="*/ 0 60000 65536"/>
                    <a:gd name="T13" fmla="*/ 0 60000 65536"/>
                    <a:gd name="T14" fmla="*/ 0 60000 65536"/>
                    <a:gd name="T15" fmla="*/ 0 60000 65536"/>
                    <a:gd name="T16" fmla="*/ 0 60000 65536"/>
                    <a:gd name="T17" fmla="*/ 0 60000 65536"/>
                    <a:gd name="T18" fmla="*/ 0 w 122"/>
                    <a:gd name="T19" fmla="*/ 0 h 80"/>
                    <a:gd name="T20" fmla="*/ 122 w 122"/>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122" h="80">
                      <a:moveTo>
                        <a:pt x="87" y="15"/>
                      </a:moveTo>
                      <a:lnTo>
                        <a:pt x="121" y="79"/>
                      </a:lnTo>
                      <a:lnTo>
                        <a:pt x="39" y="72"/>
                      </a:lnTo>
                      <a:lnTo>
                        <a:pt x="0" y="14"/>
                      </a:lnTo>
                      <a:lnTo>
                        <a:pt x="4" y="0"/>
                      </a:lnTo>
                      <a:lnTo>
                        <a:pt x="87" y="15"/>
                      </a:lnTo>
                    </a:path>
                  </a:pathLst>
                </a:custGeom>
                <a:solidFill>
                  <a:srgbClr val="FCD1C1"/>
                </a:solidFill>
                <a:ln w="12700" cap="rnd" cmpd="sng">
                  <a:noFill/>
                  <a:prstDash val="solid"/>
                  <a:round/>
                  <a:headEnd type="none" w="med" len="med"/>
                  <a:tailEnd type="none" w="med" len="med"/>
                </a:ln>
              </p:spPr>
              <p:txBody>
                <a:bodyPr wrap="none" lIns="111011" tIns="55504" rIns="111011" bIns="55504">
                  <a:spAutoFit/>
                </a:bodyPr>
                <a:lstStyle/>
                <a:p>
                  <a:endParaRPr lang="en-US"/>
                </a:p>
              </p:txBody>
            </p:sp>
            <p:sp>
              <p:nvSpPr>
                <p:cNvPr id="24627" name="Arc 86"/>
                <p:cNvSpPr/>
                <p:nvPr/>
              </p:nvSpPr>
              <p:spPr bwMode="auto">
                <a:xfrm>
                  <a:off x="883" y="1610"/>
                  <a:ext cx="27" cy="36"/>
                </a:xfrm>
                <a:custGeom>
                  <a:avLst/>
                  <a:gdLst>
                    <a:gd name="T0" fmla="*/ 0 w 22415"/>
                    <a:gd name="T1" fmla="*/ 0 h 21600"/>
                    <a:gd name="T2" fmla="*/ 0 w 22415"/>
                    <a:gd name="T3" fmla="*/ 0 h 21600"/>
                    <a:gd name="T4" fmla="*/ 0 w 22415"/>
                    <a:gd name="T5" fmla="*/ 0 h 21600"/>
                    <a:gd name="T6" fmla="*/ 0 60000 65536"/>
                    <a:gd name="T7" fmla="*/ 0 60000 65536"/>
                    <a:gd name="T8" fmla="*/ 0 60000 65536"/>
                    <a:gd name="T9" fmla="*/ 0 w 22415"/>
                    <a:gd name="T10" fmla="*/ 0 h 21600"/>
                    <a:gd name="T11" fmla="*/ 22415 w 22415"/>
                    <a:gd name="T12" fmla="*/ 21600 h 21600"/>
                  </a:gdLst>
                  <a:ahLst/>
                  <a:cxnLst>
                    <a:cxn ang="T6">
                      <a:pos x="T0" y="T1"/>
                    </a:cxn>
                    <a:cxn ang="T7">
                      <a:pos x="T2" y="T3"/>
                    </a:cxn>
                    <a:cxn ang="T8">
                      <a:pos x="T4" y="T5"/>
                    </a:cxn>
                  </a:cxnLst>
                  <a:rect l="T9" t="T10" r="T11" b="T12"/>
                  <a:pathLst>
                    <a:path w="22415" h="21600" fill="none" extrusionOk="0">
                      <a:moveTo>
                        <a:pt x="0" y="15"/>
                      </a:moveTo>
                      <a:cubicBezTo>
                        <a:pt x="271" y="5"/>
                        <a:pt x="543" y="-1"/>
                        <a:pt x="815" y="0"/>
                      </a:cubicBezTo>
                      <a:cubicBezTo>
                        <a:pt x="12744" y="0"/>
                        <a:pt x="22415" y="9670"/>
                        <a:pt x="22415" y="21600"/>
                      </a:cubicBezTo>
                    </a:path>
                    <a:path w="22415" h="21600" stroke="0" extrusionOk="0">
                      <a:moveTo>
                        <a:pt x="0" y="15"/>
                      </a:moveTo>
                      <a:cubicBezTo>
                        <a:pt x="271" y="5"/>
                        <a:pt x="543" y="-1"/>
                        <a:pt x="815" y="0"/>
                      </a:cubicBezTo>
                      <a:cubicBezTo>
                        <a:pt x="12744" y="0"/>
                        <a:pt x="22415" y="9670"/>
                        <a:pt x="22415" y="21600"/>
                      </a:cubicBezTo>
                      <a:lnTo>
                        <a:pt x="815" y="21600"/>
                      </a:lnTo>
                      <a:close/>
                    </a:path>
                  </a:pathLst>
                </a:custGeom>
                <a:solidFill>
                  <a:srgbClr val="FCD1C1"/>
                </a:solidFill>
                <a:ln w="12700" cap="rnd">
                  <a:solidFill>
                    <a:schemeClr val="bg2"/>
                  </a:solidFill>
                  <a:round/>
                </a:ln>
              </p:spPr>
              <p:txBody>
                <a:bodyPr wrap="none" lIns="111011" tIns="55504" rIns="111011" bIns="55504">
                  <a:spAutoFit/>
                </a:bodyPr>
                <a:lstStyle/>
                <a:p>
                  <a:endParaRPr lang="en-US"/>
                </a:p>
              </p:txBody>
            </p:sp>
            <p:sp>
              <p:nvSpPr>
                <p:cNvPr id="24628" name="Arc 87"/>
                <p:cNvSpPr/>
                <p:nvPr/>
              </p:nvSpPr>
              <p:spPr bwMode="auto">
                <a:xfrm>
                  <a:off x="815" y="1707"/>
                  <a:ext cx="27" cy="36"/>
                </a:xfrm>
                <a:custGeom>
                  <a:avLst/>
                  <a:gdLst>
                    <a:gd name="T0" fmla="*/ 0 w 22430"/>
                    <a:gd name="T1" fmla="*/ 0 h 21600"/>
                    <a:gd name="T2" fmla="*/ 0 w 22430"/>
                    <a:gd name="T3" fmla="*/ 0 h 21600"/>
                    <a:gd name="T4" fmla="*/ 0 w 22430"/>
                    <a:gd name="T5" fmla="*/ 0 h 21600"/>
                    <a:gd name="T6" fmla="*/ 0 60000 65536"/>
                    <a:gd name="T7" fmla="*/ 0 60000 65536"/>
                    <a:gd name="T8" fmla="*/ 0 60000 65536"/>
                    <a:gd name="T9" fmla="*/ 0 w 22430"/>
                    <a:gd name="T10" fmla="*/ 0 h 21600"/>
                    <a:gd name="T11" fmla="*/ 22430 w 22430"/>
                    <a:gd name="T12" fmla="*/ 21600 h 21600"/>
                  </a:gdLst>
                  <a:ahLst/>
                  <a:cxnLst>
                    <a:cxn ang="T6">
                      <a:pos x="T0" y="T1"/>
                    </a:cxn>
                    <a:cxn ang="T7">
                      <a:pos x="T2" y="T3"/>
                    </a:cxn>
                    <a:cxn ang="T8">
                      <a:pos x="T4" y="T5"/>
                    </a:cxn>
                  </a:cxnLst>
                  <a:rect l="T9" t="T10" r="T11" b="T12"/>
                  <a:pathLst>
                    <a:path w="22430" h="21600" fill="none" extrusionOk="0">
                      <a:moveTo>
                        <a:pt x="-1" y="15"/>
                      </a:moveTo>
                      <a:cubicBezTo>
                        <a:pt x="276" y="5"/>
                        <a:pt x="553" y="-1"/>
                        <a:pt x="830" y="0"/>
                      </a:cubicBezTo>
                      <a:cubicBezTo>
                        <a:pt x="12759" y="0"/>
                        <a:pt x="22430" y="9670"/>
                        <a:pt x="22430" y="21600"/>
                      </a:cubicBezTo>
                    </a:path>
                    <a:path w="22430" h="21600" stroke="0" extrusionOk="0">
                      <a:moveTo>
                        <a:pt x="-1" y="15"/>
                      </a:moveTo>
                      <a:cubicBezTo>
                        <a:pt x="276" y="5"/>
                        <a:pt x="553" y="-1"/>
                        <a:pt x="830" y="0"/>
                      </a:cubicBezTo>
                      <a:cubicBezTo>
                        <a:pt x="12759" y="0"/>
                        <a:pt x="22430" y="9670"/>
                        <a:pt x="22430" y="21600"/>
                      </a:cubicBezTo>
                      <a:lnTo>
                        <a:pt x="830" y="21600"/>
                      </a:lnTo>
                      <a:close/>
                    </a:path>
                  </a:pathLst>
                </a:custGeom>
                <a:solidFill>
                  <a:srgbClr val="FCD1C1"/>
                </a:solidFill>
                <a:ln w="12700" cap="rnd">
                  <a:solidFill>
                    <a:schemeClr val="bg2"/>
                  </a:solidFill>
                  <a:round/>
                </a:ln>
              </p:spPr>
              <p:txBody>
                <a:bodyPr wrap="none" lIns="111011" tIns="55504" rIns="111011" bIns="55504">
                  <a:spAutoFit/>
                </a:bodyPr>
                <a:lstStyle/>
                <a:p>
                  <a:endParaRPr lang="en-US"/>
                </a:p>
              </p:txBody>
            </p:sp>
            <p:sp>
              <p:nvSpPr>
                <p:cNvPr id="24629" name="Arc 88"/>
                <p:cNvSpPr/>
                <p:nvPr/>
              </p:nvSpPr>
              <p:spPr bwMode="auto">
                <a:xfrm>
                  <a:off x="721" y="1489"/>
                  <a:ext cx="7" cy="47"/>
                </a:xfrm>
                <a:custGeom>
                  <a:avLst/>
                  <a:gdLst>
                    <a:gd name="T0" fmla="*/ 0 w 24884"/>
                    <a:gd name="T1" fmla="*/ 0 h 21600"/>
                    <a:gd name="T2" fmla="*/ 0 w 24884"/>
                    <a:gd name="T3" fmla="*/ 0 h 21600"/>
                    <a:gd name="T4" fmla="*/ 0 w 24884"/>
                    <a:gd name="T5" fmla="*/ 0 h 21600"/>
                    <a:gd name="T6" fmla="*/ 0 60000 65536"/>
                    <a:gd name="T7" fmla="*/ 0 60000 65536"/>
                    <a:gd name="T8" fmla="*/ 0 60000 65536"/>
                    <a:gd name="T9" fmla="*/ 0 w 24884"/>
                    <a:gd name="T10" fmla="*/ 0 h 21600"/>
                    <a:gd name="T11" fmla="*/ 24884 w 24884"/>
                    <a:gd name="T12" fmla="*/ 21600 h 21600"/>
                  </a:gdLst>
                  <a:ahLst/>
                  <a:cxnLst>
                    <a:cxn ang="T6">
                      <a:pos x="T0" y="T1"/>
                    </a:cxn>
                    <a:cxn ang="T7">
                      <a:pos x="T2" y="T3"/>
                    </a:cxn>
                    <a:cxn ang="T8">
                      <a:pos x="T4" y="T5"/>
                    </a:cxn>
                  </a:cxnLst>
                  <a:rect l="T9" t="T10" r="T11" b="T12"/>
                  <a:pathLst>
                    <a:path w="24884" h="21600" fill="none" extrusionOk="0">
                      <a:moveTo>
                        <a:pt x="0" y="251"/>
                      </a:moveTo>
                      <a:cubicBezTo>
                        <a:pt x="1086" y="83"/>
                        <a:pt x="2184" y="-1"/>
                        <a:pt x="3284" y="0"/>
                      </a:cubicBezTo>
                      <a:cubicBezTo>
                        <a:pt x="15213" y="0"/>
                        <a:pt x="24884" y="9670"/>
                        <a:pt x="24884" y="21600"/>
                      </a:cubicBezTo>
                    </a:path>
                    <a:path w="24884" h="21600" stroke="0" extrusionOk="0">
                      <a:moveTo>
                        <a:pt x="0" y="251"/>
                      </a:moveTo>
                      <a:cubicBezTo>
                        <a:pt x="1086" y="83"/>
                        <a:pt x="2184" y="-1"/>
                        <a:pt x="3284" y="0"/>
                      </a:cubicBezTo>
                      <a:cubicBezTo>
                        <a:pt x="15213" y="0"/>
                        <a:pt x="24884" y="9670"/>
                        <a:pt x="24884" y="21600"/>
                      </a:cubicBezTo>
                      <a:lnTo>
                        <a:pt x="3284" y="21600"/>
                      </a:lnTo>
                      <a:close/>
                    </a:path>
                  </a:pathLst>
                </a:custGeom>
                <a:solidFill>
                  <a:srgbClr val="FCD1C1"/>
                </a:solidFill>
                <a:ln w="12700" cap="rnd">
                  <a:solidFill>
                    <a:schemeClr val="bg2"/>
                  </a:solidFill>
                  <a:round/>
                </a:ln>
              </p:spPr>
              <p:txBody>
                <a:bodyPr wrap="none" lIns="111011" tIns="55504" rIns="111011" bIns="55504">
                  <a:spAutoFit/>
                </a:bodyPr>
                <a:lstStyle/>
                <a:p>
                  <a:endParaRPr lang="en-US"/>
                </a:p>
              </p:txBody>
            </p:sp>
            <p:sp>
              <p:nvSpPr>
                <p:cNvPr id="24630" name="Arc 89"/>
                <p:cNvSpPr/>
                <p:nvPr/>
              </p:nvSpPr>
              <p:spPr bwMode="auto">
                <a:xfrm>
                  <a:off x="920" y="1504"/>
                  <a:ext cx="8" cy="48"/>
                </a:xfrm>
                <a:custGeom>
                  <a:avLst/>
                  <a:gdLst>
                    <a:gd name="T0" fmla="*/ 0 w 24619"/>
                    <a:gd name="T1" fmla="*/ 0 h 21600"/>
                    <a:gd name="T2" fmla="*/ 0 w 24619"/>
                    <a:gd name="T3" fmla="*/ 0 h 21600"/>
                    <a:gd name="T4" fmla="*/ 0 w 24619"/>
                    <a:gd name="T5" fmla="*/ 0 h 21600"/>
                    <a:gd name="T6" fmla="*/ 0 60000 65536"/>
                    <a:gd name="T7" fmla="*/ 0 60000 65536"/>
                    <a:gd name="T8" fmla="*/ 0 60000 65536"/>
                    <a:gd name="T9" fmla="*/ 0 w 24619"/>
                    <a:gd name="T10" fmla="*/ 0 h 21600"/>
                    <a:gd name="T11" fmla="*/ 24619 w 24619"/>
                    <a:gd name="T12" fmla="*/ 21600 h 21600"/>
                  </a:gdLst>
                  <a:ahLst/>
                  <a:cxnLst>
                    <a:cxn ang="T6">
                      <a:pos x="T0" y="T1"/>
                    </a:cxn>
                    <a:cxn ang="T7">
                      <a:pos x="T2" y="T3"/>
                    </a:cxn>
                    <a:cxn ang="T8">
                      <a:pos x="T4" y="T5"/>
                    </a:cxn>
                  </a:cxnLst>
                  <a:rect l="T9" t="T10" r="T11" b="T12"/>
                  <a:pathLst>
                    <a:path w="24619" h="21600" fill="none" extrusionOk="0">
                      <a:moveTo>
                        <a:pt x="-1" y="212"/>
                      </a:moveTo>
                      <a:cubicBezTo>
                        <a:pt x="1001" y="71"/>
                        <a:pt x="2012" y="-1"/>
                        <a:pt x="3024" y="0"/>
                      </a:cubicBezTo>
                      <a:cubicBezTo>
                        <a:pt x="14776" y="0"/>
                        <a:pt x="24371" y="9395"/>
                        <a:pt x="24619" y="21144"/>
                      </a:cubicBezTo>
                    </a:path>
                    <a:path w="24619" h="21600" stroke="0" extrusionOk="0">
                      <a:moveTo>
                        <a:pt x="-1" y="212"/>
                      </a:moveTo>
                      <a:cubicBezTo>
                        <a:pt x="1001" y="71"/>
                        <a:pt x="2012" y="-1"/>
                        <a:pt x="3024" y="0"/>
                      </a:cubicBezTo>
                      <a:cubicBezTo>
                        <a:pt x="14776" y="0"/>
                        <a:pt x="24371" y="9395"/>
                        <a:pt x="24619" y="21144"/>
                      </a:cubicBezTo>
                      <a:lnTo>
                        <a:pt x="3024" y="21600"/>
                      </a:lnTo>
                      <a:close/>
                    </a:path>
                  </a:pathLst>
                </a:custGeom>
                <a:solidFill>
                  <a:srgbClr val="FCD1C1"/>
                </a:solidFill>
                <a:ln w="12700" cap="rnd">
                  <a:solidFill>
                    <a:schemeClr val="bg2"/>
                  </a:solidFill>
                  <a:round/>
                </a:ln>
              </p:spPr>
              <p:txBody>
                <a:bodyPr wrap="none" lIns="111011" tIns="55504" rIns="111011" bIns="55504">
                  <a:spAutoFit/>
                </a:bodyPr>
                <a:lstStyle/>
                <a:p>
                  <a:endParaRPr lang="en-US"/>
                </a:p>
              </p:txBody>
            </p:sp>
          </p:grpSp>
          <p:sp>
            <p:nvSpPr>
              <p:cNvPr id="24607" name="Rectangle 90"/>
              <p:cNvSpPr>
                <a:spLocks noChangeArrowheads="1"/>
              </p:cNvSpPr>
              <p:nvPr/>
            </p:nvSpPr>
            <p:spPr bwMode="auto">
              <a:xfrm flipH="1">
                <a:off x="975" y="935"/>
                <a:ext cx="220" cy="262"/>
              </a:xfrm>
              <a:prstGeom prst="rect">
                <a:avLst/>
              </a:prstGeom>
              <a:noFill/>
              <a:ln w="12700">
                <a:noFill/>
                <a:miter lim="800000"/>
              </a:ln>
            </p:spPr>
            <p:txBody>
              <a:bodyPr wrap="none" lIns="111011" tIns="55504" rIns="111011" bIns="55504">
                <a:spAutoFit/>
              </a:bodyPr>
              <a:lstStyle/>
              <a:p>
                <a:pPr defTabSz="447675" eaLnBrk="0" hangingPunct="0"/>
                <a:r>
                  <a:rPr lang="en-US" sz="2000" b="1">
                    <a:solidFill>
                      <a:schemeClr val="bg2"/>
                    </a:solidFill>
                    <a:latin typeface="Times New Roman" panose="02020603050405020304" pitchFamily="18" charset="0"/>
                  </a:rPr>
                  <a:t>v</a:t>
                </a:r>
                <a:endParaRPr lang="en-US" sz="2000" b="1">
                  <a:solidFill>
                    <a:schemeClr val="bg2"/>
                  </a:solidFill>
                  <a:latin typeface="Times New Roman" panose="02020603050405020304" pitchFamily="18" charset="0"/>
                </a:endParaRPr>
              </a:p>
            </p:txBody>
          </p:sp>
          <p:sp>
            <p:nvSpPr>
              <p:cNvPr id="24608" name="Rectangle 91"/>
              <p:cNvSpPr>
                <a:spLocks noChangeArrowheads="1"/>
              </p:cNvSpPr>
              <p:nvPr/>
            </p:nvSpPr>
            <p:spPr bwMode="auto">
              <a:xfrm flipH="1">
                <a:off x="307" y="1344"/>
                <a:ext cx="247" cy="262"/>
              </a:xfrm>
              <a:prstGeom prst="rect">
                <a:avLst/>
              </a:prstGeom>
              <a:noFill/>
              <a:ln w="12700">
                <a:noFill/>
                <a:miter lim="800000"/>
              </a:ln>
            </p:spPr>
            <p:txBody>
              <a:bodyPr wrap="none" lIns="111011" tIns="55504" rIns="111011" bIns="55504">
                <a:spAutoFit/>
              </a:bodyPr>
              <a:lstStyle/>
              <a:p>
                <a:pPr defTabSz="447675" eaLnBrk="0" hangingPunct="0"/>
                <a:r>
                  <a:rPr lang="en-US" sz="2000" b="1">
                    <a:solidFill>
                      <a:schemeClr val="bg2"/>
                    </a:solidFill>
                    <a:latin typeface="Times New Roman" panose="02020603050405020304" pitchFamily="18" charset="0"/>
                  </a:rPr>
                  <a:t>B</a:t>
                </a:r>
                <a:endParaRPr lang="en-US" sz="2000" b="1">
                  <a:solidFill>
                    <a:schemeClr val="bg2"/>
                  </a:solidFill>
                  <a:latin typeface="Times New Roman" panose="02020603050405020304" pitchFamily="18" charset="0"/>
                </a:endParaRPr>
              </a:p>
            </p:txBody>
          </p:sp>
          <p:sp>
            <p:nvSpPr>
              <p:cNvPr id="24609" name="Rectangle 92"/>
              <p:cNvSpPr>
                <a:spLocks noChangeArrowheads="1"/>
              </p:cNvSpPr>
              <p:nvPr/>
            </p:nvSpPr>
            <p:spPr bwMode="auto">
              <a:xfrm flipH="1">
                <a:off x="572" y="1853"/>
                <a:ext cx="211" cy="262"/>
              </a:xfrm>
              <a:prstGeom prst="rect">
                <a:avLst/>
              </a:prstGeom>
              <a:noFill/>
              <a:ln w="12700">
                <a:noFill/>
                <a:miter lim="800000"/>
              </a:ln>
            </p:spPr>
            <p:txBody>
              <a:bodyPr wrap="none" lIns="111011" tIns="55504" rIns="111011" bIns="55504">
                <a:spAutoFit/>
              </a:bodyPr>
              <a:lstStyle/>
              <a:p>
                <a:pPr defTabSz="447675" eaLnBrk="0" hangingPunct="0"/>
                <a:r>
                  <a:rPr lang="en-US" sz="2000" b="1">
                    <a:solidFill>
                      <a:schemeClr val="bg2"/>
                    </a:solidFill>
                    <a:latin typeface="Times New Roman" panose="02020603050405020304" pitchFamily="18" charset="0"/>
                  </a:rPr>
                  <a:t>e</a:t>
                </a:r>
                <a:endParaRPr lang="en-US" sz="2000" b="1">
                  <a:solidFill>
                    <a:schemeClr val="bg2"/>
                  </a:solidFill>
                  <a:latin typeface="Times New Roman" panose="02020603050405020304" pitchFamily="18" charset="0"/>
                </a:endParaRPr>
              </a:p>
            </p:txBody>
          </p:sp>
        </p:grpSp>
        <p:grpSp>
          <p:nvGrpSpPr>
            <p:cNvPr id="24585" name="Group 105"/>
            <p:cNvGrpSpPr/>
            <p:nvPr/>
          </p:nvGrpSpPr>
          <p:grpSpPr bwMode="auto">
            <a:xfrm>
              <a:off x="295" y="2795"/>
              <a:ext cx="1869" cy="1260"/>
              <a:chOff x="22" y="1162"/>
              <a:chExt cx="1869" cy="1260"/>
            </a:xfrm>
          </p:grpSpPr>
          <p:grpSp>
            <p:nvGrpSpPr>
              <p:cNvPr id="24586" name="Group 106"/>
              <p:cNvGrpSpPr/>
              <p:nvPr/>
            </p:nvGrpSpPr>
            <p:grpSpPr bwMode="auto">
              <a:xfrm>
                <a:off x="22" y="1162"/>
                <a:ext cx="1869" cy="1252"/>
                <a:chOff x="2180" y="7229"/>
                <a:chExt cx="4673" cy="3132"/>
              </a:xfrm>
            </p:grpSpPr>
            <p:sp>
              <p:nvSpPr>
                <p:cNvPr id="24590" name="Text Box 107"/>
                <p:cNvSpPr txBox="1">
                  <a:spLocks noChangeArrowheads="1"/>
                </p:cNvSpPr>
                <p:nvPr/>
              </p:nvSpPr>
              <p:spPr bwMode="auto">
                <a:xfrm>
                  <a:off x="4305" y="7229"/>
                  <a:ext cx="748" cy="659"/>
                </a:xfrm>
                <a:prstGeom prst="rect">
                  <a:avLst/>
                </a:prstGeom>
                <a:noFill/>
                <a:ln w="9525">
                  <a:noFill/>
                  <a:prstDash val="dash"/>
                  <a:miter lim="800000"/>
                </a:ln>
              </p:spPr>
              <p:txBody>
                <a:bodyPr/>
                <a:lstStyle/>
                <a:p>
                  <a:endParaRPr lang="en-GB"/>
                </a:p>
              </p:txBody>
            </p:sp>
            <p:sp>
              <p:nvSpPr>
                <p:cNvPr id="24591" name="Text Box 108"/>
                <p:cNvSpPr txBox="1">
                  <a:spLocks noChangeArrowheads="1"/>
                </p:cNvSpPr>
                <p:nvPr/>
              </p:nvSpPr>
              <p:spPr bwMode="auto">
                <a:xfrm>
                  <a:off x="5715" y="8302"/>
                  <a:ext cx="691" cy="604"/>
                </a:xfrm>
                <a:prstGeom prst="rect">
                  <a:avLst/>
                </a:prstGeom>
                <a:noFill/>
                <a:ln w="9525">
                  <a:noFill/>
                  <a:prstDash val="dash"/>
                  <a:miter lim="800000"/>
                </a:ln>
              </p:spPr>
              <p:txBody>
                <a:bodyPr/>
                <a:lstStyle/>
                <a:p>
                  <a:endParaRPr lang="en-GB"/>
                </a:p>
              </p:txBody>
            </p:sp>
            <p:sp>
              <p:nvSpPr>
                <p:cNvPr id="24592" name="Text Box 109"/>
                <p:cNvSpPr txBox="1">
                  <a:spLocks noChangeArrowheads="1"/>
                </p:cNvSpPr>
                <p:nvPr/>
              </p:nvSpPr>
              <p:spPr bwMode="auto">
                <a:xfrm>
                  <a:off x="2180" y="9767"/>
                  <a:ext cx="648" cy="594"/>
                </a:xfrm>
                <a:prstGeom prst="rect">
                  <a:avLst/>
                </a:prstGeom>
                <a:noFill/>
                <a:ln w="9525">
                  <a:noFill/>
                  <a:prstDash val="dash"/>
                  <a:miter lim="800000"/>
                </a:ln>
              </p:spPr>
              <p:txBody>
                <a:bodyPr/>
                <a:lstStyle/>
                <a:p>
                  <a:endParaRPr lang="en-GB"/>
                </a:p>
              </p:txBody>
            </p:sp>
            <p:grpSp>
              <p:nvGrpSpPr>
                <p:cNvPr id="24593" name="Group 110"/>
                <p:cNvGrpSpPr/>
                <p:nvPr/>
              </p:nvGrpSpPr>
              <p:grpSpPr bwMode="auto">
                <a:xfrm>
                  <a:off x="2986" y="8311"/>
                  <a:ext cx="2683" cy="1534"/>
                  <a:chOff x="1771" y="8529"/>
                  <a:chExt cx="2903" cy="1534"/>
                </a:xfrm>
              </p:grpSpPr>
              <p:grpSp>
                <p:nvGrpSpPr>
                  <p:cNvPr id="24599" name="Group 111"/>
                  <p:cNvGrpSpPr/>
                  <p:nvPr/>
                </p:nvGrpSpPr>
                <p:grpSpPr bwMode="auto">
                  <a:xfrm>
                    <a:off x="2063" y="8529"/>
                    <a:ext cx="2380" cy="1401"/>
                    <a:chOff x="7642" y="3142"/>
                    <a:chExt cx="1481" cy="976"/>
                  </a:xfrm>
                </p:grpSpPr>
                <p:sp>
                  <p:nvSpPr>
                    <p:cNvPr id="24602" name="Oval 112"/>
                    <p:cNvSpPr>
                      <a:spLocks noChangeArrowheads="1"/>
                    </p:cNvSpPr>
                    <p:nvPr/>
                  </p:nvSpPr>
                  <p:spPr bwMode="auto">
                    <a:xfrm>
                      <a:off x="7642" y="3975"/>
                      <a:ext cx="143" cy="143"/>
                    </a:xfrm>
                    <a:prstGeom prst="ellipse">
                      <a:avLst/>
                    </a:prstGeom>
                    <a:solidFill>
                      <a:srgbClr val="FFFFFF"/>
                    </a:solidFill>
                    <a:ln w="9525">
                      <a:solidFill>
                        <a:srgbClr val="000000"/>
                      </a:solidFill>
                      <a:round/>
                    </a:ln>
                  </p:spPr>
                  <p:txBody>
                    <a:bodyPr/>
                    <a:lstStyle/>
                    <a:p>
                      <a:endParaRPr lang="ms-MY"/>
                    </a:p>
                  </p:txBody>
                </p:sp>
                <p:sp>
                  <p:nvSpPr>
                    <p:cNvPr id="24603" name="Line 113"/>
                    <p:cNvSpPr>
                      <a:spLocks noChangeShapeType="1"/>
                    </p:cNvSpPr>
                    <p:nvPr/>
                  </p:nvSpPr>
                  <p:spPr bwMode="auto">
                    <a:xfrm flipV="1">
                      <a:off x="7680" y="3165"/>
                      <a:ext cx="1335" cy="825"/>
                    </a:xfrm>
                    <a:prstGeom prst="line">
                      <a:avLst/>
                    </a:prstGeom>
                    <a:noFill/>
                    <a:ln w="9525">
                      <a:solidFill>
                        <a:srgbClr val="000000"/>
                      </a:solidFill>
                      <a:round/>
                    </a:ln>
                  </p:spPr>
                  <p:txBody>
                    <a:bodyPr/>
                    <a:lstStyle/>
                    <a:p>
                      <a:endParaRPr lang="en-US"/>
                    </a:p>
                  </p:txBody>
                </p:sp>
                <p:sp>
                  <p:nvSpPr>
                    <p:cNvPr id="24604" name="Line 114"/>
                    <p:cNvSpPr>
                      <a:spLocks noChangeShapeType="1"/>
                    </p:cNvSpPr>
                    <p:nvPr/>
                  </p:nvSpPr>
                  <p:spPr bwMode="auto">
                    <a:xfrm flipV="1">
                      <a:off x="7755" y="3285"/>
                      <a:ext cx="1335" cy="825"/>
                    </a:xfrm>
                    <a:prstGeom prst="line">
                      <a:avLst/>
                    </a:prstGeom>
                    <a:noFill/>
                    <a:ln w="9525">
                      <a:solidFill>
                        <a:srgbClr val="000000"/>
                      </a:solidFill>
                      <a:round/>
                    </a:ln>
                  </p:spPr>
                  <p:txBody>
                    <a:bodyPr/>
                    <a:lstStyle/>
                    <a:p>
                      <a:endParaRPr lang="en-US"/>
                    </a:p>
                  </p:txBody>
                </p:sp>
                <p:sp>
                  <p:nvSpPr>
                    <p:cNvPr id="24605" name="Freeform 115"/>
                    <p:cNvSpPr/>
                    <p:nvPr/>
                  </p:nvSpPr>
                  <p:spPr bwMode="auto">
                    <a:xfrm>
                      <a:off x="8990" y="3142"/>
                      <a:ext cx="133" cy="138"/>
                    </a:xfrm>
                    <a:custGeom>
                      <a:avLst/>
                      <a:gdLst>
                        <a:gd name="T0" fmla="*/ 0 w 133"/>
                        <a:gd name="T1" fmla="*/ 28 h 138"/>
                        <a:gd name="T2" fmla="*/ 80 w 133"/>
                        <a:gd name="T3" fmla="*/ 8 h 138"/>
                        <a:gd name="T4" fmla="*/ 130 w 133"/>
                        <a:gd name="T5" fmla="*/ 78 h 138"/>
                        <a:gd name="T6" fmla="*/ 100 w 133"/>
                        <a:gd name="T7" fmla="*/ 138 h 138"/>
                        <a:gd name="T8" fmla="*/ 0 60000 65536"/>
                        <a:gd name="T9" fmla="*/ 0 60000 65536"/>
                        <a:gd name="T10" fmla="*/ 0 60000 65536"/>
                        <a:gd name="T11" fmla="*/ 0 60000 65536"/>
                        <a:gd name="T12" fmla="*/ 0 w 133"/>
                        <a:gd name="T13" fmla="*/ 0 h 138"/>
                        <a:gd name="T14" fmla="*/ 133 w 133"/>
                        <a:gd name="T15" fmla="*/ 138 h 138"/>
                      </a:gdLst>
                      <a:ahLst/>
                      <a:cxnLst>
                        <a:cxn ang="T8">
                          <a:pos x="T0" y="T1"/>
                        </a:cxn>
                        <a:cxn ang="T9">
                          <a:pos x="T2" y="T3"/>
                        </a:cxn>
                        <a:cxn ang="T10">
                          <a:pos x="T4" y="T5"/>
                        </a:cxn>
                        <a:cxn ang="T11">
                          <a:pos x="T6" y="T7"/>
                        </a:cxn>
                      </a:cxnLst>
                      <a:rect l="T12" t="T13" r="T14" b="T15"/>
                      <a:pathLst>
                        <a:path w="133" h="138">
                          <a:moveTo>
                            <a:pt x="0" y="28"/>
                          </a:moveTo>
                          <a:cubicBezTo>
                            <a:pt x="29" y="14"/>
                            <a:pt x="58" y="0"/>
                            <a:pt x="80" y="8"/>
                          </a:cubicBezTo>
                          <a:cubicBezTo>
                            <a:pt x="102" y="16"/>
                            <a:pt x="127" y="56"/>
                            <a:pt x="130" y="78"/>
                          </a:cubicBezTo>
                          <a:cubicBezTo>
                            <a:pt x="133" y="100"/>
                            <a:pt x="107" y="128"/>
                            <a:pt x="100" y="138"/>
                          </a:cubicBezTo>
                        </a:path>
                      </a:pathLst>
                    </a:custGeom>
                    <a:noFill/>
                    <a:ln w="9525">
                      <a:solidFill>
                        <a:srgbClr val="000000"/>
                      </a:solidFill>
                      <a:round/>
                    </a:ln>
                  </p:spPr>
                  <p:txBody>
                    <a:bodyPr/>
                    <a:lstStyle/>
                    <a:p>
                      <a:endParaRPr lang="en-US"/>
                    </a:p>
                  </p:txBody>
                </p:sp>
              </p:grpSp>
              <p:sp>
                <p:nvSpPr>
                  <p:cNvPr id="24600" name="Line 116"/>
                  <p:cNvSpPr>
                    <a:spLocks noChangeShapeType="1"/>
                  </p:cNvSpPr>
                  <p:nvPr/>
                </p:nvSpPr>
                <p:spPr bwMode="auto">
                  <a:xfrm>
                    <a:off x="3217" y="9215"/>
                    <a:ext cx="1457" cy="0"/>
                  </a:xfrm>
                  <a:prstGeom prst="line">
                    <a:avLst/>
                  </a:prstGeom>
                  <a:noFill/>
                  <a:ln w="9525">
                    <a:solidFill>
                      <a:srgbClr val="000000"/>
                    </a:solidFill>
                    <a:round/>
                    <a:tailEnd type="triangle" w="med" len="med"/>
                  </a:ln>
                </p:spPr>
                <p:txBody>
                  <a:bodyPr/>
                  <a:lstStyle/>
                  <a:p>
                    <a:endParaRPr lang="en-US"/>
                  </a:p>
                </p:txBody>
              </p:sp>
              <p:sp>
                <p:nvSpPr>
                  <p:cNvPr id="24601" name="Line 117"/>
                  <p:cNvSpPr>
                    <a:spLocks noChangeShapeType="1"/>
                  </p:cNvSpPr>
                  <p:nvPr/>
                </p:nvSpPr>
                <p:spPr bwMode="auto">
                  <a:xfrm flipH="1">
                    <a:off x="1771" y="9230"/>
                    <a:ext cx="1446" cy="833"/>
                  </a:xfrm>
                  <a:prstGeom prst="line">
                    <a:avLst/>
                  </a:prstGeom>
                  <a:noFill/>
                  <a:ln w="9525">
                    <a:solidFill>
                      <a:srgbClr val="000000"/>
                    </a:solidFill>
                    <a:round/>
                    <a:tailEnd type="triangle" w="med" len="med"/>
                  </a:ln>
                </p:spPr>
                <p:txBody>
                  <a:bodyPr/>
                  <a:lstStyle/>
                  <a:p>
                    <a:endParaRPr lang="en-US"/>
                  </a:p>
                </p:txBody>
              </p:sp>
            </p:grpSp>
            <p:sp>
              <p:nvSpPr>
                <p:cNvPr id="24594" name="Line 118"/>
                <p:cNvSpPr>
                  <a:spLocks noChangeShapeType="1"/>
                </p:cNvSpPr>
                <p:nvPr/>
              </p:nvSpPr>
              <p:spPr bwMode="auto">
                <a:xfrm flipV="1">
                  <a:off x="4302" y="7507"/>
                  <a:ext cx="0" cy="1126"/>
                </a:xfrm>
                <a:prstGeom prst="line">
                  <a:avLst/>
                </a:prstGeom>
                <a:noFill/>
                <a:ln w="9525">
                  <a:solidFill>
                    <a:srgbClr val="000000"/>
                  </a:solidFill>
                  <a:round/>
                  <a:tailEnd type="triangle" w="med" len="med"/>
                </a:ln>
              </p:spPr>
              <p:txBody>
                <a:bodyPr/>
                <a:lstStyle/>
                <a:p>
                  <a:endParaRPr lang="en-US"/>
                </a:p>
              </p:txBody>
            </p:sp>
            <p:sp>
              <p:nvSpPr>
                <p:cNvPr id="24595" name="Text Box 119"/>
                <p:cNvSpPr txBox="1">
                  <a:spLocks noChangeArrowheads="1"/>
                </p:cNvSpPr>
                <p:nvPr/>
              </p:nvSpPr>
              <p:spPr bwMode="auto">
                <a:xfrm>
                  <a:off x="6325" y="8932"/>
                  <a:ext cx="528" cy="631"/>
                </a:xfrm>
                <a:prstGeom prst="rect">
                  <a:avLst/>
                </a:prstGeom>
                <a:noFill/>
                <a:ln w="9525">
                  <a:noFill/>
                  <a:prstDash val="dash"/>
                  <a:miter lim="800000"/>
                </a:ln>
              </p:spPr>
              <p:txBody>
                <a:bodyPr/>
                <a:lstStyle/>
                <a:p>
                  <a:endParaRPr lang="en-GB"/>
                </a:p>
              </p:txBody>
            </p:sp>
            <p:sp>
              <p:nvSpPr>
                <p:cNvPr id="24596" name="Line 120"/>
                <p:cNvSpPr>
                  <a:spLocks noChangeShapeType="1"/>
                </p:cNvSpPr>
                <p:nvPr/>
              </p:nvSpPr>
              <p:spPr bwMode="auto">
                <a:xfrm flipV="1">
                  <a:off x="5325" y="8583"/>
                  <a:ext cx="1510" cy="1190"/>
                </a:xfrm>
                <a:prstGeom prst="line">
                  <a:avLst/>
                </a:prstGeom>
                <a:noFill/>
                <a:ln w="9525">
                  <a:solidFill>
                    <a:srgbClr val="000000"/>
                  </a:solidFill>
                  <a:round/>
                  <a:headEnd type="triangle" w="med" len="med"/>
                  <a:tailEnd type="triangle" w="med" len="med"/>
                </a:ln>
              </p:spPr>
              <p:txBody>
                <a:bodyPr/>
                <a:lstStyle/>
                <a:p>
                  <a:endParaRPr lang="en-US"/>
                </a:p>
              </p:txBody>
            </p:sp>
            <p:sp>
              <p:nvSpPr>
                <p:cNvPr id="24597" name="Line 121"/>
                <p:cNvSpPr>
                  <a:spLocks noChangeShapeType="1"/>
                </p:cNvSpPr>
                <p:nvPr/>
              </p:nvSpPr>
              <p:spPr bwMode="auto">
                <a:xfrm flipV="1">
                  <a:off x="3982" y="7707"/>
                  <a:ext cx="0" cy="1126"/>
                </a:xfrm>
                <a:prstGeom prst="line">
                  <a:avLst/>
                </a:prstGeom>
                <a:noFill/>
                <a:ln w="9525">
                  <a:solidFill>
                    <a:srgbClr val="000000"/>
                  </a:solidFill>
                  <a:round/>
                  <a:tailEnd type="triangle" w="med" len="med"/>
                </a:ln>
              </p:spPr>
              <p:txBody>
                <a:bodyPr/>
                <a:lstStyle/>
                <a:p>
                  <a:endParaRPr lang="en-US"/>
                </a:p>
              </p:txBody>
            </p:sp>
            <p:sp>
              <p:nvSpPr>
                <p:cNvPr id="24598" name="Line 122"/>
                <p:cNvSpPr>
                  <a:spLocks noChangeShapeType="1"/>
                </p:cNvSpPr>
                <p:nvPr/>
              </p:nvSpPr>
              <p:spPr bwMode="auto">
                <a:xfrm flipV="1">
                  <a:off x="3622" y="7927"/>
                  <a:ext cx="0" cy="1126"/>
                </a:xfrm>
                <a:prstGeom prst="line">
                  <a:avLst/>
                </a:prstGeom>
                <a:noFill/>
                <a:ln w="9525">
                  <a:solidFill>
                    <a:srgbClr val="000000"/>
                  </a:solidFill>
                  <a:round/>
                  <a:tailEnd type="triangle" w="med" len="med"/>
                </a:ln>
              </p:spPr>
              <p:txBody>
                <a:bodyPr/>
                <a:lstStyle/>
                <a:p>
                  <a:endParaRPr lang="en-US"/>
                </a:p>
              </p:txBody>
            </p:sp>
          </p:grpSp>
          <p:sp>
            <p:nvSpPr>
              <p:cNvPr id="24587" name="Text Box 123"/>
              <p:cNvSpPr txBox="1">
                <a:spLocks noChangeArrowheads="1"/>
              </p:cNvSpPr>
              <p:nvPr/>
            </p:nvSpPr>
            <p:spPr bwMode="auto">
              <a:xfrm>
                <a:off x="522" y="1162"/>
                <a:ext cx="362" cy="231"/>
              </a:xfrm>
              <a:prstGeom prst="rect">
                <a:avLst/>
              </a:prstGeom>
              <a:noFill/>
              <a:ln w="9525">
                <a:noFill/>
                <a:miter lim="800000"/>
              </a:ln>
            </p:spPr>
            <p:txBody>
              <a:bodyPr>
                <a:spAutoFit/>
              </a:bodyPr>
              <a:lstStyle/>
              <a:p>
                <a:pPr>
                  <a:spcBef>
                    <a:spcPct val="50000"/>
                  </a:spcBef>
                </a:pPr>
                <a:r>
                  <a:rPr lang="en-GB"/>
                  <a:t>B</a:t>
                </a:r>
                <a:endParaRPr lang="en-US"/>
              </a:p>
            </p:txBody>
          </p:sp>
          <p:sp>
            <p:nvSpPr>
              <p:cNvPr id="24588" name="Text Box 124"/>
              <p:cNvSpPr txBox="1">
                <a:spLocks noChangeArrowheads="1"/>
              </p:cNvSpPr>
              <p:nvPr/>
            </p:nvSpPr>
            <p:spPr bwMode="auto">
              <a:xfrm>
                <a:off x="1428" y="1706"/>
                <a:ext cx="363" cy="288"/>
              </a:xfrm>
              <a:prstGeom prst="rect">
                <a:avLst/>
              </a:prstGeom>
              <a:noFill/>
              <a:ln w="9525">
                <a:noFill/>
                <a:miter lim="800000"/>
              </a:ln>
            </p:spPr>
            <p:txBody>
              <a:bodyPr>
                <a:spAutoFit/>
              </a:bodyPr>
              <a:lstStyle/>
              <a:p>
                <a:pPr>
                  <a:spcBef>
                    <a:spcPct val="50000"/>
                  </a:spcBef>
                </a:pPr>
                <a:r>
                  <a:rPr lang="en-GB" sz="2400" i="1">
                    <a:latin typeface="Times New Roman" panose="02020603050405020304" pitchFamily="18" charset="0"/>
                    <a:cs typeface="Times New Roman" panose="02020603050405020304" pitchFamily="18" charset="0"/>
                  </a:rPr>
                  <a:t>v</a:t>
                </a:r>
                <a:endParaRPr lang="en-US" sz="2400" i="1">
                  <a:latin typeface="Times New Roman" panose="02020603050405020304" pitchFamily="18" charset="0"/>
                  <a:cs typeface="Times New Roman" panose="02020603050405020304" pitchFamily="18" charset="0"/>
                </a:endParaRPr>
              </a:p>
            </p:txBody>
          </p:sp>
          <p:sp>
            <p:nvSpPr>
              <p:cNvPr id="24589" name="Text Box 125"/>
              <p:cNvSpPr txBox="1">
                <a:spLocks noChangeArrowheads="1"/>
              </p:cNvSpPr>
              <p:nvPr/>
            </p:nvSpPr>
            <p:spPr bwMode="auto">
              <a:xfrm>
                <a:off x="204" y="2134"/>
                <a:ext cx="363" cy="288"/>
              </a:xfrm>
              <a:prstGeom prst="rect">
                <a:avLst/>
              </a:prstGeom>
              <a:noFill/>
              <a:ln w="9525">
                <a:noFill/>
                <a:miter lim="800000"/>
              </a:ln>
            </p:spPr>
            <p:txBody>
              <a:bodyPr>
                <a:spAutoFit/>
              </a:bodyPr>
              <a:lstStyle/>
              <a:p>
                <a:pPr>
                  <a:spcBef>
                    <a:spcPct val="50000"/>
                  </a:spcBef>
                </a:pPr>
                <a:r>
                  <a:rPr lang="en-GB" sz="2400">
                    <a:latin typeface="Times New Roman" panose="02020603050405020304" pitchFamily="18" charset="0"/>
                    <a:cs typeface="Times New Roman" panose="02020603050405020304" pitchFamily="18" charset="0"/>
                  </a:rPr>
                  <a:t>e</a:t>
                </a:r>
                <a:endParaRPr lang="en-US" sz="2400">
                  <a:latin typeface="Times New Roman" panose="02020603050405020304" pitchFamily="18" charset="0"/>
                  <a:cs typeface="Times New Roman" panose="02020603050405020304" pitchFamily="18" charset="0"/>
                </a:endParaRPr>
              </a:p>
            </p:txBody>
          </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15423</Words>
  <Application>WPS Presentation</Application>
  <PresentationFormat>On-screen Show (4:3)</PresentationFormat>
  <Paragraphs>1009</Paragraphs>
  <Slides>50</Slides>
  <Notes>1</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28</vt:i4>
      </vt:variant>
      <vt:variant>
        <vt:lpstr>幻灯片标题</vt:lpstr>
      </vt:variant>
      <vt:variant>
        <vt:i4>50</vt:i4>
      </vt:variant>
    </vt:vector>
  </HeadingPairs>
  <TitlesOfParts>
    <vt:vector size="89" baseType="lpstr">
      <vt:lpstr>Arial</vt:lpstr>
      <vt:lpstr>SimSun</vt:lpstr>
      <vt:lpstr>Wingdings</vt:lpstr>
      <vt:lpstr>Times New Roman</vt:lpstr>
      <vt:lpstr>Tahoma</vt:lpstr>
      <vt:lpstr>Symbol</vt:lpstr>
      <vt:lpstr>Microsoft YaHei</vt:lpstr>
      <vt:lpstr/>
      <vt:lpstr>Arial Unicode MS</vt:lpstr>
      <vt:lpstr>Segoe Print</vt:lpstr>
      <vt:lpstr>Default Design</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PowerPoint 演示文稿</vt:lpstr>
      <vt:lpstr>PowerPoint 演示文稿</vt:lpstr>
      <vt:lpstr>PowerPoint 演示文稿</vt:lpstr>
      <vt:lpstr>Rotating Electrical Machines</vt:lpstr>
      <vt:lpstr>PowerPoint 演示文稿</vt:lpstr>
      <vt:lpstr>Principle of Operation of DC Motors</vt:lpstr>
      <vt:lpstr>PowerPoint 演示文稿</vt:lpstr>
      <vt:lpstr>PowerPoint 演示文稿</vt:lpstr>
      <vt:lpstr>PowerPoint 演示文稿</vt:lpstr>
      <vt:lpstr>PowerPoint 演示文稿</vt:lpstr>
      <vt:lpstr>PowerPoint 演示文稿</vt:lpstr>
      <vt:lpstr>Characteristics of DC Machine</vt:lpstr>
      <vt:lpstr>Torque in Universal Motor</vt:lpstr>
      <vt:lpstr>PowerPoint 演示文稿</vt:lpstr>
      <vt:lpstr>PowerPoint 演示文稿</vt:lpstr>
      <vt:lpstr>THE 3-PHASE INDUCTION MACHINE</vt:lpstr>
      <vt:lpstr>PowerPoint 演示文稿</vt:lpstr>
      <vt:lpstr>PowerPoint 演示文稿</vt:lpstr>
      <vt:lpstr>PowerPoint 演示文稿</vt:lpstr>
      <vt:lpstr>PowerPoint 演示文稿</vt:lpstr>
      <vt:lpstr>PowerPoint 演示文稿</vt:lpstr>
      <vt:lpstr>PowerPoint 演示文稿</vt:lpstr>
      <vt:lpstr>How Magnetic Field B is Produced</vt:lpstr>
      <vt:lpstr>PowerPoint 演示文稿</vt:lpstr>
      <vt:lpstr>PowerPoint 演示文稿</vt:lpstr>
      <vt:lpstr>How Magnetic Field B is Produced</vt:lpstr>
      <vt:lpstr>PowerPoint 演示文稿</vt:lpstr>
      <vt:lpstr>Torque Production in an Induction Motor </vt:lpstr>
      <vt:lpstr>PowerPoint 演示文稿</vt:lpstr>
      <vt:lpstr> Rotor Currents, Slip and Torque </vt:lpstr>
      <vt:lpstr>PowerPoint 演示文稿</vt:lpstr>
      <vt:lpstr>    Maximum Torque and Starting Torque</vt:lpstr>
      <vt:lpstr>PowerPoint 演示文稿</vt:lpstr>
      <vt:lpstr>Per-phase Equivalent Circuit</vt:lpstr>
      <vt:lpstr>Per-phase Equivalent Circuit</vt:lpstr>
      <vt:lpstr>PowerPoint 演示文稿</vt:lpstr>
      <vt:lpstr>PowerPoint 演示文稿</vt:lpstr>
      <vt:lpstr>PowerPoint 演示文稿</vt:lpstr>
      <vt:lpstr>  Effect of Rotor Leakage Inductance </vt:lpstr>
      <vt:lpstr>PowerPoint 演示文稿</vt:lpstr>
      <vt:lpstr>Power Flows and Motor Torque</vt:lpstr>
      <vt:lpstr>PowerPoint 演示文稿</vt:lpstr>
      <vt:lpstr>PowerPoint 演示文稿</vt:lpstr>
      <vt:lpstr>PowerPoint 演示文稿</vt:lpstr>
      <vt:lpstr>PowerPoint 演示文稿</vt:lpstr>
      <vt:lpstr>PowerPoint 演示文稿</vt:lpstr>
      <vt:lpstr>PowerPoint 演示文稿</vt:lpstr>
      <vt:lpstr>Induction Motor Equivalent Circuit - Example </vt:lpstr>
      <vt:lpstr>PowerPoint 演示文稿</vt:lpstr>
      <vt:lpstr>Examples</vt:lpstr>
    </vt:vector>
  </TitlesOfParts>
  <Company>UPM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ELECTRICAL MACHINES</dc:title>
  <dc:creator>Mutasim</dc:creator>
  <cp:lastModifiedBy>HP</cp:lastModifiedBy>
  <cp:revision>424</cp:revision>
  <dcterms:created xsi:type="dcterms:W3CDTF">2007-03-16T08:42:00Z</dcterms:created>
  <dcterms:modified xsi:type="dcterms:W3CDTF">2018-07-22T04:46:03Z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1033-10.2.0.6080</vt:lpwstr>
  </property>
</Properties>
</file>